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5.xml" ContentType="application/vnd.openxmlformats-officedocument.theme+xml"/>
  <Override PartName="/ppt/theme/theme6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648" r:id="rId2"/>
    <p:sldMasterId id="2147483715" r:id="rId3"/>
    <p:sldMasterId id="2147483721" r:id="rId4"/>
  </p:sldMasterIdLst>
  <p:notesMasterIdLst>
    <p:notesMasterId r:id="rId12"/>
  </p:notesMasterIdLst>
  <p:handoutMasterIdLst>
    <p:handoutMasterId r:id="rId13"/>
  </p:handoutMasterIdLst>
  <p:sldIdLst>
    <p:sldId id="260" r:id="rId5"/>
    <p:sldId id="358" r:id="rId6"/>
    <p:sldId id="355" r:id="rId7"/>
    <p:sldId id="357" r:id="rId8"/>
    <p:sldId id="346" r:id="rId9"/>
    <p:sldId id="362" r:id="rId10"/>
    <p:sldId id="364" r:id="rId11"/>
  </p:sldIdLst>
  <p:sldSz cx="9144000" cy="6858000" type="screen4x3"/>
  <p:notesSz cx="6797675" cy="9928225"/>
  <p:custDataLst>
    <p:tags r:id="rId14"/>
  </p:custDataLst>
  <p:defaultTextStyle>
    <a:defPPr>
      <a:defRPr lang="fr-FR"/>
    </a:defPPr>
    <a:lvl1pPr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7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  <p15:guide id="4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60028"/>
    <a:srgbClr val="A5A5A5"/>
    <a:srgbClr val="C2C2C2"/>
    <a:srgbClr val="73738B"/>
    <a:srgbClr val="CC0000"/>
    <a:srgbClr val="31859C"/>
    <a:srgbClr val="C9C29F"/>
    <a:srgbClr val="DDD9C3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14" autoAdjust="0"/>
    <p:restoredTop sz="96723" autoAdjust="0"/>
  </p:normalViewPr>
  <p:slideViewPr>
    <p:cSldViewPr>
      <p:cViewPr varScale="1">
        <p:scale>
          <a:sx n="111" d="100"/>
          <a:sy n="111" d="100"/>
        </p:scale>
        <p:origin x="169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784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-2964" y="-114"/>
      </p:cViewPr>
      <p:guideLst>
        <p:guide orient="horz" pos="2929"/>
        <p:guide pos="2207"/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92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34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92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92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34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fld id="{7EDB7330-1C6C-4649-95CC-05127F5C3DBE}" type="slidenum">
              <a:rPr lang="fr-FR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34" y="2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59350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296" y="4714114"/>
            <a:ext cx="5439101" cy="446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l" defTabSz="947738">
              <a:defRPr sz="1300">
                <a:solidFill>
                  <a:schemeClr val="tx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34" y="9431416"/>
            <a:ext cx="2944644" cy="49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817" tIns="47408" rIns="94817" bIns="47408" numCol="1" anchor="b" anchorCtr="0" compatLnSpc="1">
            <a:prstTxWarp prst="textNoShape">
              <a:avLst/>
            </a:prstTxWarp>
          </a:bodyPr>
          <a:lstStyle>
            <a:lvl1pPr algn="r" defTabSz="947738">
              <a:defRPr sz="1300">
                <a:solidFill>
                  <a:schemeClr val="tx1"/>
                </a:solidFill>
              </a:defRPr>
            </a:lvl1pPr>
          </a:lstStyle>
          <a:p>
            <a:fld id="{4162CF33-256A-4FAB-83BB-57A15EA659C8}" type="slidenum">
              <a:rPr lang="fr-FR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D1137D-71D3-4CD4-BE9D-602926C8BAE3}" type="slidenum">
              <a:rPr lang="fr-FR"/>
              <a:pPr/>
              <a:t>1</a:t>
            </a:fld>
            <a:endParaRPr lang="fr-FR" dirty="0"/>
          </a:p>
        </p:txBody>
      </p:sp>
      <p:sp>
        <p:nvSpPr>
          <p:cNvPr id="92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EC17F9-616B-4BD6-9BBE-F85C7EA4C488}" type="slidenum">
              <a:rPr lang="fr-FR" smtClean="0">
                <a:latin typeface="Arial" charset="0"/>
                <a:cs typeface="Arial" charset="0"/>
              </a:rPr>
              <a:pPr/>
              <a:t>2</a:t>
            </a:fld>
            <a:endParaRPr lang="fr-FR" smtClean="0">
              <a:latin typeface="Arial" charset="0"/>
              <a:cs typeface="Arial" charset="0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51814" y="9430817"/>
            <a:ext cx="2944342" cy="49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13" tIns="47755" rIns="95513" bIns="47755" anchor="b"/>
          <a:lstStyle/>
          <a:p>
            <a:pPr algn="r" defTabSz="955776"/>
            <a:fld id="{A6049FEC-9064-43EF-8D9D-517594DF53CC}" type="slidenum">
              <a:rPr lang="fr-FR" sz="1300">
                <a:solidFill>
                  <a:schemeClr val="tx1"/>
                </a:solidFill>
              </a:rPr>
              <a:pPr algn="r" defTabSz="955776"/>
              <a:t>2</a:t>
            </a:fld>
            <a:endParaRPr lang="fr-FR" sz="1300" dirty="0">
              <a:solidFill>
                <a:schemeClr val="tx1"/>
              </a:solidFill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90550" y="84138"/>
            <a:ext cx="5640388" cy="4232275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3" y="4318092"/>
            <a:ext cx="6797675" cy="4467471"/>
          </a:xfrm>
          <a:noFill/>
          <a:ln/>
        </p:spPr>
        <p:txBody>
          <a:bodyPr lIns="95513" tIns="47755" rIns="95513" bIns="47755"/>
          <a:lstStyle/>
          <a:p>
            <a:pPr eaLnBrk="1" hangingPunct="1">
              <a:lnSpc>
                <a:spcPct val="80000"/>
              </a:lnSpc>
            </a:pPr>
            <a:endParaRPr lang="fr-FR" sz="9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513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762000" y="744538"/>
            <a:ext cx="496252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dirty="0" smtClean="0"/>
              <a:t>Cost/income :</a:t>
            </a:r>
            <a:r>
              <a:rPr lang="en-GB" baseline="0" noProof="0" dirty="0" smtClean="0"/>
              <a:t> in spite of further contribution to resolution fund in the Czech Republic</a:t>
            </a:r>
            <a:endParaRPr lang="en-GB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4826D-B662-4F02-9A13-0FB5482AEF95}" type="slidenum">
              <a:rPr lang="fr-FR" smtClean="0">
                <a:solidFill>
                  <a:prstClr val="black"/>
                </a:solidFill>
              </a:rPr>
              <a:pPr/>
              <a:t>5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682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CF33-256A-4FAB-83BB-57A15EA659C8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2511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2CF33-256A-4FAB-83BB-57A15EA659C8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733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43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57213" y="2085975"/>
            <a:ext cx="8029575" cy="2681288"/>
          </a:xfrm>
        </p:spPr>
        <p:txBody>
          <a:bodyPr/>
          <a:lstStyle>
            <a:lvl1pPr algn="ctr">
              <a:defRPr sz="3400" b="0"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9543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57213" y="1295400"/>
            <a:ext cx="8029575" cy="719138"/>
          </a:xfrm>
        </p:spPr>
        <p:txBody>
          <a:bodyPr/>
          <a:lstStyle>
            <a:lvl1pPr marL="0" indent="0" algn="ctr">
              <a:spcBef>
                <a:spcPct val="0"/>
              </a:spcBef>
              <a:buFont typeface="Wingdings" pitchFamily="2" charset="2"/>
              <a:buNone/>
              <a:defRPr sz="12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954373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557213" y="4849813"/>
            <a:ext cx="8029575" cy="479425"/>
          </a:xfrm>
        </p:spPr>
        <p:txBody>
          <a:bodyPr rIns="0" anchor="b"/>
          <a:lstStyle>
            <a:lvl1pPr algn="ctr">
              <a:defRPr sz="1100"/>
            </a:lvl1pPr>
          </a:lstStyle>
          <a:p>
            <a:endParaRPr lang="fr-FR" dirty="0"/>
          </a:p>
        </p:txBody>
      </p:sp>
      <p:sp>
        <p:nvSpPr>
          <p:cNvPr id="954380" name="Line 12"/>
          <p:cNvSpPr>
            <a:spLocks noChangeShapeType="1"/>
          </p:cNvSpPr>
          <p:nvPr/>
        </p:nvSpPr>
        <p:spPr bwMode="gray">
          <a:xfrm flipV="1">
            <a:off x="4572000" y="209550"/>
            <a:ext cx="0" cy="266700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6" t="33333" r="19234" b="35573"/>
          <a:stretch/>
        </p:blipFill>
        <p:spPr>
          <a:xfrm>
            <a:off x="616308" y="5927834"/>
            <a:ext cx="2515532" cy="56614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A02739D-A658-4FAC-BB9E-4CD069A51EAF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260350"/>
            <a:ext cx="2006600" cy="5689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260350"/>
            <a:ext cx="5870575" cy="5689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E8F6D87-32B5-4B19-9013-F8B6DA107EA1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366405" y="64591"/>
            <a:ext cx="1846680" cy="187799"/>
          </a:xfrm>
        </p:spPr>
        <p:txBody>
          <a:bodyPr tIns="36000" bIns="36000"/>
          <a:lstStyle>
            <a:lvl1pPr>
              <a:buNone/>
              <a:defRPr lang="en-US" sz="831" b="0" kern="1200" cap="all" spc="92" baseline="0" noProof="0" dirty="0" smtClean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marL="0" marR="0" lvl="0" indent="-166176" algn="l" defTabSz="844174" rtl="0" eaLnBrk="1" fontAlgn="auto" latinLnBrk="0" hangingPunct="1">
              <a:lnSpc>
                <a:spcPct val="90000"/>
              </a:lnSpc>
              <a:spcBef>
                <a:spcPts val="1108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dirty="0" smtClean="0"/>
              <a:t>X – Insert section title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6405" y="326978"/>
            <a:ext cx="8424380" cy="227306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477" b="0" cap="all" baseline="0"/>
            </a:lvl1pPr>
          </a:lstStyle>
          <a:p>
            <a:r>
              <a:rPr lang="en-US" dirty="0" smtClean="0"/>
              <a:t>Click to add title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366405" y="1185865"/>
            <a:ext cx="8424380" cy="123181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66405" y="6130050"/>
            <a:ext cx="8424380" cy="150101"/>
          </a:xfrm>
        </p:spPr>
        <p:txBody>
          <a:bodyPr vert="horz" wrap="square" lIns="0" tIns="0" rIns="0" bIns="36000" rtlCol="0" anchor="b" anchorCtr="0">
            <a:spAutoFit/>
          </a:bodyPr>
          <a:lstStyle>
            <a:lvl1pPr marL="1466" indent="-1466">
              <a:spcBef>
                <a:spcPts val="0"/>
              </a:spcBef>
              <a:buNone/>
              <a:defRPr lang="en-GB" sz="739" b="0" i="0" kern="1200" baseline="0" noProof="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166176" indent="-166176">
              <a:spcBef>
                <a:spcPts val="0"/>
              </a:spcBef>
              <a:buNone/>
              <a:defRPr sz="646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49149" lvl="0" indent="-249149" algn="l" defTabSz="844174" rtl="0" eaLnBrk="1" latinLnBrk="0" hangingPunct="1">
              <a:spcBef>
                <a:spcPts val="0"/>
              </a:spcBef>
              <a:buClr>
                <a:schemeClr val="tx2">
                  <a:lumMod val="75000"/>
                </a:schemeClr>
              </a:buClr>
              <a:buSzPct val="90000"/>
              <a:buFont typeface="Wingdings" pitchFamily="2" charset="2"/>
              <a:buNone/>
            </a:pPr>
            <a:r>
              <a:rPr lang="en-GB" noProof="0" dirty="0" smtClean="0"/>
              <a:t>Click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2194315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990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1"/>
            <a:ext cx="12700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5439" y="392784"/>
            <a:ext cx="8497887" cy="276999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800" b="1" cap="all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25439" y="6084172"/>
            <a:ext cx="8497887" cy="192097"/>
          </a:xfr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noProof="0" dirty="0"/>
              <a:t>Click to add sources</a:t>
            </a:r>
          </a:p>
        </p:txBody>
      </p:sp>
    </p:spTree>
    <p:extLst>
      <p:ext uri="{BB962C8B-B14F-4D97-AF65-F5344CB8AC3E}">
        <p14:creationId xmlns:p14="http://schemas.microsoft.com/office/powerpoint/2010/main" val="156542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 not remove" hidden="1"/>
          <p:cNvSpPr/>
          <p:nvPr userDrawn="1">
            <p:custDataLst>
              <p:tags r:id="rId1"/>
            </p:custDataLst>
          </p:nvPr>
        </p:nvSpPr>
        <p:spPr>
          <a:xfrm>
            <a:off x="0" y="3"/>
            <a:ext cx="12700" cy="12700"/>
          </a:xfrm>
          <a:prstGeom prst="octagon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5440" y="392784"/>
            <a:ext cx="8497887" cy="276999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1800" b="1" cap="all" baseline="0"/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25440" y="6084177"/>
            <a:ext cx="8497887" cy="192097"/>
          </a:xfrm>
        </p:spPr>
        <p:txBody>
          <a:bodyPr tIns="0" rIns="0" bIns="36000" anchor="b" anchorCtr="0"/>
          <a:lstStyle>
            <a:lvl1pPr marL="1588" indent="-1588">
              <a:spcBef>
                <a:spcPts val="0"/>
              </a:spcBef>
              <a:buNone/>
              <a:defRPr sz="700" b="0" i="1" baseline="0">
                <a:solidFill>
                  <a:schemeClr val="tx1"/>
                </a:solidFill>
              </a:defRPr>
            </a:lvl1pPr>
            <a:lvl2pPr marL="180000" indent="-180000">
              <a:spcBef>
                <a:spcPts val="0"/>
              </a:spcBef>
              <a:buNone/>
              <a:defRPr sz="700" i="1" baseline="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noProof="0" dirty="0"/>
              <a:t>Click to add sources</a:t>
            </a:r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325441" y="33636"/>
            <a:ext cx="2000249" cy="263137"/>
          </a:xfrm>
        </p:spPr>
        <p:txBody>
          <a:bodyPr tIns="36000" bIns="36000"/>
          <a:lstStyle>
            <a:lvl1pPr>
              <a:buNone/>
              <a:defRPr lang="en-US" sz="900" b="0" kern="1200" cap="all" spc="100" baseline="0" noProof="0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  <a:ea typeface="+mn-ea"/>
                <a:cs typeface="+mn-cs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marL="0" marR="0" lvl="0" indent="-1800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SzPct val="90000"/>
              <a:buFont typeface="Wingdings" pitchFamily="2" charset="2"/>
              <a:buNone/>
              <a:tabLst/>
              <a:defRPr/>
            </a:pPr>
            <a:r>
              <a:rPr lang="en-US" dirty="0"/>
              <a:t>X – Insert 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4546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141E433-6E6E-4BBE-9AA7-03A1BAC192C1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D1EDFFEF-BF5C-47EE-8A86-3C9BC333FD54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3F3A208-3694-44F6-8F38-0FC929BC09E3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1916113"/>
            <a:ext cx="3938587" cy="4033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3938588" cy="4033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BBE42AD-1166-4AEA-9432-E6B78FDEA23D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E4CC66D9-1D05-4278-8B27-5B9886A7285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0E719CF5-9120-4DDF-8D50-AABA5097EC31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C68A018-7726-44BC-BBFC-BE36B5151B38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FE1B3239-D5E4-4730-89E7-0E73EB936C53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C063888-2C5A-4FA1-B74B-476C898D527B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2E5D8041-469B-41FE-B2F1-CB32DC81784C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38F790D-28E2-4F34-A301-797D09D6EFF8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125538"/>
            <a:ext cx="2006600" cy="482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125538"/>
            <a:ext cx="5870575" cy="4824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B2D0B0F-72A5-4EDE-AE7D-5536308339C4}" type="slidenum">
              <a:rPr lang="fr-FR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02CD64E2-E4CC-499C-BE20-691B36DA477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FE85E07-F967-4CEA-AB79-B2756F07B5F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768B2B42-2B4B-4834-8533-E85BCE1F18C0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D5A59B88-44AF-4C2C-944B-10AC1A9A829D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2544763"/>
            <a:ext cx="3938587" cy="340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44763"/>
            <a:ext cx="3938588" cy="3405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952F204-3F26-49DA-80F0-5259349E935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8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7030FB9-E0B8-4D43-874C-AB314D0E3692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10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9DEBB5D0-B861-4F71-89D8-BAB1EF7B9C0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24ACCF3D-F20A-4BF1-828E-6070094F5A8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5D9AF7F0-5CDE-4562-B81F-5D0D00D68DBA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3431F891-1EBD-4000-BC09-5A6CC9AA5879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4D3991A-1FB5-42F3-9854-729145257B28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125538"/>
            <a:ext cx="2006600" cy="48244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125538"/>
            <a:ext cx="5870575" cy="48244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8D3EEC94-A838-4EA7-91F3-09AA54AB9B1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DA95C8B0-87A8-4000-906C-F5E642372A8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8484E10-3861-4813-B8A9-1C4C4110B04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1052513"/>
            <a:ext cx="3938587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3938588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63F4A928-7F01-4925-9017-F39854A91E36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CBB6F6A6-7F56-41B8-B8A5-E760DE563B2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7213" y="2293938"/>
            <a:ext cx="3938587" cy="227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93938"/>
            <a:ext cx="3938588" cy="2270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392A87FA-DE09-4297-BC78-19B4C165C455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C0BBFC4-EC3C-405A-A767-33048123B069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3945364F-1FB4-4789-8D99-67A4A0266AC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E0BA6A7E-3772-47B0-8505-FEA7FC119EF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B2BB4417-F191-4949-9D51-08E5941AD4E2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AE0FA011-DC26-4099-A41A-E33912A8F3AA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FBA8C6EE-5769-40F4-9D24-FB43C5DE533C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0188" y="1301750"/>
            <a:ext cx="2006600" cy="32623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7213" y="1301750"/>
            <a:ext cx="5870575" cy="32623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E63D2175-8400-4DF1-8C43-E0B5B7BE9AE8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C9653A4-CC29-444D-A6F3-A179A5E17B5C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9" name="Footer Placeholder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F252279D-1E2E-4DD9-9698-E34C5FFC1253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endParaRPr lang="fr-F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003F20CB-8015-45D2-9193-C40D9116952D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45586156-2CCF-441C-8EC0-757A65F3B6C4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P.</a:t>
            </a:r>
            <a:fld id="{5BD92176-AD7C-4A83-9536-8CC2A9760BF9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2"/>
          </p:nvPr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vmlDrawing" Target="../drawings/vmlDrawing2.v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7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tags" Target="../tags/tag7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vmlDrawing" Target="../drawings/vmlDrawing3.v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8.xml"/><Relationship Id="rId16" Type="http://schemas.openxmlformats.org/officeDocument/2006/relationships/oleObject" Target="../embeddings/oleObject3.bin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tags" Target="../tags/tag9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ags" Target="../tags/tag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vmlDrawing" Target="../drawings/vmlDrawing4.v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39.xml"/><Relationship Id="rId16" Type="http://schemas.openxmlformats.org/officeDocument/2006/relationships/oleObject" Target="../embeddings/oleObject4.bin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tags" Target="../tags/tag11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ags" Target="../tags/tag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262387756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89" name="think-cell Slide" r:id="rId20" imgW="347" imgH="348" progId="TCLayout.ActiveDocument.1">
                  <p:embed/>
                </p:oleObj>
              </mc:Choice>
              <mc:Fallback>
                <p:oleObj name="think-cell Slide" r:id="rId20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9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728067" name="Rectangle 3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260350"/>
            <a:ext cx="7831137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728068" name="Rectangle 4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052513"/>
            <a:ext cx="8029575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28070" name="Rectangle 6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728071" name="Rectangle 7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B9890816-521E-475C-8D42-2BD2D654793C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728074" name="Line 10"/>
          <p:cNvSpPr>
            <a:spLocks noChangeShapeType="1"/>
          </p:cNvSpPr>
          <p:nvPr/>
        </p:nvSpPr>
        <p:spPr bwMode="gray">
          <a:xfrm flipH="1">
            <a:off x="323850" y="6194425"/>
            <a:ext cx="8496300" cy="0"/>
          </a:xfrm>
          <a:prstGeom prst="line">
            <a:avLst/>
          </a:prstGeom>
          <a:noFill/>
          <a:ln w="635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28076" name="Line 12"/>
          <p:cNvSpPr>
            <a:spLocks noChangeShapeType="1"/>
          </p:cNvSpPr>
          <p:nvPr/>
        </p:nvSpPr>
        <p:spPr bwMode="gray">
          <a:xfrm flipH="1">
            <a:off x="323850" y="755650"/>
            <a:ext cx="8496300" cy="0"/>
          </a:xfrm>
          <a:prstGeom prst="line">
            <a:avLst/>
          </a:prstGeom>
          <a:noFill/>
          <a:ln w="635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28077" name="Rectangle 13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2" name="Picture 10" descr="logo nou BRD.JPG"/>
          <p:cNvPicPr>
            <a:picLocks noChangeAspect="1"/>
          </p:cNvPicPr>
          <p:nvPr userDrawn="1"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323850" y="6273800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78" r:id="rId12"/>
    <p:sldLayoutId id="2147483779" r:id="rId13"/>
    <p:sldLayoutId id="2147483780" r:id="rId14"/>
    <p:sldLayoutId id="2147483782" r:id="rId15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E60028"/>
          </a:solidFill>
          <a:latin typeface="Arial" pitchFamily="34" charset="0"/>
          <a:cs typeface="Arial" pitchFamily="34" charset="0"/>
        </a:defRPr>
      </a:lvl9pPr>
    </p:titleStyle>
    <p:bodyStyle>
      <a:lvl1pPr marL="180975" indent="-180975" algn="l" rtl="0" fontAlgn="base">
        <a:spcBef>
          <a:spcPct val="100000"/>
        </a:spcBef>
        <a:spcAft>
          <a:spcPct val="0"/>
        </a:spcAft>
        <a:buClr>
          <a:srgbClr val="666666"/>
        </a:buClr>
        <a:buFont typeface="Wingdings" pitchFamily="2" charset="2"/>
        <a:buChar char="§"/>
        <a:defRPr sz="1600" b="1">
          <a:solidFill>
            <a:srgbClr val="000000"/>
          </a:solidFill>
          <a:latin typeface="+mn-lt"/>
          <a:ea typeface="+mn-ea"/>
          <a:cs typeface="+mn-cs"/>
        </a:defRPr>
      </a:lvl1pPr>
      <a:lvl2pPr marL="360363" indent="-177800" algn="l" rtl="0" fontAlgn="base">
        <a:spcBef>
          <a:spcPct val="50000"/>
        </a:spcBef>
        <a:spcAft>
          <a:spcPct val="0"/>
        </a:spcAft>
        <a:buChar char="•"/>
        <a:defRPr sz="1300">
          <a:solidFill>
            <a:srgbClr val="000000"/>
          </a:solidFill>
          <a:latin typeface="+mn-lt"/>
          <a:cs typeface="+mn-cs"/>
        </a:defRPr>
      </a:lvl2pPr>
      <a:lvl3pPr marL="542925" indent="-180975" algn="l" rtl="0" fontAlgn="base">
        <a:spcBef>
          <a:spcPct val="50000"/>
        </a:spcBef>
        <a:spcAft>
          <a:spcPct val="0"/>
        </a:spcAft>
        <a:buFont typeface="Arial" pitchFamily="34" charset="0"/>
        <a:buChar char="▫"/>
        <a:defRPr sz="1100">
          <a:solidFill>
            <a:srgbClr val="000000"/>
          </a:solidFill>
          <a:latin typeface="+mn-lt"/>
          <a:cs typeface="+mn-cs"/>
        </a:defRPr>
      </a:lvl3pPr>
      <a:lvl4pPr marL="723900" indent="-179388" algn="l" rtl="0" fontAlgn="base">
        <a:spcBef>
          <a:spcPct val="50000"/>
        </a:spcBef>
        <a:spcAft>
          <a:spcPct val="0"/>
        </a:spcAft>
        <a:buFont typeface="Arial" pitchFamily="34" charset="0"/>
        <a:buChar char="-"/>
        <a:defRPr sz="900">
          <a:solidFill>
            <a:srgbClr val="000000"/>
          </a:solidFill>
          <a:latin typeface="+mn-lt"/>
          <a:cs typeface="+mn-cs"/>
        </a:defRPr>
      </a:lvl4pPr>
      <a:lvl5pPr marL="8858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5pPr>
      <a:lvl6pPr marL="13430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6pPr>
      <a:lvl7pPr marL="18002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7pPr>
      <a:lvl8pPr marL="22574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8pPr>
      <a:lvl9pPr marL="2714625" indent="-160338" algn="l" rtl="0" fontAlgn="base">
        <a:spcBef>
          <a:spcPct val="50000"/>
        </a:spcBef>
        <a:spcAft>
          <a:spcPct val="0"/>
        </a:spcAft>
        <a:buFont typeface="Arial" pitchFamily="34" charset="0"/>
        <a:buChar char="."/>
        <a:defRPr sz="9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32830453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3" name="think-cell Slide" r:id="rId16" imgW="347" imgH="348" progId="TCLayout.ActiveDocument.1">
                  <p:embed/>
                </p:oleObj>
              </mc:Choice>
              <mc:Fallback>
                <p:oleObj name="think-cell Slide" r:id="rId1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5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125538"/>
            <a:ext cx="80295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1916113"/>
            <a:ext cx="8029575" cy="403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045" name="Rectangle 21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5ECDCCFA-045E-488B-BCBE-C6CD30D1246F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0" name="Picture 10" descr="logo nou BRD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39552" y="6165304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8"/>
          <p:cNvSpPr txBox="1">
            <a:spLocks noChangeArrowheads="1"/>
          </p:cNvSpPr>
          <p:nvPr userDrawn="1"/>
        </p:nvSpPr>
        <p:spPr>
          <a:xfrm>
            <a:off x="2771775" y="6416675"/>
            <a:ext cx="3597275" cy="441325"/>
          </a:xfrm>
          <a:prstGeom prst="rect">
            <a:avLst/>
          </a:prstGeom>
          <a:ln/>
        </p:spPr>
        <p:txBody>
          <a:bodyPr/>
          <a:lstStyle>
            <a:lvl1pPr>
              <a:defRPr sz="8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Budget 2015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hf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9pPr>
    </p:titleStyle>
    <p:bodyStyle>
      <a:lvl1pPr marL="4763" indent="-4763" algn="l" rtl="0" fontAlgn="base">
        <a:spcBef>
          <a:spcPct val="50000"/>
        </a:spcBef>
        <a:spcAft>
          <a:spcPct val="20000"/>
        </a:spcAft>
        <a:buFont typeface="Arial" pitchFamily="34" charset="0"/>
        <a:defRPr b="1">
          <a:solidFill>
            <a:srgbClr val="E60028"/>
          </a:solidFill>
          <a:latin typeface="+mn-lt"/>
          <a:ea typeface="+mn-ea"/>
          <a:cs typeface="+mn-cs"/>
        </a:defRPr>
      </a:lvl1pPr>
      <a:lvl2pPr marL="12700" indent="-6350" algn="l" rtl="0" fontAlgn="base">
        <a:spcBef>
          <a:spcPct val="0"/>
        </a:spcBef>
        <a:spcAft>
          <a:spcPct val="20000"/>
        </a:spcAft>
        <a:defRPr sz="1200" b="1">
          <a:solidFill>
            <a:srgbClr val="000000"/>
          </a:solidFill>
          <a:latin typeface="+mn-lt"/>
          <a:cs typeface="+mn-cs"/>
        </a:defRPr>
      </a:lvl2pPr>
      <a:lvl3pPr marL="15875" indent="-1588" algn="l" rtl="0" fontAlgn="base">
        <a:spcBef>
          <a:spcPct val="0"/>
        </a:spcBef>
        <a:spcAft>
          <a:spcPct val="20000"/>
        </a:spcAft>
        <a:buSzPct val="80000"/>
        <a:buFont typeface="Wingdings" pitchFamily="2" charset="2"/>
        <a:defRPr sz="1000" b="1">
          <a:solidFill>
            <a:srgbClr val="000000"/>
          </a:solidFill>
          <a:latin typeface="+mn-lt"/>
          <a:cs typeface="+mn-cs"/>
        </a:defRPr>
      </a:lvl3pPr>
      <a:lvl4pPr marL="20638" indent="-3175" algn="l" rtl="0" fontAlgn="base">
        <a:spcBef>
          <a:spcPct val="0"/>
        </a:spcBef>
        <a:spcAft>
          <a:spcPct val="40000"/>
        </a:spcAft>
        <a:defRPr sz="900">
          <a:solidFill>
            <a:srgbClr val="000000"/>
          </a:solidFill>
          <a:latin typeface="+mn-lt"/>
          <a:cs typeface="+mn-cs"/>
        </a:defRPr>
      </a:lvl4pPr>
      <a:lvl5pPr marL="254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5pPr>
      <a:lvl6pPr marL="4826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6pPr>
      <a:lvl7pPr marL="9398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7pPr>
      <a:lvl8pPr marL="13970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8pPr>
      <a:lvl9pPr marL="1854200" indent="-3175" algn="l" rtl="0" fontAlgn="base">
        <a:spcBef>
          <a:spcPct val="0"/>
        </a:spcBef>
        <a:spcAft>
          <a:spcPct val="20000"/>
        </a:spcAft>
        <a:buFont typeface="Arial" pitchFamily="34" charset="0"/>
        <a:defRPr sz="8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299537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7" name="think-cell Slide" r:id="rId16" imgW="347" imgH="348" progId="TCLayout.ActiveDocument.1">
                  <p:embed/>
                </p:oleObj>
              </mc:Choice>
              <mc:Fallback>
                <p:oleObj name="think-cell Slide" r:id="rId1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5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125538"/>
            <a:ext cx="80295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2544763"/>
            <a:ext cx="8029575" cy="340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62501" name="Line 5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62502" name="Line 6"/>
          <p:cNvSpPr>
            <a:spLocks noChangeShapeType="1"/>
          </p:cNvSpPr>
          <p:nvPr/>
        </p:nvSpPr>
        <p:spPr bwMode="gray">
          <a:xfrm flipV="1">
            <a:off x="4572000" y="1700213"/>
            <a:ext cx="0" cy="687387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62515" name="Rectangle 19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362516" name="Rectangle 20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D2CEAD3B-F6DA-4914-9AA0-9D809B8B08E1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362517" name="Rectangle 21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775" y="6416675"/>
            <a:ext cx="35972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fr-FR" dirty="0"/>
          </a:p>
        </p:txBody>
      </p:sp>
      <p:sp>
        <p:nvSpPr>
          <p:cNvPr id="362518" name="Rectangle 22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1" name="Picture 10" descr="logo nou BRD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67544" y="6165304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hf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100">
          <a:solidFill>
            <a:srgbClr val="000000"/>
          </a:solidFill>
          <a:latin typeface="Arial" pitchFamily="34" charset="0"/>
          <a:cs typeface="Arial" pitchFamily="34" charset="0"/>
        </a:defRPr>
      </a:lvl9pPr>
    </p:titleStyle>
    <p:bodyStyle>
      <a:lvl1pPr marL="4763" indent="-4763" algn="ctr" rtl="0" fontAlgn="base">
        <a:spcBef>
          <a:spcPct val="80000"/>
        </a:spcBef>
        <a:spcAft>
          <a:spcPct val="20000"/>
        </a:spcAft>
        <a:buFont typeface="Arial" pitchFamily="34" charset="0"/>
        <a:defRPr sz="1300" b="1">
          <a:solidFill>
            <a:srgbClr val="E60028"/>
          </a:solidFill>
          <a:latin typeface="+mn-lt"/>
          <a:ea typeface="+mn-ea"/>
          <a:cs typeface="+mn-cs"/>
        </a:defRPr>
      </a:lvl1pPr>
      <a:lvl2pPr marL="12700" indent="-6350" algn="ctr" rtl="0" fontAlgn="base">
        <a:lnSpc>
          <a:spcPct val="140000"/>
        </a:lnSpc>
        <a:spcBef>
          <a:spcPct val="0"/>
        </a:spcBef>
        <a:spcAft>
          <a:spcPct val="20000"/>
        </a:spcAft>
        <a:defRPr sz="900" b="1">
          <a:solidFill>
            <a:srgbClr val="000000"/>
          </a:solidFill>
          <a:latin typeface="+mn-lt"/>
          <a:cs typeface="+mn-cs"/>
        </a:defRPr>
      </a:lvl2pPr>
      <a:lvl3pPr marL="15875" indent="-1588" algn="ctr" rtl="0" fontAlgn="base">
        <a:spcBef>
          <a:spcPct val="0"/>
        </a:spcBef>
        <a:spcAft>
          <a:spcPct val="20000"/>
        </a:spcAft>
        <a:buSzPct val="80000"/>
        <a:buFont typeface="Wingdings" pitchFamily="2" charset="2"/>
        <a:defRPr sz="800" b="1">
          <a:solidFill>
            <a:srgbClr val="000000"/>
          </a:solidFill>
          <a:latin typeface="+mn-lt"/>
          <a:cs typeface="+mn-cs"/>
        </a:defRPr>
      </a:lvl3pPr>
      <a:lvl4pPr marL="20638" indent="-3175" algn="ctr" rtl="0" fontAlgn="base">
        <a:spcBef>
          <a:spcPct val="0"/>
        </a:spcBef>
        <a:spcAft>
          <a:spcPct val="40000"/>
        </a:spcAft>
        <a:defRPr sz="700">
          <a:solidFill>
            <a:srgbClr val="000000"/>
          </a:solidFill>
          <a:latin typeface="+mn-lt"/>
          <a:cs typeface="+mn-cs"/>
        </a:defRPr>
      </a:lvl4pPr>
      <a:lvl5pPr marL="254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5pPr>
      <a:lvl6pPr marL="4826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6pPr>
      <a:lvl7pPr marL="9398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7pPr>
      <a:lvl8pPr marL="13970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8pPr>
      <a:lvl9pPr marL="1854200" indent="-3175" algn="ctr" rtl="0" fontAlgn="base">
        <a:spcBef>
          <a:spcPct val="0"/>
        </a:spcBef>
        <a:spcAft>
          <a:spcPct val="20000"/>
        </a:spcAft>
        <a:buFont typeface="Arial" pitchFamily="34" charset="0"/>
        <a:defRPr sz="6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73562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1" name="think-cell Slide" r:id="rId16" imgW="347" imgH="348" progId="TCLayout.ActiveDocument.1">
                  <p:embed/>
                </p:oleObj>
              </mc:Choice>
              <mc:Fallback>
                <p:oleObj name="think-cell Slide" r:id="rId1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 userDrawn="1">
            <p:custDataLst>
              <p:tags r:id="rId15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ea typeface="+mj-ea"/>
              <a:cs typeface="Arial" pitchFamily="34" charset="0"/>
              <a:sym typeface="Arial" panose="020B0604020202020204" pitchFamily="34" charset="0"/>
            </a:endParaRPr>
          </a:p>
        </p:txBody>
      </p:sp>
      <p:sp>
        <p:nvSpPr>
          <p:cNvPr id="368647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557213" y="1301750"/>
            <a:ext cx="802957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68648" name="Rectangle 8"/>
          <p:cNvSpPr>
            <a:spLocks noGrp="1" noChangeArrowheads="1"/>
          </p:cNvSpPr>
          <p:nvPr>
            <p:ph type="body" idx="1"/>
          </p:nvPr>
        </p:nvSpPr>
        <p:spPr bwMode="gray">
          <a:xfrm>
            <a:off x="557213" y="2293938"/>
            <a:ext cx="8029575" cy="227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68655" name="Line 15"/>
          <p:cNvSpPr>
            <a:spLocks noChangeShapeType="1"/>
          </p:cNvSpPr>
          <p:nvPr/>
        </p:nvSpPr>
        <p:spPr bwMode="gray">
          <a:xfrm flipV="1">
            <a:off x="4572000" y="260350"/>
            <a:ext cx="0" cy="504825"/>
          </a:xfrm>
          <a:prstGeom prst="line">
            <a:avLst/>
          </a:prstGeom>
          <a:noFill/>
          <a:ln w="12700">
            <a:solidFill>
              <a:srgbClr val="E60028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68668" name="Rectangle 28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6573838" y="6416675"/>
            <a:ext cx="18145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endParaRPr lang="fr-FR" dirty="0"/>
          </a:p>
        </p:txBody>
      </p:sp>
      <p:sp>
        <p:nvSpPr>
          <p:cNvPr id="368669" name="Rectangle 29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800" b="1"/>
            </a:lvl1pPr>
          </a:lstStyle>
          <a:p>
            <a:r>
              <a:rPr lang="fr-FR" dirty="0"/>
              <a:t>P.</a:t>
            </a:r>
            <a:fld id="{9DBB41ED-E21A-4400-A8A3-8C0097CAEF67}" type="slidenum">
              <a:rPr lang="fr-FR"/>
              <a:pPr/>
              <a:t>‹#›</a:t>
            </a:fld>
            <a:endParaRPr lang="fr-FR" dirty="0"/>
          </a:p>
        </p:txBody>
      </p:sp>
      <p:sp>
        <p:nvSpPr>
          <p:cNvPr id="368670" name="Rectangle 3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2771775" y="6416675"/>
            <a:ext cx="359727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fr-FR" dirty="0"/>
          </a:p>
        </p:txBody>
      </p:sp>
      <p:sp>
        <p:nvSpPr>
          <p:cNvPr id="368671" name="Rectangle 31"/>
          <p:cNvSpPr>
            <a:spLocks noChangeArrowheads="1"/>
          </p:cNvSpPr>
          <p:nvPr/>
        </p:nvSpPr>
        <p:spPr bwMode="gray">
          <a:xfrm>
            <a:off x="8426450" y="6415088"/>
            <a:ext cx="71438" cy="4429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/>
          <a:lstStyle/>
          <a:p>
            <a:r>
              <a:rPr lang="fr-FR" sz="800" b="1" dirty="0"/>
              <a:t>|</a:t>
            </a:r>
          </a:p>
        </p:txBody>
      </p:sp>
      <p:pic>
        <p:nvPicPr>
          <p:cNvPr id="10" name="Picture 10" descr="logo nou BRD.JP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23850" y="6273800"/>
            <a:ext cx="1296988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ftr="0" dt="0"/>
  <p:txStyles>
    <p:titleStyle>
      <a:lvl1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+mj-lt"/>
          <a:ea typeface="+mj-ea"/>
          <a:cs typeface="+mj-cs"/>
        </a:defRPr>
      </a:lvl1pPr>
      <a:lvl2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2pPr>
      <a:lvl3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3pPr>
      <a:lvl4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4pPr>
      <a:lvl5pPr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1600">
          <a:solidFill>
            <a:srgbClr val="E60028"/>
          </a:solidFill>
          <a:latin typeface="Arial" pitchFamily="34" charset="0"/>
          <a:cs typeface="Arial" pitchFamily="34" charset="0"/>
        </a:defRPr>
      </a:lvl9pPr>
    </p:titleStyle>
    <p:bodyStyle>
      <a:lvl1pPr marL="4763" indent="-4763" algn="ctr" rtl="0" fontAlgn="base">
        <a:lnSpc>
          <a:spcPct val="90000"/>
        </a:lnSpc>
        <a:spcBef>
          <a:spcPct val="0"/>
        </a:spcBef>
        <a:spcAft>
          <a:spcPct val="0"/>
        </a:spcAft>
        <a:buClr>
          <a:schemeClr val="tx1"/>
        </a:buClr>
        <a:buFont typeface="Arial" pitchFamily="34" charset="0"/>
        <a:defRPr sz="3000">
          <a:solidFill>
            <a:srgbClr val="000000"/>
          </a:solidFill>
          <a:latin typeface="+mn-lt"/>
          <a:ea typeface="+mn-ea"/>
          <a:cs typeface="+mn-cs"/>
        </a:defRPr>
      </a:lvl1pPr>
      <a:lvl2pPr marL="11113" indent="-4763" algn="ctr" rtl="0" fontAlgn="base">
        <a:lnSpc>
          <a:spcPct val="90000"/>
        </a:lnSpc>
        <a:spcBef>
          <a:spcPct val="0"/>
        </a:spcBef>
        <a:spcAft>
          <a:spcPct val="0"/>
        </a:spcAft>
        <a:defRPr sz="1600" b="1">
          <a:solidFill>
            <a:srgbClr val="000000"/>
          </a:solidFill>
          <a:latin typeface="+mn-lt"/>
          <a:cs typeface="+mn-cs"/>
        </a:defRPr>
      </a:lvl2pPr>
      <a:lvl3pPr marL="14288" indent="-1588" algn="ctr" rtl="0" fontAlgn="base">
        <a:lnSpc>
          <a:spcPct val="90000"/>
        </a:lnSpc>
        <a:spcBef>
          <a:spcPct val="0"/>
        </a:spcBef>
        <a:spcAft>
          <a:spcPct val="0"/>
        </a:spcAft>
        <a:buFont typeface="Wingdings" pitchFamily="2" charset="2"/>
        <a:defRPr sz="1400">
          <a:solidFill>
            <a:srgbClr val="000000"/>
          </a:solidFill>
          <a:latin typeface="+mn-lt"/>
          <a:cs typeface="+mn-cs"/>
        </a:defRPr>
      </a:lvl3pPr>
      <a:lvl4pPr marL="19050" indent="-3175" algn="ctr" rtl="0" fontAlgn="base">
        <a:lnSpc>
          <a:spcPct val="90000"/>
        </a:lnSpc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+mn-lt"/>
          <a:cs typeface="+mn-cs"/>
        </a:defRPr>
      </a:lvl4pPr>
      <a:lvl5pPr marL="238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5pPr>
      <a:lvl6pPr marL="4810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6pPr>
      <a:lvl7pPr marL="9382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7pPr>
      <a:lvl8pPr marL="13954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8pPr>
      <a:lvl9pPr marL="1852613" indent="-3175" algn="ctr" rtl="0" fontAlgn="base">
        <a:lnSpc>
          <a:spcPct val="90000"/>
        </a:lnSpc>
        <a:spcBef>
          <a:spcPct val="0"/>
        </a:spcBef>
        <a:spcAft>
          <a:spcPct val="0"/>
        </a:spcAft>
        <a:buFont typeface="Arial" pitchFamily="34" charset="0"/>
        <a:defRPr sz="1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1.emf"/><Relationship Id="rId2" Type="http://schemas.openxmlformats.org/officeDocument/2006/relationships/tags" Target="../tags/tag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41.sv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4.xml"/><Relationship Id="rId6" Type="http://schemas.openxmlformats.org/officeDocument/2006/relationships/image" Target="../media/image5.png"/><Relationship Id="rId5" Type="http://schemas.openxmlformats.org/officeDocument/2006/relationships/image" Target="../media/image139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file:///\\Xfs07\Sinteza%20Lunara\Budget%202020\AGA\AGA%202020.xlsx!INDICATEURS%20ro!R3C1:R17C14" TargetMode="External"/><Relationship Id="rId3" Type="http://schemas.openxmlformats.org/officeDocument/2006/relationships/tags" Target="../tags/tag16.xml"/><Relationship Id="rId7" Type="http://schemas.openxmlformats.org/officeDocument/2006/relationships/image" Target="../media/image1.emf"/><Relationship Id="rId2" Type="http://schemas.openxmlformats.org/officeDocument/2006/relationships/tags" Target="../tags/tag15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emf"/><Relationship Id="rId4" Type="http://schemas.openxmlformats.org/officeDocument/2006/relationships/oleObject" Target="file:///\\Xfs07\Sinteza%20Lunara\Budget%202020\AGA\AGA%202020%20PL.xlsx!rezultate%20rom%20!R2C1:R16C1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560811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86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kumimoji="0" lang="en-US" sz="3200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ea typeface="+mj-ea"/>
              <a:sym typeface="Arial" panose="020B0604020202020204" pitchFamily="34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43869" y="3651572"/>
            <a:ext cx="2897067" cy="418952"/>
          </a:xfrm>
          <a:prstGeom prst="rect">
            <a:avLst/>
          </a:prstGeom>
          <a:noFill/>
        </p:spPr>
        <p:txBody>
          <a:bodyPr vert="horz" wrap="none" lIns="36000" tIns="36000" rIns="36000" bIns="36000" rtlCol="0" anchor="ctr">
            <a:spAutoFit/>
          </a:bodyPr>
          <a:lstStyle>
            <a:lvl1pPr marL="0" algn="ctr" defTabSz="844174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GB" sz="2216" b="1" kern="1200" cap="all" spc="258" baseline="0" noProof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z="1600" dirty="0" smtClean="0">
                <a:solidFill>
                  <a:srgbClr val="000000"/>
                </a:solidFill>
              </a:rPr>
              <a:t/>
            </a:r>
            <a:br>
              <a:rPr lang="en-US" sz="1600" dirty="0" smtClean="0">
                <a:solidFill>
                  <a:srgbClr val="000000"/>
                </a:solidFill>
              </a:rPr>
            </a:br>
            <a:r>
              <a:rPr lang="en-US" sz="900" dirty="0" smtClean="0">
                <a:solidFill>
                  <a:srgbClr val="000000"/>
                </a:solidFill>
              </a:rPr>
              <a:t>BRD individual, conform IFRS</a:t>
            </a:r>
            <a:endParaRPr lang="fr-FR" sz="900" dirty="0">
              <a:solidFill>
                <a:srgbClr val="000000"/>
              </a:solidFill>
            </a:endParaRPr>
          </a:p>
        </p:txBody>
      </p:sp>
      <p:sp>
        <p:nvSpPr>
          <p:cNvPr id="8" name="Text Placeholder 4"/>
          <p:cNvSpPr txBox="1">
            <a:spLocks/>
          </p:cNvSpPr>
          <p:nvPr/>
        </p:nvSpPr>
        <p:spPr>
          <a:xfrm>
            <a:off x="3563888" y="4869160"/>
            <a:ext cx="1674918" cy="214730"/>
          </a:xfrm>
          <a:prstGeom prst="rect">
            <a:avLst/>
          </a:prstGeom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 algn="ctr" defTabSz="844174">
              <a:spcBef>
                <a:spcPts val="0"/>
              </a:spcBef>
              <a:buNone/>
            </a:pPr>
            <a:r>
              <a:rPr lang="en-US" sz="923" cap="all" spc="185" dirty="0" smtClean="0">
                <a:solidFill>
                  <a:schemeClr val="tx1"/>
                </a:solidFill>
              </a:rPr>
              <a:t>23 </a:t>
            </a:r>
            <a:r>
              <a:rPr lang="en-US" sz="923" cap="all" spc="185" dirty="0" err="1" smtClean="0">
                <a:solidFill>
                  <a:schemeClr val="tx1"/>
                </a:solidFill>
              </a:rPr>
              <a:t>Aprilie</a:t>
            </a:r>
            <a:r>
              <a:rPr lang="en-US" sz="923" cap="all" spc="185" dirty="0" smtClean="0">
                <a:solidFill>
                  <a:schemeClr val="tx1"/>
                </a:solidFill>
              </a:rPr>
              <a:t> 2020</a:t>
            </a:r>
            <a:endParaRPr lang="en-US" sz="923" cap="all" spc="185" dirty="0">
              <a:solidFill>
                <a:schemeClr val="tx1"/>
              </a:solidFill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539552" y="1372099"/>
            <a:ext cx="8002377" cy="2681288"/>
          </a:xfrm>
        </p:spPr>
        <p:txBody>
          <a:bodyPr/>
          <a:lstStyle/>
          <a:p>
            <a:r>
              <a:rPr lang="en-US" sz="3600" dirty="0" smtClean="0"/>
              <a:t>BRD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>
                <a:solidFill>
                  <a:srgbClr val="000000"/>
                </a:solidFill>
              </a:rPr>
              <a:t>Buget</a:t>
            </a:r>
            <a:r>
              <a:rPr lang="en-US" sz="3200" dirty="0" smtClean="0">
                <a:solidFill>
                  <a:srgbClr val="000000"/>
                </a:solidFill>
              </a:rPr>
              <a:t> 2020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13" name="Text Placeholder 1"/>
          <p:cNvSpPr txBox="1">
            <a:spLocks/>
          </p:cNvSpPr>
          <p:nvPr/>
        </p:nvSpPr>
        <p:spPr>
          <a:xfrm>
            <a:off x="2652551" y="3501008"/>
            <a:ext cx="4079689" cy="360040"/>
          </a:xfrm>
          <a:prstGeom prst="rect">
            <a:avLst/>
          </a:prstGeom>
          <a:solidFill>
            <a:srgbClr val="E60028"/>
          </a:solidFill>
        </p:spPr>
        <p:txBody>
          <a:bodyPr/>
          <a:lstStyle>
            <a:lvl1pPr marL="180975" indent="-180975" algn="l" rtl="0" fontAlgn="base">
              <a:spcBef>
                <a:spcPct val="100000"/>
              </a:spcBef>
              <a:spcAft>
                <a:spcPct val="0"/>
              </a:spcAft>
              <a:buClr>
                <a:srgbClr val="666666"/>
              </a:buClr>
              <a:buFont typeface="Wingdings" pitchFamily="2" charset="2"/>
              <a:buChar char="§"/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60363" indent="-177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1300">
                <a:solidFill>
                  <a:srgbClr val="000000"/>
                </a:solidFill>
                <a:latin typeface="+mn-lt"/>
                <a:cs typeface="+mn-cs"/>
              </a:defRPr>
            </a:lvl2pPr>
            <a:lvl3pPr marL="542925" indent="-180975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▫"/>
              <a:defRPr sz="1100">
                <a:solidFill>
                  <a:srgbClr val="000000"/>
                </a:solidFill>
                <a:latin typeface="+mn-lt"/>
                <a:cs typeface="+mn-cs"/>
              </a:defRPr>
            </a:lvl3pPr>
            <a:lvl4pPr marL="723900" indent="-17938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-"/>
              <a:defRPr sz="900">
                <a:solidFill>
                  <a:srgbClr val="000000"/>
                </a:solidFill>
                <a:latin typeface="+mn-lt"/>
                <a:cs typeface="+mn-cs"/>
              </a:defRPr>
            </a:lvl4pPr>
            <a:lvl5pPr marL="8858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5pPr>
            <a:lvl6pPr marL="13430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6pPr>
            <a:lvl7pPr marL="18002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7pPr>
            <a:lvl8pPr marL="22574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8pPr>
            <a:lvl9pPr marL="2714625" indent="-160338" algn="l" rtl="0" fontAlgn="base">
              <a:spcBef>
                <a:spcPct val="50000"/>
              </a:spcBef>
              <a:spcAft>
                <a:spcPct val="0"/>
              </a:spcAft>
              <a:buFont typeface="Arial" pitchFamily="34" charset="0"/>
              <a:buChar char="."/>
              <a:defRPr sz="9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kern="0" dirty="0" smtClean="0"/>
              <a:t>    </a:t>
            </a:r>
            <a:r>
              <a:rPr lang="en-US" kern="0" dirty="0" err="1" smtClean="0">
                <a:solidFill>
                  <a:schemeClr val="bg1"/>
                </a:solidFill>
              </a:rPr>
              <a:t>Adunarea</a:t>
            </a:r>
            <a:r>
              <a:rPr lang="en-US" kern="0" dirty="0" smtClean="0">
                <a:solidFill>
                  <a:schemeClr val="bg1"/>
                </a:solidFill>
              </a:rPr>
              <a:t> </a:t>
            </a:r>
            <a:r>
              <a:rPr lang="en-US" kern="0" dirty="0" err="1">
                <a:solidFill>
                  <a:schemeClr val="bg1"/>
                </a:solidFill>
              </a:rPr>
              <a:t>G</a:t>
            </a:r>
            <a:r>
              <a:rPr lang="en-US" kern="0" dirty="0" err="1" smtClean="0">
                <a:solidFill>
                  <a:schemeClr val="bg1"/>
                </a:solidFill>
              </a:rPr>
              <a:t>enerala</a:t>
            </a:r>
            <a:r>
              <a:rPr lang="en-US" kern="0" dirty="0" smtClean="0">
                <a:solidFill>
                  <a:schemeClr val="bg1"/>
                </a:solidFill>
              </a:rPr>
              <a:t> a </a:t>
            </a:r>
            <a:r>
              <a:rPr lang="en-US" kern="0" dirty="0" err="1">
                <a:solidFill>
                  <a:schemeClr val="bg1"/>
                </a:solidFill>
              </a:rPr>
              <a:t>A</a:t>
            </a:r>
            <a:r>
              <a:rPr lang="en-US" kern="0" dirty="0" err="1" smtClean="0">
                <a:solidFill>
                  <a:schemeClr val="bg1"/>
                </a:solidFill>
              </a:rPr>
              <a:t>ctionarilor</a:t>
            </a:r>
            <a:endParaRPr lang="en-US" kern="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numéro de diapositive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fr-FR" smtClean="0">
                <a:latin typeface="Arial" charset="0"/>
                <a:cs typeface="Arial" charset="0"/>
              </a:rPr>
              <a:t>P.</a:t>
            </a:r>
            <a:fld id="{98AA2FFE-D0A9-468C-B487-D98853210D43}" type="slidenum">
              <a:rPr lang="fr-FR" smtClean="0">
                <a:latin typeface="Arial" charset="0"/>
                <a:cs typeface="Arial" charset="0"/>
              </a:rPr>
              <a:pPr/>
              <a:t>2</a:t>
            </a:fld>
            <a:endParaRPr lang="fr-FR" smtClean="0">
              <a:latin typeface="Arial" charset="0"/>
              <a:cs typeface="Arial" charset="0"/>
            </a:endParaRPr>
          </a:p>
        </p:txBody>
      </p:sp>
      <p:sp>
        <p:nvSpPr>
          <p:cNvPr id="8195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/>
              <a:t>P.</a:t>
            </a:r>
            <a:fld id="{3454F227-AACF-4393-816D-DC412C15EB49}" type="slidenum">
              <a:rPr lang="en-GB" sz="800" b="1"/>
              <a:pPr algn="r"/>
              <a:t>2</a:t>
            </a:fld>
            <a:endParaRPr lang="en-GB" sz="800" b="1"/>
          </a:p>
        </p:txBody>
      </p:sp>
      <p:sp>
        <p:nvSpPr>
          <p:cNvPr id="8199" name="Rectangle 13"/>
          <p:cNvSpPr>
            <a:spLocks noChangeArrowheads="1"/>
          </p:cNvSpPr>
          <p:nvPr/>
        </p:nvSpPr>
        <p:spPr bwMode="gray">
          <a:xfrm>
            <a:off x="388938" y="298450"/>
            <a:ext cx="6775450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36000" tIns="0" rIns="36000" bIns="0">
            <a:spAutoFit/>
          </a:bodyPr>
          <a:lstStyle/>
          <a:p>
            <a:pPr algn="l"/>
            <a:r>
              <a:rPr lang="en-GB" b="1" dirty="0" smtClean="0">
                <a:solidFill>
                  <a:schemeClr val="tx1"/>
                </a:solidFill>
              </a:rPr>
              <a:t>SISTEMUL BANCAR</a:t>
            </a:r>
          </a:p>
        </p:txBody>
      </p:sp>
      <p:sp>
        <p:nvSpPr>
          <p:cNvPr id="6" name="Rectangle 5"/>
          <p:cNvSpPr/>
          <p:nvPr/>
        </p:nvSpPr>
        <p:spPr>
          <a:xfrm>
            <a:off x="321238" y="3683998"/>
            <a:ext cx="7390464" cy="276999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marL="0" indent="0" algn="l">
              <a:spcBef>
                <a:spcPts val="400"/>
              </a:spcBef>
              <a:buClr>
                <a:schemeClr val="bg2"/>
              </a:buClr>
              <a:buNone/>
            </a:pPr>
            <a:r>
              <a:rPr lang="en-US" sz="1200" b="1" kern="0" dirty="0" err="1" smtClean="0">
                <a:solidFill>
                  <a:schemeClr val="bg1"/>
                </a:solidFill>
              </a:rPr>
              <a:t>Imprumuturile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acordate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persoanelor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fizice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vor</a:t>
            </a:r>
            <a:r>
              <a:rPr lang="en-US" sz="1200" b="1" kern="0" dirty="0" smtClean="0">
                <a:solidFill>
                  <a:schemeClr val="bg1"/>
                </a:solidFill>
              </a:rPr>
              <a:t> continua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sa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creasca</a:t>
            </a:r>
            <a:r>
              <a:rPr lang="en-US" sz="1200" b="1" kern="0" dirty="0" smtClean="0">
                <a:solidFill>
                  <a:schemeClr val="bg1"/>
                </a:solidFill>
              </a:rPr>
              <a:t> in 2020,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dar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intr</a:t>
            </a:r>
            <a:r>
              <a:rPr lang="en-US" sz="1200" b="1" kern="0" dirty="0" smtClean="0">
                <a:solidFill>
                  <a:schemeClr val="bg1"/>
                </a:solidFill>
              </a:rPr>
              <a:t>-un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ritm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mai</a:t>
            </a:r>
            <a:r>
              <a:rPr lang="en-US" sz="1200" b="1" kern="0" dirty="0" smtClean="0">
                <a:solidFill>
                  <a:schemeClr val="bg1"/>
                </a:solidFill>
              </a:rPr>
              <a:t> mic</a:t>
            </a:r>
            <a:endParaRPr lang="en-US" sz="1200" b="1" kern="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5646" y="4149080"/>
            <a:ext cx="7694142" cy="5539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000" b="1" kern="0" dirty="0" err="1" smtClean="0"/>
              <a:t>Creditarea</a:t>
            </a:r>
            <a:r>
              <a:rPr lang="en-US" sz="1000" b="1" kern="0" dirty="0" smtClean="0"/>
              <a:t> </a:t>
            </a:r>
            <a:r>
              <a:rPr lang="en-US" sz="1000" b="1" kern="0" dirty="0" err="1" smtClean="0"/>
              <a:t>persoanelor</a:t>
            </a:r>
            <a:r>
              <a:rPr lang="en-US" sz="1000" b="1" kern="0" dirty="0" smtClean="0"/>
              <a:t> </a:t>
            </a:r>
            <a:r>
              <a:rPr lang="en-US" sz="1000" b="1" kern="0" dirty="0" err="1" smtClean="0"/>
              <a:t>fizice</a:t>
            </a:r>
            <a:r>
              <a:rPr lang="en-US" sz="1000" b="1" kern="0" dirty="0" smtClean="0"/>
              <a:t> </a:t>
            </a:r>
            <a:r>
              <a:rPr lang="en-US" sz="1000" kern="0" dirty="0" smtClean="0"/>
              <a:t>a </a:t>
            </a:r>
            <a:r>
              <a:rPr lang="en-US" sz="1000" kern="0" dirty="0" err="1" smtClean="0"/>
              <a:t>fost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dinamica</a:t>
            </a:r>
            <a:r>
              <a:rPr lang="en-US" sz="1000" kern="0" dirty="0" smtClean="0"/>
              <a:t> in </a:t>
            </a:r>
            <a:r>
              <a:rPr lang="en-US" sz="1000" kern="0" dirty="0" err="1" smtClean="0"/>
              <a:t>ultimii</a:t>
            </a:r>
            <a:r>
              <a:rPr lang="en-US" sz="1000" kern="0" dirty="0" smtClean="0"/>
              <a:t> 3 </a:t>
            </a:r>
            <a:r>
              <a:rPr lang="en-US" sz="1000" kern="0" dirty="0" err="1" smtClean="0"/>
              <a:t>ani</a:t>
            </a:r>
            <a:r>
              <a:rPr lang="en-US" sz="1000" kern="0" dirty="0" smtClean="0"/>
              <a:t>, in </a:t>
            </a:r>
            <a:r>
              <a:rPr lang="en-US" sz="1000" kern="0" dirty="0" err="1" smtClean="0"/>
              <a:t>linie</a:t>
            </a:r>
            <a:r>
              <a:rPr lang="en-US" sz="1000" kern="0" dirty="0" smtClean="0"/>
              <a:t> cu </a:t>
            </a:r>
            <a:r>
              <a:rPr lang="en-US" sz="1000" kern="0" dirty="0" err="1" smtClean="0"/>
              <a:t>tendintele</a:t>
            </a:r>
            <a:r>
              <a:rPr lang="en-US" sz="1000" kern="0" dirty="0" smtClean="0"/>
              <a:t> de </a:t>
            </a:r>
            <a:r>
              <a:rPr lang="en-US" sz="1000" kern="0" dirty="0" err="1" smtClean="0"/>
              <a:t>crestere</a:t>
            </a:r>
            <a:r>
              <a:rPr lang="en-US" sz="1000" kern="0" dirty="0" smtClean="0"/>
              <a:t> a </a:t>
            </a:r>
            <a:r>
              <a:rPr lang="en-US" sz="1000" kern="0" dirty="0" err="1" smtClean="0"/>
              <a:t>venitului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disponibil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si</a:t>
            </a:r>
            <a:r>
              <a:rPr lang="en-US" sz="1000" kern="0" dirty="0" smtClean="0"/>
              <a:t> a </a:t>
            </a:r>
            <a:r>
              <a:rPr lang="en-US" sz="1000" kern="0" dirty="0" err="1" smtClean="0"/>
              <a:t>consumului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privat</a:t>
            </a:r>
            <a:r>
              <a:rPr lang="en-US" sz="1000" kern="0" dirty="0" smtClean="0"/>
              <a:t>. </a:t>
            </a:r>
            <a:r>
              <a:rPr lang="en-US" sz="1000" kern="0" dirty="0" err="1" smtClean="0"/>
              <a:t>Imprumuturile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pentru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locuinte</a:t>
            </a:r>
            <a:r>
              <a:rPr lang="en-US" sz="1000" kern="0" dirty="0" smtClean="0"/>
              <a:t> au </a:t>
            </a:r>
            <a:r>
              <a:rPr lang="en-US" sz="1000" kern="0" dirty="0" err="1" smtClean="0"/>
              <a:t>inregistrat</a:t>
            </a:r>
            <a:r>
              <a:rPr lang="en-US" sz="1000" kern="0" dirty="0" smtClean="0"/>
              <a:t> o </a:t>
            </a:r>
            <a:r>
              <a:rPr lang="en-US" sz="1000" kern="0" dirty="0" err="1" smtClean="0"/>
              <a:t>performanta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puternica</a:t>
            </a:r>
            <a:r>
              <a:rPr lang="en-US" sz="1000" kern="0" dirty="0" smtClean="0"/>
              <a:t> (</a:t>
            </a:r>
            <a:r>
              <a:rPr lang="en-US" sz="1000" kern="0" dirty="0" err="1" smtClean="0"/>
              <a:t>cresterea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medie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pe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sistem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bancar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fiind</a:t>
            </a:r>
            <a:r>
              <a:rPr lang="en-US" sz="1000" kern="0" dirty="0" smtClean="0"/>
              <a:t> de +10,2% in </a:t>
            </a:r>
            <a:r>
              <a:rPr lang="en-US" sz="1000" kern="0" dirty="0" err="1" smtClean="0"/>
              <a:t>perioada</a:t>
            </a:r>
            <a:r>
              <a:rPr lang="en-US" sz="1000" kern="0" dirty="0" smtClean="0"/>
              <a:t> 2017-2019). </a:t>
            </a:r>
          </a:p>
        </p:txBody>
      </p:sp>
      <p:sp>
        <p:nvSpPr>
          <p:cNvPr id="8" name="Rectangle 7"/>
          <p:cNvSpPr/>
          <p:nvPr/>
        </p:nvSpPr>
        <p:spPr>
          <a:xfrm>
            <a:off x="321238" y="4888680"/>
            <a:ext cx="7390464" cy="276999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algn="l">
              <a:spcBef>
                <a:spcPts val="400"/>
              </a:spcBef>
              <a:buClr>
                <a:schemeClr val="bg2"/>
              </a:buClr>
            </a:pPr>
            <a:r>
              <a:rPr lang="en-US" sz="1200" b="1" kern="0" dirty="0" err="1" smtClean="0">
                <a:solidFill>
                  <a:schemeClr val="bg1"/>
                </a:solidFill>
              </a:rPr>
              <a:t>Imprumuturile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acordate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persoanelor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juridice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vor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inregistra</a:t>
            </a:r>
            <a:r>
              <a:rPr lang="en-US" sz="1200" b="1" kern="0" dirty="0" smtClean="0">
                <a:solidFill>
                  <a:schemeClr val="bg1"/>
                </a:solidFill>
              </a:rPr>
              <a:t> o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crestere</a:t>
            </a:r>
            <a:r>
              <a:rPr lang="en-US" sz="1200" b="1" kern="0" dirty="0" smtClean="0">
                <a:solidFill>
                  <a:schemeClr val="bg1"/>
                </a:solidFill>
              </a:rPr>
              <a:t> </a:t>
            </a:r>
            <a:r>
              <a:rPr lang="en-US" sz="1200" b="1" kern="0" dirty="0" err="1" smtClean="0">
                <a:solidFill>
                  <a:schemeClr val="bg1"/>
                </a:solidFill>
              </a:rPr>
              <a:t>moderata</a:t>
            </a:r>
            <a:endParaRPr lang="en-US" sz="1200" b="1" kern="0" dirty="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73015" y="5301208"/>
            <a:ext cx="7623672" cy="75918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5750" indent="-2857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000" kern="0" dirty="0" err="1" smtClean="0"/>
              <a:t>Dupa</a:t>
            </a:r>
            <a:r>
              <a:rPr lang="en-US" sz="1000" kern="0" dirty="0" smtClean="0"/>
              <a:t> </a:t>
            </a:r>
            <a:r>
              <a:rPr lang="en-US" sz="1000" kern="0" dirty="0" err="1"/>
              <a:t>ce</a:t>
            </a:r>
            <a:r>
              <a:rPr lang="en-US" sz="1000" kern="0" dirty="0"/>
              <a:t> s-au </a:t>
            </a:r>
            <a:r>
              <a:rPr lang="en-US" sz="1000" kern="0" dirty="0" err="1"/>
              <a:t>contractat</a:t>
            </a:r>
            <a:r>
              <a:rPr lang="en-US" sz="1000" kern="0" dirty="0"/>
              <a:t> </a:t>
            </a:r>
            <a:r>
              <a:rPr lang="en-US" sz="1000" kern="0" dirty="0" err="1"/>
              <a:t>aproape</a:t>
            </a:r>
            <a:r>
              <a:rPr lang="en-US" sz="1000" kern="0" dirty="0"/>
              <a:t> </a:t>
            </a:r>
            <a:r>
              <a:rPr lang="en-US" sz="1000" kern="0" dirty="0" err="1"/>
              <a:t>continuu</a:t>
            </a:r>
            <a:r>
              <a:rPr lang="en-US" sz="1000" kern="0" dirty="0"/>
              <a:t> in </a:t>
            </a:r>
            <a:r>
              <a:rPr lang="en-US" sz="1000" kern="0" dirty="0" err="1"/>
              <a:t>perioada</a:t>
            </a:r>
            <a:r>
              <a:rPr lang="en-US" sz="1000" kern="0" dirty="0"/>
              <a:t> 2011-2017, </a:t>
            </a:r>
            <a:r>
              <a:rPr lang="en-US" sz="1000" kern="0" dirty="0" err="1"/>
              <a:t>creditele</a:t>
            </a:r>
            <a:r>
              <a:rPr lang="en-US" sz="1000" kern="0" dirty="0"/>
              <a:t> </a:t>
            </a:r>
            <a:r>
              <a:rPr lang="en-US" sz="1000" kern="0" dirty="0" err="1"/>
              <a:t>acordate</a:t>
            </a:r>
            <a:r>
              <a:rPr lang="en-US" sz="1000" kern="0" dirty="0"/>
              <a:t> </a:t>
            </a:r>
            <a:r>
              <a:rPr lang="en-US" sz="1000" kern="0" dirty="0" err="1"/>
              <a:t>sectorului</a:t>
            </a:r>
            <a:r>
              <a:rPr lang="en-US" sz="1000" kern="0" dirty="0"/>
              <a:t> </a:t>
            </a:r>
            <a:r>
              <a:rPr lang="en-US" sz="1000" kern="0" dirty="0" err="1"/>
              <a:t>companiilor</a:t>
            </a:r>
            <a:r>
              <a:rPr lang="en-US" sz="1000" kern="0" dirty="0"/>
              <a:t> au </a:t>
            </a:r>
            <a:r>
              <a:rPr lang="en-US" sz="1000" kern="0" dirty="0" err="1"/>
              <a:t>revenit</a:t>
            </a:r>
            <a:r>
              <a:rPr lang="en-US" sz="1000" kern="0" dirty="0"/>
              <a:t> </a:t>
            </a:r>
            <a:r>
              <a:rPr lang="en-US" sz="1000" kern="0" dirty="0" err="1"/>
              <a:t>moderat</a:t>
            </a:r>
            <a:r>
              <a:rPr lang="en-US" sz="1000" kern="0" dirty="0"/>
              <a:t> in </a:t>
            </a:r>
            <a:r>
              <a:rPr lang="en-US" sz="1000" kern="0" dirty="0" smtClean="0"/>
              <a:t>2018 </a:t>
            </a:r>
            <a:r>
              <a:rPr lang="en-US" sz="1000" kern="0" dirty="0" err="1" smtClean="0"/>
              <a:t>si</a:t>
            </a:r>
            <a:r>
              <a:rPr lang="en-US" sz="1000" kern="0" dirty="0" smtClean="0"/>
              <a:t> 2019</a:t>
            </a:r>
            <a:endParaRPr lang="en-US" sz="1000" kern="0" dirty="0"/>
          </a:p>
          <a:p>
            <a:pPr marL="285750" indent="-2857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000" kern="0" dirty="0" smtClean="0"/>
              <a:t>In </a:t>
            </a:r>
            <a:r>
              <a:rPr lang="en-US" sz="1000" kern="0" dirty="0" err="1" smtClean="0"/>
              <a:t>viitor</a:t>
            </a:r>
            <a:r>
              <a:rPr lang="en-US" sz="1000" kern="0" dirty="0" smtClean="0"/>
              <a:t>, </a:t>
            </a:r>
            <a:r>
              <a:rPr lang="en-US" sz="1000" kern="0" dirty="0"/>
              <a:t>in </a:t>
            </a:r>
            <a:r>
              <a:rPr lang="en-US" sz="1000" kern="0" dirty="0" err="1"/>
              <a:t>contextul</a:t>
            </a:r>
            <a:r>
              <a:rPr lang="en-US" sz="1000" kern="0" dirty="0"/>
              <a:t> </a:t>
            </a:r>
            <a:r>
              <a:rPr lang="en-US" sz="1000" kern="0" dirty="0" err="1"/>
              <a:t>incetinirii</a:t>
            </a:r>
            <a:r>
              <a:rPr lang="en-US" sz="1000" kern="0" dirty="0"/>
              <a:t> </a:t>
            </a:r>
            <a:r>
              <a:rPr lang="en-US" sz="1000" kern="0" dirty="0" err="1"/>
              <a:t>cresterii</a:t>
            </a:r>
            <a:r>
              <a:rPr lang="en-US" sz="1000" kern="0" dirty="0"/>
              <a:t> </a:t>
            </a:r>
            <a:r>
              <a:rPr lang="en-US" sz="1000" kern="0" dirty="0" err="1"/>
              <a:t>economice</a:t>
            </a:r>
            <a:r>
              <a:rPr lang="en-US" sz="1000" kern="0" dirty="0"/>
              <a:t>, </a:t>
            </a:r>
            <a:r>
              <a:rPr lang="en-US" sz="1000" kern="0" dirty="0" err="1"/>
              <a:t>volumul</a:t>
            </a:r>
            <a:r>
              <a:rPr lang="en-US" sz="1000" kern="0" dirty="0"/>
              <a:t> </a:t>
            </a:r>
            <a:r>
              <a:rPr lang="en-US" sz="1000" kern="0" dirty="0" err="1"/>
              <a:t>creditelor</a:t>
            </a:r>
            <a:r>
              <a:rPr lang="en-US" sz="1000" kern="0" dirty="0"/>
              <a:t> </a:t>
            </a:r>
            <a:r>
              <a:rPr lang="en-US" sz="1000" kern="0" dirty="0" err="1"/>
              <a:t>acordate</a:t>
            </a:r>
            <a:r>
              <a:rPr lang="en-US" sz="1000" kern="0" dirty="0"/>
              <a:t> </a:t>
            </a:r>
            <a:r>
              <a:rPr lang="en-US" sz="1000" kern="0" dirty="0" err="1"/>
              <a:t>companiilor</a:t>
            </a:r>
            <a:r>
              <a:rPr lang="en-US" sz="1000" kern="0" dirty="0"/>
              <a:t> </a:t>
            </a:r>
            <a:r>
              <a:rPr lang="en-US" sz="1000" kern="0" dirty="0" err="1"/>
              <a:t>este</a:t>
            </a:r>
            <a:r>
              <a:rPr lang="en-US" sz="1000" kern="0" dirty="0"/>
              <a:t> </a:t>
            </a:r>
            <a:r>
              <a:rPr lang="en-US" sz="1000" kern="0" dirty="0" err="1"/>
              <a:t>asteptat</a:t>
            </a:r>
            <a:r>
              <a:rPr lang="en-US" sz="1000" kern="0" dirty="0"/>
              <a:t> </a:t>
            </a:r>
            <a:r>
              <a:rPr lang="en-US" sz="1000" kern="0" dirty="0" err="1"/>
              <a:t>sa</a:t>
            </a:r>
            <a:r>
              <a:rPr lang="en-US" sz="1000" kern="0" dirty="0"/>
              <a:t> </a:t>
            </a:r>
            <a:r>
              <a:rPr lang="en-US" sz="1000" kern="0" dirty="0" err="1"/>
              <a:t>creasca</a:t>
            </a:r>
            <a:r>
              <a:rPr lang="en-US" sz="1000" kern="0" dirty="0"/>
              <a:t> </a:t>
            </a:r>
            <a:r>
              <a:rPr lang="en-US" sz="1000" kern="0" dirty="0" err="1"/>
              <a:t>intr</a:t>
            </a:r>
            <a:r>
              <a:rPr lang="en-US" sz="1000" kern="0" dirty="0"/>
              <a:t>-un </a:t>
            </a:r>
            <a:r>
              <a:rPr lang="en-US" sz="1000" kern="0" dirty="0" err="1"/>
              <a:t>ritm</a:t>
            </a:r>
            <a:r>
              <a:rPr lang="en-US" sz="1000" kern="0" dirty="0"/>
              <a:t> </a:t>
            </a:r>
            <a:r>
              <a:rPr lang="en-US" sz="1000" kern="0" dirty="0" err="1" smtClean="0"/>
              <a:t>moderat</a:t>
            </a:r>
            <a:endParaRPr lang="en-US" sz="500" kern="0" dirty="0"/>
          </a:p>
        </p:txBody>
      </p:sp>
      <p:grpSp>
        <p:nvGrpSpPr>
          <p:cNvPr id="20" name="Group 26"/>
          <p:cNvGrpSpPr>
            <a:grpSpLocks noChangeAspect="1"/>
          </p:cNvGrpSpPr>
          <p:nvPr/>
        </p:nvGrpSpPr>
        <p:grpSpPr bwMode="auto">
          <a:xfrm>
            <a:off x="395536" y="4230499"/>
            <a:ext cx="258486" cy="206613"/>
            <a:chOff x="205" y="-4158"/>
            <a:chExt cx="4116" cy="3290"/>
          </a:xfrm>
          <a:solidFill>
            <a:srgbClr val="E60028"/>
          </a:solidFill>
        </p:grpSpPr>
        <p:sp>
          <p:nvSpPr>
            <p:cNvPr id="21" name="Freeform 27"/>
            <p:cNvSpPr>
              <a:spLocks/>
            </p:cNvSpPr>
            <p:nvPr/>
          </p:nvSpPr>
          <p:spPr bwMode="auto">
            <a:xfrm>
              <a:off x="205" y="-2894"/>
              <a:ext cx="1816" cy="1450"/>
            </a:xfrm>
            <a:custGeom>
              <a:avLst/>
              <a:gdLst/>
              <a:ahLst/>
              <a:cxnLst>
                <a:cxn ang="0">
                  <a:pos x="1166" y="524"/>
                </a:cxn>
                <a:cxn ang="0">
                  <a:pos x="1238" y="474"/>
                </a:cxn>
                <a:cxn ang="0">
                  <a:pos x="1314" y="430"/>
                </a:cxn>
                <a:cxn ang="0">
                  <a:pos x="1400" y="390"/>
                </a:cxn>
                <a:cxn ang="0">
                  <a:pos x="1484" y="362"/>
                </a:cxn>
                <a:cxn ang="0">
                  <a:pos x="1526" y="352"/>
                </a:cxn>
                <a:cxn ang="0">
                  <a:pos x="1572" y="340"/>
                </a:cxn>
                <a:cxn ang="0">
                  <a:pos x="1618" y="332"/>
                </a:cxn>
                <a:cxn ang="0">
                  <a:pos x="1662" y="326"/>
                </a:cxn>
                <a:cxn ang="0">
                  <a:pos x="1712" y="326"/>
                </a:cxn>
                <a:cxn ang="0">
                  <a:pos x="1758" y="322"/>
                </a:cxn>
                <a:cxn ang="0">
                  <a:pos x="1816" y="322"/>
                </a:cxn>
                <a:cxn ang="0">
                  <a:pos x="1750" y="300"/>
                </a:cxn>
                <a:cxn ang="0">
                  <a:pos x="1690" y="276"/>
                </a:cxn>
                <a:cxn ang="0">
                  <a:pos x="1632" y="242"/>
                </a:cxn>
                <a:cxn ang="0">
                  <a:pos x="1576" y="206"/>
                </a:cxn>
                <a:cxn ang="0">
                  <a:pos x="1526" y="162"/>
                </a:cxn>
                <a:cxn ang="0">
                  <a:pos x="1476" y="116"/>
                </a:cxn>
                <a:cxn ang="0">
                  <a:pos x="1434" y="68"/>
                </a:cxn>
                <a:cxn ang="0">
                  <a:pos x="1400" y="14"/>
                </a:cxn>
                <a:cxn ang="0">
                  <a:pos x="1322" y="4"/>
                </a:cxn>
                <a:cxn ang="0">
                  <a:pos x="1246" y="0"/>
                </a:cxn>
                <a:cxn ang="0">
                  <a:pos x="780" y="0"/>
                </a:cxn>
                <a:cxn ang="0">
                  <a:pos x="700" y="4"/>
                </a:cxn>
                <a:cxn ang="0">
                  <a:pos x="622" y="14"/>
                </a:cxn>
                <a:cxn ang="0">
                  <a:pos x="546" y="32"/>
                </a:cxn>
                <a:cxn ang="0">
                  <a:pos x="474" y="58"/>
                </a:cxn>
                <a:cxn ang="0">
                  <a:pos x="408" y="86"/>
                </a:cxn>
                <a:cxn ang="0">
                  <a:pos x="344" y="124"/>
                </a:cxn>
                <a:cxn ang="0">
                  <a:pos x="282" y="166"/>
                </a:cxn>
                <a:cxn ang="0">
                  <a:pos x="230" y="214"/>
                </a:cxn>
                <a:cxn ang="0">
                  <a:pos x="180" y="264"/>
                </a:cxn>
                <a:cxn ang="0">
                  <a:pos x="134" y="322"/>
                </a:cxn>
                <a:cxn ang="0">
                  <a:pos x="96" y="384"/>
                </a:cxn>
                <a:cxn ang="0">
                  <a:pos x="60" y="446"/>
                </a:cxn>
                <a:cxn ang="0">
                  <a:pos x="34" y="514"/>
                </a:cxn>
                <a:cxn ang="0">
                  <a:pos x="16" y="582"/>
                </a:cxn>
                <a:cxn ang="0">
                  <a:pos x="4" y="654"/>
                </a:cxn>
                <a:cxn ang="0">
                  <a:pos x="0" y="730"/>
                </a:cxn>
                <a:cxn ang="0">
                  <a:pos x="0" y="1306"/>
                </a:cxn>
                <a:cxn ang="0">
                  <a:pos x="4" y="1306"/>
                </a:cxn>
                <a:cxn ang="0">
                  <a:pos x="104" y="1336"/>
                </a:cxn>
                <a:cxn ang="0">
                  <a:pos x="198" y="1360"/>
                </a:cxn>
                <a:cxn ang="0">
                  <a:pos x="302" y="1382"/>
                </a:cxn>
                <a:cxn ang="0">
                  <a:pos x="406" y="1404"/>
                </a:cxn>
                <a:cxn ang="0">
                  <a:pos x="508" y="1418"/>
                </a:cxn>
                <a:cxn ang="0">
                  <a:pos x="612" y="1432"/>
                </a:cxn>
                <a:cxn ang="0">
                  <a:pos x="718" y="1444"/>
                </a:cxn>
                <a:cxn ang="0">
                  <a:pos x="826" y="1450"/>
                </a:cxn>
                <a:cxn ang="0">
                  <a:pos x="826" y="1204"/>
                </a:cxn>
                <a:cxn ang="0">
                  <a:pos x="830" y="1158"/>
                </a:cxn>
                <a:cxn ang="0">
                  <a:pos x="834" y="1114"/>
                </a:cxn>
                <a:cxn ang="0">
                  <a:pos x="838" y="1070"/>
                </a:cxn>
                <a:cxn ang="0">
                  <a:pos x="844" y="1028"/>
                </a:cxn>
                <a:cxn ang="0">
                  <a:pos x="856" y="984"/>
                </a:cxn>
                <a:cxn ang="0">
                  <a:pos x="868" y="940"/>
                </a:cxn>
                <a:cxn ang="0">
                  <a:pos x="902" y="862"/>
                </a:cxn>
                <a:cxn ang="0">
                  <a:pos x="940" y="786"/>
                </a:cxn>
                <a:cxn ang="0">
                  <a:pos x="986" y="712"/>
                </a:cxn>
                <a:cxn ang="0">
                  <a:pos x="1040" y="644"/>
                </a:cxn>
                <a:cxn ang="0">
                  <a:pos x="1100" y="582"/>
                </a:cxn>
                <a:cxn ang="0">
                  <a:pos x="1166" y="524"/>
                </a:cxn>
              </a:cxnLst>
              <a:rect l="0" t="0" r="r" b="b"/>
              <a:pathLst>
                <a:path w="1816" h="1450">
                  <a:moveTo>
                    <a:pt x="1166" y="524"/>
                  </a:moveTo>
                  <a:lnTo>
                    <a:pt x="1238" y="474"/>
                  </a:lnTo>
                  <a:lnTo>
                    <a:pt x="1314" y="430"/>
                  </a:lnTo>
                  <a:lnTo>
                    <a:pt x="1400" y="390"/>
                  </a:lnTo>
                  <a:lnTo>
                    <a:pt x="1484" y="362"/>
                  </a:lnTo>
                  <a:lnTo>
                    <a:pt x="1526" y="352"/>
                  </a:lnTo>
                  <a:lnTo>
                    <a:pt x="1572" y="340"/>
                  </a:lnTo>
                  <a:lnTo>
                    <a:pt x="1618" y="332"/>
                  </a:lnTo>
                  <a:lnTo>
                    <a:pt x="1662" y="326"/>
                  </a:lnTo>
                  <a:lnTo>
                    <a:pt x="1712" y="326"/>
                  </a:lnTo>
                  <a:lnTo>
                    <a:pt x="1758" y="322"/>
                  </a:lnTo>
                  <a:lnTo>
                    <a:pt x="1816" y="322"/>
                  </a:lnTo>
                  <a:lnTo>
                    <a:pt x="1750" y="300"/>
                  </a:lnTo>
                  <a:lnTo>
                    <a:pt x="1690" y="276"/>
                  </a:lnTo>
                  <a:lnTo>
                    <a:pt x="1632" y="242"/>
                  </a:lnTo>
                  <a:lnTo>
                    <a:pt x="1576" y="206"/>
                  </a:lnTo>
                  <a:lnTo>
                    <a:pt x="1526" y="162"/>
                  </a:lnTo>
                  <a:lnTo>
                    <a:pt x="1476" y="116"/>
                  </a:lnTo>
                  <a:lnTo>
                    <a:pt x="1434" y="68"/>
                  </a:lnTo>
                  <a:lnTo>
                    <a:pt x="1400" y="14"/>
                  </a:lnTo>
                  <a:lnTo>
                    <a:pt x="1322" y="4"/>
                  </a:lnTo>
                  <a:lnTo>
                    <a:pt x="1246" y="0"/>
                  </a:lnTo>
                  <a:lnTo>
                    <a:pt x="780" y="0"/>
                  </a:lnTo>
                  <a:lnTo>
                    <a:pt x="700" y="4"/>
                  </a:lnTo>
                  <a:lnTo>
                    <a:pt x="622" y="14"/>
                  </a:lnTo>
                  <a:lnTo>
                    <a:pt x="546" y="32"/>
                  </a:lnTo>
                  <a:lnTo>
                    <a:pt x="474" y="58"/>
                  </a:lnTo>
                  <a:lnTo>
                    <a:pt x="408" y="86"/>
                  </a:lnTo>
                  <a:lnTo>
                    <a:pt x="344" y="124"/>
                  </a:lnTo>
                  <a:lnTo>
                    <a:pt x="282" y="166"/>
                  </a:lnTo>
                  <a:lnTo>
                    <a:pt x="230" y="214"/>
                  </a:lnTo>
                  <a:lnTo>
                    <a:pt x="180" y="264"/>
                  </a:lnTo>
                  <a:lnTo>
                    <a:pt x="134" y="322"/>
                  </a:lnTo>
                  <a:lnTo>
                    <a:pt x="96" y="384"/>
                  </a:lnTo>
                  <a:lnTo>
                    <a:pt x="60" y="446"/>
                  </a:lnTo>
                  <a:lnTo>
                    <a:pt x="34" y="514"/>
                  </a:lnTo>
                  <a:lnTo>
                    <a:pt x="16" y="582"/>
                  </a:lnTo>
                  <a:lnTo>
                    <a:pt x="4" y="654"/>
                  </a:lnTo>
                  <a:lnTo>
                    <a:pt x="0" y="730"/>
                  </a:lnTo>
                  <a:lnTo>
                    <a:pt x="0" y="1306"/>
                  </a:lnTo>
                  <a:lnTo>
                    <a:pt x="4" y="1306"/>
                  </a:lnTo>
                  <a:lnTo>
                    <a:pt x="104" y="1336"/>
                  </a:lnTo>
                  <a:lnTo>
                    <a:pt x="198" y="1360"/>
                  </a:lnTo>
                  <a:lnTo>
                    <a:pt x="302" y="1382"/>
                  </a:lnTo>
                  <a:lnTo>
                    <a:pt x="406" y="1404"/>
                  </a:lnTo>
                  <a:lnTo>
                    <a:pt x="508" y="1418"/>
                  </a:lnTo>
                  <a:lnTo>
                    <a:pt x="612" y="1432"/>
                  </a:lnTo>
                  <a:lnTo>
                    <a:pt x="718" y="1444"/>
                  </a:lnTo>
                  <a:lnTo>
                    <a:pt x="826" y="1450"/>
                  </a:lnTo>
                  <a:lnTo>
                    <a:pt x="826" y="1204"/>
                  </a:lnTo>
                  <a:lnTo>
                    <a:pt x="830" y="1158"/>
                  </a:lnTo>
                  <a:lnTo>
                    <a:pt x="834" y="1114"/>
                  </a:lnTo>
                  <a:lnTo>
                    <a:pt x="838" y="1070"/>
                  </a:lnTo>
                  <a:lnTo>
                    <a:pt x="844" y="1028"/>
                  </a:lnTo>
                  <a:lnTo>
                    <a:pt x="856" y="984"/>
                  </a:lnTo>
                  <a:lnTo>
                    <a:pt x="868" y="940"/>
                  </a:lnTo>
                  <a:lnTo>
                    <a:pt x="902" y="862"/>
                  </a:lnTo>
                  <a:lnTo>
                    <a:pt x="940" y="786"/>
                  </a:lnTo>
                  <a:lnTo>
                    <a:pt x="986" y="712"/>
                  </a:lnTo>
                  <a:lnTo>
                    <a:pt x="1040" y="644"/>
                  </a:lnTo>
                  <a:lnTo>
                    <a:pt x="1100" y="582"/>
                  </a:lnTo>
                  <a:lnTo>
                    <a:pt x="1166" y="52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2" name="Freeform 28"/>
            <p:cNvSpPr>
              <a:spLocks/>
            </p:cNvSpPr>
            <p:nvPr/>
          </p:nvSpPr>
          <p:spPr bwMode="auto">
            <a:xfrm>
              <a:off x="659" y="-4158"/>
              <a:ext cx="1090" cy="1094"/>
            </a:xfrm>
            <a:custGeom>
              <a:avLst/>
              <a:gdLst/>
              <a:ahLst/>
              <a:cxnLst>
                <a:cxn ang="0">
                  <a:pos x="26" y="708"/>
                </a:cxn>
                <a:cxn ang="0">
                  <a:pos x="70" y="808"/>
                </a:cxn>
                <a:cxn ang="0">
                  <a:pos x="128" y="894"/>
                </a:cxn>
                <a:cxn ang="0">
                  <a:pos x="206" y="968"/>
                </a:cxn>
                <a:cxn ang="0">
                  <a:pos x="298" y="1030"/>
                </a:cxn>
                <a:cxn ang="0">
                  <a:pos x="402" y="1068"/>
                </a:cxn>
                <a:cxn ang="0">
                  <a:pos x="512" y="1094"/>
                </a:cxn>
                <a:cxn ang="0">
                  <a:pos x="610" y="1094"/>
                </a:cxn>
                <a:cxn ang="0">
                  <a:pos x="688" y="1082"/>
                </a:cxn>
                <a:cxn ang="0">
                  <a:pos x="762" y="1062"/>
                </a:cxn>
                <a:cxn ang="0">
                  <a:pos x="832" y="1032"/>
                </a:cxn>
                <a:cxn ang="0">
                  <a:pos x="858" y="972"/>
                </a:cxn>
                <a:cxn ang="0">
                  <a:pos x="846" y="886"/>
                </a:cxn>
                <a:cxn ang="0">
                  <a:pos x="846" y="804"/>
                </a:cxn>
                <a:cxn ang="0">
                  <a:pos x="862" y="694"/>
                </a:cxn>
                <a:cxn ang="0">
                  <a:pos x="912" y="556"/>
                </a:cxn>
                <a:cxn ang="0">
                  <a:pos x="990" y="434"/>
                </a:cxn>
                <a:cxn ang="0">
                  <a:pos x="1090" y="330"/>
                </a:cxn>
                <a:cxn ang="0">
                  <a:pos x="1052" y="260"/>
                </a:cxn>
                <a:cxn ang="0">
                  <a:pos x="1004" y="196"/>
                </a:cxn>
                <a:cxn ang="0">
                  <a:pos x="950" y="138"/>
                </a:cxn>
                <a:cxn ang="0">
                  <a:pos x="884" y="92"/>
                </a:cxn>
                <a:cxn ang="0">
                  <a:pos x="814" y="52"/>
                </a:cxn>
                <a:cxn ang="0">
                  <a:pos x="736" y="24"/>
                </a:cxn>
                <a:cxn ang="0">
                  <a:pos x="656" y="2"/>
                </a:cxn>
                <a:cxn ang="0">
                  <a:pos x="570" y="0"/>
                </a:cxn>
                <a:cxn ang="0">
                  <a:pos x="452" y="10"/>
                </a:cxn>
                <a:cxn ang="0">
                  <a:pos x="346" y="42"/>
                </a:cxn>
                <a:cxn ang="0">
                  <a:pos x="250" y="92"/>
                </a:cxn>
                <a:cxn ang="0">
                  <a:pos x="166" y="160"/>
                </a:cxn>
                <a:cxn ang="0">
                  <a:pos x="96" y="242"/>
                </a:cxn>
                <a:cxn ang="0">
                  <a:pos x="44" y="334"/>
                </a:cxn>
                <a:cxn ang="0">
                  <a:pos x="10" y="438"/>
                </a:cxn>
                <a:cxn ang="0">
                  <a:pos x="0" y="548"/>
                </a:cxn>
                <a:cxn ang="0">
                  <a:pos x="10" y="658"/>
                </a:cxn>
              </a:cxnLst>
              <a:rect l="0" t="0" r="r" b="b"/>
              <a:pathLst>
                <a:path w="1090" h="1094">
                  <a:moveTo>
                    <a:pt x="10" y="658"/>
                  </a:moveTo>
                  <a:lnTo>
                    <a:pt x="26" y="708"/>
                  </a:lnTo>
                  <a:lnTo>
                    <a:pt x="44" y="758"/>
                  </a:lnTo>
                  <a:lnTo>
                    <a:pt x="70" y="808"/>
                  </a:lnTo>
                  <a:lnTo>
                    <a:pt x="96" y="854"/>
                  </a:lnTo>
                  <a:lnTo>
                    <a:pt x="128" y="894"/>
                  </a:lnTo>
                  <a:lnTo>
                    <a:pt x="166" y="934"/>
                  </a:lnTo>
                  <a:lnTo>
                    <a:pt x="206" y="968"/>
                  </a:lnTo>
                  <a:lnTo>
                    <a:pt x="250" y="1000"/>
                  </a:lnTo>
                  <a:lnTo>
                    <a:pt x="298" y="1030"/>
                  </a:lnTo>
                  <a:lnTo>
                    <a:pt x="346" y="1050"/>
                  </a:lnTo>
                  <a:lnTo>
                    <a:pt x="402" y="1068"/>
                  </a:lnTo>
                  <a:lnTo>
                    <a:pt x="452" y="1082"/>
                  </a:lnTo>
                  <a:lnTo>
                    <a:pt x="512" y="1094"/>
                  </a:lnTo>
                  <a:lnTo>
                    <a:pt x="570" y="1094"/>
                  </a:lnTo>
                  <a:lnTo>
                    <a:pt x="610" y="1094"/>
                  </a:lnTo>
                  <a:lnTo>
                    <a:pt x="648" y="1090"/>
                  </a:lnTo>
                  <a:lnTo>
                    <a:pt x="688" y="1082"/>
                  </a:lnTo>
                  <a:lnTo>
                    <a:pt x="726" y="1072"/>
                  </a:lnTo>
                  <a:lnTo>
                    <a:pt x="762" y="1062"/>
                  </a:lnTo>
                  <a:lnTo>
                    <a:pt x="798" y="1048"/>
                  </a:lnTo>
                  <a:lnTo>
                    <a:pt x="832" y="1032"/>
                  </a:lnTo>
                  <a:lnTo>
                    <a:pt x="868" y="1016"/>
                  </a:lnTo>
                  <a:lnTo>
                    <a:pt x="858" y="972"/>
                  </a:lnTo>
                  <a:lnTo>
                    <a:pt x="850" y="930"/>
                  </a:lnTo>
                  <a:lnTo>
                    <a:pt x="846" y="886"/>
                  </a:lnTo>
                  <a:lnTo>
                    <a:pt x="842" y="844"/>
                  </a:lnTo>
                  <a:lnTo>
                    <a:pt x="846" y="804"/>
                  </a:lnTo>
                  <a:lnTo>
                    <a:pt x="850" y="766"/>
                  </a:lnTo>
                  <a:lnTo>
                    <a:pt x="862" y="694"/>
                  </a:lnTo>
                  <a:lnTo>
                    <a:pt x="884" y="622"/>
                  </a:lnTo>
                  <a:lnTo>
                    <a:pt x="912" y="556"/>
                  </a:lnTo>
                  <a:lnTo>
                    <a:pt x="946" y="492"/>
                  </a:lnTo>
                  <a:lnTo>
                    <a:pt x="990" y="434"/>
                  </a:lnTo>
                  <a:lnTo>
                    <a:pt x="1038" y="378"/>
                  </a:lnTo>
                  <a:lnTo>
                    <a:pt x="1090" y="330"/>
                  </a:lnTo>
                  <a:lnTo>
                    <a:pt x="1074" y="296"/>
                  </a:lnTo>
                  <a:lnTo>
                    <a:pt x="1052" y="260"/>
                  </a:lnTo>
                  <a:lnTo>
                    <a:pt x="1030" y="228"/>
                  </a:lnTo>
                  <a:lnTo>
                    <a:pt x="1004" y="196"/>
                  </a:lnTo>
                  <a:lnTo>
                    <a:pt x="980" y="166"/>
                  </a:lnTo>
                  <a:lnTo>
                    <a:pt x="950" y="138"/>
                  </a:lnTo>
                  <a:lnTo>
                    <a:pt x="916" y="114"/>
                  </a:lnTo>
                  <a:lnTo>
                    <a:pt x="884" y="92"/>
                  </a:lnTo>
                  <a:lnTo>
                    <a:pt x="850" y="70"/>
                  </a:lnTo>
                  <a:lnTo>
                    <a:pt x="814" y="52"/>
                  </a:lnTo>
                  <a:lnTo>
                    <a:pt x="776" y="34"/>
                  </a:lnTo>
                  <a:lnTo>
                    <a:pt x="736" y="24"/>
                  </a:lnTo>
                  <a:lnTo>
                    <a:pt x="696" y="14"/>
                  </a:lnTo>
                  <a:lnTo>
                    <a:pt x="656" y="2"/>
                  </a:lnTo>
                  <a:lnTo>
                    <a:pt x="610" y="0"/>
                  </a:lnTo>
                  <a:lnTo>
                    <a:pt x="570" y="0"/>
                  </a:lnTo>
                  <a:lnTo>
                    <a:pt x="512" y="2"/>
                  </a:lnTo>
                  <a:lnTo>
                    <a:pt x="452" y="10"/>
                  </a:lnTo>
                  <a:lnTo>
                    <a:pt x="402" y="24"/>
                  </a:lnTo>
                  <a:lnTo>
                    <a:pt x="346" y="42"/>
                  </a:lnTo>
                  <a:lnTo>
                    <a:pt x="298" y="64"/>
                  </a:lnTo>
                  <a:lnTo>
                    <a:pt x="250" y="92"/>
                  </a:lnTo>
                  <a:lnTo>
                    <a:pt x="206" y="124"/>
                  </a:lnTo>
                  <a:lnTo>
                    <a:pt x="166" y="160"/>
                  </a:lnTo>
                  <a:lnTo>
                    <a:pt x="128" y="198"/>
                  </a:lnTo>
                  <a:lnTo>
                    <a:pt x="96" y="242"/>
                  </a:lnTo>
                  <a:lnTo>
                    <a:pt x="70" y="284"/>
                  </a:lnTo>
                  <a:lnTo>
                    <a:pt x="44" y="334"/>
                  </a:lnTo>
                  <a:lnTo>
                    <a:pt x="26" y="384"/>
                  </a:lnTo>
                  <a:lnTo>
                    <a:pt x="10" y="438"/>
                  </a:lnTo>
                  <a:lnTo>
                    <a:pt x="4" y="492"/>
                  </a:lnTo>
                  <a:lnTo>
                    <a:pt x="0" y="548"/>
                  </a:lnTo>
                  <a:lnTo>
                    <a:pt x="4" y="602"/>
                  </a:lnTo>
                  <a:lnTo>
                    <a:pt x="10" y="65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3" name="Freeform 29"/>
            <p:cNvSpPr>
              <a:spLocks/>
            </p:cNvSpPr>
            <p:nvPr/>
          </p:nvSpPr>
          <p:spPr bwMode="auto">
            <a:xfrm>
              <a:off x="2505" y="-2894"/>
              <a:ext cx="1816" cy="1450"/>
            </a:xfrm>
            <a:custGeom>
              <a:avLst/>
              <a:gdLst/>
              <a:ahLst/>
              <a:cxnLst>
                <a:cxn ang="0">
                  <a:pos x="1812" y="654"/>
                </a:cxn>
                <a:cxn ang="0">
                  <a:pos x="1800" y="582"/>
                </a:cxn>
                <a:cxn ang="0">
                  <a:pos x="1782" y="514"/>
                </a:cxn>
                <a:cxn ang="0">
                  <a:pos x="1754" y="446"/>
                </a:cxn>
                <a:cxn ang="0">
                  <a:pos x="1720" y="384"/>
                </a:cxn>
                <a:cxn ang="0">
                  <a:pos x="1682" y="322"/>
                </a:cxn>
                <a:cxn ang="0">
                  <a:pos x="1636" y="264"/>
                </a:cxn>
                <a:cxn ang="0">
                  <a:pos x="1586" y="214"/>
                </a:cxn>
                <a:cxn ang="0">
                  <a:pos x="1532" y="166"/>
                </a:cxn>
                <a:cxn ang="0">
                  <a:pos x="1472" y="124"/>
                </a:cxn>
                <a:cxn ang="0">
                  <a:pos x="1406" y="86"/>
                </a:cxn>
                <a:cxn ang="0">
                  <a:pos x="1342" y="58"/>
                </a:cxn>
                <a:cxn ang="0">
                  <a:pos x="1268" y="32"/>
                </a:cxn>
                <a:cxn ang="0">
                  <a:pos x="1192" y="14"/>
                </a:cxn>
                <a:cxn ang="0">
                  <a:pos x="1116" y="4"/>
                </a:cxn>
                <a:cxn ang="0">
                  <a:pos x="1036" y="0"/>
                </a:cxn>
                <a:cxn ang="0">
                  <a:pos x="570" y="0"/>
                </a:cxn>
                <a:cxn ang="0">
                  <a:pos x="492" y="4"/>
                </a:cxn>
                <a:cxn ang="0">
                  <a:pos x="416" y="14"/>
                </a:cxn>
                <a:cxn ang="0">
                  <a:pos x="382" y="68"/>
                </a:cxn>
                <a:cxn ang="0">
                  <a:pos x="340" y="116"/>
                </a:cxn>
                <a:cxn ang="0">
                  <a:pos x="290" y="162"/>
                </a:cxn>
                <a:cxn ang="0">
                  <a:pos x="240" y="206"/>
                </a:cxn>
                <a:cxn ang="0">
                  <a:pos x="184" y="242"/>
                </a:cxn>
                <a:cxn ang="0">
                  <a:pos x="126" y="276"/>
                </a:cxn>
                <a:cxn ang="0">
                  <a:pos x="64" y="300"/>
                </a:cxn>
                <a:cxn ang="0">
                  <a:pos x="0" y="322"/>
                </a:cxn>
                <a:cxn ang="0">
                  <a:pos x="56" y="322"/>
                </a:cxn>
                <a:cxn ang="0">
                  <a:pos x="102" y="326"/>
                </a:cxn>
                <a:cxn ang="0">
                  <a:pos x="152" y="326"/>
                </a:cxn>
                <a:cxn ang="0">
                  <a:pos x="198" y="332"/>
                </a:cxn>
                <a:cxn ang="0">
                  <a:pos x="244" y="340"/>
                </a:cxn>
                <a:cxn ang="0">
                  <a:pos x="290" y="352"/>
                </a:cxn>
                <a:cxn ang="0">
                  <a:pos x="332" y="362"/>
                </a:cxn>
                <a:cxn ang="0">
                  <a:pos x="416" y="390"/>
                </a:cxn>
                <a:cxn ang="0">
                  <a:pos x="500" y="430"/>
                </a:cxn>
                <a:cxn ang="0">
                  <a:pos x="576" y="474"/>
                </a:cxn>
                <a:cxn ang="0">
                  <a:pos x="650" y="524"/>
                </a:cxn>
                <a:cxn ang="0">
                  <a:pos x="714" y="582"/>
                </a:cxn>
                <a:cxn ang="0">
                  <a:pos x="776" y="644"/>
                </a:cxn>
                <a:cxn ang="0">
                  <a:pos x="830" y="712"/>
                </a:cxn>
                <a:cxn ang="0">
                  <a:pos x="876" y="786"/>
                </a:cxn>
                <a:cxn ang="0">
                  <a:pos x="914" y="862"/>
                </a:cxn>
                <a:cxn ang="0">
                  <a:pos x="948" y="940"/>
                </a:cxn>
                <a:cxn ang="0">
                  <a:pos x="960" y="984"/>
                </a:cxn>
                <a:cxn ang="0">
                  <a:pos x="970" y="1028"/>
                </a:cxn>
                <a:cxn ang="0">
                  <a:pos x="978" y="1070"/>
                </a:cxn>
                <a:cxn ang="0">
                  <a:pos x="982" y="1114"/>
                </a:cxn>
                <a:cxn ang="0">
                  <a:pos x="986" y="1158"/>
                </a:cxn>
                <a:cxn ang="0">
                  <a:pos x="990" y="1204"/>
                </a:cxn>
                <a:cxn ang="0">
                  <a:pos x="990" y="1450"/>
                </a:cxn>
                <a:cxn ang="0">
                  <a:pos x="1096" y="1444"/>
                </a:cxn>
                <a:cxn ang="0">
                  <a:pos x="1204" y="1432"/>
                </a:cxn>
                <a:cxn ang="0">
                  <a:pos x="1308" y="1418"/>
                </a:cxn>
                <a:cxn ang="0">
                  <a:pos x="1410" y="1404"/>
                </a:cxn>
                <a:cxn ang="0">
                  <a:pos x="1514" y="1382"/>
                </a:cxn>
                <a:cxn ang="0">
                  <a:pos x="1616" y="1360"/>
                </a:cxn>
                <a:cxn ang="0">
                  <a:pos x="1712" y="1336"/>
                </a:cxn>
                <a:cxn ang="0">
                  <a:pos x="1812" y="1306"/>
                </a:cxn>
                <a:cxn ang="0">
                  <a:pos x="1816" y="1306"/>
                </a:cxn>
                <a:cxn ang="0">
                  <a:pos x="1816" y="730"/>
                </a:cxn>
                <a:cxn ang="0">
                  <a:pos x="1812" y="654"/>
                </a:cxn>
              </a:cxnLst>
              <a:rect l="0" t="0" r="r" b="b"/>
              <a:pathLst>
                <a:path w="1816" h="1450">
                  <a:moveTo>
                    <a:pt x="1812" y="654"/>
                  </a:moveTo>
                  <a:lnTo>
                    <a:pt x="1800" y="582"/>
                  </a:lnTo>
                  <a:lnTo>
                    <a:pt x="1782" y="514"/>
                  </a:lnTo>
                  <a:lnTo>
                    <a:pt x="1754" y="446"/>
                  </a:lnTo>
                  <a:lnTo>
                    <a:pt x="1720" y="384"/>
                  </a:lnTo>
                  <a:lnTo>
                    <a:pt x="1682" y="322"/>
                  </a:lnTo>
                  <a:lnTo>
                    <a:pt x="1636" y="264"/>
                  </a:lnTo>
                  <a:lnTo>
                    <a:pt x="1586" y="214"/>
                  </a:lnTo>
                  <a:lnTo>
                    <a:pt x="1532" y="166"/>
                  </a:lnTo>
                  <a:lnTo>
                    <a:pt x="1472" y="124"/>
                  </a:lnTo>
                  <a:lnTo>
                    <a:pt x="1406" y="86"/>
                  </a:lnTo>
                  <a:lnTo>
                    <a:pt x="1342" y="58"/>
                  </a:lnTo>
                  <a:lnTo>
                    <a:pt x="1268" y="32"/>
                  </a:lnTo>
                  <a:lnTo>
                    <a:pt x="1192" y="14"/>
                  </a:lnTo>
                  <a:lnTo>
                    <a:pt x="1116" y="4"/>
                  </a:lnTo>
                  <a:lnTo>
                    <a:pt x="1036" y="0"/>
                  </a:lnTo>
                  <a:lnTo>
                    <a:pt x="570" y="0"/>
                  </a:lnTo>
                  <a:lnTo>
                    <a:pt x="492" y="4"/>
                  </a:lnTo>
                  <a:lnTo>
                    <a:pt x="416" y="14"/>
                  </a:lnTo>
                  <a:lnTo>
                    <a:pt x="382" y="68"/>
                  </a:lnTo>
                  <a:lnTo>
                    <a:pt x="340" y="116"/>
                  </a:lnTo>
                  <a:lnTo>
                    <a:pt x="290" y="162"/>
                  </a:lnTo>
                  <a:lnTo>
                    <a:pt x="240" y="206"/>
                  </a:lnTo>
                  <a:lnTo>
                    <a:pt x="184" y="242"/>
                  </a:lnTo>
                  <a:lnTo>
                    <a:pt x="126" y="276"/>
                  </a:lnTo>
                  <a:lnTo>
                    <a:pt x="64" y="300"/>
                  </a:lnTo>
                  <a:lnTo>
                    <a:pt x="0" y="322"/>
                  </a:lnTo>
                  <a:lnTo>
                    <a:pt x="56" y="322"/>
                  </a:lnTo>
                  <a:lnTo>
                    <a:pt x="102" y="326"/>
                  </a:lnTo>
                  <a:lnTo>
                    <a:pt x="152" y="326"/>
                  </a:lnTo>
                  <a:lnTo>
                    <a:pt x="198" y="332"/>
                  </a:lnTo>
                  <a:lnTo>
                    <a:pt x="244" y="340"/>
                  </a:lnTo>
                  <a:lnTo>
                    <a:pt x="290" y="352"/>
                  </a:lnTo>
                  <a:lnTo>
                    <a:pt x="332" y="362"/>
                  </a:lnTo>
                  <a:lnTo>
                    <a:pt x="416" y="390"/>
                  </a:lnTo>
                  <a:lnTo>
                    <a:pt x="500" y="430"/>
                  </a:lnTo>
                  <a:lnTo>
                    <a:pt x="576" y="474"/>
                  </a:lnTo>
                  <a:lnTo>
                    <a:pt x="650" y="524"/>
                  </a:lnTo>
                  <a:lnTo>
                    <a:pt x="714" y="582"/>
                  </a:lnTo>
                  <a:lnTo>
                    <a:pt x="776" y="644"/>
                  </a:lnTo>
                  <a:lnTo>
                    <a:pt x="830" y="712"/>
                  </a:lnTo>
                  <a:lnTo>
                    <a:pt x="876" y="786"/>
                  </a:lnTo>
                  <a:lnTo>
                    <a:pt x="914" y="862"/>
                  </a:lnTo>
                  <a:lnTo>
                    <a:pt x="948" y="940"/>
                  </a:lnTo>
                  <a:lnTo>
                    <a:pt x="960" y="984"/>
                  </a:lnTo>
                  <a:lnTo>
                    <a:pt x="970" y="1028"/>
                  </a:lnTo>
                  <a:lnTo>
                    <a:pt x="978" y="1070"/>
                  </a:lnTo>
                  <a:lnTo>
                    <a:pt x="982" y="1114"/>
                  </a:lnTo>
                  <a:lnTo>
                    <a:pt x="986" y="1158"/>
                  </a:lnTo>
                  <a:lnTo>
                    <a:pt x="990" y="1204"/>
                  </a:lnTo>
                  <a:lnTo>
                    <a:pt x="990" y="1450"/>
                  </a:lnTo>
                  <a:lnTo>
                    <a:pt x="1096" y="1444"/>
                  </a:lnTo>
                  <a:lnTo>
                    <a:pt x="1204" y="1432"/>
                  </a:lnTo>
                  <a:lnTo>
                    <a:pt x="1308" y="1418"/>
                  </a:lnTo>
                  <a:lnTo>
                    <a:pt x="1410" y="1404"/>
                  </a:lnTo>
                  <a:lnTo>
                    <a:pt x="1514" y="1382"/>
                  </a:lnTo>
                  <a:lnTo>
                    <a:pt x="1616" y="1360"/>
                  </a:lnTo>
                  <a:lnTo>
                    <a:pt x="1712" y="1336"/>
                  </a:lnTo>
                  <a:lnTo>
                    <a:pt x="1812" y="1306"/>
                  </a:lnTo>
                  <a:lnTo>
                    <a:pt x="1816" y="1306"/>
                  </a:lnTo>
                  <a:lnTo>
                    <a:pt x="1816" y="730"/>
                  </a:lnTo>
                  <a:lnTo>
                    <a:pt x="1812" y="65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4" name="Freeform 30"/>
            <p:cNvSpPr>
              <a:spLocks/>
            </p:cNvSpPr>
            <p:nvPr/>
          </p:nvSpPr>
          <p:spPr bwMode="auto">
            <a:xfrm>
              <a:off x="2777" y="-4158"/>
              <a:ext cx="1090" cy="1094"/>
            </a:xfrm>
            <a:custGeom>
              <a:avLst/>
              <a:gdLst/>
              <a:ahLst/>
              <a:cxnLst>
                <a:cxn ang="0">
                  <a:pos x="144" y="492"/>
                </a:cxn>
                <a:cxn ang="0">
                  <a:pos x="206" y="622"/>
                </a:cxn>
                <a:cxn ang="0">
                  <a:pos x="240" y="766"/>
                </a:cxn>
                <a:cxn ang="0">
                  <a:pos x="246" y="844"/>
                </a:cxn>
                <a:cxn ang="0">
                  <a:pos x="240" y="930"/>
                </a:cxn>
                <a:cxn ang="0">
                  <a:pos x="220" y="1016"/>
                </a:cxn>
                <a:cxn ang="0">
                  <a:pos x="290" y="1048"/>
                </a:cxn>
                <a:cxn ang="0">
                  <a:pos x="364" y="1072"/>
                </a:cxn>
                <a:cxn ang="0">
                  <a:pos x="442" y="1090"/>
                </a:cxn>
                <a:cxn ang="0">
                  <a:pos x="520" y="1094"/>
                </a:cxn>
                <a:cxn ang="0">
                  <a:pos x="636" y="1082"/>
                </a:cxn>
                <a:cxn ang="0">
                  <a:pos x="744" y="1050"/>
                </a:cxn>
                <a:cxn ang="0">
                  <a:pos x="840" y="1000"/>
                </a:cxn>
                <a:cxn ang="0">
                  <a:pos x="924" y="934"/>
                </a:cxn>
                <a:cxn ang="0">
                  <a:pos x="994" y="854"/>
                </a:cxn>
                <a:cxn ang="0">
                  <a:pos x="1046" y="758"/>
                </a:cxn>
                <a:cxn ang="0">
                  <a:pos x="1078" y="658"/>
                </a:cxn>
                <a:cxn ang="0">
                  <a:pos x="1090" y="548"/>
                </a:cxn>
                <a:cxn ang="0">
                  <a:pos x="1078" y="438"/>
                </a:cxn>
                <a:cxn ang="0">
                  <a:pos x="1046" y="334"/>
                </a:cxn>
                <a:cxn ang="0">
                  <a:pos x="994" y="242"/>
                </a:cxn>
                <a:cxn ang="0">
                  <a:pos x="924" y="160"/>
                </a:cxn>
                <a:cxn ang="0">
                  <a:pos x="840" y="92"/>
                </a:cxn>
                <a:cxn ang="0">
                  <a:pos x="744" y="42"/>
                </a:cxn>
                <a:cxn ang="0">
                  <a:pos x="636" y="10"/>
                </a:cxn>
                <a:cxn ang="0">
                  <a:pos x="520" y="0"/>
                </a:cxn>
                <a:cxn ang="0">
                  <a:pos x="434" y="2"/>
                </a:cxn>
                <a:cxn ang="0">
                  <a:pos x="354" y="24"/>
                </a:cxn>
                <a:cxn ang="0">
                  <a:pos x="276" y="52"/>
                </a:cxn>
                <a:cxn ang="0">
                  <a:pos x="206" y="92"/>
                </a:cxn>
                <a:cxn ang="0">
                  <a:pos x="140" y="138"/>
                </a:cxn>
                <a:cxn ang="0">
                  <a:pos x="84" y="196"/>
                </a:cxn>
                <a:cxn ang="0">
                  <a:pos x="36" y="260"/>
                </a:cxn>
                <a:cxn ang="0">
                  <a:pos x="0" y="330"/>
                </a:cxn>
                <a:cxn ang="0">
                  <a:pos x="100" y="434"/>
                </a:cxn>
              </a:cxnLst>
              <a:rect l="0" t="0" r="r" b="b"/>
              <a:pathLst>
                <a:path w="1090" h="1094">
                  <a:moveTo>
                    <a:pt x="100" y="434"/>
                  </a:moveTo>
                  <a:lnTo>
                    <a:pt x="144" y="492"/>
                  </a:lnTo>
                  <a:lnTo>
                    <a:pt x="176" y="556"/>
                  </a:lnTo>
                  <a:lnTo>
                    <a:pt x="206" y="622"/>
                  </a:lnTo>
                  <a:lnTo>
                    <a:pt x="228" y="694"/>
                  </a:lnTo>
                  <a:lnTo>
                    <a:pt x="240" y="766"/>
                  </a:lnTo>
                  <a:lnTo>
                    <a:pt x="242" y="804"/>
                  </a:lnTo>
                  <a:lnTo>
                    <a:pt x="246" y="844"/>
                  </a:lnTo>
                  <a:lnTo>
                    <a:pt x="242" y="886"/>
                  </a:lnTo>
                  <a:lnTo>
                    <a:pt x="240" y="930"/>
                  </a:lnTo>
                  <a:lnTo>
                    <a:pt x="232" y="972"/>
                  </a:lnTo>
                  <a:lnTo>
                    <a:pt x="220" y="1016"/>
                  </a:lnTo>
                  <a:lnTo>
                    <a:pt x="258" y="1032"/>
                  </a:lnTo>
                  <a:lnTo>
                    <a:pt x="290" y="1048"/>
                  </a:lnTo>
                  <a:lnTo>
                    <a:pt x="328" y="1062"/>
                  </a:lnTo>
                  <a:lnTo>
                    <a:pt x="364" y="1072"/>
                  </a:lnTo>
                  <a:lnTo>
                    <a:pt x="402" y="1082"/>
                  </a:lnTo>
                  <a:lnTo>
                    <a:pt x="442" y="1090"/>
                  </a:lnTo>
                  <a:lnTo>
                    <a:pt x="478" y="1094"/>
                  </a:lnTo>
                  <a:lnTo>
                    <a:pt x="520" y="1094"/>
                  </a:lnTo>
                  <a:lnTo>
                    <a:pt x="578" y="1094"/>
                  </a:lnTo>
                  <a:lnTo>
                    <a:pt x="636" y="1082"/>
                  </a:lnTo>
                  <a:lnTo>
                    <a:pt x="688" y="1068"/>
                  </a:lnTo>
                  <a:lnTo>
                    <a:pt x="744" y="1050"/>
                  </a:lnTo>
                  <a:lnTo>
                    <a:pt x="792" y="1030"/>
                  </a:lnTo>
                  <a:lnTo>
                    <a:pt x="840" y="1000"/>
                  </a:lnTo>
                  <a:lnTo>
                    <a:pt x="884" y="968"/>
                  </a:lnTo>
                  <a:lnTo>
                    <a:pt x="924" y="934"/>
                  </a:lnTo>
                  <a:lnTo>
                    <a:pt x="960" y="894"/>
                  </a:lnTo>
                  <a:lnTo>
                    <a:pt x="994" y="854"/>
                  </a:lnTo>
                  <a:lnTo>
                    <a:pt x="1020" y="808"/>
                  </a:lnTo>
                  <a:lnTo>
                    <a:pt x="1046" y="758"/>
                  </a:lnTo>
                  <a:lnTo>
                    <a:pt x="1064" y="708"/>
                  </a:lnTo>
                  <a:lnTo>
                    <a:pt x="1078" y="658"/>
                  </a:lnTo>
                  <a:lnTo>
                    <a:pt x="1086" y="602"/>
                  </a:lnTo>
                  <a:lnTo>
                    <a:pt x="1090" y="548"/>
                  </a:lnTo>
                  <a:lnTo>
                    <a:pt x="1086" y="492"/>
                  </a:lnTo>
                  <a:lnTo>
                    <a:pt x="1078" y="438"/>
                  </a:lnTo>
                  <a:lnTo>
                    <a:pt x="1064" y="384"/>
                  </a:lnTo>
                  <a:lnTo>
                    <a:pt x="1046" y="334"/>
                  </a:lnTo>
                  <a:lnTo>
                    <a:pt x="1020" y="284"/>
                  </a:lnTo>
                  <a:lnTo>
                    <a:pt x="994" y="242"/>
                  </a:lnTo>
                  <a:lnTo>
                    <a:pt x="960" y="198"/>
                  </a:lnTo>
                  <a:lnTo>
                    <a:pt x="924" y="160"/>
                  </a:lnTo>
                  <a:lnTo>
                    <a:pt x="884" y="124"/>
                  </a:lnTo>
                  <a:lnTo>
                    <a:pt x="840" y="92"/>
                  </a:lnTo>
                  <a:lnTo>
                    <a:pt x="792" y="64"/>
                  </a:lnTo>
                  <a:lnTo>
                    <a:pt x="744" y="42"/>
                  </a:lnTo>
                  <a:lnTo>
                    <a:pt x="688" y="24"/>
                  </a:lnTo>
                  <a:lnTo>
                    <a:pt x="636" y="10"/>
                  </a:lnTo>
                  <a:lnTo>
                    <a:pt x="578" y="2"/>
                  </a:lnTo>
                  <a:lnTo>
                    <a:pt x="520" y="0"/>
                  </a:lnTo>
                  <a:lnTo>
                    <a:pt x="478" y="0"/>
                  </a:lnTo>
                  <a:lnTo>
                    <a:pt x="434" y="2"/>
                  </a:lnTo>
                  <a:lnTo>
                    <a:pt x="394" y="14"/>
                  </a:lnTo>
                  <a:lnTo>
                    <a:pt x="354" y="24"/>
                  </a:lnTo>
                  <a:lnTo>
                    <a:pt x="312" y="34"/>
                  </a:lnTo>
                  <a:lnTo>
                    <a:pt x="276" y="52"/>
                  </a:lnTo>
                  <a:lnTo>
                    <a:pt x="240" y="70"/>
                  </a:lnTo>
                  <a:lnTo>
                    <a:pt x="206" y="92"/>
                  </a:lnTo>
                  <a:lnTo>
                    <a:pt x="174" y="114"/>
                  </a:lnTo>
                  <a:lnTo>
                    <a:pt x="140" y="138"/>
                  </a:lnTo>
                  <a:lnTo>
                    <a:pt x="110" y="166"/>
                  </a:lnTo>
                  <a:lnTo>
                    <a:pt x="84" y="196"/>
                  </a:lnTo>
                  <a:lnTo>
                    <a:pt x="58" y="228"/>
                  </a:lnTo>
                  <a:lnTo>
                    <a:pt x="36" y="260"/>
                  </a:lnTo>
                  <a:lnTo>
                    <a:pt x="14" y="296"/>
                  </a:lnTo>
                  <a:lnTo>
                    <a:pt x="0" y="330"/>
                  </a:lnTo>
                  <a:lnTo>
                    <a:pt x="52" y="378"/>
                  </a:lnTo>
                  <a:lnTo>
                    <a:pt x="100" y="43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5" name="Freeform 31"/>
            <p:cNvSpPr>
              <a:spLocks/>
            </p:cNvSpPr>
            <p:nvPr/>
          </p:nvSpPr>
          <p:spPr bwMode="auto">
            <a:xfrm>
              <a:off x="1255" y="-2408"/>
              <a:ext cx="1986" cy="1540"/>
            </a:xfrm>
            <a:custGeom>
              <a:avLst/>
              <a:gdLst/>
              <a:ahLst/>
              <a:cxnLst>
                <a:cxn ang="0">
                  <a:pos x="1972" y="618"/>
                </a:cxn>
                <a:cxn ang="0">
                  <a:pos x="1954" y="544"/>
                </a:cxn>
                <a:cxn ang="0">
                  <a:pos x="1926" y="476"/>
                </a:cxn>
                <a:cxn ang="0">
                  <a:pos x="1894" y="406"/>
                </a:cxn>
                <a:cxn ang="0">
                  <a:pos x="1858" y="344"/>
                </a:cxn>
                <a:cxn ang="0">
                  <a:pos x="1816" y="282"/>
                </a:cxn>
                <a:cxn ang="0">
                  <a:pos x="1766" y="226"/>
                </a:cxn>
                <a:cxn ang="0">
                  <a:pos x="1714" y="178"/>
                </a:cxn>
                <a:cxn ang="0">
                  <a:pos x="1656" y="132"/>
                </a:cxn>
                <a:cxn ang="0">
                  <a:pos x="1592" y="94"/>
                </a:cxn>
                <a:cxn ang="0">
                  <a:pos x="1530" y="62"/>
                </a:cxn>
                <a:cxn ang="0">
                  <a:pos x="1458" y="36"/>
                </a:cxn>
                <a:cxn ang="0">
                  <a:pos x="1388" y="18"/>
                </a:cxn>
                <a:cxn ang="0">
                  <a:pos x="1314" y="4"/>
                </a:cxn>
                <a:cxn ang="0">
                  <a:pos x="1236" y="0"/>
                </a:cxn>
                <a:cxn ang="0">
                  <a:pos x="1068" y="0"/>
                </a:cxn>
                <a:cxn ang="0">
                  <a:pos x="934" y="0"/>
                </a:cxn>
                <a:cxn ang="0">
                  <a:pos x="750" y="0"/>
                </a:cxn>
                <a:cxn ang="0">
                  <a:pos x="676" y="4"/>
                </a:cxn>
                <a:cxn ang="0">
                  <a:pos x="602" y="18"/>
                </a:cxn>
                <a:cxn ang="0">
                  <a:pos x="528" y="36"/>
                </a:cxn>
                <a:cxn ang="0">
                  <a:pos x="460" y="62"/>
                </a:cxn>
                <a:cxn ang="0">
                  <a:pos x="392" y="94"/>
                </a:cxn>
                <a:cxn ang="0">
                  <a:pos x="332" y="132"/>
                </a:cxn>
                <a:cxn ang="0">
                  <a:pos x="276" y="178"/>
                </a:cxn>
                <a:cxn ang="0">
                  <a:pos x="222" y="226"/>
                </a:cxn>
                <a:cxn ang="0">
                  <a:pos x="172" y="282"/>
                </a:cxn>
                <a:cxn ang="0">
                  <a:pos x="130" y="344"/>
                </a:cxn>
                <a:cxn ang="0">
                  <a:pos x="92" y="406"/>
                </a:cxn>
                <a:cxn ang="0">
                  <a:pos x="60" y="476"/>
                </a:cxn>
                <a:cxn ang="0">
                  <a:pos x="34" y="544"/>
                </a:cxn>
                <a:cxn ang="0">
                  <a:pos x="18" y="618"/>
                </a:cxn>
                <a:cxn ang="0">
                  <a:pos x="6" y="696"/>
                </a:cxn>
                <a:cxn ang="0">
                  <a:pos x="0" y="776"/>
                </a:cxn>
                <a:cxn ang="0">
                  <a:pos x="0" y="1028"/>
                </a:cxn>
                <a:cxn ang="0">
                  <a:pos x="0" y="1386"/>
                </a:cxn>
                <a:cxn ang="0">
                  <a:pos x="120" y="1424"/>
                </a:cxn>
                <a:cxn ang="0">
                  <a:pos x="240" y="1452"/>
                </a:cxn>
                <a:cxn ang="0">
                  <a:pos x="364" y="1482"/>
                </a:cxn>
                <a:cxn ang="0">
                  <a:pos x="488" y="1500"/>
                </a:cxn>
                <a:cxn ang="0">
                  <a:pos x="612" y="1518"/>
                </a:cxn>
                <a:cxn ang="0">
                  <a:pos x="740" y="1530"/>
                </a:cxn>
                <a:cxn ang="0">
                  <a:pos x="866" y="1538"/>
                </a:cxn>
                <a:cxn ang="0">
                  <a:pos x="994" y="1540"/>
                </a:cxn>
                <a:cxn ang="0">
                  <a:pos x="1122" y="1538"/>
                </a:cxn>
                <a:cxn ang="0">
                  <a:pos x="1250" y="1530"/>
                </a:cxn>
                <a:cxn ang="0">
                  <a:pos x="1376" y="1518"/>
                </a:cxn>
                <a:cxn ang="0">
                  <a:pos x="1500" y="1500"/>
                </a:cxn>
                <a:cxn ang="0">
                  <a:pos x="1624" y="1482"/>
                </a:cxn>
                <a:cxn ang="0">
                  <a:pos x="1746" y="1452"/>
                </a:cxn>
                <a:cxn ang="0">
                  <a:pos x="1866" y="1424"/>
                </a:cxn>
                <a:cxn ang="0">
                  <a:pos x="1986" y="1386"/>
                </a:cxn>
                <a:cxn ang="0">
                  <a:pos x="1986" y="1028"/>
                </a:cxn>
                <a:cxn ang="0">
                  <a:pos x="1986" y="776"/>
                </a:cxn>
                <a:cxn ang="0">
                  <a:pos x="1982" y="696"/>
                </a:cxn>
                <a:cxn ang="0">
                  <a:pos x="1972" y="618"/>
                </a:cxn>
              </a:cxnLst>
              <a:rect l="0" t="0" r="r" b="b"/>
              <a:pathLst>
                <a:path w="1986" h="1540">
                  <a:moveTo>
                    <a:pt x="1972" y="618"/>
                  </a:moveTo>
                  <a:lnTo>
                    <a:pt x="1954" y="544"/>
                  </a:lnTo>
                  <a:lnTo>
                    <a:pt x="1926" y="476"/>
                  </a:lnTo>
                  <a:lnTo>
                    <a:pt x="1894" y="406"/>
                  </a:lnTo>
                  <a:lnTo>
                    <a:pt x="1858" y="344"/>
                  </a:lnTo>
                  <a:lnTo>
                    <a:pt x="1816" y="282"/>
                  </a:lnTo>
                  <a:lnTo>
                    <a:pt x="1766" y="226"/>
                  </a:lnTo>
                  <a:lnTo>
                    <a:pt x="1714" y="178"/>
                  </a:lnTo>
                  <a:lnTo>
                    <a:pt x="1656" y="132"/>
                  </a:lnTo>
                  <a:lnTo>
                    <a:pt x="1592" y="94"/>
                  </a:lnTo>
                  <a:lnTo>
                    <a:pt x="1530" y="62"/>
                  </a:lnTo>
                  <a:lnTo>
                    <a:pt x="1458" y="36"/>
                  </a:lnTo>
                  <a:lnTo>
                    <a:pt x="1388" y="18"/>
                  </a:lnTo>
                  <a:lnTo>
                    <a:pt x="1314" y="4"/>
                  </a:lnTo>
                  <a:lnTo>
                    <a:pt x="1236" y="0"/>
                  </a:lnTo>
                  <a:lnTo>
                    <a:pt x="1068" y="0"/>
                  </a:lnTo>
                  <a:lnTo>
                    <a:pt x="934" y="0"/>
                  </a:lnTo>
                  <a:lnTo>
                    <a:pt x="750" y="0"/>
                  </a:lnTo>
                  <a:lnTo>
                    <a:pt x="676" y="4"/>
                  </a:lnTo>
                  <a:lnTo>
                    <a:pt x="602" y="18"/>
                  </a:lnTo>
                  <a:lnTo>
                    <a:pt x="528" y="36"/>
                  </a:lnTo>
                  <a:lnTo>
                    <a:pt x="460" y="62"/>
                  </a:lnTo>
                  <a:lnTo>
                    <a:pt x="392" y="94"/>
                  </a:lnTo>
                  <a:lnTo>
                    <a:pt x="332" y="132"/>
                  </a:lnTo>
                  <a:lnTo>
                    <a:pt x="276" y="178"/>
                  </a:lnTo>
                  <a:lnTo>
                    <a:pt x="222" y="226"/>
                  </a:lnTo>
                  <a:lnTo>
                    <a:pt x="172" y="282"/>
                  </a:lnTo>
                  <a:lnTo>
                    <a:pt x="130" y="344"/>
                  </a:lnTo>
                  <a:lnTo>
                    <a:pt x="92" y="406"/>
                  </a:lnTo>
                  <a:lnTo>
                    <a:pt x="60" y="476"/>
                  </a:lnTo>
                  <a:lnTo>
                    <a:pt x="34" y="544"/>
                  </a:lnTo>
                  <a:lnTo>
                    <a:pt x="18" y="618"/>
                  </a:lnTo>
                  <a:lnTo>
                    <a:pt x="6" y="696"/>
                  </a:lnTo>
                  <a:lnTo>
                    <a:pt x="0" y="776"/>
                  </a:lnTo>
                  <a:lnTo>
                    <a:pt x="0" y="1028"/>
                  </a:lnTo>
                  <a:lnTo>
                    <a:pt x="0" y="1386"/>
                  </a:lnTo>
                  <a:lnTo>
                    <a:pt x="120" y="1424"/>
                  </a:lnTo>
                  <a:lnTo>
                    <a:pt x="240" y="1452"/>
                  </a:lnTo>
                  <a:lnTo>
                    <a:pt x="364" y="1482"/>
                  </a:lnTo>
                  <a:lnTo>
                    <a:pt x="488" y="1500"/>
                  </a:lnTo>
                  <a:lnTo>
                    <a:pt x="612" y="1518"/>
                  </a:lnTo>
                  <a:lnTo>
                    <a:pt x="740" y="1530"/>
                  </a:lnTo>
                  <a:lnTo>
                    <a:pt x="866" y="1538"/>
                  </a:lnTo>
                  <a:lnTo>
                    <a:pt x="994" y="1540"/>
                  </a:lnTo>
                  <a:lnTo>
                    <a:pt x="1122" y="1538"/>
                  </a:lnTo>
                  <a:lnTo>
                    <a:pt x="1250" y="1530"/>
                  </a:lnTo>
                  <a:lnTo>
                    <a:pt x="1376" y="1518"/>
                  </a:lnTo>
                  <a:lnTo>
                    <a:pt x="1500" y="1500"/>
                  </a:lnTo>
                  <a:lnTo>
                    <a:pt x="1624" y="1482"/>
                  </a:lnTo>
                  <a:lnTo>
                    <a:pt x="1746" y="1452"/>
                  </a:lnTo>
                  <a:lnTo>
                    <a:pt x="1866" y="1424"/>
                  </a:lnTo>
                  <a:lnTo>
                    <a:pt x="1986" y="1386"/>
                  </a:lnTo>
                  <a:lnTo>
                    <a:pt x="1986" y="1028"/>
                  </a:lnTo>
                  <a:lnTo>
                    <a:pt x="1986" y="776"/>
                  </a:lnTo>
                  <a:lnTo>
                    <a:pt x="1982" y="696"/>
                  </a:lnTo>
                  <a:lnTo>
                    <a:pt x="1972" y="61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6" name="Freeform 32"/>
            <p:cNvSpPr>
              <a:spLocks/>
            </p:cNvSpPr>
            <p:nvPr/>
          </p:nvSpPr>
          <p:spPr bwMode="auto">
            <a:xfrm>
              <a:off x="1669" y="-3868"/>
              <a:ext cx="1180" cy="1180"/>
            </a:xfrm>
            <a:custGeom>
              <a:avLst/>
              <a:gdLst/>
              <a:ahLst/>
              <a:cxnLst>
                <a:cxn ang="0">
                  <a:pos x="26" y="418"/>
                </a:cxn>
                <a:cxn ang="0">
                  <a:pos x="4" y="530"/>
                </a:cxn>
                <a:cxn ang="0">
                  <a:pos x="4" y="640"/>
                </a:cxn>
                <a:cxn ang="0">
                  <a:pos x="18" y="736"/>
                </a:cxn>
                <a:cxn ang="0">
                  <a:pos x="52" y="834"/>
                </a:cxn>
                <a:cxn ang="0">
                  <a:pos x="104" y="920"/>
                </a:cxn>
                <a:cxn ang="0">
                  <a:pos x="164" y="1000"/>
                </a:cxn>
                <a:cxn ang="0">
                  <a:pos x="258" y="1074"/>
                </a:cxn>
                <a:cxn ang="0">
                  <a:pos x="382" y="1142"/>
                </a:cxn>
                <a:cxn ang="0">
                  <a:pos x="516" y="1176"/>
                </a:cxn>
                <a:cxn ang="0">
                  <a:pos x="592" y="1180"/>
                </a:cxn>
                <a:cxn ang="0">
                  <a:pos x="678" y="1172"/>
                </a:cxn>
                <a:cxn ang="0">
                  <a:pos x="764" y="1154"/>
                </a:cxn>
                <a:cxn ang="0">
                  <a:pos x="842" y="1124"/>
                </a:cxn>
                <a:cxn ang="0">
                  <a:pos x="918" y="1082"/>
                </a:cxn>
                <a:cxn ang="0">
                  <a:pos x="988" y="1026"/>
                </a:cxn>
                <a:cxn ang="0">
                  <a:pos x="1064" y="944"/>
                </a:cxn>
                <a:cxn ang="0">
                  <a:pos x="1124" y="842"/>
                </a:cxn>
                <a:cxn ang="0">
                  <a:pos x="1162" y="732"/>
                </a:cxn>
                <a:cxn ang="0">
                  <a:pos x="1180" y="636"/>
                </a:cxn>
                <a:cxn ang="0">
                  <a:pos x="1176" y="530"/>
                </a:cxn>
                <a:cxn ang="0">
                  <a:pos x="1158" y="422"/>
                </a:cxn>
                <a:cxn ang="0">
                  <a:pos x="1116" y="320"/>
                </a:cxn>
                <a:cxn ang="0">
                  <a:pos x="1056" y="226"/>
                </a:cxn>
                <a:cxn ang="0">
                  <a:pos x="978" y="144"/>
                </a:cxn>
                <a:cxn ang="0">
                  <a:pos x="880" y="76"/>
                </a:cxn>
                <a:cxn ang="0">
                  <a:pos x="772" y="28"/>
                </a:cxn>
                <a:cxn ang="0">
                  <a:pos x="652" y="4"/>
                </a:cxn>
                <a:cxn ang="0">
                  <a:pos x="532" y="4"/>
                </a:cxn>
                <a:cxn ang="0">
                  <a:pos x="416" y="28"/>
                </a:cxn>
                <a:cxn ang="0">
                  <a:pos x="306" y="72"/>
                </a:cxn>
                <a:cxn ang="0">
                  <a:pos x="214" y="136"/>
                </a:cxn>
                <a:cxn ang="0">
                  <a:pos x="134" y="218"/>
                </a:cxn>
                <a:cxn ang="0">
                  <a:pos x="70" y="312"/>
                </a:cxn>
              </a:cxnLst>
              <a:rect l="0" t="0" r="r" b="b"/>
              <a:pathLst>
                <a:path w="1180" h="1180">
                  <a:moveTo>
                    <a:pt x="48" y="362"/>
                  </a:moveTo>
                  <a:lnTo>
                    <a:pt x="26" y="418"/>
                  </a:lnTo>
                  <a:lnTo>
                    <a:pt x="14" y="470"/>
                  </a:lnTo>
                  <a:lnTo>
                    <a:pt x="4" y="530"/>
                  </a:lnTo>
                  <a:lnTo>
                    <a:pt x="0" y="590"/>
                  </a:lnTo>
                  <a:lnTo>
                    <a:pt x="4" y="640"/>
                  </a:lnTo>
                  <a:lnTo>
                    <a:pt x="10" y="688"/>
                  </a:lnTo>
                  <a:lnTo>
                    <a:pt x="18" y="736"/>
                  </a:lnTo>
                  <a:lnTo>
                    <a:pt x="34" y="786"/>
                  </a:lnTo>
                  <a:lnTo>
                    <a:pt x="52" y="834"/>
                  </a:lnTo>
                  <a:lnTo>
                    <a:pt x="78" y="880"/>
                  </a:lnTo>
                  <a:lnTo>
                    <a:pt x="104" y="920"/>
                  </a:lnTo>
                  <a:lnTo>
                    <a:pt x="134" y="962"/>
                  </a:lnTo>
                  <a:lnTo>
                    <a:pt x="164" y="1000"/>
                  </a:lnTo>
                  <a:lnTo>
                    <a:pt x="202" y="1034"/>
                  </a:lnTo>
                  <a:lnTo>
                    <a:pt x="258" y="1074"/>
                  </a:lnTo>
                  <a:lnTo>
                    <a:pt x="318" y="1112"/>
                  </a:lnTo>
                  <a:lnTo>
                    <a:pt x="382" y="1142"/>
                  </a:lnTo>
                  <a:lnTo>
                    <a:pt x="450" y="1160"/>
                  </a:lnTo>
                  <a:lnTo>
                    <a:pt x="516" y="1176"/>
                  </a:lnTo>
                  <a:lnTo>
                    <a:pt x="554" y="1180"/>
                  </a:lnTo>
                  <a:lnTo>
                    <a:pt x="592" y="1180"/>
                  </a:lnTo>
                  <a:lnTo>
                    <a:pt x="636" y="1180"/>
                  </a:lnTo>
                  <a:lnTo>
                    <a:pt x="678" y="1172"/>
                  </a:lnTo>
                  <a:lnTo>
                    <a:pt x="722" y="1164"/>
                  </a:lnTo>
                  <a:lnTo>
                    <a:pt x="764" y="1154"/>
                  </a:lnTo>
                  <a:lnTo>
                    <a:pt x="806" y="1138"/>
                  </a:lnTo>
                  <a:lnTo>
                    <a:pt x="842" y="1124"/>
                  </a:lnTo>
                  <a:lnTo>
                    <a:pt x="880" y="1104"/>
                  </a:lnTo>
                  <a:lnTo>
                    <a:pt x="918" y="1082"/>
                  </a:lnTo>
                  <a:lnTo>
                    <a:pt x="944" y="1064"/>
                  </a:lnTo>
                  <a:lnTo>
                    <a:pt x="988" y="1026"/>
                  </a:lnTo>
                  <a:lnTo>
                    <a:pt x="1026" y="984"/>
                  </a:lnTo>
                  <a:lnTo>
                    <a:pt x="1064" y="944"/>
                  </a:lnTo>
                  <a:lnTo>
                    <a:pt x="1098" y="894"/>
                  </a:lnTo>
                  <a:lnTo>
                    <a:pt x="1124" y="842"/>
                  </a:lnTo>
                  <a:lnTo>
                    <a:pt x="1146" y="790"/>
                  </a:lnTo>
                  <a:lnTo>
                    <a:pt x="1162" y="732"/>
                  </a:lnTo>
                  <a:lnTo>
                    <a:pt x="1172" y="676"/>
                  </a:lnTo>
                  <a:lnTo>
                    <a:pt x="1180" y="636"/>
                  </a:lnTo>
                  <a:lnTo>
                    <a:pt x="1180" y="590"/>
                  </a:lnTo>
                  <a:lnTo>
                    <a:pt x="1176" y="530"/>
                  </a:lnTo>
                  <a:lnTo>
                    <a:pt x="1168" y="474"/>
                  </a:lnTo>
                  <a:lnTo>
                    <a:pt x="1158" y="422"/>
                  </a:lnTo>
                  <a:lnTo>
                    <a:pt x="1138" y="368"/>
                  </a:lnTo>
                  <a:lnTo>
                    <a:pt x="1116" y="320"/>
                  </a:lnTo>
                  <a:lnTo>
                    <a:pt x="1086" y="272"/>
                  </a:lnTo>
                  <a:lnTo>
                    <a:pt x="1056" y="226"/>
                  </a:lnTo>
                  <a:lnTo>
                    <a:pt x="1018" y="184"/>
                  </a:lnTo>
                  <a:lnTo>
                    <a:pt x="978" y="144"/>
                  </a:lnTo>
                  <a:lnTo>
                    <a:pt x="932" y="110"/>
                  </a:lnTo>
                  <a:lnTo>
                    <a:pt x="880" y="76"/>
                  </a:lnTo>
                  <a:lnTo>
                    <a:pt x="828" y="50"/>
                  </a:lnTo>
                  <a:lnTo>
                    <a:pt x="772" y="28"/>
                  </a:lnTo>
                  <a:lnTo>
                    <a:pt x="716" y="12"/>
                  </a:lnTo>
                  <a:lnTo>
                    <a:pt x="652" y="4"/>
                  </a:lnTo>
                  <a:lnTo>
                    <a:pt x="592" y="0"/>
                  </a:lnTo>
                  <a:lnTo>
                    <a:pt x="532" y="4"/>
                  </a:lnTo>
                  <a:lnTo>
                    <a:pt x="472" y="12"/>
                  </a:lnTo>
                  <a:lnTo>
                    <a:pt x="416" y="28"/>
                  </a:lnTo>
                  <a:lnTo>
                    <a:pt x="360" y="46"/>
                  </a:lnTo>
                  <a:lnTo>
                    <a:pt x="306" y="72"/>
                  </a:lnTo>
                  <a:lnTo>
                    <a:pt x="258" y="102"/>
                  </a:lnTo>
                  <a:lnTo>
                    <a:pt x="214" y="136"/>
                  </a:lnTo>
                  <a:lnTo>
                    <a:pt x="172" y="178"/>
                  </a:lnTo>
                  <a:lnTo>
                    <a:pt x="134" y="218"/>
                  </a:lnTo>
                  <a:lnTo>
                    <a:pt x="100" y="264"/>
                  </a:lnTo>
                  <a:lnTo>
                    <a:pt x="70" y="312"/>
                  </a:lnTo>
                  <a:lnTo>
                    <a:pt x="48" y="36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grpSp>
        <p:nvGrpSpPr>
          <p:cNvPr id="27" name="Group 106"/>
          <p:cNvGrpSpPr>
            <a:grpSpLocks noChangeAspect="1"/>
          </p:cNvGrpSpPr>
          <p:nvPr/>
        </p:nvGrpSpPr>
        <p:grpSpPr bwMode="auto">
          <a:xfrm>
            <a:off x="395536" y="5373216"/>
            <a:ext cx="253282" cy="240810"/>
            <a:chOff x="-4746" y="752"/>
            <a:chExt cx="3696" cy="3514"/>
          </a:xfrm>
          <a:solidFill>
            <a:srgbClr val="000000"/>
          </a:solidFill>
        </p:grpSpPr>
        <p:sp>
          <p:nvSpPr>
            <p:cNvPr id="28" name="Freeform 107"/>
            <p:cNvSpPr>
              <a:spLocks/>
            </p:cNvSpPr>
            <p:nvPr/>
          </p:nvSpPr>
          <p:spPr bwMode="auto">
            <a:xfrm>
              <a:off x="-4182" y="752"/>
              <a:ext cx="514" cy="1132"/>
            </a:xfrm>
            <a:custGeom>
              <a:avLst/>
              <a:gdLst/>
              <a:ahLst/>
              <a:cxnLst>
                <a:cxn ang="0">
                  <a:pos x="514" y="0"/>
                </a:cxn>
                <a:cxn ang="0">
                  <a:pos x="0" y="0"/>
                </a:cxn>
                <a:cxn ang="0">
                  <a:pos x="0" y="1132"/>
                </a:cxn>
                <a:cxn ang="0">
                  <a:pos x="514" y="928"/>
                </a:cxn>
                <a:cxn ang="0">
                  <a:pos x="514" y="0"/>
                </a:cxn>
              </a:cxnLst>
              <a:rect l="0" t="0" r="r" b="b"/>
              <a:pathLst>
                <a:path w="514" h="1132">
                  <a:moveTo>
                    <a:pt x="514" y="0"/>
                  </a:moveTo>
                  <a:lnTo>
                    <a:pt x="0" y="0"/>
                  </a:lnTo>
                  <a:lnTo>
                    <a:pt x="0" y="1132"/>
                  </a:lnTo>
                  <a:lnTo>
                    <a:pt x="514" y="928"/>
                  </a:lnTo>
                  <a:lnTo>
                    <a:pt x="5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29" name="Freeform 108"/>
            <p:cNvSpPr>
              <a:spLocks/>
            </p:cNvSpPr>
            <p:nvPr/>
          </p:nvSpPr>
          <p:spPr bwMode="auto">
            <a:xfrm>
              <a:off x="-2740" y="752"/>
              <a:ext cx="514" cy="1132"/>
            </a:xfrm>
            <a:custGeom>
              <a:avLst/>
              <a:gdLst/>
              <a:ahLst/>
              <a:cxnLst>
                <a:cxn ang="0">
                  <a:pos x="514" y="0"/>
                </a:cxn>
                <a:cxn ang="0">
                  <a:pos x="0" y="0"/>
                </a:cxn>
                <a:cxn ang="0">
                  <a:pos x="0" y="1132"/>
                </a:cxn>
                <a:cxn ang="0">
                  <a:pos x="514" y="928"/>
                </a:cxn>
                <a:cxn ang="0">
                  <a:pos x="514" y="0"/>
                </a:cxn>
              </a:cxnLst>
              <a:rect l="0" t="0" r="r" b="b"/>
              <a:pathLst>
                <a:path w="514" h="1132">
                  <a:moveTo>
                    <a:pt x="514" y="0"/>
                  </a:moveTo>
                  <a:lnTo>
                    <a:pt x="0" y="0"/>
                  </a:lnTo>
                  <a:lnTo>
                    <a:pt x="0" y="1132"/>
                  </a:lnTo>
                  <a:lnTo>
                    <a:pt x="514" y="928"/>
                  </a:lnTo>
                  <a:lnTo>
                    <a:pt x="5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30" name="Freeform 109"/>
            <p:cNvSpPr>
              <a:spLocks noEditPoints="1"/>
            </p:cNvSpPr>
            <p:nvPr/>
          </p:nvSpPr>
          <p:spPr bwMode="auto">
            <a:xfrm>
              <a:off x="-4746" y="1752"/>
              <a:ext cx="3696" cy="2514"/>
            </a:xfrm>
            <a:custGeom>
              <a:avLst/>
              <a:gdLst/>
              <a:ahLst/>
              <a:cxnLst>
                <a:cxn ang="0">
                  <a:pos x="3696" y="1258"/>
                </a:cxn>
                <a:cxn ang="0">
                  <a:pos x="3696" y="1060"/>
                </a:cxn>
                <a:cxn ang="0">
                  <a:pos x="3696" y="966"/>
                </a:cxn>
                <a:cxn ang="0">
                  <a:pos x="3696" y="512"/>
                </a:cxn>
                <a:cxn ang="0">
                  <a:pos x="2824" y="512"/>
                </a:cxn>
                <a:cxn ang="0">
                  <a:pos x="2724" y="0"/>
                </a:cxn>
                <a:cxn ang="0">
                  <a:pos x="1438" y="512"/>
                </a:cxn>
                <a:cxn ang="0">
                  <a:pos x="1284" y="0"/>
                </a:cxn>
                <a:cxn ang="0">
                  <a:pos x="0" y="512"/>
                </a:cxn>
                <a:cxn ang="0">
                  <a:pos x="0" y="966"/>
                </a:cxn>
                <a:cxn ang="0">
                  <a:pos x="0" y="1060"/>
                </a:cxn>
                <a:cxn ang="0">
                  <a:pos x="0" y="1258"/>
                </a:cxn>
                <a:cxn ang="0">
                  <a:pos x="0" y="1306"/>
                </a:cxn>
                <a:cxn ang="0">
                  <a:pos x="0" y="2514"/>
                </a:cxn>
                <a:cxn ang="0">
                  <a:pos x="3696" y="2514"/>
                </a:cxn>
                <a:cxn ang="0">
                  <a:pos x="3696" y="1258"/>
                </a:cxn>
                <a:cxn ang="0">
                  <a:pos x="3696" y="1258"/>
                </a:cxn>
                <a:cxn ang="0">
                  <a:pos x="810" y="2086"/>
                </a:cxn>
                <a:cxn ang="0">
                  <a:pos x="318" y="2086"/>
                </a:cxn>
                <a:cxn ang="0">
                  <a:pos x="318" y="1382"/>
                </a:cxn>
                <a:cxn ang="0">
                  <a:pos x="810" y="1382"/>
                </a:cxn>
                <a:cxn ang="0">
                  <a:pos x="810" y="2086"/>
                </a:cxn>
                <a:cxn ang="0">
                  <a:pos x="1626" y="2086"/>
                </a:cxn>
                <a:cxn ang="0">
                  <a:pos x="1136" y="2086"/>
                </a:cxn>
                <a:cxn ang="0">
                  <a:pos x="1136" y="1382"/>
                </a:cxn>
                <a:cxn ang="0">
                  <a:pos x="1626" y="1382"/>
                </a:cxn>
                <a:cxn ang="0">
                  <a:pos x="1626" y="2086"/>
                </a:cxn>
                <a:cxn ang="0">
                  <a:pos x="2444" y="2086"/>
                </a:cxn>
                <a:cxn ang="0">
                  <a:pos x="1954" y="2086"/>
                </a:cxn>
                <a:cxn ang="0">
                  <a:pos x="1954" y="1382"/>
                </a:cxn>
                <a:cxn ang="0">
                  <a:pos x="2444" y="1382"/>
                </a:cxn>
                <a:cxn ang="0">
                  <a:pos x="2444" y="2086"/>
                </a:cxn>
              </a:cxnLst>
              <a:rect l="0" t="0" r="r" b="b"/>
              <a:pathLst>
                <a:path w="3696" h="2514">
                  <a:moveTo>
                    <a:pt x="3696" y="1258"/>
                  </a:moveTo>
                  <a:lnTo>
                    <a:pt x="3696" y="1060"/>
                  </a:lnTo>
                  <a:lnTo>
                    <a:pt x="3696" y="966"/>
                  </a:lnTo>
                  <a:lnTo>
                    <a:pt x="3696" y="512"/>
                  </a:lnTo>
                  <a:lnTo>
                    <a:pt x="2824" y="512"/>
                  </a:lnTo>
                  <a:lnTo>
                    <a:pt x="2724" y="0"/>
                  </a:lnTo>
                  <a:lnTo>
                    <a:pt x="1438" y="512"/>
                  </a:lnTo>
                  <a:lnTo>
                    <a:pt x="1284" y="0"/>
                  </a:lnTo>
                  <a:lnTo>
                    <a:pt x="0" y="512"/>
                  </a:lnTo>
                  <a:lnTo>
                    <a:pt x="0" y="966"/>
                  </a:lnTo>
                  <a:lnTo>
                    <a:pt x="0" y="1060"/>
                  </a:lnTo>
                  <a:lnTo>
                    <a:pt x="0" y="1258"/>
                  </a:lnTo>
                  <a:lnTo>
                    <a:pt x="0" y="1306"/>
                  </a:lnTo>
                  <a:lnTo>
                    <a:pt x="0" y="2514"/>
                  </a:lnTo>
                  <a:lnTo>
                    <a:pt x="3696" y="2514"/>
                  </a:lnTo>
                  <a:lnTo>
                    <a:pt x="3696" y="1258"/>
                  </a:lnTo>
                  <a:lnTo>
                    <a:pt x="3696" y="1258"/>
                  </a:lnTo>
                  <a:close/>
                  <a:moveTo>
                    <a:pt x="810" y="2086"/>
                  </a:moveTo>
                  <a:lnTo>
                    <a:pt x="318" y="2086"/>
                  </a:lnTo>
                  <a:lnTo>
                    <a:pt x="318" y="1382"/>
                  </a:lnTo>
                  <a:lnTo>
                    <a:pt x="810" y="1382"/>
                  </a:lnTo>
                  <a:lnTo>
                    <a:pt x="810" y="2086"/>
                  </a:lnTo>
                  <a:close/>
                  <a:moveTo>
                    <a:pt x="1626" y="2086"/>
                  </a:moveTo>
                  <a:lnTo>
                    <a:pt x="1136" y="2086"/>
                  </a:lnTo>
                  <a:lnTo>
                    <a:pt x="1136" y="1382"/>
                  </a:lnTo>
                  <a:lnTo>
                    <a:pt x="1626" y="1382"/>
                  </a:lnTo>
                  <a:lnTo>
                    <a:pt x="1626" y="2086"/>
                  </a:lnTo>
                  <a:close/>
                  <a:moveTo>
                    <a:pt x="2444" y="2086"/>
                  </a:moveTo>
                  <a:lnTo>
                    <a:pt x="1954" y="2086"/>
                  </a:lnTo>
                  <a:lnTo>
                    <a:pt x="1954" y="1382"/>
                  </a:lnTo>
                  <a:lnTo>
                    <a:pt x="2444" y="1382"/>
                  </a:lnTo>
                  <a:lnTo>
                    <a:pt x="2444" y="208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63305" tIns="31652" rIns="63305" bIns="31652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46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31" name="Rectangle 30"/>
          <p:cNvSpPr/>
          <p:nvPr/>
        </p:nvSpPr>
        <p:spPr>
          <a:xfrm>
            <a:off x="321238" y="1389687"/>
            <a:ext cx="7390464" cy="276999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marL="0" indent="0" algn="l">
              <a:spcBef>
                <a:spcPts val="400"/>
              </a:spcBef>
              <a:buClr>
                <a:schemeClr val="bg2"/>
              </a:buClr>
              <a:buNone/>
            </a:pPr>
            <a:r>
              <a:rPr lang="fr-FR" sz="1200" b="1" dirty="0" err="1" smtClean="0">
                <a:solidFill>
                  <a:schemeClr val="bg1"/>
                </a:solidFill>
                <a:ea typeface="Source Sans Pro" pitchFamily="34" charset="0"/>
              </a:rPr>
              <a:t>Ipoteze</a:t>
            </a:r>
            <a:r>
              <a:rPr lang="fr-FR" sz="1200" b="1" dirty="0" smtClean="0">
                <a:solidFill>
                  <a:schemeClr val="bg1"/>
                </a:solidFill>
                <a:ea typeface="Source Sans Pro" pitchFamily="34" charset="0"/>
              </a:rPr>
              <a:t> </a:t>
            </a:r>
            <a:r>
              <a:rPr lang="fr-FR" sz="1200" b="1" dirty="0" err="1" smtClean="0">
                <a:solidFill>
                  <a:schemeClr val="bg1"/>
                </a:solidFill>
                <a:ea typeface="Source Sans Pro" pitchFamily="34" charset="0"/>
              </a:rPr>
              <a:t>macroeconomice</a:t>
            </a:r>
            <a:endParaRPr lang="en-US" sz="1200" b="1" kern="0" dirty="0">
              <a:solidFill>
                <a:schemeClr val="bg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73015" y="1839208"/>
            <a:ext cx="7686773" cy="173380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marL="284163" indent="-285750" algn="l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en-US" sz="1000" b="1" kern="0" dirty="0" err="1"/>
              <a:t>Cresterea</a:t>
            </a:r>
            <a:r>
              <a:rPr lang="en-US" sz="1000" b="1" kern="0" dirty="0"/>
              <a:t> PIB</a:t>
            </a:r>
            <a:r>
              <a:rPr lang="en-US" sz="1000" kern="0" dirty="0"/>
              <a:t> a </a:t>
            </a:r>
            <a:r>
              <a:rPr lang="en-US" sz="1000" kern="0" dirty="0" err="1"/>
              <a:t>atins</a:t>
            </a:r>
            <a:r>
              <a:rPr lang="en-US" sz="1000" kern="0" dirty="0"/>
              <a:t> 7,0% in 2017, 4,1% in 2018 </a:t>
            </a:r>
            <a:r>
              <a:rPr lang="en-US" sz="1000" kern="0" dirty="0" err="1"/>
              <a:t>si</a:t>
            </a:r>
            <a:r>
              <a:rPr lang="en-US" sz="1000" kern="0" dirty="0"/>
              <a:t> 4,0% in 2019, </a:t>
            </a:r>
            <a:r>
              <a:rPr lang="en-US" sz="1000" kern="0" dirty="0" err="1"/>
              <a:t>determinata</a:t>
            </a:r>
            <a:r>
              <a:rPr lang="en-US" sz="1000" kern="0" dirty="0"/>
              <a:t> de </a:t>
            </a:r>
            <a:r>
              <a:rPr lang="en-US" sz="1000" kern="0" dirty="0" err="1"/>
              <a:t>consumul</a:t>
            </a:r>
            <a:r>
              <a:rPr lang="en-US" sz="1000" kern="0" dirty="0"/>
              <a:t> </a:t>
            </a:r>
            <a:r>
              <a:rPr lang="en-US" sz="1000" kern="0" dirty="0" err="1"/>
              <a:t>privat</a:t>
            </a:r>
            <a:r>
              <a:rPr lang="en-US" sz="1000" kern="0" dirty="0"/>
              <a:t> care a </a:t>
            </a:r>
            <a:r>
              <a:rPr lang="en-US" sz="1000" kern="0" dirty="0" err="1"/>
              <a:t>beneficiat</a:t>
            </a:r>
            <a:r>
              <a:rPr lang="en-US" sz="1000" kern="0" dirty="0"/>
              <a:t> de o </a:t>
            </a:r>
            <a:r>
              <a:rPr lang="en-US" sz="1000" kern="0" dirty="0" err="1"/>
              <a:t>piata</a:t>
            </a:r>
            <a:r>
              <a:rPr lang="en-US" sz="1000" kern="0" dirty="0"/>
              <a:t> a   </a:t>
            </a:r>
            <a:r>
              <a:rPr lang="en-US" sz="1000" kern="0" dirty="0" err="1"/>
              <a:t>muncii</a:t>
            </a:r>
            <a:r>
              <a:rPr lang="en-US" sz="1000" kern="0" dirty="0"/>
              <a:t> </a:t>
            </a:r>
            <a:r>
              <a:rPr lang="en-US" sz="1000" kern="0" dirty="0" err="1"/>
              <a:t>dinamica</a:t>
            </a:r>
            <a:r>
              <a:rPr lang="en-US" sz="1000" kern="0" dirty="0"/>
              <a:t> </a:t>
            </a:r>
            <a:r>
              <a:rPr lang="en-US" sz="1000" kern="0" dirty="0" err="1"/>
              <a:t>si</a:t>
            </a:r>
            <a:r>
              <a:rPr lang="en-US" sz="1000" kern="0" dirty="0"/>
              <a:t> stimuli </a:t>
            </a:r>
            <a:r>
              <a:rPr lang="en-US" sz="1000" kern="0" dirty="0" err="1"/>
              <a:t>fiscali</a:t>
            </a:r>
            <a:r>
              <a:rPr lang="en-US" sz="1000" kern="0" dirty="0"/>
              <a:t> </a:t>
            </a:r>
            <a:r>
              <a:rPr lang="en-US" sz="1000" kern="0" dirty="0" smtClean="0"/>
              <a:t>pro-</a:t>
            </a:r>
            <a:r>
              <a:rPr lang="en-US" sz="1000" kern="0" dirty="0" err="1" smtClean="0"/>
              <a:t>ciclici</a:t>
            </a:r>
            <a:r>
              <a:rPr lang="en-US" sz="1000" kern="0" dirty="0" smtClean="0"/>
              <a:t>.</a:t>
            </a:r>
            <a:r>
              <a:rPr lang="en-US" sz="1000" kern="0" dirty="0"/>
              <a:t> </a:t>
            </a:r>
            <a:r>
              <a:rPr lang="en-US" sz="1000" kern="0" dirty="0" smtClean="0"/>
              <a:t>In </a:t>
            </a:r>
            <a:r>
              <a:rPr lang="en-US" sz="1000" kern="0" dirty="0" err="1" smtClean="0"/>
              <a:t>viitor</a:t>
            </a:r>
            <a:r>
              <a:rPr lang="en-US" sz="1000" kern="0" dirty="0" smtClean="0"/>
              <a:t>, un </a:t>
            </a:r>
            <a:r>
              <a:rPr lang="en-US" sz="1000" kern="0" dirty="0" err="1" smtClean="0"/>
              <a:t>scenariu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probabil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ar</a:t>
            </a:r>
            <a:r>
              <a:rPr lang="en-US" sz="1000" kern="0" dirty="0" smtClean="0"/>
              <a:t> fi </a:t>
            </a:r>
            <a:r>
              <a:rPr lang="en-US" sz="1000" kern="0" dirty="0" err="1" smtClean="0"/>
              <a:t>diminuarea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cresterii</a:t>
            </a:r>
            <a:r>
              <a:rPr lang="en-US" sz="1000" kern="0" dirty="0"/>
              <a:t> </a:t>
            </a:r>
            <a:r>
              <a:rPr lang="en-US" sz="1000" kern="0" dirty="0" smtClean="0"/>
              <a:t>PIB </a:t>
            </a:r>
            <a:r>
              <a:rPr lang="en-US" sz="1000" kern="0" dirty="0" err="1" smtClean="0"/>
              <a:t>pana</a:t>
            </a:r>
            <a:r>
              <a:rPr lang="en-US" sz="1000" kern="0" dirty="0" smtClean="0"/>
              <a:t> la 1,7% in 2020.</a:t>
            </a:r>
          </a:p>
          <a:p>
            <a:pPr marL="284163" algn="l">
              <a:spcBef>
                <a:spcPts val="200"/>
              </a:spcBef>
            </a:pPr>
            <a:endParaRPr lang="en-US" sz="1000" kern="0" dirty="0" smtClean="0"/>
          </a:p>
          <a:p>
            <a:pPr marL="285750" indent="-285750" algn="l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en-US" sz="1000" kern="0" dirty="0" err="1" smtClean="0"/>
              <a:t>Intr</a:t>
            </a:r>
            <a:r>
              <a:rPr lang="en-US" sz="1000" kern="0" dirty="0" smtClean="0"/>
              <a:t>-un </a:t>
            </a:r>
            <a:r>
              <a:rPr lang="en-US" sz="1000" kern="0" dirty="0" err="1" smtClean="0"/>
              <a:t>scenariu</a:t>
            </a:r>
            <a:r>
              <a:rPr lang="en-US" sz="1000" kern="0" dirty="0" smtClean="0"/>
              <a:t> de </a:t>
            </a:r>
            <a:r>
              <a:rPr lang="en-US" sz="1000" kern="0" dirty="0" err="1" smtClean="0"/>
              <a:t>stabilitate</a:t>
            </a:r>
            <a:r>
              <a:rPr lang="en-US" sz="1000" kern="0" dirty="0" smtClean="0"/>
              <a:t> a </a:t>
            </a:r>
            <a:r>
              <a:rPr lang="en-US" sz="1000" kern="0" dirty="0" err="1" smtClean="0"/>
              <a:t>inflatiei</a:t>
            </a:r>
            <a:r>
              <a:rPr lang="en-US" sz="1000" kern="0" dirty="0" smtClean="0"/>
              <a:t> (</a:t>
            </a:r>
            <a:r>
              <a:rPr lang="en-US" sz="1000" kern="0" dirty="0" err="1" smtClean="0"/>
              <a:t>aproximativ</a:t>
            </a:r>
            <a:r>
              <a:rPr lang="en-US" sz="1000" kern="0" dirty="0" smtClean="0"/>
              <a:t> 3% in 2020) se </a:t>
            </a:r>
            <a:r>
              <a:rPr lang="en-US" sz="1000" kern="0" dirty="0" err="1" smtClean="0"/>
              <a:t>estimeaza</a:t>
            </a:r>
            <a:r>
              <a:rPr lang="en-US" sz="1000" kern="0" dirty="0" smtClean="0"/>
              <a:t> ca </a:t>
            </a:r>
            <a:r>
              <a:rPr lang="en-US" sz="1000" kern="0" dirty="0" err="1" smtClean="0"/>
              <a:t>ratele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interbancare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vor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ramane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neschimbate</a:t>
            </a:r>
            <a:r>
              <a:rPr lang="en-US" sz="1000" kern="0" dirty="0" smtClean="0"/>
              <a:t>. </a:t>
            </a:r>
            <a:r>
              <a:rPr lang="en-US" sz="1000" kern="0" dirty="0" err="1" smtClean="0"/>
              <a:t>Atat</a:t>
            </a:r>
            <a:r>
              <a:rPr lang="en-US" sz="1000" kern="0" dirty="0" smtClean="0"/>
              <a:t> in </a:t>
            </a:r>
            <a:r>
              <a:rPr lang="en-US" sz="1000" kern="0" dirty="0" err="1" smtClean="0"/>
              <a:t>bugetul</a:t>
            </a:r>
            <a:r>
              <a:rPr lang="en-US" sz="1000" kern="0" dirty="0" smtClean="0"/>
              <a:t> 2020, cat </a:t>
            </a:r>
            <a:r>
              <a:rPr lang="en-US" sz="1000" kern="0" dirty="0" err="1" smtClean="0"/>
              <a:t>si</a:t>
            </a:r>
            <a:r>
              <a:rPr lang="en-US" sz="1000" kern="0" dirty="0" smtClean="0"/>
              <a:t> in </a:t>
            </a:r>
            <a:r>
              <a:rPr lang="en-US" sz="1000" kern="0" dirty="0" err="1" smtClean="0"/>
              <a:t>proiectiile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pe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anii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urmatori</a:t>
            </a:r>
            <a:r>
              <a:rPr lang="en-US" sz="1000" kern="0" dirty="0"/>
              <a:t> </a:t>
            </a:r>
            <a:r>
              <a:rPr lang="en-US" sz="1000" kern="0" dirty="0" err="1" smtClean="0"/>
              <a:t>este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utilizata</a:t>
            </a:r>
            <a:r>
              <a:rPr lang="en-US" sz="1000" kern="0" dirty="0" smtClean="0"/>
              <a:t> o rata de </a:t>
            </a:r>
            <a:r>
              <a:rPr lang="en-US" sz="1000" kern="0" dirty="0" err="1" smtClean="0"/>
              <a:t>piata</a:t>
            </a:r>
            <a:r>
              <a:rPr lang="en-US" sz="1000" kern="0" dirty="0" smtClean="0"/>
              <a:t> ROBOR 3m de 3,2% similar cu </a:t>
            </a:r>
            <a:r>
              <a:rPr lang="en-US" sz="1000" kern="0" dirty="0" err="1" smtClean="0"/>
              <a:t>cea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inregistrata</a:t>
            </a:r>
            <a:r>
              <a:rPr lang="en-US" sz="1000" kern="0" dirty="0" smtClean="0"/>
              <a:t> in </a:t>
            </a:r>
            <a:r>
              <a:rPr lang="en-US" sz="1000" kern="0" dirty="0" err="1" smtClean="0"/>
              <a:t>semestrul</a:t>
            </a:r>
            <a:r>
              <a:rPr lang="en-US" sz="1000" kern="0" dirty="0" smtClean="0"/>
              <a:t> al II-lea din 2019.</a:t>
            </a:r>
          </a:p>
          <a:p>
            <a:pPr algn="l">
              <a:spcBef>
                <a:spcPts val="200"/>
              </a:spcBef>
            </a:pPr>
            <a:endParaRPr lang="en-US" sz="1000" kern="0" dirty="0" smtClean="0"/>
          </a:p>
          <a:p>
            <a:pPr marL="285750" indent="-285750" algn="l">
              <a:spcBef>
                <a:spcPts val="200"/>
              </a:spcBef>
              <a:buFont typeface="Wingdings" panose="05000000000000000000" pitchFamily="2" charset="2"/>
              <a:buChar char="§"/>
            </a:pPr>
            <a:r>
              <a:rPr lang="en-US" sz="1000" kern="0" dirty="0" err="1" smtClean="0"/>
              <a:t>Cursul</a:t>
            </a:r>
            <a:r>
              <a:rPr lang="en-US" sz="1000" kern="0" dirty="0" smtClean="0"/>
              <a:t> de </a:t>
            </a:r>
            <a:r>
              <a:rPr lang="en-US" sz="1000" kern="0" dirty="0" err="1" smtClean="0"/>
              <a:t>schimb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este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posibil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sa</a:t>
            </a:r>
            <a:r>
              <a:rPr lang="en-US" sz="1000" kern="0" dirty="0" smtClean="0"/>
              <a:t> fie sub </a:t>
            </a:r>
            <a:r>
              <a:rPr lang="en-US" sz="1000" kern="0" dirty="0" err="1" smtClean="0"/>
              <a:t>presiune</a:t>
            </a:r>
            <a:r>
              <a:rPr lang="en-US" sz="1000" kern="0" dirty="0" smtClean="0"/>
              <a:t> in 2020, </a:t>
            </a:r>
            <a:r>
              <a:rPr lang="en-US" sz="1000" kern="0" dirty="0" err="1" smtClean="0"/>
              <a:t>avand</a:t>
            </a:r>
            <a:r>
              <a:rPr lang="en-US" sz="1000" kern="0" dirty="0" smtClean="0"/>
              <a:t> in </a:t>
            </a:r>
            <a:r>
              <a:rPr lang="en-US" sz="1000" kern="0" dirty="0" err="1" smtClean="0"/>
              <a:t>vedere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necesitatea</a:t>
            </a:r>
            <a:r>
              <a:rPr lang="en-US" sz="1000" kern="0" dirty="0" smtClean="0"/>
              <a:t> de a </a:t>
            </a:r>
            <a:r>
              <a:rPr lang="en-US" sz="1000" kern="0" dirty="0" err="1" smtClean="0"/>
              <a:t>reinstitui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echilibrul</a:t>
            </a:r>
            <a:r>
              <a:rPr lang="en-US" sz="1000" kern="0" dirty="0" smtClean="0"/>
              <a:t> extern, </a:t>
            </a:r>
            <a:r>
              <a:rPr lang="en-US" sz="1000" kern="0" dirty="0" err="1" smtClean="0"/>
              <a:t>intr</a:t>
            </a:r>
            <a:r>
              <a:rPr lang="en-US" sz="1000" kern="0" dirty="0" smtClean="0"/>
              <a:t>-un context de </a:t>
            </a:r>
            <a:r>
              <a:rPr lang="en-US" sz="1000" kern="0" dirty="0" err="1" smtClean="0"/>
              <a:t>deteriorare</a:t>
            </a:r>
            <a:r>
              <a:rPr lang="en-US" sz="1000" kern="0" dirty="0" smtClean="0"/>
              <a:t> a </a:t>
            </a:r>
            <a:r>
              <a:rPr lang="en-US" sz="1000" kern="0" dirty="0" err="1" smtClean="0"/>
              <a:t>competitivitatii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externe</a:t>
            </a:r>
            <a:r>
              <a:rPr lang="en-US" sz="1000" kern="0" dirty="0" smtClean="0"/>
              <a:t>. </a:t>
            </a:r>
            <a:r>
              <a:rPr lang="en-US" sz="1000" kern="0" dirty="0" err="1" smtClean="0"/>
              <a:t>Ipoteze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privind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cursul</a:t>
            </a:r>
            <a:r>
              <a:rPr lang="en-US" sz="1000" kern="0" dirty="0" smtClean="0"/>
              <a:t> de </a:t>
            </a:r>
            <a:r>
              <a:rPr lang="en-US" sz="1000" kern="0" dirty="0" err="1" smtClean="0"/>
              <a:t>schimb</a:t>
            </a:r>
            <a:r>
              <a:rPr lang="en-US" sz="1000" kern="0" dirty="0" smtClean="0"/>
              <a:t> la final de </a:t>
            </a:r>
            <a:r>
              <a:rPr lang="en-US" sz="1000" kern="0" dirty="0" err="1" smtClean="0"/>
              <a:t>perioada</a:t>
            </a:r>
            <a:r>
              <a:rPr lang="en-US" sz="1000" kern="0" dirty="0" smtClean="0"/>
              <a:t>: 4,78 </a:t>
            </a:r>
            <a:r>
              <a:rPr lang="en-US" sz="1000" kern="0" dirty="0" err="1" smtClean="0"/>
              <a:t>pentru</a:t>
            </a:r>
            <a:r>
              <a:rPr lang="en-US" sz="1000" kern="0" dirty="0" smtClean="0"/>
              <a:t> 2019 </a:t>
            </a:r>
            <a:r>
              <a:rPr lang="en-US" sz="1000" kern="0" dirty="0" err="1" smtClean="0"/>
              <a:t>si</a:t>
            </a:r>
            <a:r>
              <a:rPr lang="en-US" sz="1000" kern="0" dirty="0" smtClean="0"/>
              <a:t> 4,87 </a:t>
            </a:r>
            <a:r>
              <a:rPr lang="en-US" sz="1000" kern="0" dirty="0" err="1" smtClean="0"/>
              <a:t>pentru</a:t>
            </a:r>
            <a:r>
              <a:rPr lang="en-US" sz="1000" kern="0" dirty="0" smtClean="0"/>
              <a:t> 2020.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21238" y="840724"/>
            <a:ext cx="847148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l">
              <a:spcBef>
                <a:spcPts val="400"/>
              </a:spcBef>
              <a:buClr>
                <a:schemeClr val="bg2"/>
              </a:buClr>
              <a:buNone/>
            </a:pPr>
            <a:r>
              <a:rPr lang="fr-FR" sz="1200" b="1" dirty="0" smtClean="0">
                <a:ea typeface="Source Sans Pro" pitchFamily="34" charset="0"/>
              </a:rPr>
              <a:t>Nota: </a:t>
            </a:r>
            <a:r>
              <a:rPr lang="fr-FR" sz="1200" b="1" dirty="0" err="1" smtClean="0">
                <a:ea typeface="Source Sans Pro" pitchFamily="34" charset="0"/>
              </a:rPr>
              <a:t>Acest</a:t>
            </a:r>
            <a:r>
              <a:rPr lang="fr-FR" sz="1200" b="1" dirty="0" smtClean="0">
                <a:ea typeface="Source Sans Pro" pitchFamily="34" charset="0"/>
              </a:rPr>
              <a:t> </a:t>
            </a:r>
            <a:r>
              <a:rPr lang="fr-FR" sz="1200" b="1" dirty="0" err="1" smtClean="0">
                <a:ea typeface="Source Sans Pro" pitchFamily="34" charset="0"/>
              </a:rPr>
              <a:t>buget</a:t>
            </a:r>
            <a:r>
              <a:rPr lang="fr-FR" sz="1200" b="1" dirty="0" smtClean="0">
                <a:ea typeface="Source Sans Pro" pitchFamily="34" charset="0"/>
              </a:rPr>
              <a:t> se </a:t>
            </a:r>
            <a:r>
              <a:rPr lang="fr-FR" sz="1200" b="1" dirty="0" err="1" smtClean="0">
                <a:ea typeface="Source Sans Pro" pitchFamily="34" charset="0"/>
              </a:rPr>
              <a:t>bazeaza</a:t>
            </a:r>
            <a:r>
              <a:rPr lang="fr-FR" sz="1200" b="1" dirty="0" smtClean="0">
                <a:ea typeface="Source Sans Pro" pitchFamily="34" charset="0"/>
              </a:rPr>
              <a:t> </a:t>
            </a:r>
            <a:r>
              <a:rPr lang="fr-FR" sz="1200" b="1" dirty="0" err="1" smtClean="0">
                <a:ea typeface="Source Sans Pro" pitchFamily="34" charset="0"/>
              </a:rPr>
              <a:t>pe</a:t>
            </a:r>
            <a:r>
              <a:rPr lang="fr-FR" sz="1200" b="1" dirty="0" smtClean="0">
                <a:ea typeface="Source Sans Pro" pitchFamily="34" charset="0"/>
              </a:rPr>
              <a:t> </a:t>
            </a:r>
            <a:r>
              <a:rPr lang="fr-FR" sz="1200" b="1" dirty="0" err="1" smtClean="0">
                <a:ea typeface="Source Sans Pro" pitchFamily="34" charset="0"/>
              </a:rPr>
              <a:t>asumptia</a:t>
            </a:r>
            <a:r>
              <a:rPr lang="fr-FR" sz="1200" b="1" dirty="0" smtClean="0">
                <a:ea typeface="Source Sans Pro" pitchFamily="34" charset="0"/>
              </a:rPr>
              <a:t> </a:t>
            </a:r>
            <a:r>
              <a:rPr lang="fr-FR" sz="1200" b="1" dirty="0" err="1" smtClean="0">
                <a:ea typeface="Source Sans Pro" pitchFamily="34" charset="0"/>
              </a:rPr>
              <a:t>unei</a:t>
            </a:r>
            <a:r>
              <a:rPr lang="fr-FR" sz="1200" b="1" dirty="0" smtClean="0">
                <a:ea typeface="Source Sans Pro" pitchFamily="34" charset="0"/>
              </a:rPr>
              <a:t> </a:t>
            </a:r>
            <a:r>
              <a:rPr lang="fr-FR" sz="1200" b="1" dirty="0" err="1" smtClean="0">
                <a:ea typeface="Source Sans Pro" pitchFamily="34" charset="0"/>
              </a:rPr>
              <a:t>regresii</a:t>
            </a:r>
            <a:r>
              <a:rPr lang="fr-FR" sz="1200" b="1" dirty="0" smtClean="0">
                <a:ea typeface="Source Sans Pro" pitchFamily="34" charset="0"/>
              </a:rPr>
              <a:t> rapide a </a:t>
            </a:r>
            <a:r>
              <a:rPr lang="fr-FR" sz="1200" b="1" dirty="0" err="1" smtClean="0">
                <a:ea typeface="Source Sans Pro" pitchFamily="34" charset="0"/>
              </a:rPr>
              <a:t>focarului</a:t>
            </a:r>
            <a:r>
              <a:rPr lang="fr-FR" sz="1200" b="1" dirty="0" smtClean="0">
                <a:ea typeface="Source Sans Pro" pitchFamily="34" charset="0"/>
              </a:rPr>
              <a:t> COVID-19.</a:t>
            </a:r>
            <a:endParaRPr lang="en-US" sz="1200" b="1" kern="0" dirty="0"/>
          </a:p>
        </p:txBody>
      </p:sp>
    </p:spTree>
    <p:extLst>
      <p:ext uri="{BB962C8B-B14F-4D97-AF65-F5344CB8AC3E}">
        <p14:creationId xmlns:p14="http://schemas.microsoft.com/office/powerpoint/2010/main" val="2052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AutoShape 6"/>
          <p:cNvSpPr>
            <a:spLocks/>
          </p:cNvSpPr>
          <p:nvPr/>
        </p:nvSpPr>
        <p:spPr bwMode="auto">
          <a:xfrm>
            <a:off x="4771129" y="4273638"/>
            <a:ext cx="4082722" cy="85392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 defTabSz="2190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AutoShape 6"/>
          <p:cNvSpPr>
            <a:spLocks/>
          </p:cNvSpPr>
          <p:nvPr/>
        </p:nvSpPr>
        <p:spPr bwMode="auto">
          <a:xfrm>
            <a:off x="345085" y="2599570"/>
            <a:ext cx="4306107" cy="113309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 defTabSz="2190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7" name="AutoShape 6"/>
          <p:cNvSpPr>
            <a:spLocks/>
          </p:cNvSpPr>
          <p:nvPr/>
        </p:nvSpPr>
        <p:spPr bwMode="auto">
          <a:xfrm>
            <a:off x="4752641" y="2772367"/>
            <a:ext cx="4067507" cy="90143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 defTabSz="2190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2" name="Titr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transformarea</a:t>
            </a:r>
            <a:r>
              <a:rPr lang="fr-FR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fr-FR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MODELului</a:t>
            </a:r>
            <a:r>
              <a:rPr lang="fr-FR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fr-FR" kern="1200" dirty="0" err="1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nostru</a:t>
            </a:r>
            <a:r>
              <a:rPr lang="fr-FR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rPr>
              <a:t> de business</a:t>
            </a:r>
            <a:endParaRPr lang="fr-FR" kern="1200" dirty="0">
              <a:solidFill>
                <a:schemeClr val="tx1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AutoShape 6"/>
          <p:cNvSpPr>
            <a:spLocks/>
          </p:cNvSpPr>
          <p:nvPr/>
        </p:nvSpPr>
        <p:spPr bwMode="auto">
          <a:xfrm>
            <a:off x="368112" y="1193489"/>
            <a:ext cx="4301729" cy="13493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A5A5A5"/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 defTabSz="2190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1" name="AutoShape 4"/>
          <p:cNvSpPr>
            <a:spLocks/>
          </p:cNvSpPr>
          <p:nvPr/>
        </p:nvSpPr>
        <p:spPr bwMode="auto">
          <a:xfrm>
            <a:off x="325439" y="3797929"/>
            <a:ext cx="8533700" cy="3586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rgbClr val="E60028"/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/>
            <a:r>
              <a:rPr lang="en-US" sz="1400" b="1" dirty="0" smtClean="0">
                <a:solidFill>
                  <a:schemeClr val="bg1"/>
                </a:solidFill>
              </a:rPr>
              <a:t>  </a:t>
            </a:r>
            <a:r>
              <a:rPr lang="en-US" sz="1600" b="1" dirty="0" smtClean="0">
                <a:solidFill>
                  <a:schemeClr val="bg1"/>
                </a:solidFill>
              </a:rPr>
              <a:t>CORPORATE  </a:t>
            </a:r>
            <a:r>
              <a:rPr lang="en-US" sz="1400" b="1" dirty="0">
                <a:solidFill>
                  <a:schemeClr val="bg1"/>
                </a:solidFill>
              </a:rPr>
              <a:t>– </a:t>
            </a:r>
            <a:r>
              <a:rPr lang="en-US" sz="1400" b="1" dirty="0" err="1" smtClean="0">
                <a:solidFill>
                  <a:schemeClr val="bg1"/>
                </a:solidFill>
              </a:rPr>
              <a:t>Cresterea</a:t>
            </a:r>
            <a:r>
              <a:rPr lang="en-US" sz="1400" b="1" dirty="0" smtClean="0">
                <a:solidFill>
                  <a:schemeClr val="bg1"/>
                </a:solidFill>
              </a:rPr>
              <a:t> continua a </a:t>
            </a:r>
            <a:r>
              <a:rPr lang="en-US" sz="1400" b="1" dirty="0" err="1" smtClean="0">
                <a:solidFill>
                  <a:schemeClr val="bg1"/>
                </a:solidFill>
              </a:rPr>
              <a:t>eficientei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modelului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13" name="AutoShape 26"/>
          <p:cNvSpPr>
            <a:spLocks/>
          </p:cNvSpPr>
          <p:nvPr/>
        </p:nvSpPr>
        <p:spPr bwMode="auto">
          <a:xfrm>
            <a:off x="936293" y="1378502"/>
            <a:ext cx="4150498" cy="19770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000" b="1" cap="all" dirty="0" smtClean="0"/>
              <a:t> </a:t>
            </a:r>
            <a:r>
              <a:rPr lang="en-US" sz="1050" b="1" cap="all" dirty="0">
                <a:solidFill>
                  <a:schemeClr val="bg1"/>
                </a:solidFill>
              </a:rPr>
              <a:t>OFERTE PERSONALIZATE</a:t>
            </a:r>
          </a:p>
          <a:p>
            <a:pPr fontAlgn="auto">
              <a:spcBef>
                <a:spcPts val="600"/>
              </a:spcBef>
              <a:spcAft>
                <a:spcPts val="600"/>
              </a:spcAft>
              <a:defRPr/>
            </a:pPr>
            <a:endParaRPr lang="en-US" sz="1200" b="1" dirty="0">
              <a:solidFill>
                <a:schemeClr val="bg1"/>
              </a:solidFill>
              <a:ea typeface="HelveticaNeueLT Com 75 Bd" charset="0"/>
              <a:sym typeface="Open Sans" charset="0"/>
            </a:endParaRPr>
          </a:p>
        </p:txBody>
      </p:sp>
      <p:sp>
        <p:nvSpPr>
          <p:cNvPr id="29" name="AutoShape 6"/>
          <p:cNvSpPr>
            <a:spLocks/>
          </p:cNvSpPr>
          <p:nvPr/>
        </p:nvSpPr>
        <p:spPr bwMode="auto">
          <a:xfrm>
            <a:off x="341044" y="4267879"/>
            <a:ext cx="4345059" cy="187431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algn="l" defTabSz="21907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7" name="AutoShape 26"/>
          <p:cNvSpPr>
            <a:spLocks/>
          </p:cNvSpPr>
          <p:nvPr/>
        </p:nvSpPr>
        <p:spPr bwMode="auto">
          <a:xfrm>
            <a:off x="917339" y="2714984"/>
            <a:ext cx="3665302" cy="339677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050" b="1" cap="all" dirty="0" smtClean="0">
                <a:solidFill>
                  <a:schemeClr val="bg1"/>
                </a:solidFill>
              </a:rPr>
              <a:t>INTENSIFICAREA RETELEI DE DISTRIBUTIE SI A MODELULUI DE OPERARE</a:t>
            </a:r>
          </a:p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endParaRPr lang="en-US" sz="1050" b="1" cap="all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8334" y="1368474"/>
            <a:ext cx="445346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algn="l" eaLnBrk="0" fontAlgn="auto" hangingPunct="0">
              <a:lnSpc>
                <a:spcPts val="1800"/>
              </a:lnSpc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it-IT" sz="1050" dirty="0">
                <a:solidFill>
                  <a:schemeClr val="bg1"/>
                </a:solidFill>
              </a:rPr>
              <a:t>Abordare</a:t>
            </a:r>
            <a:r>
              <a:rPr lang="it-IT" sz="1050" b="1" dirty="0">
                <a:solidFill>
                  <a:schemeClr val="bg1"/>
                </a:solidFill>
              </a:rPr>
              <a:t> </a:t>
            </a:r>
            <a:r>
              <a:rPr lang="it-IT" sz="1050" dirty="0">
                <a:solidFill>
                  <a:schemeClr val="bg1"/>
                </a:solidFill>
              </a:rPr>
              <a:t>personalizata pe subsegmente pentru persoane fizice cu oferte si niveluri de servicii </a:t>
            </a:r>
            <a:r>
              <a:rPr lang="it-IT" sz="1050" dirty="0" smtClean="0">
                <a:solidFill>
                  <a:schemeClr val="bg1"/>
                </a:solidFill>
              </a:rPr>
              <a:t>diferentiate</a:t>
            </a:r>
            <a:r>
              <a:rPr lang="en-US" sz="1050" dirty="0" smtClean="0">
                <a:solidFill>
                  <a:schemeClr val="bg1"/>
                </a:solidFill>
              </a:rPr>
              <a:t>, </a:t>
            </a:r>
            <a:r>
              <a:rPr lang="en-US" sz="1050" dirty="0" err="1" smtClean="0">
                <a:solidFill>
                  <a:schemeClr val="bg1"/>
                </a:solidFill>
              </a:rPr>
              <a:t>rezultand</a:t>
            </a:r>
            <a:r>
              <a:rPr lang="en-US" sz="1050" dirty="0" smtClean="0">
                <a:solidFill>
                  <a:schemeClr val="bg1"/>
                </a:solidFill>
              </a:rPr>
              <a:t> o </a:t>
            </a:r>
            <a:r>
              <a:rPr lang="en-US" sz="1050" dirty="0" err="1" smtClean="0">
                <a:solidFill>
                  <a:schemeClr val="bg1"/>
                </a:solidFill>
              </a:rPr>
              <a:t>valoare</a:t>
            </a:r>
            <a:r>
              <a:rPr lang="en-US" sz="1050" dirty="0" smtClean="0">
                <a:solidFill>
                  <a:schemeClr val="bg1"/>
                </a:solidFill>
              </a:rPr>
              <a:t>  </a:t>
            </a:r>
            <a:r>
              <a:rPr lang="en-US" sz="1050" dirty="0" err="1" smtClean="0">
                <a:solidFill>
                  <a:schemeClr val="bg1"/>
                </a:solidFill>
              </a:rPr>
              <a:t>adaugata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</a:rPr>
              <a:t>mai</a:t>
            </a:r>
            <a:r>
              <a:rPr lang="en-US" sz="1050" dirty="0" smtClean="0">
                <a:solidFill>
                  <a:schemeClr val="bg1"/>
                </a:solidFill>
              </a:rPr>
              <a:t> mare </a:t>
            </a:r>
            <a:r>
              <a:rPr lang="en-US" sz="1050" dirty="0" err="1" smtClean="0">
                <a:solidFill>
                  <a:schemeClr val="bg1"/>
                </a:solidFill>
              </a:rPr>
              <a:t>pentru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</a:rPr>
              <a:t>clientii</a:t>
            </a:r>
            <a:r>
              <a:rPr lang="en-US" sz="1050" dirty="0" smtClean="0">
                <a:solidFill>
                  <a:schemeClr val="bg1"/>
                </a:solidFill>
              </a:rPr>
              <a:t> Affluent </a:t>
            </a:r>
            <a:r>
              <a:rPr lang="en-US" sz="1050" dirty="0" err="1" smtClean="0">
                <a:solidFill>
                  <a:schemeClr val="bg1"/>
                </a:solidFill>
              </a:rPr>
              <a:t>si</a:t>
            </a:r>
            <a:r>
              <a:rPr lang="en-US" sz="1050" dirty="0" smtClean="0">
                <a:solidFill>
                  <a:schemeClr val="bg1"/>
                </a:solidFill>
              </a:rPr>
              <a:t> Higher </a:t>
            </a:r>
            <a:r>
              <a:rPr lang="en-US" sz="1050" dirty="0">
                <a:solidFill>
                  <a:schemeClr val="bg1"/>
                </a:solidFill>
              </a:rPr>
              <a:t>Mass Market </a:t>
            </a:r>
            <a:r>
              <a:rPr lang="en-US" sz="1050" dirty="0" err="1" smtClean="0">
                <a:solidFill>
                  <a:schemeClr val="bg1"/>
                </a:solidFill>
              </a:rPr>
              <a:t>si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</a:rPr>
              <a:t>reducerea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</a:rPr>
              <a:t>costurilor</a:t>
            </a:r>
            <a:r>
              <a:rPr lang="en-US" sz="1050" dirty="0" smtClean="0">
                <a:solidFill>
                  <a:schemeClr val="bg1"/>
                </a:solidFill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</a:rPr>
              <a:t>pentru</a:t>
            </a:r>
            <a:r>
              <a:rPr lang="en-US" sz="1050" dirty="0" smtClean="0">
                <a:solidFill>
                  <a:schemeClr val="bg1"/>
                </a:solidFill>
              </a:rPr>
              <a:t> Lower </a:t>
            </a:r>
            <a:r>
              <a:rPr lang="en-US" sz="1050" dirty="0">
                <a:solidFill>
                  <a:schemeClr val="bg1"/>
                </a:solidFill>
              </a:rPr>
              <a:t>Mass Market </a:t>
            </a:r>
          </a:p>
        </p:txBody>
      </p:sp>
      <p:sp>
        <p:nvSpPr>
          <p:cNvPr id="35" name="Freeform 4851">
            <a:extLst>
              <a:ext uri="{FF2B5EF4-FFF2-40B4-BE49-F238E27FC236}">
                <a16:creationId xmlns:a16="http://schemas.microsoft.com/office/drawing/2014/main" id="{65437B87-B999-4F70-9039-4D8A5658D286}"/>
              </a:ext>
            </a:extLst>
          </p:cNvPr>
          <p:cNvSpPr>
            <a:spLocks noEditPoints="1"/>
          </p:cNvSpPr>
          <p:nvPr/>
        </p:nvSpPr>
        <p:spPr bwMode="auto">
          <a:xfrm>
            <a:off x="397094" y="1266715"/>
            <a:ext cx="333498" cy="333498"/>
          </a:xfrm>
          <a:custGeom>
            <a:avLst/>
            <a:gdLst>
              <a:gd name="T0" fmla="*/ 248 w 360"/>
              <a:gd name="T1" fmla="*/ 8 h 380"/>
              <a:gd name="T2" fmla="*/ 274 w 360"/>
              <a:gd name="T3" fmla="*/ 0 h 380"/>
              <a:gd name="T4" fmla="*/ 298 w 360"/>
              <a:gd name="T5" fmla="*/ 28 h 380"/>
              <a:gd name="T6" fmla="*/ 280 w 360"/>
              <a:gd name="T7" fmla="*/ 56 h 380"/>
              <a:gd name="T8" fmla="*/ 258 w 360"/>
              <a:gd name="T9" fmla="*/ 56 h 380"/>
              <a:gd name="T10" fmla="*/ 240 w 360"/>
              <a:gd name="T11" fmla="*/ 28 h 380"/>
              <a:gd name="T12" fmla="*/ 344 w 360"/>
              <a:gd name="T13" fmla="*/ 88 h 380"/>
              <a:gd name="T14" fmla="*/ 288 w 360"/>
              <a:gd name="T15" fmla="*/ 68 h 380"/>
              <a:gd name="T16" fmla="*/ 214 w 360"/>
              <a:gd name="T17" fmla="*/ 70 h 380"/>
              <a:gd name="T18" fmla="*/ 194 w 360"/>
              <a:gd name="T19" fmla="*/ 90 h 380"/>
              <a:gd name="T20" fmla="*/ 224 w 360"/>
              <a:gd name="T21" fmla="*/ 114 h 380"/>
              <a:gd name="T22" fmla="*/ 248 w 360"/>
              <a:gd name="T23" fmla="*/ 166 h 380"/>
              <a:gd name="T24" fmla="*/ 234 w 360"/>
              <a:gd name="T25" fmla="*/ 208 h 380"/>
              <a:gd name="T26" fmla="*/ 278 w 360"/>
              <a:gd name="T27" fmla="*/ 214 h 380"/>
              <a:gd name="T28" fmla="*/ 310 w 360"/>
              <a:gd name="T29" fmla="*/ 244 h 380"/>
              <a:gd name="T30" fmla="*/ 332 w 360"/>
              <a:gd name="T31" fmla="*/ 200 h 380"/>
              <a:gd name="T32" fmla="*/ 348 w 360"/>
              <a:gd name="T33" fmla="*/ 208 h 380"/>
              <a:gd name="T34" fmla="*/ 360 w 360"/>
              <a:gd name="T35" fmla="*/ 190 h 380"/>
              <a:gd name="T36" fmla="*/ 102 w 360"/>
              <a:gd name="T37" fmla="*/ 56 h 380"/>
              <a:gd name="T38" fmla="*/ 120 w 360"/>
              <a:gd name="T39" fmla="*/ 28 h 380"/>
              <a:gd name="T40" fmla="*/ 98 w 360"/>
              <a:gd name="T41" fmla="*/ 0 h 380"/>
              <a:gd name="T42" fmla="*/ 70 w 360"/>
              <a:gd name="T43" fmla="*/ 8 h 380"/>
              <a:gd name="T44" fmla="*/ 62 w 360"/>
              <a:gd name="T45" fmla="*/ 34 h 380"/>
              <a:gd name="T46" fmla="*/ 92 w 360"/>
              <a:gd name="T47" fmla="*/ 58 h 380"/>
              <a:gd name="T48" fmla="*/ 50 w 360"/>
              <a:gd name="T49" fmla="*/ 244 h 380"/>
              <a:gd name="T50" fmla="*/ 74 w 360"/>
              <a:gd name="T51" fmla="*/ 218 h 380"/>
              <a:gd name="T52" fmla="*/ 126 w 360"/>
              <a:gd name="T53" fmla="*/ 208 h 380"/>
              <a:gd name="T54" fmla="*/ 112 w 360"/>
              <a:gd name="T55" fmla="*/ 166 h 380"/>
              <a:gd name="T56" fmla="*/ 128 w 360"/>
              <a:gd name="T57" fmla="*/ 122 h 380"/>
              <a:gd name="T58" fmla="*/ 166 w 360"/>
              <a:gd name="T59" fmla="*/ 90 h 380"/>
              <a:gd name="T60" fmla="*/ 154 w 360"/>
              <a:gd name="T61" fmla="*/ 74 h 380"/>
              <a:gd name="T62" fmla="*/ 72 w 360"/>
              <a:gd name="T63" fmla="*/ 68 h 380"/>
              <a:gd name="T64" fmla="*/ 20 w 360"/>
              <a:gd name="T65" fmla="*/ 80 h 380"/>
              <a:gd name="T66" fmla="*/ 0 w 360"/>
              <a:gd name="T67" fmla="*/ 190 h 380"/>
              <a:gd name="T68" fmla="*/ 12 w 360"/>
              <a:gd name="T69" fmla="*/ 208 h 380"/>
              <a:gd name="T70" fmla="*/ 28 w 360"/>
              <a:gd name="T71" fmla="*/ 200 h 380"/>
              <a:gd name="T72" fmla="*/ 170 w 360"/>
              <a:gd name="T73" fmla="*/ 118 h 380"/>
              <a:gd name="T74" fmla="*/ 136 w 360"/>
              <a:gd name="T75" fmla="*/ 146 h 380"/>
              <a:gd name="T76" fmla="*/ 136 w 360"/>
              <a:gd name="T77" fmla="*/ 184 h 380"/>
              <a:gd name="T78" fmla="*/ 170 w 360"/>
              <a:gd name="T79" fmla="*/ 214 h 380"/>
              <a:gd name="T80" fmla="*/ 208 w 360"/>
              <a:gd name="T81" fmla="*/ 206 h 380"/>
              <a:gd name="T82" fmla="*/ 228 w 360"/>
              <a:gd name="T83" fmla="*/ 166 h 380"/>
              <a:gd name="T84" fmla="*/ 214 w 360"/>
              <a:gd name="T85" fmla="*/ 132 h 380"/>
              <a:gd name="T86" fmla="*/ 296 w 360"/>
              <a:gd name="T87" fmla="*/ 260 h 380"/>
              <a:gd name="T88" fmla="*/ 288 w 360"/>
              <a:gd name="T89" fmla="*/ 246 h 380"/>
              <a:gd name="T90" fmla="*/ 180 w 360"/>
              <a:gd name="T91" fmla="*/ 278 h 380"/>
              <a:gd name="T92" fmla="*/ 82 w 360"/>
              <a:gd name="T93" fmla="*/ 236 h 380"/>
              <a:gd name="T94" fmla="*/ 64 w 360"/>
              <a:gd name="T95" fmla="*/ 260 h 380"/>
              <a:gd name="T96" fmla="*/ 106 w 360"/>
              <a:gd name="T97" fmla="*/ 304 h 380"/>
              <a:gd name="T98" fmla="*/ 146 w 360"/>
              <a:gd name="T99" fmla="*/ 378 h 380"/>
              <a:gd name="T100" fmla="*/ 214 w 360"/>
              <a:gd name="T101" fmla="*/ 378 h 380"/>
              <a:gd name="T102" fmla="*/ 264 w 360"/>
              <a:gd name="T103" fmla="*/ 362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360" h="380">
                <a:moveTo>
                  <a:pt x="240" y="28"/>
                </a:moveTo>
                <a:lnTo>
                  <a:pt x="240" y="28"/>
                </a:lnTo>
                <a:lnTo>
                  <a:pt x="240" y="22"/>
                </a:lnTo>
                <a:lnTo>
                  <a:pt x="242" y="18"/>
                </a:lnTo>
                <a:lnTo>
                  <a:pt x="248" y="8"/>
                </a:lnTo>
                <a:lnTo>
                  <a:pt x="258" y="2"/>
                </a:lnTo>
                <a:lnTo>
                  <a:pt x="262" y="0"/>
                </a:lnTo>
                <a:lnTo>
                  <a:pt x="268" y="0"/>
                </a:lnTo>
                <a:lnTo>
                  <a:pt x="268" y="0"/>
                </a:lnTo>
                <a:lnTo>
                  <a:pt x="274" y="0"/>
                </a:lnTo>
                <a:lnTo>
                  <a:pt x="280" y="2"/>
                </a:lnTo>
                <a:lnTo>
                  <a:pt x="290" y="8"/>
                </a:lnTo>
                <a:lnTo>
                  <a:pt x="296" y="18"/>
                </a:lnTo>
                <a:lnTo>
                  <a:pt x="298" y="22"/>
                </a:lnTo>
                <a:lnTo>
                  <a:pt x="298" y="28"/>
                </a:lnTo>
                <a:lnTo>
                  <a:pt x="298" y="28"/>
                </a:lnTo>
                <a:lnTo>
                  <a:pt x="298" y="34"/>
                </a:lnTo>
                <a:lnTo>
                  <a:pt x="296" y="40"/>
                </a:lnTo>
                <a:lnTo>
                  <a:pt x="290" y="50"/>
                </a:lnTo>
                <a:lnTo>
                  <a:pt x="280" y="56"/>
                </a:lnTo>
                <a:lnTo>
                  <a:pt x="274" y="58"/>
                </a:lnTo>
                <a:lnTo>
                  <a:pt x="268" y="58"/>
                </a:lnTo>
                <a:lnTo>
                  <a:pt x="268" y="58"/>
                </a:lnTo>
                <a:lnTo>
                  <a:pt x="262" y="58"/>
                </a:lnTo>
                <a:lnTo>
                  <a:pt x="258" y="56"/>
                </a:lnTo>
                <a:lnTo>
                  <a:pt x="248" y="50"/>
                </a:lnTo>
                <a:lnTo>
                  <a:pt x="242" y="40"/>
                </a:lnTo>
                <a:lnTo>
                  <a:pt x="240" y="34"/>
                </a:lnTo>
                <a:lnTo>
                  <a:pt x="240" y="28"/>
                </a:lnTo>
                <a:lnTo>
                  <a:pt x="240" y="28"/>
                </a:lnTo>
                <a:close/>
                <a:moveTo>
                  <a:pt x="360" y="190"/>
                </a:moveTo>
                <a:lnTo>
                  <a:pt x="344" y="90"/>
                </a:lnTo>
                <a:lnTo>
                  <a:pt x="344" y="90"/>
                </a:lnTo>
                <a:lnTo>
                  <a:pt x="344" y="88"/>
                </a:lnTo>
                <a:lnTo>
                  <a:pt x="344" y="88"/>
                </a:lnTo>
                <a:lnTo>
                  <a:pt x="340" y="80"/>
                </a:lnTo>
                <a:lnTo>
                  <a:pt x="332" y="74"/>
                </a:lnTo>
                <a:lnTo>
                  <a:pt x="324" y="70"/>
                </a:lnTo>
                <a:lnTo>
                  <a:pt x="314" y="68"/>
                </a:lnTo>
                <a:lnTo>
                  <a:pt x="288" y="68"/>
                </a:lnTo>
                <a:lnTo>
                  <a:pt x="270" y="102"/>
                </a:lnTo>
                <a:lnTo>
                  <a:pt x="250" y="68"/>
                </a:lnTo>
                <a:lnTo>
                  <a:pt x="222" y="68"/>
                </a:lnTo>
                <a:lnTo>
                  <a:pt x="222" y="68"/>
                </a:lnTo>
                <a:lnTo>
                  <a:pt x="214" y="70"/>
                </a:lnTo>
                <a:lnTo>
                  <a:pt x="206" y="74"/>
                </a:lnTo>
                <a:lnTo>
                  <a:pt x="198" y="80"/>
                </a:lnTo>
                <a:lnTo>
                  <a:pt x="194" y="88"/>
                </a:lnTo>
                <a:lnTo>
                  <a:pt x="194" y="88"/>
                </a:lnTo>
                <a:lnTo>
                  <a:pt x="194" y="90"/>
                </a:lnTo>
                <a:lnTo>
                  <a:pt x="192" y="98"/>
                </a:lnTo>
                <a:lnTo>
                  <a:pt x="192" y="98"/>
                </a:lnTo>
                <a:lnTo>
                  <a:pt x="204" y="102"/>
                </a:lnTo>
                <a:lnTo>
                  <a:pt x="214" y="106"/>
                </a:lnTo>
                <a:lnTo>
                  <a:pt x="224" y="114"/>
                </a:lnTo>
                <a:lnTo>
                  <a:pt x="232" y="122"/>
                </a:lnTo>
                <a:lnTo>
                  <a:pt x="240" y="132"/>
                </a:lnTo>
                <a:lnTo>
                  <a:pt x="244" y="142"/>
                </a:lnTo>
                <a:lnTo>
                  <a:pt x="248" y="154"/>
                </a:lnTo>
                <a:lnTo>
                  <a:pt x="248" y="166"/>
                </a:lnTo>
                <a:lnTo>
                  <a:pt x="248" y="166"/>
                </a:lnTo>
                <a:lnTo>
                  <a:pt x="248" y="178"/>
                </a:lnTo>
                <a:lnTo>
                  <a:pt x="246" y="188"/>
                </a:lnTo>
                <a:lnTo>
                  <a:pt x="240" y="198"/>
                </a:lnTo>
                <a:lnTo>
                  <a:pt x="234" y="208"/>
                </a:lnTo>
                <a:lnTo>
                  <a:pt x="250" y="208"/>
                </a:lnTo>
                <a:lnTo>
                  <a:pt x="250" y="208"/>
                </a:lnTo>
                <a:lnTo>
                  <a:pt x="260" y="208"/>
                </a:lnTo>
                <a:lnTo>
                  <a:pt x="270" y="210"/>
                </a:lnTo>
                <a:lnTo>
                  <a:pt x="278" y="214"/>
                </a:lnTo>
                <a:lnTo>
                  <a:pt x="286" y="218"/>
                </a:lnTo>
                <a:lnTo>
                  <a:pt x="294" y="222"/>
                </a:lnTo>
                <a:lnTo>
                  <a:pt x="300" y="228"/>
                </a:lnTo>
                <a:lnTo>
                  <a:pt x="306" y="236"/>
                </a:lnTo>
                <a:lnTo>
                  <a:pt x="310" y="244"/>
                </a:lnTo>
                <a:lnTo>
                  <a:pt x="308" y="118"/>
                </a:lnTo>
                <a:lnTo>
                  <a:pt x="318" y="118"/>
                </a:lnTo>
                <a:lnTo>
                  <a:pt x="330" y="196"/>
                </a:lnTo>
                <a:lnTo>
                  <a:pt x="330" y="196"/>
                </a:lnTo>
                <a:lnTo>
                  <a:pt x="332" y="200"/>
                </a:lnTo>
                <a:lnTo>
                  <a:pt x="336" y="204"/>
                </a:lnTo>
                <a:lnTo>
                  <a:pt x="340" y="208"/>
                </a:lnTo>
                <a:lnTo>
                  <a:pt x="346" y="208"/>
                </a:lnTo>
                <a:lnTo>
                  <a:pt x="346" y="208"/>
                </a:lnTo>
                <a:lnTo>
                  <a:pt x="348" y="208"/>
                </a:lnTo>
                <a:lnTo>
                  <a:pt x="348" y="208"/>
                </a:lnTo>
                <a:lnTo>
                  <a:pt x="354" y="206"/>
                </a:lnTo>
                <a:lnTo>
                  <a:pt x="358" y="202"/>
                </a:lnTo>
                <a:lnTo>
                  <a:pt x="360" y="196"/>
                </a:lnTo>
                <a:lnTo>
                  <a:pt x="360" y="190"/>
                </a:lnTo>
                <a:lnTo>
                  <a:pt x="360" y="190"/>
                </a:lnTo>
                <a:close/>
                <a:moveTo>
                  <a:pt x="92" y="58"/>
                </a:moveTo>
                <a:lnTo>
                  <a:pt x="92" y="58"/>
                </a:lnTo>
                <a:lnTo>
                  <a:pt x="98" y="58"/>
                </a:lnTo>
                <a:lnTo>
                  <a:pt x="102" y="56"/>
                </a:lnTo>
                <a:lnTo>
                  <a:pt x="112" y="50"/>
                </a:lnTo>
                <a:lnTo>
                  <a:pt x="118" y="40"/>
                </a:lnTo>
                <a:lnTo>
                  <a:pt x="120" y="34"/>
                </a:lnTo>
                <a:lnTo>
                  <a:pt x="120" y="28"/>
                </a:lnTo>
                <a:lnTo>
                  <a:pt x="120" y="28"/>
                </a:lnTo>
                <a:lnTo>
                  <a:pt x="120" y="22"/>
                </a:lnTo>
                <a:lnTo>
                  <a:pt x="118" y="18"/>
                </a:lnTo>
                <a:lnTo>
                  <a:pt x="112" y="8"/>
                </a:lnTo>
                <a:lnTo>
                  <a:pt x="102" y="2"/>
                </a:lnTo>
                <a:lnTo>
                  <a:pt x="98" y="0"/>
                </a:lnTo>
                <a:lnTo>
                  <a:pt x="92" y="0"/>
                </a:lnTo>
                <a:lnTo>
                  <a:pt x="92" y="0"/>
                </a:lnTo>
                <a:lnTo>
                  <a:pt x="86" y="0"/>
                </a:lnTo>
                <a:lnTo>
                  <a:pt x="80" y="2"/>
                </a:lnTo>
                <a:lnTo>
                  <a:pt x="70" y="8"/>
                </a:lnTo>
                <a:lnTo>
                  <a:pt x="64" y="18"/>
                </a:lnTo>
                <a:lnTo>
                  <a:pt x="62" y="22"/>
                </a:lnTo>
                <a:lnTo>
                  <a:pt x="62" y="28"/>
                </a:lnTo>
                <a:lnTo>
                  <a:pt x="62" y="28"/>
                </a:lnTo>
                <a:lnTo>
                  <a:pt x="62" y="34"/>
                </a:lnTo>
                <a:lnTo>
                  <a:pt x="64" y="40"/>
                </a:lnTo>
                <a:lnTo>
                  <a:pt x="70" y="50"/>
                </a:lnTo>
                <a:lnTo>
                  <a:pt x="80" y="56"/>
                </a:lnTo>
                <a:lnTo>
                  <a:pt x="86" y="58"/>
                </a:lnTo>
                <a:lnTo>
                  <a:pt x="92" y="58"/>
                </a:lnTo>
                <a:lnTo>
                  <a:pt x="92" y="58"/>
                </a:lnTo>
                <a:close/>
                <a:moveTo>
                  <a:pt x="30" y="196"/>
                </a:moveTo>
                <a:lnTo>
                  <a:pt x="42" y="118"/>
                </a:lnTo>
                <a:lnTo>
                  <a:pt x="52" y="118"/>
                </a:lnTo>
                <a:lnTo>
                  <a:pt x="50" y="244"/>
                </a:lnTo>
                <a:lnTo>
                  <a:pt x="50" y="244"/>
                </a:lnTo>
                <a:lnTo>
                  <a:pt x="54" y="236"/>
                </a:lnTo>
                <a:lnTo>
                  <a:pt x="60" y="228"/>
                </a:lnTo>
                <a:lnTo>
                  <a:pt x="66" y="222"/>
                </a:lnTo>
                <a:lnTo>
                  <a:pt x="74" y="218"/>
                </a:lnTo>
                <a:lnTo>
                  <a:pt x="82" y="214"/>
                </a:lnTo>
                <a:lnTo>
                  <a:pt x="90" y="210"/>
                </a:lnTo>
                <a:lnTo>
                  <a:pt x="100" y="208"/>
                </a:lnTo>
                <a:lnTo>
                  <a:pt x="110" y="208"/>
                </a:lnTo>
                <a:lnTo>
                  <a:pt x="126" y="208"/>
                </a:lnTo>
                <a:lnTo>
                  <a:pt x="126" y="208"/>
                </a:lnTo>
                <a:lnTo>
                  <a:pt x="120" y="198"/>
                </a:lnTo>
                <a:lnTo>
                  <a:pt x="114" y="188"/>
                </a:lnTo>
                <a:lnTo>
                  <a:pt x="112" y="178"/>
                </a:lnTo>
                <a:lnTo>
                  <a:pt x="112" y="166"/>
                </a:lnTo>
                <a:lnTo>
                  <a:pt x="112" y="166"/>
                </a:lnTo>
                <a:lnTo>
                  <a:pt x="112" y="154"/>
                </a:lnTo>
                <a:lnTo>
                  <a:pt x="116" y="142"/>
                </a:lnTo>
                <a:lnTo>
                  <a:pt x="120" y="132"/>
                </a:lnTo>
                <a:lnTo>
                  <a:pt x="128" y="122"/>
                </a:lnTo>
                <a:lnTo>
                  <a:pt x="136" y="114"/>
                </a:lnTo>
                <a:lnTo>
                  <a:pt x="146" y="106"/>
                </a:lnTo>
                <a:lnTo>
                  <a:pt x="156" y="102"/>
                </a:lnTo>
                <a:lnTo>
                  <a:pt x="168" y="98"/>
                </a:lnTo>
                <a:lnTo>
                  <a:pt x="166" y="90"/>
                </a:lnTo>
                <a:lnTo>
                  <a:pt x="166" y="90"/>
                </a:lnTo>
                <a:lnTo>
                  <a:pt x="166" y="88"/>
                </a:lnTo>
                <a:lnTo>
                  <a:pt x="166" y="88"/>
                </a:lnTo>
                <a:lnTo>
                  <a:pt x="162" y="80"/>
                </a:lnTo>
                <a:lnTo>
                  <a:pt x="154" y="74"/>
                </a:lnTo>
                <a:lnTo>
                  <a:pt x="146" y="70"/>
                </a:lnTo>
                <a:lnTo>
                  <a:pt x="138" y="68"/>
                </a:lnTo>
                <a:lnTo>
                  <a:pt x="110" y="68"/>
                </a:lnTo>
                <a:lnTo>
                  <a:pt x="90" y="102"/>
                </a:lnTo>
                <a:lnTo>
                  <a:pt x="72" y="68"/>
                </a:lnTo>
                <a:lnTo>
                  <a:pt x="46" y="68"/>
                </a:lnTo>
                <a:lnTo>
                  <a:pt x="46" y="68"/>
                </a:lnTo>
                <a:lnTo>
                  <a:pt x="36" y="70"/>
                </a:lnTo>
                <a:lnTo>
                  <a:pt x="28" y="74"/>
                </a:lnTo>
                <a:lnTo>
                  <a:pt x="20" y="80"/>
                </a:lnTo>
                <a:lnTo>
                  <a:pt x="16" y="88"/>
                </a:lnTo>
                <a:lnTo>
                  <a:pt x="16" y="88"/>
                </a:lnTo>
                <a:lnTo>
                  <a:pt x="16" y="90"/>
                </a:lnTo>
                <a:lnTo>
                  <a:pt x="0" y="190"/>
                </a:lnTo>
                <a:lnTo>
                  <a:pt x="0" y="190"/>
                </a:lnTo>
                <a:lnTo>
                  <a:pt x="0" y="196"/>
                </a:lnTo>
                <a:lnTo>
                  <a:pt x="2" y="202"/>
                </a:lnTo>
                <a:lnTo>
                  <a:pt x="6" y="206"/>
                </a:lnTo>
                <a:lnTo>
                  <a:pt x="12" y="208"/>
                </a:lnTo>
                <a:lnTo>
                  <a:pt x="12" y="208"/>
                </a:lnTo>
                <a:lnTo>
                  <a:pt x="14" y="208"/>
                </a:lnTo>
                <a:lnTo>
                  <a:pt x="14" y="208"/>
                </a:lnTo>
                <a:lnTo>
                  <a:pt x="20" y="208"/>
                </a:lnTo>
                <a:lnTo>
                  <a:pt x="24" y="204"/>
                </a:lnTo>
                <a:lnTo>
                  <a:pt x="28" y="200"/>
                </a:lnTo>
                <a:lnTo>
                  <a:pt x="30" y="196"/>
                </a:lnTo>
                <a:lnTo>
                  <a:pt x="30" y="196"/>
                </a:lnTo>
                <a:close/>
                <a:moveTo>
                  <a:pt x="180" y="118"/>
                </a:moveTo>
                <a:lnTo>
                  <a:pt x="180" y="118"/>
                </a:lnTo>
                <a:lnTo>
                  <a:pt x="170" y="118"/>
                </a:lnTo>
                <a:lnTo>
                  <a:pt x="162" y="120"/>
                </a:lnTo>
                <a:lnTo>
                  <a:pt x="152" y="126"/>
                </a:lnTo>
                <a:lnTo>
                  <a:pt x="146" y="132"/>
                </a:lnTo>
                <a:lnTo>
                  <a:pt x="140" y="138"/>
                </a:lnTo>
                <a:lnTo>
                  <a:pt x="136" y="146"/>
                </a:lnTo>
                <a:lnTo>
                  <a:pt x="132" y="156"/>
                </a:lnTo>
                <a:lnTo>
                  <a:pt x="132" y="166"/>
                </a:lnTo>
                <a:lnTo>
                  <a:pt x="132" y="166"/>
                </a:lnTo>
                <a:lnTo>
                  <a:pt x="132" y="176"/>
                </a:lnTo>
                <a:lnTo>
                  <a:pt x="136" y="184"/>
                </a:lnTo>
                <a:lnTo>
                  <a:pt x="140" y="194"/>
                </a:lnTo>
                <a:lnTo>
                  <a:pt x="146" y="200"/>
                </a:lnTo>
                <a:lnTo>
                  <a:pt x="152" y="206"/>
                </a:lnTo>
                <a:lnTo>
                  <a:pt x="162" y="210"/>
                </a:lnTo>
                <a:lnTo>
                  <a:pt x="170" y="214"/>
                </a:lnTo>
                <a:lnTo>
                  <a:pt x="180" y="214"/>
                </a:lnTo>
                <a:lnTo>
                  <a:pt x="180" y="214"/>
                </a:lnTo>
                <a:lnTo>
                  <a:pt x="190" y="214"/>
                </a:lnTo>
                <a:lnTo>
                  <a:pt x="200" y="210"/>
                </a:lnTo>
                <a:lnTo>
                  <a:pt x="208" y="206"/>
                </a:lnTo>
                <a:lnTo>
                  <a:pt x="214" y="200"/>
                </a:lnTo>
                <a:lnTo>
                  <a:pt x="220" y="194"/>
                </a:lnTo>
                <a:lnTo>
                  <a:pt x="224" y="184"/>
                </a:lnTo>
                <a:lnTo>
                  <a:pt x="228" y="176"/>
                </a:lnTo>
                <a:lnTo>
                  <a:pt x="228" y="166"/>
                </a:lnTo>
                <a:lnTo>
                  <a:pt x="228" y="166"/>
                </a:lnTo>
                <a:lnTo>
                  <a:pt x="228" y="156"/>
                </a:lnTo>
                <a:lnTo>
                  <a:pt x="224" y="146"/>
                </a:lnTo>
                <a:lnTo>
                  <a:pt x="220" y="138"/>
                </a:lnTo>
                <a:lnTo>
                  <a:pt x="214" y="132"/>
                </a:lnTo>
                <a:lnTo>
                  <a:pt x="208" y="126"/>
                </a:lnTo>
                <a:lnTo>
                  <a:pt x="200" y="120"/>
                </a:lnTo>
                <a:lnTo>
                  <a:pt x="190" y="118"/>
                </a:lnTo>
                <a:lnTo>
                  <a:pt x="180" y="118"/>
                </a:lnTo>
                <a:close/>
                <a:moveTo>
                  <a:pt x="296" y="260"/>
                </a:moveTo>
                <a:lnTo>
                  <a:pt x="296" y="260"/>
                </a:lnTo>
                <a:lnTo>
                  <a:pt x="294" y="258"/>
                </a:lnTo>
                <a:lnTo>
                  <a:pt x="294" y="258"/>
                </a:lnTo>
                <a:lnTo>
                  <a:pt x="292" y="252"/>
                </a:lnTo>
                <a:lnTo>
                  <a:pt x="288" y="246"/>
                </a:lnTo>
                <a:lnTo>
                  <a:pt x="278" y="236"/>
                </a:lnTo>
                <a:lnTo>
                  <a:pt x="266" y="230"/>
                </a:lnTo>
                <a:lnTo>
                  <a:pt x="250" y="228"/>
                </a:lnTo>
                <a:lnTo>
                  <a:pt x="210" y="228"/>
                </a:lnTo>
                <a:lnTo>
                  <a:pt x="180" y="278"/>
                </a:lnTo>
                <a:lnTo>
                  <a:pt x="150" y="228"/>
                </a:lnTo>
                <a:lnTo>
                  <a:pt x="110" y="228"/>
                </a:lnTo>
                <a:lnTo>
                  <a:pt x="110" y="228"/>
                </a:lnTo>
                <a:lnTo>
                  <a:pt x="94" y="230"/>
                </a:lnTo>
                <a:lnTo>
                  <a:pt x="82" y="236"/>
                </a:lnTo>
                <a:lnTo>
                  <a:pt x="72" y="246"/>
                </a:lnTo>
                <a:lnTo>
                  <a:pt x="68" y="252"/>
                </a:lnTo>
                <a:lnTo>
                  <a:pt x="66" y="258"/>
                </a:lnTo>
                <a:lnTo>
                  <a:pt x="66" y="258"/>
                </a:lnTo>
                <a:lnTo>
                  <a:pt x="64" y="260"/>
                </a:lnTo>
                <a:lnTo>
                  <a:pt x="52" y="336"/>
                </a:lnTo>
                <a:lnTo>
                  <a:pt x="52" y="336"/>
                </a:lnTo>
                <a:lnTo>
                  <a:pt x="72" y="352"/>
                </a:lnTo>
                <a:lnTo>
                  <a:pt x="96" y="362"/>
                </a:lnTo>
                <a:lnTo>
                  <a:pt x="106" y="304"/>
                </a:lnTo>
                <a:lnTo>
                  <a:pt x="118" y="304"/>
                </a:lnTo>
                <a:lnTo>
                  <a:pt x="114" y="370"/>
                </a:lnTo>
                <a:lnTo>
                  <a:pt x="114" y="370"/>
                </a:lnTo>
                <a:lnTo>
                  <a:pt x="130" y="374"/>
                </a:lnTo>
                <a:lnTo>
                  <a:pt x="146" y="378"/>
                </a:lnTo>
                <a:lnTo>
                  <a:pt x="162" y="380"/>
                </a:lnTo>
                <a:lnTo>
                  <a:pt x="180" y="380"/>
                </a:lnTo>
                <a:lnTo>
                  <a:pt x="180" y="380"/>
                </a:lnTo>
                <a:lnTo>
                  <a:pt x="196" y="380"/>
                </a:lnTo>
                <a:lnTo>
                  <a:pt x="214" y="378"/>
                </a:lnTo>
                <a:lnTo>
                  <a:pt x="230" y="374"/>
                </a:lnTo>
                <a:lnTo>
                  <a:pt x="246" y="370"/>
                </a:lnTo>
                <a:lnTo>
                  <a:pt x="242" y="304"/>
                </a:lnTo>
                <a:lnTo>
                  <a:pt x="254" y="304"/>
                </a:lnTo>
                <a:lnTo>
                  <a:pt x="264" y="362"/>
                </a:lnTo>
                <a:lnTo>
                  <a:pt x="264" y="362"/>
                </a:lnTo>
                <a:lnTo>
                  <a:pt x="288" y="350"/>
                </a:lnTo>
                <a:lnTo>
                  <a:pt x="308" y="336"/>
                </a:lnTo>
                <a:lnTo>
                  <a:pt x="296" y="2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5646" y="2986944"/>
            <a:ext cx="4426995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90563" lvl="1" indent="-233363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00" dirty="0" err="1" smtClean="0">
                <a:solidFill>
                  <a:schemeClr val="bg1"/>
                </a:solidFill>
              </a:rPr>
              <a:t>optimizarea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numarului</a:t>
            </a:r>
            <a:r>
              <a:rPr lang="en-US" sz="1000" dirty="0" smtClean="0">
                <a:solidFill>
                  <a:schemeClr val="bg1"/>
                </a:solidFill>
              </a:rPr>
              <a:t> de </a:t>
            </a:r>
            <a:r>
              <a:rPr lang="en-US" sz="1000" dirty="0" err="1" smtClean="0">
                <a:solidFill>
                  <a:schemeClr val="bg1"/>
                </a:solidFill>
              </a:rPr>
              <a:t>agentii</a:t>
            </a:r>
            <a:r>
              <a:rPr lang="en-US" sz="1000" dirty="0" smtClean="0">
                <a:solidFill>
                  <a:schemeClr val="bg1"/>
                </a:solidFill>
              </a:rPr>
              <a:t> (-64 de </a:t>
            </a:r>
            <a:r>
              <a:rPr lang="en-US" sz="1000" dirty="0" err="1" smtClean="0">
                <a:solidFill>
                  <a:schemeClr val="bg1"/>
                </a:solidFill>
              </a:rPr>
              <a:t>agentii</a:t>
            </a:r>
            <a:r>
              <a:rPr lang="en-US" sz="1000" dirty="0" smtClean="0">
                <a:solidFill>
                  <a:schemeClr val="bg1"/>
                </a:solidFill>
              </a:rPr>
              <a:t> in 2020)  </a:t>
            </a:r>
            <a:r>
              <a:rPr lang="en-US" sz="1000" dirty="0" err="1" smtClean="0">
                <a:solidFill>
                  <a:schemeClr val="bg1"/>
                </a:solidFill>
              </a:rPr>
              <a:t>si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cresterea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dimensiunii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agentiilor</a:t>
            </a:r>
            <a:endParaRPr lang="en-US" sz="1000" dirty="0" smtClean="0">
              <a:solidFill>
                <a:schemeClr val="bg1"/>
              </a:solidFill>
            </a:endParaRPr>
          </a:p>
          <a:p>
            <a:pPr marL="690563" lvl="1" indent="-233363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00" dirty="0" err="1" smtClean="0">
                <a:solidFill>
                  <a:schemeClr val="bg1"/>
                </a:solidFill>
              </a:rPr>
              <a:t>continuarea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expansiuniii</a:t>
            </a:r>
            <a:r>
              <a:rPr lang="en-US" sz="1000" dirty="0" smtClean="0">
                <a:solidFill>
                  <a:schemeClr val="bg1"/>
                </a:solidFill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</a:rPr>
              <a:t>zonelor</a:t>
            </a:r>
            <a:r>
              <a:rPr lang="en-US" sz="1000" dirty="0" smtClean="0">
                <a:solidFill>
                  <a:schemeClr val="bg1"/>
                </a:solidFill>
              </a:rPr>
              <a:t> 24H </a:t>
            </a:r>
            <a:r>
              <a:rPr lang="en-US" sz="1000" dirty="0" err="1" smtClean="0">
                <a:solidFill>
                  <a:schemeClr val="bg1"/>
                </a:solidFill>
              </a:rPr>
              <a:t>si</a:t>
            </a:r>
            <a:r>
              <a:rPr lang="en-US" sz="1000" dirty="0" smtClean="0">
                <a:solidFill>
                  <a:schemeClr val="bg1"/>
                </a:solidFill>
              </a:rPr>
              <a:t> a </a:t>
            </a:r>
            <a:r>
              <a:rPr lang="en-US" sz="1000" dirty="0" err="1" smtClean="0">
                <a:solidFill>
                  <a:schemeClr val="bg1"/>
                </a:solidFill>
              </a:rPr>
              <a:t>agentiilor</a:t>
            </a:r>
            <a:r>
              <a:rPr lang="en-US" sz="1000" dirty="0" smtClean="0">
                <a:solidFill>
                  <a:schemeClr val="bg1"/>
                </a:solidFill>
              </a:rPr>
              <a:t> “cashless”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30" name="AutoShape 26"/>
          <p:cNvSpPr>
            <a:spLocks/>
          </p:cNvSpPr>
          <p:nvPr/>
        </p:nvSpPr>
        <p:spPr bwMode="auto">
          <a:xfrm>
            <a:off x="5693970" y="2779915"/>
            <a:ext cx="3216159" cy="338089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050" b="1" cap="all" dirty="0" smtClean="0">
                <a:solidFill>
                  <a:schemeClr val="bg1">
                    <a:lumMod val="50000"/>
                  </a:schemeClr>
                </a:solidFill>
              </a:rPr>
              <a:t>CONCENTRARE </a:t>
            </a:r>
            <a:r>
              <a:rPr lang="en-US" sz="1050" b="1" cap="all" dirty="0" err="1" smtClean="0">
                <a:solidFill>
                  <a:schemeClr val="bg1">
                    <a:lumMod val="50000"/>
                  </a:schemeClr>
                </a:solidFill>
              </a:rPr>
              <a:t>pe</a:t>
            </a:r>
            <a:r>
              <a:rPr lang="en-US" sz="1050" b="1" cap="all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b="1" cap="all" dirty="0" err="1" smtClean="0">
                <a:solidFill>
                  <a:schemeClr val="bg1">
                    <a:lumMod val="50000"/>
                  </a:schemeClr>
                </a:solidFill>
              </a:rPr>
              <a:t>interactiunea</a:t>
            </a:r>
            <a:r>
              <a:rPr lang="en-US" sz="1050" b="1" cap="all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50" b="1" cap="all" dirty="0" err="1" smtClean="0">
                <a:solidFill>
                  <a:schemeClr val="bg1">
                    <a:lumMod val="50000"/>
                  </a:schemeClr>
                </a:solidFill>
              </a:rPr>
              <a:t>clientului</a:t>
            </a:r>
            <a:r>
              <a:rPr lang="en-US" sz="1050" b="1" cap="all" dirty="0" smtClean="0">
                <a:solidFill>
                  <a:schemeClr val="bg1">
                    <a:lumMod val="50000"/>
                  </a:schemeClr>
                </a:solidFill>
              </a:rPr>
              <a:t> cu </a:t>
            </a:r>
            <a:r>
              <a:rPr lang="en-US" sz="1050" b="1" cap="all" dirty="0" err="1" smtClean="0">
                <a:solidFill>
                  <a:schemeClr val="bg1">
                    <a:lumMod val="50000"/>
                  </a:schemeClr>
                </a:solidFill>
              </a:rPr>
              <a:t>banca</a:t>
            </a:r>
            <a:endParaRPr lang="en-US" sz="1050" b="1" cap="all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31988" y="2948928"/>
            <a:ext cx="44968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  <a:defRPr/>
            </a:pPr>
            <a:endParaRPr lang="en-US" sz="1000" dirty="0" smtClean="0">
              <a:solidFill>
                <a:srgbClr val="FF0000"/>
              </a:solidFill>
            </a:endParaRPr>
          </a:p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1000" dirty="0" err="1">
                <a:solidFill>
                  <a:schemeClr val="bg1">
                    <a:lumMod val="50000"/>
                  </a:schemeClr>
                </a:solidFill>
              </a:rPr>
              <a:t>Crearea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00" dirty="0" err="1" smtClean="0">
                <a:solidFill>
                  <a:schemeClr val="bg1">
                    <a:lumMod val="50000"/>
                  </a:schemeClr>
                </a:solidFill>
              </a:rPr>
              <a:t>experientei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00" dirty="0" err="1" smtClean="0">
                <a:solidFill>
                  <a:schemeClr val="bg1">
                    <a:lumMod val="50000"/>
                  </a:schemeClr>
                </a:solidFill>
              </a:rPr>
              <a:t>clientului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 (Customer Journeys) 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Clr>
                <a:schemeClr val="bg1">
                  <a:lumMod val="65000"/>
                </a:schemeClr>
              </a:buClr>
              <a:buFont typeface="Wingdings" panose="05000000000000000000" pitchFamily="2" charset="2"/>
              <a:buChar char="§"/>
              <a:defRPr/>
            </a:pPr>
            <a:r>
              <a:rPr lang="en-US" sz="1000" dirty="0" err="1" smtClean="0">
                <a:solidFill>
                  <a:schemeClr val="bg1">
                    <a:lumMod val="50000"/>
                  </a:schemeClr>
                </a:solidFill>
              </a:rPr>
              <a:t>Devoltarea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000" dirty="0" err="1" smtClean="0">
                <a:solidFill>
                  <a:schemeClr val="bg1">
                    <a:lumMod val="50000"/>
                  </a:schemeClr>
                </a:solidFill>
              </a:rPr>
              <a:t>experientei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</a:rPr>
              <a:t> Omni-Channel</a:t>
            </a:r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341044" y="796609"/>
            <a:ext cx="8479105" cy="368285"/>
          </a:xfrm>
          <a:prstGeom prst="rect">
            <a:avLst/>
          </a:prstGeom>
          <a:solidFill>
            <a:srgbClr val="E60028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RETAIL  – </a:t>
            </a:r>
            <a:r>
              <a:rPr lang="en-US" sz="1400" b="1" dirty="0" err="1">
                <a:solidFill>
                  <a:schemeClr val="bg1"/>
                </a:solidFill>
              </a:rPr>
              <a:t>catre</a:t>
            </a:r>
            <a:r>
              <a:rPr lang="en-US" sz="1400" b="1" dirty="0">
                <a:solidFill>
                  <a:schemeClr val="bg1"/>
                </a:solidFill>
              </a:rPr>
              <a:t> o </a:t>
            </a:r>
            <a:r>
              <a:rPr lang="en-US" sz="1400" b="1" dirty="0" err="1">
                <a:solidFill>
                  <a:schemeClr val="bg1"/>
                </a:solidFill>
              </a:rPr>
              <a:t>banca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orientata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mai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mult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spre</a:t>
            </a:r>
            <a:r>
              <a:rPr lang="en-US" sz="1400" b="1" dirty="0">
                <a:solidFill>
                  <a:schemeClr val="bg1"/>
                </a:solidFill>
              </a:rPr>
              <a:t> client, </a:t>
            </a:r>
            <a:r>
              <a:rPr lang="en-US" sz="1400" b="1" dirty="0" err="1">
                <a:solidFill>
                  <a:schemeClr val="bg1"/>
                </a:solidFill>
              </a:rPr>
              <a:t>digitala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si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err="1">
                <a:solidFill>
                  <a:schemeClr val="bg1"/>
                </a:solidFill>
              </a:rPr>
              <a:t>eficienta</a:t>
            </a:r>
            <a:endParaRPr lang="fr-FR" sz="1400" dirty="0">
              <a:solidFill>
                <a:schemeClr val="bg1"/>
              </a:solidFill>
            </a:endParaRPr>
          </a:p>
        </p:txBody>
      </p:sp>
      <p:sp>
        <p:nvSpPr>
          <p:cNvPr id="61" name="AutoShape 26"/>
          <p:cNvSpPr>
            <a:spLocks/>
          </p:cNvSpPr>
          <p:nvPr/>
        </p:nvSpPr>
        <p:spPr bwMode="auto">
          <a:xfrm>
            <a:off x="5839656" y="4209843"/>
            <a:ext cx="2889841" cy="4311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200" b="1" cap="all" dirty="0" smtClean="0">
                <a:solidFill>
                  <a:schemeClr val="bg1"/>
                </a:solidFill>
              </a:rPr>
              <a:t> </a:t>
            </a:r>
            <a:r>
              <a:rPr lang="en-US" sz="1050" b="1" cap="all" dirty="0" err="1" smtClean="0"/>
              <a:t>Imbunatatirea</a:t>
            </a:r>
            <a:r>
              <a:rPr lang="en-US" sz="1050" b="1" cap="all" dirty="0" smtClean="0"/>
              <a:t> </a:t>
            </a:r>
            <a:r>
              <a:rPr lang="en-US" sz="1050" b="1" cap="all" dirty="0" err="1" smtClean="0"/>
              <a:t>proceselor</a:t>
            </a:r>
            <a:endParaRPr lang="en-US" sz="1050" b="1" cap="all" dirty="0"/>
          </a:p>
        </p:txBody>
      </p:sp>
      <p:sp>
        <p:nvSpPr>
          <p:cNvPr id="62" name="Rectangle 61"/>
          <p:cNvSpPr/>
          <p:nvPr/>
        </p:nvSpPr>
        <p:spPr>
          <a:xfrm>
            <a:off x="0" y="4754428"/>
            <a:ext cx="4772156" cy="884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Stabilirea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instrumentelor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de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vanzare</a:t>
            </a:r>
            <a:endParaRPr lang="en-US" sz="1050" dirty="0" smtClean="0">
              <a:solidFill>
                <a:schemeClr val="bg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Structurarea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derularea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actiunilor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de marketing</a:t>
            </a:r>
          </a:p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Revizuirea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ofertelor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imbunatatirea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experientei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clientului</a:t>
            </a:r>
            <a:endParaRPr lang="en-US" sz="1050" dirty="0" smtClean="0">
              <a:solidFill>
                <a:schemeClr val="bg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Clr>
                <a:schemeClr val="bg1"/>
              </a:buClr>
              <a:buFont typeface="Wingdings" panose="05000000000000000000" pitchFamily="2" charset="2"/>
              <a:buChar char="§"/>
              <a:defRPr/>
            </a:pP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Dezvoltarea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capacitatilor</a:t>
            </a:r>
            <a:r>
              <a:rPr lang="en-US" sz="1050" dirty="0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solidFill>
                  <a:schemeClr val="bg1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analitice</a:t>
            </a:r>
            <a:endParaRPr lang="en-US" sz="1050" dirty="0" smtClean="0">
              <a:solidFill>
                <a:schemeClr val="bg1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764646" y="4623892"/>
            <a:ext cx="41379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000" dirty="0" err="1" smtClean="0"/>
              <a:t>Simplificarea</a:t>
            </a:r>
            <a:r>
              <a:rPr lang="en-US" sz="1000" dirty="0" smtClean="0"/>
              <a:t> </a:t>
            </a:r>
            <a:r>
              <a:rPr lang="en-US" sz="1000" dirty="0" err="1" smtClean="0"/>
              <a:t>si</a:t>
            </a:r>
            <a:r>
              <a:rPr lang="en-US" sz="1000" dirty="0" smtClean="0"/>
              <a:t> </a:t>
            </a:r>
            <a:r>
              <a:rPr lang="en-US" sz="1000" dirty="0" err="1" smtClean="0"/>
              <a:t>digitalizarea</a:t>
            </a:r>
            <a:r>
              <a:rPr lang="en-US" sz="1000" dirty="0" smtClean="0"/>
              <a:t> </a:t>
            </a:r>
            <a:r>
              <a:rPr lang="en-US" sz="1000" dirty="0" err="1" smtClean="0"/>
              <a:t>proceselor</a:t>
            </a:r>
            <a:r>
              <a:rPr lang="en-US" sz="1000" dirty="0" smtClean="0"/>
              <a:t> (in special </a:t>
            </a:r>
            <a:r>
              <a:rPr lang="en-US" sz="1000" dirty="0" err="1" smtClean="0"/>
              <a:t>acordarea</a:t>
            </a:r>
            <a:r>
              <a:rPr lang="en-US" sz="1000" dirty="0" smtClean="0"/>
              <a:t> de </a:t>
            </a:r>
            <a:r>
              <a:rPr lang="en-US" sz="1000" dirty="0" err="1" smtClean="0"/>
              <a:t>credite</a:t>
            </a:r>
            <a:r>
              <a:rPr lang="en-US" sz="1000" dirty="0" smtClean="0"/>
              <a:t> </a:t>
            </a:r>
            <a:r>
              <a:rPr lang="en-US" sz="1000" dirty="0" err="1" smtClean="0"/>
              <a:t>si</a:t>
            </a:r>
            <a:r>
              <a:rPr lang="en-US" sz="1000" dirty="0" smtClean="0"/>
              <a:t>  </a:t>
            </a:r>
            <a:r>
              <a:rPr lang="en-US" sz="1000" dirty="0" err="1" smtClean="0"/>
              <a:t>activitatea</a:t>
            </a:r>
            <a:r>
              <a:rPr lang="en-US" sz="1000" dirty="0" smtClean="0"/>
              <a:t> </a:t>
            </a:r>
            <a:r>
              <a:rPr lang="en-US" sz="1000" dirty="0" err="1" smtClean="0"/>
              <a:t>tranzactionala</a:t>
            </a:r>
            <a:r>
              <a:rPr lang="en-US" sz="1000" dirty="0" smtClean="0"/>
              <a:t>)</a:t>
            </a:r>
            <a:endParaRPr lang="en-US" sz="1000" dirty="0"/>
          </a:p>
        </p:txBody>
      </p:sp>
      <p:grpSp>
        <p:nvGrpSpPr>
          <p:cNvPr id="64" name="Group 4"/>
          <p:cNvGrpSpPr>
            <a:grpSpLocks noChangeAspect="1"/>
          </p:cNvGrpSpPr>
          <p:nvPr/>
        </p:nvGrpSpPr>
        <p:grpSpPr bwMode="auto">
          <a:xfrm>
            <a:off x="441310" y="4445022"/>
            <a:ext cx="294060" cy="188021"/>
            <a:chOff x="1944" y="1626"/>
            <a:chExt cx="330" cy="211"/>
          </a:xfrm>
          <a:solidFill>
            <a:schemeClr val="bg1"/>
          </a:solidFill>
        </p:grpSpPr>
        <p:sp>
          <p:nvSpPr>
            <p:cNvPr id="65" name="Freeform 5"/>
            <p:cNvSpPr>
              <a:spLocks noEditPoints="1"/>
            </p:cNvSpPr>
            <p:nvPr/>
          </p:nvSpPr>
          <p:spPr bwMode="auto">
            <a:xfrm>
              <a:off x="1944" y="1626"/>
              <a:ext cx="330" cy="211"/>
            </a:xfrm>
            <a:custGeom>
              <a:avLst/>
              <a:gdLst/>
              <a:ahLst/>
              <a:cxnLst>
                <a:cxn ang="0">
                  <a:pos x="398" y="178"/>
                </a:cxn>
                <a:cxn ang="0">
                  <a:pos x="358" y="37"/>
                </a:cxn>
                <a:cxn ang="0">
                  <a:pos x="291" y="19"/>
                </a:cxn>
                <a:cxn ang="0">
                  <a:pos x="151" y="82"/>
                </a:cxn>
                <a:cxn ang="0">
                  <a:pos x="169" y="110"/>
                </a:cxn>
                <a:cxn ang="0">
                  <a:pos x="276" y="98"/>
                </a:cxn>
                <a:cxn ang="0">
                  <a:pos x="375" y="206"/>
                </a:cxn>
                <a:cxn ang="0">
                  <a:pos x="466" y="117"/>
                </a:cxn>
                <a:cxn ang="0">
                  <a:pos x="383" y="12"/>
                </a:cxn>
                <a:cxn ang="0">
                  <a:pos x="423" y="131"/>
                </a:cxn>
                <a:cxn ang="0">
                  <a:pos x="472" y="130"/>
                </a:cxn>
                <a:cxn ang="0">
                  <a:pos x="69" y="7"/>
                </a:cxn>
                <a:cxn ang="0">
                  <a:pos x="45" y="10"/>
                </a:cxn>
                <a:cxn ang="0">
                  <a:pos x="7" y="142"/>
                </a:cxn>
                <a:cxn ang="0">
                  <a:pos x="40" y="139"/>
                </a:cxn>
                <a:cxn ang="0">
                  <a:pos x="84" y="23"/>
                </a:cxn>
                <a:cxn ang="0">
                  <a:pos x="370" y="221"/>
                </a:cxn>
                <a:cxn ang="0">
                  <a:pos x="307" y="189"/>
                </a:cxn>
                <a:cxn ang="0">
                  <a:pos x="300" y="196"/>
                </a:cxn>
                <a:cxn ang="0">
                  <a:pos x="323" y="255"/>
                </a:cxn>
                <a:cxn ang="0">
                  <a:pos x="274" y="221"/>
                </a:cxn>
                <a:cxn ang="0">
                  <a:pos x="253" y="207"/>
                </a:cxn>
                <a:cxn ang="0">
                  <a:pos x="283" y="248"/>
                </a:cxn>
                <a:cxn ang="0">
                  <a:pos x="263" y="291"/>
                </a:cxn>
                <a:cxn ang="0">
                  <a:pos x="343" y="242"/>
                </a:cxn>
                <a:cxn ang="0">
                  <a:pos x="95" y="187"/>
                </a:cxn>
                <a:cxn ang="0">
                  <a:pos x="86" y="172"/>
                </a:cxn>
                <a:cxn ang="0">
                  <a:pos x="107" y="32"/>
                </a:cxn>
                <a:cxn ang="0">
                  <a:pos x="213" y="20"/>
                </a:cxn>
                <a:cxn ang="0">
                  <a:pos x="182" y="13"/>
                </a:cxn>
                <a:cxn ang="0">
                  <a:pos x="118" y="26"/>
                </a:cxn>
                <a:cxn ang="0">
                  <a:pos x="57" y="137"/>
                </a:cxn>
                <a:cxn ang="0">
                  <a:pos x="86" y="185"/>
                </a:cxn>
                <a:cxn ang="0">
                  <a:pos x="235" y="233"/>
                </a:cxn>
                <a:cxn ang="0">
                  <a:pos x="172" y="252"/>
                </a:cxn>
                <a:cxn ang="0">
                  <a:pos x="191" y="278"/>
                </a:cxn>
                <a:cxn ang="0">
                  <a:pos x="235" y="233"/>
                </a:cxn>
                <a:cxn ang="0">
                  <a:pos x="158" y="249"/>
                </a:cxn>
                <a:cxn ang="0">
                  <a:pos x="188" y="195"/>
                </a:cxn>
                <a:cxn ang="0">
                  <a:pos x="142" y="219"/>
                </a:cxn>
                <a:cxn ang="0">
                  <a:pos x="258" y="267"/>
                </a:cxn>
                <a:cxn ang="0">
                  <a:pos x="232" y="257"/>
                </a:cxn>
                <a:cxn ang="0">
                  <a:pos x="215" y="296"/>
                </a:cxn>
                <a:cxn ang="0">
                  <a:pos x="258" y="267"/>
                </a:cxn>
                <a:cxn ang="0">
                  <a:pos x="112" y="227"/>
                </a:cxn>
                <a:cxn ang="0">
                  <a:pos x="119" y="188"/>
                </a:cxn>
              </a:cxnLst>
              <a:rect l="0" t="0" r="r" b="b"/>
              <a:pathLst>
                <a:path w="472" h="302">
                  <a:moveTo>
                    <a:pt x="375" y="206"/>
                  </a:moveTo>
                  <a:cubicBezTo>
                    <a:pt x="383" y="195"/>
                    <a:pt x="390" y="186"/>
                    <a:pt x="398" y="178"/>
                  </a:cubicBezTo>
                  <a:cubicBezTo>
                    <a:pt x="419" y="154"/>
                    <a:pt x="419" y="154"/>
                    <a:pt x="404" y="125"/>
                  </a:cubicBezTo>
                  <a:cubicBezTo>
                    <a:pt x="389" y="96"/>
                    <a:pt x="374" y="67"/>
                    <a:pt x="358" y="37"/>
                  </a:cubicBezTo>
                  <a:cubicBezTo>
                    <a:pt x="341" y="48"/>
                    <a:pt x="327" y="42"/>
                    <a:pt x="313" y="32"/>
                  </a:cubicBezTo>
                  <a:cubicBezTo>
                    <a:pt x="307" y="27"/>
                    <a:pt x="299" y="23"/>
                    <a:pt x="291" y="19"/>
                  </a:cubicBezTo>
                  <a:cubicBezTo>
                    <a:pt x="277" y="12"/>
                    <a:pt x="261" y="10"/>
                    <a:pt x="247" y="18"/>
                  </a:cubicBezTo>
                  <a:cubicBezTo>
                    <a:pt x="214" y="39"/>
                    <a:pt x="182" y="60"/>
                    <a:pt x="151" y="82"/>
                  </a:cubicBezTo>
                  <a:cubicBezTo>
                    <a:pt x="142" y="88"/>
                    <a:pt x="139" y="97"/>
                    <a:pt x="145" y="107"/>
                  </a:cubicBezTo>
                  <a:cubicBezTo>
                    <a:pt x="152" y="117"/>
                    <a:pt x="161" y="114"/>
                    <a:pt x="169" y="110"/>
                  </a:cubicBezTo>
                  <a:cubicBezTo>
                    <a:pt x="184" y="103"/>
                    <a:pt x="199" y="96"/>
                    <a:pt x="214" y="88"/>
                  </a:cubicBezTo>
                  <a:cubicBezTo>
                    <a:pt x="249" y="69"/>
                    <a:pt x="249" y="69"/>
                    <a:pt x="276" y="98"/>
                  </a:cubicBezTo>
                  <a:cubicBezTo>
                    <a:pt x="280" y="102"/>
                    <a:pt x="284" y="106"/>
                    <a:pt x="288" y="110"/>
                  </a:cubicBezTo>
                  <a:cubicBezTo>
                    <a:pt x="315" y="140"/>
                    <a:pt x="342" y="171"/>
                    <a:pt x="375" y="206"/>
                  </a:cubicBezTo>
                  <a:close/>
                  <a:moveTo>
                    <a:pt x="472" y="130"/>
                  </a:moveTo>
                  <a:cubicBezTo>
                    <a:pt x="469" y="124"/>
                    <a:pt x="468" y="121"/>
                    <a:pt x="466" y="117"/>
                  </a:cubicBezTo>
                  <a:cubicBezTo>
                    <a:pt x="449" y="85"/>
                    <a:pt x="433" y="53"/>
                    <a:pt x="416" y="22"/>
                  </a:cubicBezTo>
                  <a:cubicBezTo>
                    <a:pt x="405" y="0"/>
                    <a:pt x="405" y="0"/>
                    <a:pt x="383" y="12"/>
                  </a:cubicBezTo>
                  <a:cubicBezTo>
                    <a:pt x="367" y="20"/>
                    <a:pt x="367" y="21"/>
                    <a:pt x="376" y="38"/>
                  </a:cubicBezTo>
                  <a:cubicBezTo>
                    <a:pt x="392" y="69"/>
                    <a:pt x="408" y="100"/>
                    <a:pt x="423" y="131"/>
                  </a:cubicBezTo>
                  <a:cubicBezTo>
                    <a:pt x="435" y="153"/>
                    <a:pt x="436" y="154"/>
                    <a:pt x="458" y="141"/>
                  </a:cubicBezTo>
                  <a:cubicBezTo>
                    <a:pt x="463" y="138"/>
                    <a:pt x="467" y="134"/>
                    <a:pt x="472" y="130"/>
                  </a:cubicBezTo>
                  <a:close/>
                  <a:moveTo>
                    <a:pt x="84" y="23"/>
                  </a:moveTo>
                  <a:cubicBezTo>
                    <a:pt x="86" y="9"/>
                    <a:pt x="76" y="8"/>
                    <a:pt x="69" y="7"/>
                  </a:cubicBezTo>
                  <a:cubicBezTo>
                    <a:pt x="62" y="5"/>
                    <a:pt x="54" y="7"/>
                    <a:pt x="46" y="7"/>
                  </a:cubicBezTo>
                  <a:cubicBezTo>
                    <a:pt x="46" y="7"/>
                    <a:pt x="46" y="9"/>
                    <a:pt x="45" y="10"/>
                  </a:cubicBezTo>
                  <a:cubicBezTo>
                    <a:pt x="30" y="49"/>
                    <a:pt x="15" y="89"/>
                    <a:pt x="1" y="129"/>
                  </a:cubicBezTo>
                  <a:cubicBezTo>
                    <a:pt x="0" y="132"/>
                    <a:pt x="3" y="139"/>
                    <a:pt x="7" y="142"/>
                  </a:cubicBezTo>
                  <a:cubicBezTo>
                    <a:pt x="11" y="145"/>
                    <a:pt x="17" y="145"/>
                    <a:pt x="22" y="147"/>
                  </a:cubicBezTo>
                  <a:cubicBezTo>
                    <a:pt x="31" y="151"/>
                    <a:pt x="37" y="149"/>
                    <a:pt x="40" y="139"/>
                  </a:cubicBezTo>
                  <a:cubicBezTo>
                    <a:pt x="47" y="121"/>
                    <a:pt x="54" y="104"/>
                    <a:pt x="60" y="87"/>
                  </a:cubicBezTo>
                  <a:cubicBezTo>
                    <a:pt x="68" y="65"/>
                    <a:pt x="76" y="43"/>
                    <a:pt x="84" y="23"/>
                  </a:cubicBezTo>
                  <a:close/>
                  <a:moveTo>
                    <a:pt x="378" y="213"/>
                  </a:moveTo>
                  <a:cubicBezTo>
                    <a:pt x="375" y="216"/>
                    <a:pt x="372" y="218"/>
                    <a:pt x="370" y="221"/>
                  </a:cubicBezTo>
                  <a:cubicBezTo>
                    <a:pt x="358" y="236"/>
                    <a:pt x="350" y="236"/>
                    <a:pt x="337" y="222"/>
                  </a:cubicBezTo>
                  <a:cubicBezTo>
                    <a:pt x="327" y="211"/>
                    <a:pt x="317" y="199"/>
                    <a:pt x="307" y="189"/>
                  </a:cubicBezTo>
                  <a:cubicBezTo>
                    <a:pt x="302" y="184"/>
                    <a:pt x="296" y="182"/>
                    <a:pt x="290" y="178"/>
                  </a:cubicBezTo>
                  <a:cubicBezTo>
                    <a:pt x="293" y="184"/>
                    <a:pt x="296" y="191"/>
                    <a:pt x="300" y="196"/>
                  </a:cubicBezTo>
                  <a:cubicBezTo>
                    <a:pt x="308" y="207"/>
                    <a:pt x="319" y="217"/>
                    <a:pt x="327" y="228"/>
                  </a:cubicBezTo>
                  <a:cubicBezTo>
                    <a:pt x="334" y="237"/>
                    <a:pt x="333" y="247"/>
                    <a:pt x="323" y="255"/>
                  </a:cubicBezTo>
                  <a:cubicBezTo>
                    <a:pt x="315" y="261"/>
                    <a:pt x="306" y="258"/>
                    <a:pt x="300" y="250"/>
                  </a:cubicBezTo>
                  <a:cubicBezTo>
                    <a:pt x="291" y="241"/>
                    <a:pt x="283" y="231"/>
                    <a:pt x="274" y="221"/>
                  </a:cubicBezTo>
                  <a:cubicBezTo>
                    <a:pt x="268" y="215"/>
                    <a:pt x="263" y="210"/>
                    <a:pt x="257" y="204"/>
                  </a:cubicBezTo>
                  <a:cubicBezTo>
                    <a:pt x="256" y="205"/>
                    <a:pt x="254" y="206"/>
                    <a:pt x="253" y="207"/>
                  </a:cubicBezTo>
                  <a:cubicBezTo>
                    <a:pt x="255" y="211"/>
                    <a:pt x="256" y="216"/>
                    <a:pt x="259" y="220"/>
                  </a:cubicBezTo>
                  <a:cubicBezTo>
                    <a:pt x="267" y="230"/>
                    <a:pt x="275" y="239"/>
                    <a:pt x="283" y="248"/>
                  </a:cubicBezTo>
                  <a:cubicBezTo>
                    <a:pt x="296" y="263"/>
                    <a:pt x="291" y="278"/>
                    <a:pt x="272" y="283"/>
                  </a:cubicBezTo>
                  <a:cubicBezTo>
                    <a:pt x="269" y="284"/>
                    <a:pt x="267" y="287"/>
                    <a:pt x="263" y="291"/>
                  </a:cubicBezTo>
                  <a:cubicBezTo>
                    <a:pt x="285" y="294"/>
                    <a:pt x="290" y="291"/>
                    <a:pt x="301" y="267"/>
                  </a:cubicBezTo>
                  <a:cubicBezTo>
                    <a:pt x="326" y="269"/>
                    <a:pt x="330" y="267"/>
                    <a:pt x="343" y="242"/>
                  </a:cubicBezTo>
                  <a:cubicBezTo>
                    <a:pt x="369" y="243"/>
                    <a:pt x="379" y="236"/>
                    <a:pt x="378" y="213"/>
                  </a:cubicBezTo>
                  <a:close/>
                  <a:moveTo>
                    <a:pt x="95" y="187"/>
                  </a:moveTo>
                  <a:cubicBezTo>
                    <a:pt x="95" y="185"/>
                    <a:pt x="95" y="184"/>
                    <a:pt x="96" y="183"/>
                  </a:cubicBezTo>
                  <a:cubicBezTo>
                    <a:pt x="92" y="179"/>
                    <a:pt x="90" y="174"/>
                    <a:pt x="86" y="172"/>
                  </a:cubicBezTo>
                  <a:cubicBezTo>
                    <a:pt x="64" y="156"/>
                    <a:pt x="63" y="138"/>
                    <a:pt x="75" y="115"/>
                  </a:cubicBezTo>
                  <a:cubicBezTo>
                    <a:pt x="88" y="89"/>
                    <a:pt x="96" y="60"/>
                    <a:pt x="107" y="32"/>
                  </a:cubicBezTo>
                  <a:cubicBezTo>
                    <a:pt x="136" y="46"/>
                    <a:pt x="141" y="46"/>
                    <a:pt x="170" y="31"/>
                  </a:cubicBezTo>
                  <a:cubicBezTo>
                    <a:pt x="183" y="23"/>
                    <a:pt x="197" y="16"/>
                    <a:pt x="213" y="20"/>
                  </a:cubicBezTo>
                  <a:cubicBezTo>
                    <a:pt x="215" y="20"/>
                    <a:pt x="217" y="18"/>
                    <a:pt x="221" y="17"/>
                  </a:cubicBezTo>
                  <a:cubicBezTo>
                    <a:pt x="208" y="5"/>
                    <a:pt x="195" y="8"/>
                    <a:pt x="182" y="13"/>
                  </a:cubicBezTo>
                  <a:cubicBezTo>
                    <a:pt x="172" y="17"/>
                    <a:pt x="162" y="24"/>
                    <a:pt x="151" y="29"/>
                  </a:cubicBezTo>
                  <a:cubicBezTo>
                    <a:pt x="140" y="34"/>
                    <a:pt x="129" y="34"/>
                    <a:pt x="118" y="26"/>
                  </a:cubicBezTo>
                  <a:cubicBezTo>
                    <a:pt x="107" y="17"/>
                    <a:pt x="102" y="18"/>
                    <a:pt x="97" y="31"/>
                  </a:cubicBezTo>
                  <a:cubicBezTo>
                    <a:pt x="84" y="66"/>
                    <a:pt x="70" y="102"/>
                    <a:pt x="57" y="137"/>
                  </a:cubicBezTo>
                  <a:cubicBezTo>
                    <a:pt x="56" y="142"/>
                    <a:pt x="55" y="150"/>
                    <a:pt x="58" y="154"/>
                  </a:cubicBezTo>
                  <a:cubicBezTo>
                    <a:pt x="66" y="165"/>
                    <a:pt x="76" y="175"/>
                    <a:pt x="86" y="185"/>
                  </a:cubicBezTo>
                  <a:cubicBezTo>
                    <a:pt x="88" y="187"/>
                    <a:pt x="92" y="186"/>
                    <a:pt x="95" y="187"/>
                  </a:cubicBezTo>
                  <a:close/>
                  <a:moveTo>
                    <a:pt x="235" y="233"/>
                  </a:moveTo>
                  <a:cubicBezTo>
                    <a:pt x="235" y="218"/>
                    <a:pt x="222" y="208"/>
                    <a:pt x="212" y="215"/>
                  </a:cubicBezTo>
                  <a:cubicBezTo>
                    <a:pt x="198" y="226"/>
                    <a:pt x="184" y="238"/>
                    <a:pt x="172" y="252"/>
                  </a:cubicBezTo>
                  <a:cubicBezTo>
                    <a:pt x="168" y="257"/>
                    <a:pt x="170" y="268"/>
                    <a:pt x="173" y="275"/>
                  </a:cubicBezTo>
                  <a:cubicBezTo>
                    <a:pt x="175" y="278"/>
                    <a:pt x="187" y="280"/>
                    <a:pt x="191" y="278"/>
                  </a:cubicBezTo>
                  <a:cubicBezTo>
                    <a:pt x="205" y="267"/>
                    <a:pt x="218" y="254"/>
                    <a:pt x="231" y="241"/>
                  </a:cubicBezTo>
                  <a:cubicBezTo>
                    <a:pt x="234" y="239"/>
                    <a:pt x="234" y="235"/>
                    <a:pt x="235" y="233"/>
                  </a:cubicBezTo>
                  <a:close/>
                  <a:moveTo>
                    <a:pt x="136" y="229"/>
                  </a:moveTo>
                  <a:cubicBezTo>
                    <a:pt x="136" y="247"/>
                    <a:pt x="148" y="256"/>
                    <a:pt x="158" y="249"/>
                  </a:cubicBezTo>
                  <a:cubicBezTo>
                    <a:pt x="170" y="240"/>
                    <a:pt x="182" y="229"/>
                    <a:pt x="191" y="217"/>
                  </a:cubicBezTo>
                  <a:cubicBezTo>
                    <a:pt x="195" y="213"/>
                    <a:pt x="192" y="200"/>
                    <a:pt x="188" y="195"/>
                  </a:cubicBezTo>
                  <a:cubicBezTo>
                    <a:pt x="186" y="192"/>
                    <a:pt x="173" y="193"/>
                    <a:pt x="168" y="196"/>
                  </a:cubicBezTo>
                  <a:cubicBezTo>
                    <a:pt x="158" y="202"/>
                    <a:pt x="150" y="210"/>
                    <a:pt x="142" y="219"/>
                  </a:cubicBezTo>
                  <a:cubicBezTo>
                    <a:pt x="139" y="222"/>
                    <a:pt x="137" y="228"/>
                    <a:pt x="136" y="229"/>
                  </a:cubicBezTo>
                  <a:close/>
                  <a:moveTo>
                    <a:pt x="258" y="267"/>
                  </a:moveTo>
                  <a:cubicBezTo>
                    <a:pt x="256" y="264"/>
                    <a:pt x="254" y="257"/>
                    <a:pt x="249" y="254"/>
                  </a:cubicBezTo>
                  <a:cubicBezTo>
                    <a:pt x="244" y="252"/>
                    <a:pt x="236" y="254"/>
                    <a:pt x="232" y="257"/>
                  </a:cubicBezTo>
                  <a:cubicBezTo>
                    <a:pt x="225" y="261"/>
                    <a:pt x="218" y="268"/>
                    <a:pt x="215" y="275"/>
                  </a:cubicBezTo>
                  <a:cubicBezTo>
                    <a:pt x="212" y="281"/>
                    <a:pt x="212" y="290"/>
                    <a:pt x="215" y="296"/>
                  </a:cubicBezTo>
                  <a:cubicBezTo>
                    <a:pt x="216" y="299"/>
                    <a:pt x="224" y="302"/>
                    <a:pt x="229" y="302"/>
                  </a:cubicBezTo>
                  <a:cubicBezTo>
                    <a:pt x="239" y="302"/>
                    <a:pt x="257" y="279"/>
                    <a:pt x="258" y="267"/>
                  </a:cubicBezTo>
                  <a:close/>
                  <a:moveTo>
                    <a:pt x="97" y="215"/>
                  </a:moveTo>
                  <a:cubicBezTo>
                    <a:pt x="100" y="218"/>
                    <a:pt x="105" y="225"/>
                    <a:pt x="112" y="227"/>
                  </a:cubicBezTo>
                  <a:cubicBezTo>
                    <a:pt x="121" y="229"/>
                    <a:pt x="135" y="216"/>
                    <a:pt x="135" y="206"/>
                  </a:cubicBezTo>
                  <a:cubicBezTo>
                    <a:pt x="135" y="196"/>
                    <a:pt x="130" y="188"/>
                    <a:pt x="119" y="188"/>
                  </a:cubicBezTo>
                  <a:cubicBezTo>
                    <a:pt x="109" y="187"/>
                    <a:pt x="97" y="199"/>
                    <a:pt x="97" y="21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6" name="Freeform 6"/>
            <p:cNvSpPr>
              <a:spLocks/>
            </p:cNvSpPr>
            <p:nvPr/>
          </p:nvSpPr>
          <p:spPr bwMode="auto">
            <a:xfrm>
              <a:off x="2041" y="1633"/>
              <a:ext cx="196" cy="137"/>
            </a:xfrm>
            <a:custGeom>
              <a:avLst/>
              <a:gdLst/>
              <a:ahLst/>
              <a:cxnLst>
                <a:cxn ang="0">
                  <a:pos x="236" y="196"/>
                </a:cxn>
                <a:cxn ang="0">
                  <a:pos x="149" y="100"/>
                </a:cxn>
                <a:cxn ang="0">
                  <a:pos x="137" y="88"/>
                </a:cxn>
                <a:cxn ang="0">
                  <a:pos x="75" y="78"/>
                </a:cxn>
                <a:cxn ang="0">
                  <a:pos x="30" y="100"/>
                </a:cxn>
                <a:cxn ang="0">
                  <a:pos x="6" y="97"/>
                </a:cxn>
                <a:cxn ang="0">
                  <a:pos x="12" y="72"/>
                </a:cxn>
                <a:cxn ang="0">
                  <a:pos x="108" y="8"/>
                </a:cxn>
                <a:cxn ang="0">
                  <a:pos x="152" y="9"/>
                </a:cxn>
                <a:cxn ang="0">
                  <a:pos x="174" y="22"/>
                </a:cxn>
                <a:cxn ang="0">
                  <a:pos x="219" y="27"/>
                </a:cxn>
                <a:cxn ang="0">
                  <a:pos x="265" y="115"/>
                </a:cxn>
                <a:cxn ang="0">
                  <a:pos x="259" y="168"/>
                </a:cxn>
                <a:cxn ang="0">
                  <a:pos x="236" y="196"/>
                </a:cxn>
              </a:cxnLst>
              <a:rect l="0" t="0" r="r" b="b"/>
              <a:pathLst>
                <a:path w="280" h="196">
                  <a:moveTo>
                    <a:pt x="236" y="196"/>
                  </a:moveTo>
                  <a:cubicBezTo>
                    <a:pt x="203" y="161"/>
                    <a:pt x="176" y="130"/>
                    <a:pt x="149" y="100"/>
                  </a:cubicBezTo>
                  <a:cubicBezTo>
                    <a:pt x="145" y="96"/>
                    <a:pt x="141" y="92"/>
                    <a:pt x="137" y="88"/>
                  </a:cubicBezTo>
                  <a:cubicBezTo>
                    <a:pt x="110" y="59"/>
                    <a:pt x="110" y="59"/>
                    <a:pt x="75" y="78"/>
                  </a:cubicBezTo>
                  <a:cubicBezTo>
                    <a:pt x="60" y="86"/>
                    <a:pt x="45" y="93"/>
                    <a:pt x="30" y="100"/>
                  </a:cubicBezTo>
                  <a:cubicBezTo>
                    <a:pt x="22" y="104"/>
                    <a:pt x="13" y="107"/>
                    <a:pt x="6" y="97"/>
                  </a:cubicBezTo>
                  <a:cubicBezTo>
                    <a:pt x="0" y="87"/>
                    <a:pt x="3" y="78"/>
                    <a:pt x="12" y="72"/>
                  </a:cubicBezTo>
                  <a:cubicBezTo>
                    <a:pt x="43" y="50"/>
                    <a:pt x="75" y="29"/>
                    <a:pt x="108" y="8"/>
                  </a:cubicBezTo>
                  <a:cubicBezTo>
                    <a:pt x="122" y="0"/>
                    <a:pt x="138" y="2"/>
                    <a:pt x="152" y="9"/>
                  </a:cubicBezTo>
                  <a:cubicBezTo>
                    <a:pt x="160" y="13"/>
                    <a:pt x="168" y="17"/>
                    <a:pt x="174" y="22"/>
                  </a:cubicBezTo>
                  <a:cubicBezTo>
                    <a:pt x="188" y="32"/>
                    <a:pt x="202" y="38"/>
                    <a:pt x="219" y="27"/>
                  </a:cubicBezTo>
                  <a:cubicBezTo>
                    <a:pt x="235" y="57"/>
                    <a:pt x="250" y="86"/>
                    <a:pt x="265" y="115"/>
                  </a:cubicBezTo>
                  <a:cubicBezTo>
                    <a:pt x="280" y="144"/>
                    <a:pt x="280" y="144"/>
                    <a:pt x="259" y="168"/>
                  </a:cubicBezTo>
                  <a:cubicBezTo>
                    <a:pt x="251" y="176"/>
                    <a:pt x="244" y="185"/>
                    <a:pt x="236" y="19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7" name="Freeform 7"/>
            <p:cNvSpPr>
              <a:spLocks/>
            </p:cNvSpPr>
            <p:nvPr/>
          </p:nvSpPr>
          <p:spPr bwMode="auto">
            <a:xfrm>
              <a:off x="2201" y="1626"/>
              <a:ext cx="73" cy="108"/>
            </a:xfrm>
            <a:custGeom>
              <a:avLst/>
              <a:gdLst/>
              <a:ahLst/>
              <a:cxnLst>
                <a:cxn ang="0">
                  <a:pos x="105" y="130"/>
                </a:cxn>
                <a:cxn ang="0">
                  <a:pos x="91" y="141"/>
                </a:cxn>
                <a:cxn ang="0">
                  <a:pos x="56" y="131"/>
                </a:cxn>
                <a:cxn ang="0">
                  <a:pos x="9" y="38"/>
                </a:cxn>
                <a:cxn ang="0">
                  <a:pos x="16" y="12"/>
                </a:cxn>
                <a:cxn ang="0">
                  <a:pos x="49" y="22"/>
                </a:cxn>
                <a:cxn ang="0">
                  <a:pos x="99" y="117"/>
                </a:cxn>
                <a:cxn ang="0">
                  <a:pos x="105" y="130"/>
                </a:cxn>
              </a:cxnLst>
              <a:rect l="0" t="0" r="r" b="b"/>
              <a:pathLst>
                <a:path w="105" h="154">
                  <a:moveTo>
                    <a:pt x="105" y="130"/>
                  </a:moveTo>
                  <a:cubicBezTo>
                    <a:pt x="100" y="134"/>
                    <a:pt x="96" y="138"/>
                    <a:pt x="91" y="141"/>
                  </a:cubicBezTo>
                  <a:cubicBezTo>
                    <a:pt x="69" y="154"/>
                    <a:pt x="68" y="153"/>
                    <a:pt x="56" y="131"/>
                  </a:cubicBezTo>
                  <a:cubicBezTo>
                    <a:pt x="41" y="100"/>
                    <a:pt x="25" y="69"/>
                    <a:pt x="9" y="38"/>
                  </a:cubicBezTo>
                  <a:cubicBezTo>
                    <a:pt x="0" y="21"/>
                    <a:pt x="0" y="20"/>
                    <a:pt x="16" y="12"/>
                  </a:cubicBezTo>
                  <a:cubicBezTo>
                    <a:pt x="38" y="0"/>
                    <a:pt x="38" y="0"/>
                    <a:pt x="49" y="22"/>
                  </a:cubicBezTo>
                  <a:cubicBezTo>
                    <a:pt x="66" y="53"/>
                    <a:pt x="82" y="85"/>
                    <a:pt x="99" y="117"/>
                  </a:cubicBezTo>
                  <a:cubicBezTo>
                    <a:pt x="101" y="121"/>
                    <a:pt x="102" y="124"/>
                    <a:pt x="105" y="13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8" name="Freeform 8"/>
            <p:cNvSpPr>
              <a:spLocks/>
            </p:cNvSpPr>
            <p:nvPr/>
          </p:nvSpPr>
          <p:spPr bwMode="auto">
            <a:xfrm>
              <a:off x="1944" y="1629"/>
              <a:ext cx="60" cy="103"/>
            </a:xfrm>
            <a:custGeom>
              <a:avLst/>
              <a:gdLst/>
              <a:ahLst/>
              <a:cxnLst>
                <a:cxn ang="0">
                  <a:pos x="84" y="18"/>
                </a:cxn>
                <a:cxn ang="0">
                  <a:pos x="60" y="82"/>
                </a:cxn>
                <a:cxn ang="0">
                  <a:pos x="40" y="134"/>
                </a:cxn>
                <a:cxn ang="0">
                  <a:pos x="22" y="142"/>
                </a:cxn>
                <a:cxn ang="0">
                  <a:pos x="7" y="137"/>
                </a:cxn>
                <a:cxn ang="0">
                  <a:pos x="1" y="124"/>
                </a:cxn>
                <a:cxn ang="0">
                  <a:pos x="45" y="5"/>
                </a:cxn>
                <a:cxn ang="0">
                  <a:pos x="46" y="2"/>
                </a:cxn>
                <a:cxn ang="0">
                  <a:pos x="69" y="2"/>
                </a:cxn>
                <a:cxn ang="0">
                  <a:pos x="84" y="18"/>
                </a:cxn>
              </a:cxnLst>
              <a:rect l="0" t="0" r="r" b="b"/>
              <a:pathLst>
                <a:path w="86" h="146">
                  <a:moveTo>
                    <a:pt x="84" y="18"/>
                  </a:moveTo>
                  <a:cubicBezTo>
                    <a:pt x="76" y="38"/>
                    <a:pt x="68" y="60"/>
                    <a:pt x="60" y="82"/>
                  </a:cubicBezTo>
                  <a:cubicBezTo>
                    <a:pt x="54" y="99"/>
                    <a:pt x="47" y="116"/>
                    <a:pt x="40" y="134"/>
                  </a:cubicBezTo>
                  <a:cubicBezTo>
                    <a:pt x="37" y="144"/>
                    <a:pt x="31" y="146"/>
                    <a:pt x="22" y="142"/>
                  </a:cubicBezTo>
                  <a:cubicBezTo>
                    <a:pt x="17" y="140"/>
                    <a:pt x="11" y="140"/>
                    <a:pt x="7" y="137"/>
                  </a:cubicBezTo>
                  <a:cubicBezTo>
                    <a:pt x="3" y="134"/>
                    <a:pt x="0" y="127"/>
                    <a:pt x="1" y="124"/>
                  </a:cubicBezTo>
                  <a:cubicBezTo>
                    <a:pt x="15" y="84"/>
                    <a:pt x="30" y="44"/>
                    <a:pt x="45" y="5"/>
                  </a:cubicBezTo>
                  <a:cubicBezTo>
                    <a:pt x="46" y="4"/>
                    <a:pt x="46" y="2"/>
                    <a:pt x="46" y="2"/>
                  </a:cubicBezTo>
                  <a:cubicBezTo>
                    <a:pt x="54" y="2"/>
                    <a:pt x="62" y="0"/>
                    <a:pt x="69" y="2"/>
                  </a:cubicBezTo>
                  <a:cubicBezTo>
                    <a:pt x="76" y="3"/>
                    <a:pt x="86" y="4"/>
                    <a:pt x="84" y="1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69" name="Freeform 9"/>
            <p:cNvSpPr>
              <a:spLocks/>
            </p:cNvSpPr>
            <p:nvPr/>
          </p:nvSpPr>
          <p:spPr bwMode="auto">
            <a:xfrm>
              <a:off x="2121" y="1751"/>
              <a:ext cx="88" cy="81"/>
            </a:xfrm>
            <a:custGeom>
              <a:avLst/>
              <a:gdLst/>
              <a:ahLst/>
              <a:cxnLst>
                <a:cxn ang="0">
                  <a:pos x="125" y="35"/>
                </a:cxn>
                <a:cxn ang="0">
                  <a:pos x="90" y="64"/>
                </a:cxn>
                <a:cxn ang="0">
                  <a:pos x="48" y="89"/>
                </a:cxn>
                <a:cxn ang="0">
                  <a:pos x="10" y="113"/>
                </a:cxn>
                <a:cxn ang="0">
                  <a:pos x="19" y="105"/>
                </a:cxn>
                <a:cxn ang="0">
                  <a:pos x="30" y="70"/>
                </a:cxn>
                <a:cxn ang="0">
                  <a:pos x="6" y="42"/>
                </a:cxn>
                <a:cxn ang="0">
                  <a:pos x="0" y="29"/>
                </a:cxn>
                <a:cxn ang="0">
                  <a:pos x="4" y="26"/>
                </a:cxn>
                <a:cxn ang="0">
                  <a:pos x="21" y="43"/>
                </a:cxn>
                <a:cxn ang="0">
                  <a:pos x="47" y="72"/>
                </a:cxn>
                <a:cxn ang="0">
                  <a:pos x="70" y="77"/>
                </a:cxn>
                <a:cxn ang="0">
                  <a:pos x="74" y="50"/>
                </a:cxn>
                <a:cxn ang="0">
                  <a:pos x="47" y="18"/>
                </a:cxn>
                <a:cxn ang="0">
                  <a:pos x="37" y="0"/>
                </a:cxn>
                <a:cxn ang="0">
                  <a:pos x="54" y="11"/>
                </a:cxn>
                <a:cxn ang="0">
                  <a:pos x="84" y="44"/>
                </a:cxn>
                <a:cxn ang="0">
                  <a:pos x="117" y="43"/>
                </a:cxn>
                <a:cxn ang="0">
                  <a:pos x="125" y="35"/>
                </a:cxn>
              </a:cxnLst>
              <a:rect l="0" t="0" r="r" b="b"/>
              <a:pathLst>
                <a:path w="126" h="116">
                  <a:moveTo>
                    <a:pt x="125" y="35"/>
                  </a:moveTo>
                  <a:cubicBezTo>
                    <a:pt x="126" y="58"/>
                    <a:pt x="116" y="65"/>
                    <a:pt x="90" y="64"/>
                  </a:cubicBezTo>
                  <a:cubicBezTo>
                    <a:pt x="77" y="89"/>
                    <a:pt x="73" y="91"/>
                    <a:pt x="48" y="89"/>
                  </a:cubicBezTo>
                  <a:cubicBezTo>
                    <a:pt x="37" y="113"/>
                    <a:pt x="32" y="116"/>
                    <a:pt x="10" y="113"/>
                  </a:cubicBezTo>
                  <a:cubicBezTo>
                    <a:pt x="14" y="109"/>
                    <a:pt x="16" y="106"/>
                    <a:pt x="19" y="105"/>
                  </a:cubicBezTo>
                  <a:cubicBezTo>
                    <a:pt x="38" y="100"/>
                    <a:pt x="43" y="85"/>
                    <a:pt x="30" y="70"/>
                  </a:cubicBezTo>
                  <a:cubicBezTo>
                    <a:pt x="22" y="61"/>
                    <a:pt x="14" y="52"/>
                    <a:pt x="6" y="42"/>
                  </a:cubicBezTo>
                  <a:cubicBezTo>
                    <a:pt x="3" y="38"/>
                    <a:pt x="2" y="33"/>
                    <a:pt x="0" y="29"/>
                  </a:cubicBezTo>
                  <a:cubicBezTo>
                    <a:pt x="1" y="28"/>
                    <a:pt x="3" y="27"/>
                    <a:pt x="4" y="26"/>
                  </a:cubicBezTo>
                  <a:cubicBezTo>
                    <a:pt x="10" y="32"/>
                    <a:pt x="15" y="37"/>
                    <a:pt x="21" y="43"/>
                  </a:cubicBezTo>
                  <a:cubicBezTo>
                    <a:pt x="30" y="53"/>
                    <a:pt x="38" y="63"/>
                    <a:pt x="47" y="72"/>
                  </a:cubicBezTo>
                  <a:cubicBezTo>
                    <a:pt x="53" y="80"/>
                    <a:pt x="62" y="83"/>
                    <a:pt x="70" y="77"/>
                  </a:cubicBezTo>
                  <a:cubicBezTo>
                    <a:pt x="80" y="69"/>
                    <a:pt x="81" y="59"/>
                    <a:pt x="74" y="50"/>
                  </a:cubicBezTo>
                  <a:cubicBezTo>
                    <a:pt x="66" y="39"/>
                    <a:pt x="55" y="29"/>
                    <a:pt x="47" y="18"/>
                  </a:cubicBezTo>
                  <a:cubicBezTo>
                    <a:pt x="43" y="13"/>
                    <a:pt x="40" y="6"/>
                    <a:pt x="37" y="0"/>
                  </a:cubicBezTo>
                  <a:cubicBezTo>
                    <a:pt x="43" y="4"/>
                    <a:pt x="49" y="6"/>
                    <a:pt x="54" y="11"/>
                  </a:cubicBezTo>
                  <a:cubicBezTo>
                    <a:pt x="64" y="21"/>
                    <a:pt x="74" y="33"/>
                    <a:pt x="84" y="44"/>
                  </a:cubicBezTo>
                  <a:cubicBezTo>
                    <a:pt x="97" y="58"/>
                    <a:pt x="105" y="58"/>
                    <a:pt x="117" y="43"/>
                  </a:cubicBezTo>
                  <a:cubicBezTo>
                    <a:pt x="119" y="40"/>
                    <a:pt x="122" y="38"/>
                    <a:pt x="125" y="3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0" name="Freeform 10"/>
            <p:cNvSpPr>
              <a:spLocks/>
            </p:cNvSpPr>
            <p:nvPr/>
          </p:nvSpPr>
          <p:spPr bwMode="auto">
            <a:xfrm>
              <a:off x="1983" y="1629"/>
              <a:ext cx="116" cy="128"/>
            </a:xfrm>
            <a:custGeom>
              <a:avLst/>
              <a:gdLst/>
              <a:ahLst/>
              <a:cxnLst>
                <a:cxn ang="0">
                  <a:pos x="40" y="182"/>
                </a:cxn>
                <a:cxn ang="0">
                  <a:pos x="31" y="180"/>
                </a:cxn>
                <a:cxn ang="0">
                  <a:pos x="3" y="149"/>
                </a:cxn>
                <a:cxn ang="0">
                  <a:pos x="2" y="132"/>
                </a:cxn>
                <a:cxn ang="0">
                  <a:pos x="42" y="26"/>
                </a:cxn>
                <a:cxn ang="0">
                  <a:pos x="63" y="21"/>
                </a:cxn>
                <a:cxn ang="0">
                  <a:pos x="96" y="24"/>
                </a:cxn>
                <a:cxn ang="0">
                  <a:pos x="127" y="8"/>
                </a:cxn>
                <a:cxn ang="0">
                  <a:pos x="166" y="12"/>
                </a:cxn>
                <a:cxn ang="0">
                  <a:pos x="158" y="15"/>
                </a:cxn>
                <a:cxn ang="0">
                  <a:pos x="115" y="26"/>
                </a:cxn>
                <a:cxn ang="0">
                  <a:pos x="52" y="27"/>
                </a:cxn>
                <a:cxn ang="0">
                  <a:pos x="20" y="110"/>
                </a:cxn>
                <a:cxn ang="0">
                  <a:pos x="31" y="167"/>
                </a:cxn>
                <a:cxn ang="0">
                  <a:pos x="41" y="178"/>
                </a:cxn>
                <a:cxn ang="0">
                  <a:pos x="40" y="182"/>
                </a:cxn>
              </a:cxnLst>
              <a:rect l="0" t="0" r="r" b="b"/>
              <a:pathLst>
                <a:path w="166" h="182">
                  <a:moveTo>
                    <a:pt x="40" y="182"/>
                  </a:moveTo>
                  <a:cubicBezTo>
                    <a:pt x="37" y="181"/>
                    <a:pt x="33" y="182"/>
                    <a:pt x="31" y="180"/>
                  </a:cubicBezTo>
                  <a:cubicBezTo>
                    <a:pt x="21" y="170"/>
                    <a:pt x="11" y="160"/>
                    <a:pt x="3" y="149"/>
                  </a:cubicBezTo>
                  <a:cubicBezTo>
                    <a:pt x="0" y="145"/>
                    <a:pt x="1" y="137"/>
                    <a:pt x="2" y="132"/>
                  </a:cubicBezTo>
                  <a:cubicBezTo>
                    <a:pt x="15" y="97"/>
                    <a:pt x="29" y="61"/>
                    <a:pt x="42" y="26"/>
                  </a:cubicBezTo>
                  <a:cubicBezTo>
                    <a:pt x="47" y="13"/>
                    <a:pt x="52" y="12"/>
                    <a:pt x="63" y="21"/>
                  </a:cubicBezTo>
                  <a:cubicBezTo>
                    <a:pt x="74" y="29"/>
                    <a:pt x="85" y="29"/>
                    <a:pt x="96" y="24"/>
                  </a:cubicBezTo>
                  <a:cubicBezTo>
                    <a:pt x="107" y="19"/>
                    <a:pt x="117" y="12"/>
                    <a:pt x="127" y="8"/>
                  </a:cubicBezTo>
                  <a:cubicBezTo>
                    <a:pt x="140" y="3"/>
                    <a:pt x="153" y="0"/>
                    <a:pt x="166" y="12"/>
                  </a:cubicBezTo>
                  <a:cubicBezTo>
                    <a:pt x="162" y="13"/>
                    <a:pt x="160" y="15"/>
                    <a:pt x="158" y="15"/>
                  </a:cubicBezTo>
                  <a:cubicBezTo>
                    <a:pt x="142" y="11"/>
                    <a:pt x="128" y="18"/>
                    <a:pt x="115" y="26"/>
                  </a:cubicBezTo>
                  <a:cubicBezTo>
                    <a:pt x="86" y="41"/>
                    <a:pt x="81" y="41"/>
                    <a:pt x="52" y="27"/>
                  </a:cubicBezTo>
                  <a:cubicBezTo>
                    <a:pt x="41" y="55"/>
                    <a:pt x="33" y="84"/>
                    <a:pt x="20" y="110"/>
                  </a:cubicBezTo>
                  <a:cubicBezTo>
                    <a:pt x="8" y="133"/>
                    <a:pt x="9" y="151"/>
                    <a:pt x="31" y="167"/>
                  </a:cubicBezTo>
                  <a:cubicBezTo>
                    <a:pt x="35" y="169"/>
                    <a:pt x="37" y="174"/>
                    <a:pt x="41" y="178"/>
                  </a:cubicBezTo>
                  <a:cubicBezTo>
                    <a:pt x="40" y="179"/>
                    <a:pt x="40" y="180"/>
                    <a:pt x="40" y="18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1" name="Freeform 11"/>
            <p:cNvSpPr>
              <a:spLocks/>
            </p:cNvSpPr>
            <p:nvPr/>
          </p:nvSpPr>
          <p:spPr bwMode="auto">
            <a:xfrm>
              <a:off x="2062" y="1772"/>
              <a:ext cx="46" cy="50"/>
            </a:xfrm>
            <a:custGeom>
              <a:avLst/>
              <a:gdLst/>
              <a:ahLst/>
              <a:cxnLst>
                <a:cxn ang="0">
                  <a:pos x="67" y="25"/>
                </a:cxn>
                <a:cxn ang="0">
                  <a:pos x="63" y="33"/>
                </a:cxn>
                <a:cxn ang="0">
                  <a:pos x="23" y="70"/>
                </a:cxn>
                <a:cxn ang="0">
                  <a:pos x="5" y="67"/>
                </a:cxn>
                <a:cxn ang="0">
                  <a:pos x="4" y="44"/>
                </a:cxn>
                <a:cxn ang="0">
                  <a:pos x="44" y="7"/>
                </a:cxn>
                <a:cxn ang="0">
                  <a:pos x="67" y="25"/>
                </a:cxn>
              </a:cxnLst>
              <a:rect l="0" t="0" r="r" b="b"/>
              <a:pathLst>
                <a:path w="67" h="72">
                  <a:moveTo>
                    <a:pt x="67" y="25"/>
                  </a:moveTo>
                  <a:cubicBezTo>
                    <a:pt x="66" y="27"/>
                    <a:pt x="66" y="31"/>
                    <a:pt x="63" y="33"/>
                  </a:cubicBezTo>
                  <a:cubicBezTo>
                    <a:pt x="50" y="46"/>
                    <a:pt x="37" y="59"/>
                    <a:pt x="23" y="70"/>
                  </a:cubicBezTo>
                  <a:cubicBezTo>
                    <a:pt x="19" y="72"/>
                    <a:pt x="7" y="70"/>
                    <a:pt x="5" y="67"/>
                  </a:cubicBezTo>
                  <a:cubicBezTo>
                    <a:pt x="2" y="60"/>
                    <a:pt x="0" y="49"/>
                    <a:pt x="4" y="44"/>
                  </a:cubicBezTo>
                  <a:cubicBezTo>
                    <a:pt x="16" y="30"/>
                    <a:pt x="30" y="18"/>
                    <a:pt x="44" y="7"/>
                  </a:cubicBezTo>
                  <a:cubicBezTo>
                    <a:pt x="54" y="0"/>
                    <a:pt x="67" y="10"/>
                    <a:pt x="67" y="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2" name="Freeform 12"/>
            <p:cNvSpPr>
              <a:spLocks/>
            </p:cNvSpPr>
            <p:nvPr/>
          </p:nvSpPr>
          <p:spPr bwMode="auto">
            <a:xfrm>
              <a:off x="2039" y="1760"/>
              <a:ext cx="41" cy="45"/>
            </a:xfrm>
            <a:custGeom>
              <a:avLst/>
              <a:gdLst/>
              <a:ahLst/>
              <a:cxnLst>
                <a:cxn ang="0">
                  <a:pos x="0" y="37"/>
                </a:cxn>
                <a:cxn ang="0">
                  <a:pos x="6" y="27"/>
                </a:cxn>
                <a:cxn ang="0">
                  <a:pos x="32" y="4"/>
                </a:cxn>
                <a:cxn ang="0">
                  <a:pos x="52" y="3"/>
                </a:cxn>
                <a:cxn ang="0">
                  <a:pos x="55" y="25"/>
                </a:cxn>
                <a:cxn ang="0">
                  <a:pos x="22" y="57"/>
                </a:cxn>
                <a:cxn ang="0">
                  <a:pos x="0" y="37"/>
                </a:cxn>
              </a:cxnLst>
              <a:rect l="0" t="0" r="r" b="b"/>
              <a:pathLst>
                <a:path w="59" h="64">
                  <a:moveTo>
                    <a:pt x="0" y="37"/>
                  </a:moveTo>
                  <a:cubicBezTo>
                    <a:pt x="1" y="36"/>
                    <a:pt x="3" y="30"/>
                    <a:pt x="6" y="27"/>
                  </a:cubicBezTo>
                  <a:cubicBezTo>
                    <a:pt x="14" y="18"/>
                    <a:pt x="22" y="10"/>
                    <a:pt x="32" y="4"/>
                  </a:cubicBezTo>
                  <a:cubicBezTo>
                    <a:pt x="37" y="1"/>
                    <a:pt x="50" y="0"/>
                    <a:pt x="52" y="3"/>
                  </a:cubicBezTo>
                  <a:cubicBezTo>
                    <a:pt x="56" y="8"/>
                    <a:pt x="59" y="21"/>
                    <a:pt x="55" y="25"/>
                  </a:cubicBezTo>
                  <a:cubicBezTo>
                    <a:pt x="46" y="37"/>
                    <a:pt x="34" y="48"/>
                    <a:pt x="22" y="57"/>
                  </a:cubicBezTo>
                  <a:cubicBezTo>
                    <a:pt x="12" y="64"/>
                    <a:pt x="0" y="55"/>
                    <a:pt x="0" y="3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3" name="Freeform 13"/>
            <p:cNvSpPr>
              <a:spLocks/>
            </p:cNvSpPr>
            <p:nvPr/>
          </p:nvSpPr>
          <p:spPr bwMode="auto">
            <a:xfrm>
              <a:off x="2092" y="1802"/>
              <a:ext cx="33" cy="35"/>
            </a:xfrm>
            <a:custGeom>
              <a:avLst/>
              <a:gdLst/>
              <a:ahLst/>
              <a:cxnLst>
                <a:cxn ang="0">
                  <a:pos x="46" y="15"/>
                </a:cxn>
                <a:cxn ang="0">
                  <a:pos x="17" y="50"/>
                </a:cxn>
                <a:cxn ang="0">
                  <a:pos x="3" y="44"/>
                </a:cxn>
                <a:cxn ang="0">
                  <a:pos x="3" y="23"/>
                </a:cxn>
                <a:cxn ang="0">
                  <a:pos x="20" y="5"/>
                </a:cxn>
                <a:cxn ang="0">
                  <a:pos x="37" y="2"/>
                </a:cxn>
                <a:cxn ang="0">
                  <a:pos x="46" y="15"/>
                </a:cxn>
              </a:cxnLst>
              <a:rect l="0" t="0" r="r" b="b"/>
              <a:pathLst>
                <a:path w="46" h="50">
                  <a:moveTo>
                    <a:pt x="46" y="15"/>
                  </a:moveTo>
                  <a:cubicBezTo>
                    <a:pt x="45" y="27"/>
                    <a:pt x="27" y="50"/>
                    <a:pt x="17" y="50"/>
                  </a:cubicBezTo>
                  <a:cubicBezTo>
                    <a:pt x="12" y="50"/>
                    <a:pt x="4" y="47"/>
                    <a:pt x="3" y="44"/>
                  </a:cubicBezTo>
                  <a:cubicBezTo>
                    <a:pt x="0" y="38"/>
                    <a:pt x="0" y="29"/>
                    <a:pt x="3" y="23"/>
                  </a:cubicBezTo>
                  <a:cubicBezTo>
                    <a:pt x="6" y="16"/>
                    <a:pt x="13" y="9"/>
                    <a:pt x="20" y="5"/>
                  </a:cubicBezTo>
                  <a:cubicBezTo>
                    <a:pt x="24" y="2"/>
                    <a:pt x="32" y="0"/>
                    <a:pt x="37" y="2"/>
                  </a:cubicBezTo>
                  <a:cubicBezTo>
                    <a:pt x="42" y="5"/>
                    <a:pt x="44" y="12"/>
                    <a:pt x="46" y="1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74" name="Freeform 14"/>
            <p:cNvSpPr>
              <a:spLocks/>
            </p:cNvSpPr>
            <p:nvPr/>
          </p:nvSpPr>
          <p:spPr bwMode="auto">
            <a:xfrm>
              <a:off x="2012" y="1757"/>
              <a:ext cx="27" cy="2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22" y="1"/>
                </a:cxn>
                <a:cxn ang="0">
                  <a:pos x="38" y="19"/>
                </a:cxn>
                <a:cxn ang="0">
                  <a:pos x="15" y="40"/>
                </a:cxn>
                <a:cxn ang="0">
                  <a:pos x="0" y="28"/>
                </a:cxn>
              </a:cxnLst>
              <a:rect l="0" t="0" r="r" b="b"/>
              <a:pathLst>
                <a:path w="38" h="42">
                  <a:moveTo>
                    <a:pt x="0" y="28"/>
                  </a:moveTo>
                  <a:cubicBezTo>
                    <a:pt x="0" y="12"/>
                    <a:pt x="12" y="0"/>
                    <a:pt x="22" y="1"/>
                  </a:cubicBezTo>
                  <a:cubicBezTo>
                    <a:pt x="33" y="1"/>
                    <a:pt x="38" y="9"/>
                    <a:pt x="38" y="19"/>
                  </a:cubicBezTo>
                  <a:cubicBezTo>
                    <a:pt x="38" y="29"/>
                    <a:pt x="24" y="42"/>
                    <a:pt x="15" y="40"/>
                  </a:cubicBezTo>
                  <a:cubicBezTo>
                    <a:pt x="8" y="38"/>
                    <a:pt x="3" y="31"/>
                    <a:pt x="0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87" name="Rectangle 86"/>
          <p:cNvSpPr/>
          <p:nvPr/>
        </p:nvSpPr>
        <p:spPr>
          <a:xfrm>
            <a:off x="852994" y="4364012"/>
            <a:ext cx="347324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050" b="1" cap="all" dirty="0" err="1" smtClean="0">
                <a:solidFill>
                  <a:schemeClr val="bg1"/>
                </a:solidFill>
              </a:rPr>
              <a:t>ImbunataTirea</a:t>
            </a:r>
            <a:r>
              <a:rPr lang="en-US" sz="1050" b="1" cap="all" dirty="0" smtClean="0">
                <a:solidFill>
                  <a:schemeClr val="bg1"/>
                </a:solidFill>
              </a:rPr>
              <a:t> </a:t>
            </a:r>
            <a:r>
              <a:rPr lang="en-US" sz="1050" b="1" cap="all" dirty="0" err="1" smtClean="0">
                <a:solidFill>
                  <a:schemeClr val="bg1"/>
                </a:solidFill>
              </a:rPr>
              <a:t>strategiei</a:t>
            </a:r>
            <a:r>
              <a:rPr lang="en-US" sz="1050" b="1" cap="all" dirty="0" smtClean="0">
                <a:solidFill>
                  <a:schemeClr val="bg1"/>
                </a:solidFill>
              </a:rPr>
              <a:t> de MARKETING &amp; </a:t>
            </a:r>
            <a:r>
              <a:rPr lang="en-US" sz="1050" b="1" cap="all" dirty="0" err="1" smtClean="0">
                <a:solidFill>
                  <a:schemeClr val="bg1"/>
                </a:solidFill>
              </a:rPr>
              <a:t>vanzari</a:t>
            </a:r>
            <a:endParaRPr lang="en-US" sz="1050" b="1" cap="all" dirty="0" smtClean="0">
              <a:solidFill>
                <a:schemeClr val="bg1"/>
              </a:solidFill>
            </a:endParaRPr>
          </a:p>
        </p:txBody>
      </p:sp>
      <p:grpSp>
        <p:nvGrpSpPr>
          <p:cNvPr id="97" name="Group 22"/>
          <p:cNvGrpSpPr>
            <a:grpSpLocks noChangeAspect="1"/>
          </p:cNvGrpSpPr>
          <p:nvPr/>
        </p:nvGrpSpPr>
        <p:grpSpPr bwMode="auto">
          <a:xfrm>
            <a:off x="329340" y="2602036"/>
            <a:ext cx="375693" cy="503945"/>
            <a:chOff x="2016" y="1651"/>
            <a:chExt cx="458" cy="796"/>
          </a:xfrm>
          <a:solidFill>
            <a:schemeClr val="bg1"/>
          </a:solidFill>
        </p:grpSpPr>
        <p:sp>
          <p:nvSpPr>
            <p:cNvPr id="98" name="Freeform 23"/>
            <p:cNvSpPr>
              <a:spLocks noEditPoints="1"/>
            </p:cNvSpPr>
            <p:nvPr/>
          </p:nvSpPr>
          <p:spPr bwMode="auto">
            <a:xfrm>
              <a:off x="2080" y="1776"/>
              <a:ext cx="394" cy="585"/>
            </a:xfrm>
            <a:custGeom>
              <a:avLst/>
              <a:gdLst/>
              <a:ahLst/>
              <a:cxnLst>
                <a:cxn ang="0">
                  <a:pos x="903" y="75"/>
                </a:cxn>
                <a:cxn ang="0">
                  <a:pos x="1010" y="372"/>
                </a:cxn>
                <a:cxn ang="0">
                  <a:pos x="912" y="552"/>
                </a:cxn>
                <a:cxn ang="0">
                  <a:pos x="989" y="605"/>
                </a:cxn>
                <a:cxn ang="0">
                  <a:pos x="1003" y="891"/>
                </a:cxn>
                <a:cxn ang="0">
                  <a:pos x="961" y="1045"/>
                </a:cxn>
                <a:cxn ang="0">
                  <a:pos x="842" y="1241"/>
                </a:cxn>
                <a:cxn ang="0">
                  <a:pos x="611" y="1420"/>
                </a:cxn>
                <a:cxn ang="0">
                  <a:pos x="413" y="1521"/>
                </a:cxn>
                <a:cxn ang="0">
                  <a:pos x="4" y="1212"/>
                </a:cxn>
                <a:cxn ang="0">
                  <a:pos x="19" y="959"/>
                </a:cxn>
                <a:cxn ang="0">
                  <a:pos x="71" y="515"/>
                </a:cxn>
                <a:cxn ang="0">
                  <a:pos x="217" y="482"/>
                </a:cxn>
                <a:cxn ang="0">
                  <a:pos x="283" y="1"/>
                </a:cxn>
                <a:cxn ang="0">
                  <a:pos x="274" y="842"/>
                </a:cxn>
                <a:cxn ang="0">
                  <a:pos x="369" y="1046"/>
                </a:cxn>
                <a:cxn ang="0">
                  <a:pos x="786" y="1041"/>
                </a:cxn>
                <a:cxn ang="0">
                  <a:pos x="730" y="909"/>
                </a:cxn>
                <a:cxn ang="0">
                  <a:pos x="316" y="885"/>
                </a:cxn>
                <a:cxn ang="0">
                  <a:pos x="344" y="615"/>
                </a:cxn>
                <a:cxn ang="0">
                  <a:pos x="785" y="618"/>
                </a:cxn>
                <a:cxn ang="0">
                  <a:pos x="325" y="638"/>
                </a:cxn>
                <a:cxn ang="0">
                  <a:pos x="319" y="890"/>
                </a:cxn>
                <a:cxn ang="0">
                  <a:pos x="737" y="905"/>
                </a:cxn>
                <a:cxn ang="0">
                  <a:pos x="793" y="826"/>
                </a:cxn>
                <a:cxn ang="0">
                  <a:pos x="777" y="718"/>
                </a:cxn>
                <a:cxn ang="0">
                  <a:pos x="830" y="648"/>
                </a:cxn>
                <a:cxn ang="0">
                  <a:pos x="836" y="407"/>
                </a:cxn>
                <a:cxn ang="0">
                  <a:pos x="300" y="162"/>
                </a:cxn>
                <a:cxn ang="0">
                  <a:pos x="219" y="711"/>
                </a:cxn>
                <a:cxn ang="0">
                  <a:pos x="197" y="507"/>
                </a:cxn>
                <a:cxn ang="0">
                  <a:pos x="99" y="679"/>
                </a:cxn>
                <a:cxn ang="0">
                  <a:pos x="51" y="1140"/>
                </a:cxn>
                <a:cxn ang="0">
                  <a:pos x="237" y="1343"/>
                </a:cxn>
                <a:cxn ang="0">
                  <a:pos x="487" y="1410"/>
                </a:cxn>
                <a:cxn ang="0">
                  <a:pos x="621" y="1274"/>
                </a:cxn>
                <a:cxn ang="0">
                  <a:pos x="354" y="1277"/>
                </a:cxn>
                <a:cxn ang="0">
                  <a:pos x="331" y="1085"/>
                </a:cxn>
                <a:cxn ang="0">
                  <a:pos x="219" y="793"/>
                </a:cxn>
                <a:cxn ang="0">
                  <a:pos x="940" y="934"/>
                </a:cxn>
                <a:cxn ang="0">
                  <a:pos x="947" y="791"/>
                </a:cxn>
                <a:cxn ang="0">
                  <a:pos x="797" y="972"/>
                </a:cxn>
                <a:cxn ang="0">
                  <a:pos x="917" y="590"/>
                </a:cxn>
                <a:cxn ang="0">
                  <a:pos x="910" y="638"/>
                </a:cxn>
                <a:cxn ang="0">
                  <a:pos x="963" y="744"/>
                </a:cxn>
                <a:cxn ang="0">
                  <a:pos x="998" y="418"/>
                </a:cxn>
                <a:cxn ang="0">
                  <a:pos x="910" y="350"/>
                </a:cxn>
                <a:cxn ang="0">
                  <a:pos x="866" y="506"/>
                </a:cxn>
                <a:cxn ang="0">
                  <a:pos x="963" y="982"/>
                </a:cxn>
                <a:cxn ang="0">
                  <a:pos x="818" y="1014"/>
                </a:cxn>
                <a:cxn ang="0">
                  <a:pos x="938" y="1031"/>
                </a:cxn>
              </a:cxnLst>
              <a:rect l="0" t="0" r="r" b="b"/>
              <a:pathLst>
                <a:path w="1033" h="1532">
                  <a:moveTo>
                    <a:pt x="559" y="1"/>
                  </a:moveTo>
                  <a:cubicBezTo>
                    <a:pt x="653" y="1"/>
                    <a:pt x="746" y="1"/>
                    <a:pt x="839" y="1"/>
                  </a:cubicBezTo>
                  <a:cubicBezTo>
                    <a:pt x="865" y="1"/>
                    <a:pt x="886" y="10"/>
                    <a:pt x="896" y="34"/>
                  </a:cubicBezTo>
                  <a:cubicBezTo>
                    <a:pt x="901" y="46"/>
                    <a:pt x="903" y="61"/>
                    <a:pt x="903" y="75"/>
                  </a:cubicBezTo>
                  <a:cubicBezTo>
                    <a:pt x="903" y="139"/>
                    <a:pt x="903" y="203"/>
                    <a:pt x="903" y="267"/>
                  </a:cubicBezTo>
                  <a:cubicBezTo>
                    <a:pt x="903" y="271"/>
                    <a:pt x="903" y="276"/>
                    <a:pt x="903" y="281"/>
                  </a:cubicBezTo>
                  <a:cubicBezTo>
                    <a:pt x="903" y="288"/>
                    <a:pt x="905" y="293"/>
                    <a:pt x="914" y="294"/>
                  </a:cubicBezTo>
                  <a:cubicBezTo>
                    <a:pt x="959" y="303"/>
                    <a:pt x="988" y="334"/>
                    <a:pt x="1010" y="372"/>
                  </a:cubicBezTo>
                  <a:cubicBezTo>
                    <a:pt x="1023" y="396"/>
                    <a:pt x="1033" y="423"/>
                    <a:pt x="1023" y="450"/>
                  </a:cubicBezTo>
                  <a:cubicBezTo>
                    <a:pt x="1017" y="465"/>
                    <a:pt x="1009" y="480"/>
                    <a:pt x="999" y="491"/>
                  </a:cubicBezTo>
                  <a:cubicBezTo>
                    <a:pt x="985" y="507"/>
                    <a:pt x="968" y="521"/>
                    <a:pt x="951" y="533"/>
                  </a:cubicBezTo>
                  <a:cubicBezTo>
                    <a:pt x="939" y="542"/>
                    <a:pt x="925" y="546"/>
                    <a:pt x="912" y="552"/>
                  </a:cubicBezTo>
                  <a:cubicBezTo>
                    <a:pt x="909" y="553"/>
                    <a:pt x="908" y="556"/>
                    <a:pt x="906" y="559"/>
                  </a:cubicBezTo>
                  <a:cubicBezTo>
                    <a:pt x="908" y="560"/>
                    <a:pt x="910" y="561"/>
                    <a:pt x="913" y="561"/>
                  </a:cubicBezTo>
                  <a:cubicBezTo>
                    <a:pt x="920" y="563"/>
                    <a:pt x="928" y="564"/>
                    <a:pt x="936" y="565"/>
                  </a:cubicBezTo>
                  <a:cubicBezTo>
                    <a:pt x="962" y="568"/>
                    <a:pt x="978" y="583"/>
                    <a:pt x="989" y="605"/>
                  </a:cubicBezTo>
                  <a:cubicBezTo>
                    <a:pt x="1007" y="642"/>
                    <a:pt x="1010" y="681"/>
                    <a:pt x="1006" y="720"/>
                  </a:cubicBezTo>
                  <a:cubicBezTo>
                    <a:pt x="1005" y="736"/>
                    <a:pt x="998" y="749"/>
                    <a:pt x="987" y="760"/>
                  </a:cubicBezTo>
                  <a:cubicBezTo>
                    <a:pt x="980" y="767"/>
                    <a:pt x="979" y="772"/>
                    <a:pt x="984" y="781"/>
                  </a:cubicBezTo>
                  <a:cubicBezTo>
                    <a:pt x="1002" y="815"/>
                    <a:pt x="1008" y="853"/>
                    <a:pt x="1003" y="891"/>
                  </a:cubicBezTo>
                  <a:cubicBezTo>
                    <a:pt x="1001" y="901"/>
                    <a:pt x="997" y="911"/>
                    <a:pt x="991" y="921"/>
                  </a:cubicBezTo>
                  <a:cubicBezTo>
                    <a:pt x="986" y="930"/>
                    <a:pt x="984" y="937"/>
                    <a:pt x="986" y="948"/>
                  </a:cubicBezTo>
                  <a:cubicBezTo>
                    <a:pt x="989" y="964"/>
                    <a:pt x="988" y="981"/>
                    <a:pt x="988" y="998"/>
                  </a:cubicBezTo>
                  <a:cubicBezTo>
                    <a:pt x="987" y="1017"/>
                    <a:pt x="976" y="1033"/>
                    <a:pt x="961" y="1045"/>
                  </a:cubicBezTo>
                  <a:cubicBezTo>
                    <a:pt x="947" y="1056"/>
                    <a:pt x="932" y="1066"/>
                    <a:pt x="917" y="1075"/>
                  </a:cubicBezTo>
                  <a:cubicBezTo>
                    <a:pt x="906" y="1081"/>
                    <a:pt x="903" y="1087"/>
                    <a:pt x="903" y="1098"/>
                  </a:cubicBezTo>
                  <a:cubicBezTo>
                    <a:pt x="903" y="1123"/>
                    <a:pt x="903" y="1148"/>
                    <a:pt x="903" y="1172"/>
                  </a:cubicBezTo>
                  <a:cubicBezTo>
                    <a:pt x="903" y="1212"/>
                    <a:pt x="892" y="1238"/>
                    <a:pt x="842" y="1241"/>
                  </a:cubicBezTo>
                  <a:cubicBezTo>
                    <a:pt x="818" y="1242"/>
                    <a:pt x="794" y="1242"/>
                    <a:pt x="770" y="1242"/>
                  </a:cubicBezTo>
                  <a:cubicBezTo>
                    <a:pt x="754" y="1242"/>
                    <a:pt x="754" y="1242"/>
                    <a:pt x="749" y="1257"/>
                  </a:cubicBezTo>
                  <a:cubicBezTo>
                    <a:pt x="741" y="1285"/>
                    <a:pt x="725" y="1308"/>
                    <a:pt x="707" y="1331"/>
                  </a:cubicBezTo>
                  <a:cubicBezTo>
                    <a:pt x="680" y="1366"/>
                    <a:pt x="649" y="1397"/>
                    <a:pt x="611" y="1420"/>
                  </a:cubicBezTo>
                  <a:cubicBezTo>
                    <a:pt x="580" y="1438"/>
                    <a:pt x="547" y="1450"/>
                    <a:pt x="510" y="1446"/>
                  </a:cubicBezTo>
                  <a:cubicBezTo>
                    <a:pt x="495" y="1445"/>
                    <a:pt x="484" y="1449"/>
                    <a:pt x="476" y="1464"/>
                  </a:cubicBezTo>
                  <a:cubicBezTo>
                    <a:pt x="465" y="1482"/>
                    <a:pt x="451" y="1498"/>
                    <a:pt x="439" y="1516"/>
                  </a:cubicBezTo>
                  <a:cubicBezTo>
                    <a:pt x="428" y="1531"/>
                    <a:pt x="428" y="1532"/>
                    <a:pt x="413" y="1521"/>
                  </a:cubicBezTo>
                  <a:cubicBezTo>
                    <a:pt x="378" y="1496"/>
                    <a:pt x="343" y="1470"/>
                    <a:pt x="308" y="1445"/>
                  </a:cubicBezTo>
                  <a:cubicBezTo>
                    <a:pt x="229" y="1387"/>
                    <a:pt x="149" y="1329"/>
                    <a:pt x="69" y="1271"/>
                  </a:cubicBezTo>
                  <a:cubicBezTo>
                    <a:pt x="49" y="1256"/>
                    <a:pt x="28" y="1241"/>
                    <a:pt x="8" y="1226"/>
                  </a:cubicBezTo>
                  <a:cubicBezTo>
                    <a:pt x="1" y="1222"/>
                    <a:pt x="0" y="1218"/>
                    <a:pt x="4" y="1212"/>
                  </a:cubicBezTo>
                  <a:cubicBezTo>
                    <a:pt x="7" y="1207"/>
                    <a:pt x="10" y="1203"/>
                    <a:pt x="13" y="1198"/>
                  </a:cubicBezTo>
                  <a:cubicBezTo>
                    <a:pt x="21" y="1186"/>
                    <a:pt x="24" y="1173"/>
                    <a:pt x="23" y="1158"/>
                  </a:cubicBezTo>
                  <a:cubicBezTo>
                    <a:pt x="22" y="1129"/>
                    <a:pt x="23" y="1100"/>
                    <a:pt x="23" y="1070"/>
                  </a:cubicBezTo>
                  <a:cubicBezTo>
                    <a:pt x="22" y="1033"/>
                    <a:pt x="19" y="996"/>
                    <a:pt x="19" y="959"/>
                  </a:cubicBezTo>
                  <a:cubicBezTo>
                    <a:pt x="19" y="897"/>
                    <a:pt x="29" y="837"/>
                    <a:pt x="46" y="778"/>
                  </a:cubicBezTo>
                  <a:cubicBezTo>
                    <a:pt x="54" y="751"/>
                    <a:pt x="61" y="724"/>
                    <a:pt x="68" y="697"/>
                  </a:cubicBezTo>
                  <a:cubicBezTo>
                    <a:pt x="70" y="689"/>
                    <a:pt x="71" y="680"/>
                    <a:pt x="71" y="671"/>
                  </a:cubicBezTo>
                  <a:cubicBezTo>
                    <a:pt x="71" y="619"/>
                    <a:pt x="71" y="567"/>
                    <a:pt x="71" y="515"/>
                  </a:cubicBezTo>
                  <a:cubicBezTo>
                    <a:pt x="71" y="498"/>
                    <a:pt x="73" y="481"/>
                    <a:pt x="83" y="466"/>
                  </a:cubicBezTo>
                  <a:cubicBezTo>
                    <a:pt x="99" y="442"/>
                    <a:pt x="124" y="433"/>
                    <a:pt x="153" y="440"/>
                  </a:cubicBezTo>
                  <a:cubicBezTo>
                    <a:pt x="177" y="446"/>
                    <a:pt x="198" y="458"/>
                    <a:pt x="213" y="480"/>
                  </a:cubicBezTo>
                  <a:cubicBezTo>
                    <a:pt x="213" y="481"/>
                    <a:pt x="216" y="481"/>
                    <a:pt x="217" y="482"/>
                  </a:cubicBezTo>
                  <a:cubicBezTo>
                    <a:pt x="218" y="481"/>
                    <a:pt x="218" y="479"/>
                    <a:pt x="218" y="478"/>
                  </a:cubicBezTo>
                  <a:cubicBezTo>
                    <a:pt x="218" y="473"/>
                    <a:pt x="218" y="467"/>
                    <a:pt x="218" y="462"/>
                  </a:cubicBezTo>
                  <a:cubicBezTo>
                    <a:pt x="218" y="330"/>
                    <a:pt x="219" y="198"/>
                    <a:pt x="217" y="66"/>
                  </a:cubicBezTo>
                  <a:cubicBezTo>
                    <a:pt x="217" y="27"/>
                    <a:pt x="248" y="0"/>
                    <a:pt x="283" y="1"/>
                  </a:cubicBezTo>
                  <a:cubicBezTo>
                    <a:pt x="375" y="2"/>
                    <a:pt x="467" y="1"/>
                    <a:pt x="559" y="1"/>
                  </a:cubicBezTo>
                  <a:close/>
                  <a:moveTo>
                    <a:pt x="275" y="518"/>
                  </a:moveTo>
                  <a:cubicBezTo>
                    <a:pt x="275" y="518"/>
                    <a:pt x="275" y="518"/>
                    <a:pt x="275" y="518"/>
                  </a:cubicBezTo>
                  <a:cubicBezTo>
                    <a:pt x="275" y="626"/>
                    <a:pt x="275" y="734"/>
                    <a:pt x="274" y="842"/>
                  </a:cubicBezTo>
                  <a:cubicBezTo>
                    <a:pt x="274" y="855"/>
                    <a:pt x="278" y="866"/>
                    <a:pt x="287" y="876"/>
                  </a:cubicBezTo>
                  <a:cubicBezTo>
                    <a:pt x="311" y="902"/>
                    <a:pt x="327" y="932"/>
                    <a:pt x="336" y="966"/>
                  </a:cubicBezTo>
                  <a:cubicBezTo>
                    <a:pt x="341" y="987"/>
                    <a:pt x="346" y="1009"/>
                    <a:pt x="351" y="1030"/>
                  </a:cubicBezTo>
                  <a:cubicBezTo>
                    <a:pt x="354" y="1044"/>
                    <a:pt x="355" y="1046"/>
                    <a:pt x="369" y="1046"/>
                  </a:cubicBezTo>
                  <a:cubicBezTo>
                    <a:pt x="372" y="1046"/>
                    <a:pt x="374" y="1046"/>
                    <a:pt x="377" y="1046"/>
                  </a:cubicBezTo>
                  <a:cubicBezTo>
                    <a:pt x="506" y="1046"/>
                    <a:pt x="636" y="1046"/>
                    <a:pt x="765" y="1046"/>
                  </a:cubicBezTo>
                  <a:cubicBezTo>
                    <a:pt x="770" y="1046"/>
                    <a:pt x="774" y="1047"/>
                    <a:pt x="779" y="1046"/>
                  </a:cubicBezTo>
                  <a:cubicBezTo>
                    <a:pt x="782" y="1045"/>
                    <a:pt x="786" y="1042"/>
                    <a:pt x="786" y="1041"/>
                  </a:cubicBezTo>
                  <a:cubicBezTo>
                    <a:pt x="786" y="1026"/>
                    <a:pt x="792" y="1009"/>
                    <a:pt x="782" y="996"/>
                  </a:cubicBezTo>
                  <a:cubicBezTo>
                    <a:pt x="765" y="973"/>
                    <a:pt x="756" y="949"/>
                    <a:pt x="755" y="921"/>
                  </a:cubicBezTo>
                  <a:cubicBezTo>
                    <a:pt x="755" y="912"/>
                    <a:pt x="750" y="909"/>
                    <a:pt x="742" y="909"/>
                  </a:cubicBezTo>
                  <a:cubicBezTo>
                    <a:pt x="738" y="909"/>
                    <a:pt x="734" y="909"/>
                    <a:pt x="730" y="909"/>
                  </a:cubicBezTo>
                  <a:cubicBezTo>
                    <a:pt x="603" y="909"/>
                    <a:pt x="475" y="909"/>
                    <a:pt x="348" y="909"/>
                  </a:cubicBezTo>
                  <a:cubicBezTo>
                    <a:pt x="343" y="909"/>
                    <a:pt x="337" y="909"/>
                    <a:pt x="332" y="909"/>
                  </a:cubicBezTo>
                  <a:cubicBezTo>
                    <a:pt x="323" y="909"/>
                    <a:pt x="317" y="904"/>
                    <a:pt x="316" y="895"/>
                  </a:cubicBezTo>
                  <a:cubicBezTo>
                    <a:pt x="316" y="891"/>
                    <a:pt x="316" y="888"/>
                    <a:pt x="316" y="885"/>
                  </a:cubicBezTo>
                  <a:cubicBezTo>
                    <a:pt x="316" y="803"/>
                    <a:pt x="316" y="721"/>
                    <a:pt x="316" y="639"/>
                  </a:cubicBezTo>
                  <a:cubicBezTo>
                    <a:pt x="316" y="636"/>
                    <a:pt x="316" y="633"/>
                    <a:pt x="316" y="631"/>
                  </a:cubicBezTo>
                  <a:cubicBezTo>
                    <a:pt x="317" y="620"/>
                    <a:pt x="321" y="616"/>
                    <a:pt x="332" y="615"/>
                  </a:cubicBezTo>
                  <a:cubicBezTo>
                    <a:pt x="336" y="614"/>
                    <a:pt x="340" y="615"/>
                    <a:pt x="344" y="615"/>
                  </a:cubicBezTo>
                  <a:cubicBezTo>
                    <a:pt x="488" y="615"/>
                    <a:pt x="631" y="615"/>
                    <a:pt x="774" y="615"/>
                  </a:cubicBezTo>
                  <a:cubicBezTo>
                    <a:pt x="778" y="615"/>
                    <a:pt x="781" y="614"/>
                    <a:pt x="784" y="615"/>
                  </a:cubicBezTo>
                  <a:cubicBezTo>
                    <a:pt x="786" y="615"/>
                    <a:pt x="788" y="616"/>
                    <a:pt x="790" y="616"/>
                  </a:cubicBezTo>
                  <a:cubicBezTo>
                    <a:pt x="788" y="617"/>
                    <a:pt x="787" y="618"/>
                    <a:pt x="785" y="618"/>
                  </a:cubicBezTo>
                  <a:cubicBezTo>
                    <a:pt x="780" y="618"/>
                    <a:pt x="776" y="618"/>
                    <a:pt x="771" y="618"/>
                  </a:cubicBezTo>
                  <a:cubicBezTo>
                    <a:pt x="632" y="618"/>
                    <a:pt x="493" y="618"/>
                    <a:pt x="353" y="618"/>
                  </a:cubicBezTo>
                  <a:cubicBezTo>
                    <a:pt x="347" y="618"/>
                    <a:pt x="341" y="618"/>
                    <a:pt x="335" y="618"/>
                  </a:cubicBezTo>
                  <a:cubicBezTo>
                    <a:pt x="322" y="620"/>
                    <a:pt x="319" y="626"/>
                    <a:pt x="325" y="638"/>
                  </a:cubicBezTo>
                  <a:cubicBezTo>
                    <a:pt x="326" y="641"/>
                    <a:pt x="327" y="647"/>
                    <a:pt x="325" y="648"/>
                  </a:cubicBezTo>
                  <a:cubicBezTo>
                    <a:pt x="317" y="654"/>
                    <a:pt x="319" y="662"/>
                    <a:pt x="319" y="670"/>
                  </a:cubicBezTo>
                  <a:cubicBezTo>
                    <a:pt x="319" y="739"/>
                    <a:pt x="319" y="809"/>
                    <a:pt x="319" y="878"/>
                  </a:cubicBezTo>
                  <a:cubicBezTo>
                    <a:pt x="319" y="882"/>
                    <a:pt x="319" y="886"/>
                    <a:pt x="319" y="890"/>
                  </a:cubicBezTo>
                  <a:cubicBezTo>
                    <a:pt x="320" y="899"/>
                    <a:pt x="326" y="905"/>
                    <a:pt x="335" y="906"/>
                  </a:cubicBezTo>
                  <a:cubicBezTo>
                    <a:pt x="339" y="906"/>
                    <a:pt x="343" y="906"/>
                    <a:pt x="347" y="906"/>
                  </a:cubicBezTo>
                  <a:cubicBezTo>
                    <a:pt x="472" y="906"/>
                    <a:pt x="597" y="906"/>
                    <a:pt x="723" y="906"/>
                  </a:cubicBezTo>
                  <a:cubicBezTo>
                    <a:pt x="727" y="906"/>
                    <a:pt x="732" y="906"/>
                    <a:pt x="737" y="905"/>
                  </a:cubicBezTo>
                  <a:cubicBezTo>
                    <a:pt x="739" y="905"/>
                    <a:pt x="743" y="903"/>
                    <a:pt x="743" y="902"/>
                  </a:cubicBezTo>
                  <a:cubicBezTo>
                    <a:pt x="744" y="886"/>
                    <a:pt x="759" y="879"/>
                    <a:pt x="764" y="865"/>
                  </a:cubicBezTo>
                  <a:cubicBezTo>
                    <a:pt x="768" y="855"/>
                    <a:pt x="776" y="847"/>
                    <a:pt x="783" y="838"/>
                  </a:cubicBezTo>
                  <a:cubicBezTo>
                    <a:pt x="786" y="834"/>
                    <a:pt x="790" y="830"/>
                    <a:pt x="793" y="826"/>
                  </a:cubicBezTo>
                  <a:cubicBezTo>
                    <a:pt x="802" y="814"/>
                    <a:pt x="801" y="808"/>
                    <a:pt x="789" y="799"/>
                  </a:cubicBezTo>
                  <a:cubicBezTo>
                    <a:pt x="786" y="797"/>
                    <a:pt x="781" y="792"/>
                    <a:pt x="781" y="790"/>
                  </a:cubicBezTo>
                  <a:cubicBezTo>
                    <a:pt x="784" y="779"/>
                    <a:pt x="777" y="772"/>
                    <a:pt x="776" y="763"/>
                  </a:cubicBezTo>
                  <a:cubicBezTo>
                    <a:pt x="774" y="748"/>
                    <a:pt x="774" y="732"/>
                    <a:pt x="777" y="718"/>
                  </a:cubicBezTo>
                  <a:cubicBezTo>
                    <a:pt x="782" y="698"/>
                    <a:pt x="791" y="680"/>
                    <a:pt x="798" y="661"/>
                  </a:cubicBezTo>
                  <a:cubicBezTo>
                    <a:pt x="801" y="655"/>
                    <a:pt x="801" y="660"/>
                    <a:pt x="803" y="662"/>
                  </a:cubicBezTo>
                  <a:cubicBezTo>
                    <a:pt x="805" y="663"/>
                    <a:pt x="809" y="662"/>
                    <a:pt x="811" y="661"/>
                  </a:cubicBezTo>
                  <a:cubicBezTo>
                    <a:pt x="818" y="657"/>
                    <a:pt x="823" y="651"/>
                    <a:pt x="830" y="648"/>
                  </a:cubicBezTo>
                  <a:cubicBezTo>
                    <a:pt x="843" y="642"/>
                    <a:pt x="846" y="632"/>
                    <a:pt x="846" y="619"/>
                  </a:cubicBezTo>
                  <a:cubicBezTo>
                    <a:pt x="845" y="594"/>
                    <a:pt x="845" y="570"/>
                    <a:pt x="846" y="545"/>
                  </a:cubicBezTo>
                  <a:cubicBezTo>
                    <a:pt x="846" y="532"/>
                    <a:pt x="844" y="521"/>
                    <a:pt x="837" y="509"/>
                  </a:cubicBezTo>
                  <a:cubicBezTo>
                    <a:pt x="818" y="476"/>
                    <a:pt x="816" y="441"/>
                    <a:pt x="836" y="407"/>
                  </a:cubicBezTo>
                  <a:cubicBezTo>
                    <a:pt x="843" y="394"/>
                    <a:pt x="846" y="383"/>
                    <a:pt x="846" y="369"/>
                  </a:cubicBezTo>
                  <a:cubicBezTo>
                    <a:pt x="846" y="309"/>
                    <a:pt x="846" y="249"/>
                    <a:pt x="846" y="189"/>
                  </a:cubicBezTo>
                  <a:cubicBezTo>
                    <a:pt x="846" y="167"/>
                    <a:pt x="841" y="162"/>
                    <a:pt x="818" y="162"/>
                  </a:cubicBezTo>
                  <a:cubicBezTo>
                    <a:pt x="646" y="162"/>
                    <a:pt x="473" y="162"/>
                    <a:pt x="300" y="162"/>
                  </a:cubicBezTo>
                  <a:cubicBezTo>
                    <a:pt x="278" y="162"/>
                    <a:pt x="275" y="166"/>
                    <a:pt x="275" y="188"/>
                  </a:cubicBezTo>
                  <a:cubicBezTo>
                    <a:pt x="275" y="191"/>
                    <a:pt x="275" y="193"/>
                    <a:pt x="275" y="196"/>
                  </a:cubicBezTo>
                  <a:cubicBezTo>
                    <a:pt x="275" y="303"/>
                    <a:pt x="275" y="410"/>
                    <a:pt x="275" y="518"/>
                  </a:cubicBezTo>
                  <a:close/>
                  <a:moveTo>
                    <a:pt x="219" y="711"/>
                  </a:moveTo>
                  <a:cubicBezTo>
                    <a:pt x="219" y="711"/>
                    <a:pt x="219" y="711"/>
                    <a:pt x="219" y="711"/>
                  </a:cubicBezTo>
                  <a:cubicBezTo>
                    <a:pt x="219" y="701"/>
                    <a:pt x="219" y="691"/>
                    <a:pt x="219" y="681"/>
                  </a:cubicBezTo>
                  <a:cubicBezTo>
                    <a:pt x="218" y="644"/>
                    <a:pt x="218" y="607"/>
                    <a:pt x="214" y="570"/>
                  </a:cubicBezTo>
                  <a:cubicBezTo>
                    <a:pt x="212" y="548"/>
                    <a:pt x="206" y="527"/>
                    <a:pt x="197" y="507"/>
                  </a:cubicBezTo>
                  <a:cubicBezTo>
                    <a:pt x="185" y="481"/>
                    <a:pt x="163" y="466"/>
                    <a:pt x="133" y="466"/>
                  </a:cubicBezTo>
                  <a:cubicBezTo>
                    <a:pt x="124" y="466"/>
                    <a:pt x="117" y="469"/>
                    <a:pt x="111" y="476"/>
                  </a:cubicBezTo>
                  <a:cubicBezTo>
                    <a:pt x="100" y="487"/>
                    <a:pt x="99" y="501"/>
                    <a:pt x="99" y="515"/>
                  </a:cubicBezTo>
                  <a:cubicBezTo>
                    <a:pt x="99" y="570"/>
                    <a:pt x="99" y="624"/>
                    <a:pt x="99" y="679"/>
                  </a:cubicBezTo>
                  <a:cubicBezTo>
                    <a:pt x="99" y="688"/>
                    <a:pt x="98" y="696"/>
                    <a:pt x="96" y="705"/>
                  </a:cubicBezTo>
                  <a:cubicBezTo>
                    <a:pt x="89" y="730"/>
                    <a:pt x="81" y="754"/>
                    <a:pt x="74" y="779"/>
                  </a:cubicBezTo>
                  <a:cubicBezTo>
                    <a:pt x="57" y="838"/>
                    <a:pt x="47" y="899"/>
                    <a:pt x="47" y="960"/>
                  </a:cubicBezTo>
                  <a:cubicBezTo>
                    <a:pt x="48" y="1020"/>
                    <a:pt x="50" y="1080"/>
                    <a:pt x="51" y="1140"/>
                  </a:cubicBezTo>
                  <a:cubicBezTo>
                    <a:pt x="51" y="1163"/>
                    <a:pt x="54" y="1187"/>
                    <a:pt x="39" y="1207"/>
                  </a:cubicBezTo>
                  <a:cubicBezTo>
                    <a:pt x="36" y="1212"/>
                    <a:pt x="37" y="1217"/>
                    <a:pt x="43" y="1221"/>
                  </a:cubicBezTo>
                  <a:cubicBezTo>
                    <a:pt x="56" y="1228"/>
                    <a:pt x="70" y="1236"/>
                    <a:pt x="82" y="1244"/>
                  </a:cubicBezTo>
                  <a:cubicBezTo>
                    <a:pt x="134" y="1277"/>
                    <a:pt x="186" y="1310"/>
                    <a:pt x="237" y="1343"/>
                  </a:cubicBezTo>
                  <a:cubicBezTo>
                    <a:pt x="298" y="1381"/>
                    <a:pt x="359" y="1419"/>
                    <a:pt x="420" y="1457"/>
                  </a:cubicBezTo>
                  <a:cubicBezTo>
                    <a:pt x="430" y="1464"/>
                    <a:pt x="432" y="1464"/>
                    <a:pt x="439" y="1453"/>
                  </a:cubicBezTo>
                  <a:cubicBezTo>
                    <a:pt x="448" y="1442"/>
                    <a:pt x="457" y="1430"/>
                    <a:pt x="465" y="1418"/>
                  </a:cubicBezTo>
                  <a:cubicBezTo>
                    <a:pt x="471" y="1409"/>
                    <a:pt x="477" y="1407"/>
                    <a:pt x="487" y="1410"/>
                  </a:cubicBezTo>
                  <a:cubicBezTo>
                    <a:pt x="519" y="1420"/>
                    <a:pt x="550" y="1412"/>
                    <a:pt x="579" y="1397"/>
                  </a:cubicBezTo>
                  <a:cubicBezTo>
                    <a:pt x="620" y="1378"/>
                    <a:pt x="652" y="1347"/>
                    <a:pt x="679" y="1310"/>
                  </a:cubicBezTo>
                  <a:cubicBezTo>
                    <a:pt x="687" y="1299"/>
                    <a:pt x="687" y="1295"/>
                    <a:pt x="673" y="1290"/>
                  </a:cubicBezTo>
                  <a:cubicBezTo>
                    <a:pt x="656" y="1284"/>
                    <a:pt x="639" y="1278"/>
                    <a:pt x="621" y="1274"/>
                  </a:cubicBezTo>
                  <a:cubicBezTo>
                    <a:pt x="582" y="1265"/>
                    <a:pt x="542" y="1259"/>
                    <a:pt x="501" y="1257"/>
                  </a:cubicBezTo>
                  <a:cubicBezTo>
                    <a:pt x="468" y="1256"/>
                    <a:pt x="436" y="1252"/>
                    <a:pt x="404" y="1250"/>
                  </a:cubicBezTo>
                  <a:cubicBezTo>
                    <a:pt x="396" y="1250"/>
                    <a:pt x="388" y="1251"/>
                    <a:pt x="380" y="1253"/>
                  </a:cubicBezTo>
                  <a:cubicBezTo>
                    <a:pt x="367" y="1256"/>
                    <a:pt x="356" y="1261"/>
                    <a:pt x="354" y="1277"/>
                  </a:cubicBezTo>
                  <a:cubicBezTo>
                    <a:pt x="353" y="1285"/>
                    <a:pt x="348" y="1290"/>
                    <a:pt x="339" y="1289"/>
                  </a:cubicBezTo>
                  <a:cubicBezTo>
                    <a:pt x="331" y="1287"/>
                    <a:pt x="327" y="1279"/>
                    <a:pt x="328" y="1270"/>
                  </a:cubicBezTo>
                  <a:cubicBezTo>
                    <a:pt x="330" y="1229"/>
                    <a:pt x="333" y="1188"/>
                    <a:pt x="334" y="1146"/>
                  </a:cubicBezTo>
                  <a:cubicBezTo>
                    <a:pt x="335" y="1126"/>
                    <a:pt x="332" y="1105"/>
                    <a:pt x="331" y="1085"/>
                  </a:cubicBezTo>
                  <a:cubicBezTo>
                    <a:pt x="329" y="1041"/>
                    <a:pt x="322" y="997"/>
                    <a:pt x="305" y="956"/>
                  </a:cubicBezTo>
                  <a:cubicBezTo>
                    <a:pt x="290" y="917"/>
                    <a:pt x="267" y="882"/>
                    <a:pt x="228" y="860"/>
                  </a:cubicBezTo>
                  <a:cubicBezTo>
                    <a:pt x="217" y="854"/>
                    <a:pt x="214" y="843"/>
                    <a:pt x="216" y="831"/>
                  </a:cubicBezTo>
                  <a:cubicBezTo>
                    <a:pt x="217" y="819"/>
                    <a:pt x="218" y="806"/>
                    <a:pt x="219" y="793"/>
                  </a:cubicBezTo>
                  <a:cubicBezTo>
                    <a:pt x="219" y="766"/>
                    <a:pt x="219" y="739"/>
                    <a:pt x="219" y="711"/>
                  </a:cubicBezTo>
                  <a:close/>
                  <a:moveTo>
                    <a:pt x="826" y="987"/>
                  </a:moveTo>
                  <a:cubicBezTo>
                    <a:pt x="833" y="986"/>
                    <a:pt x="839" y="985"/>
                    <a:pt x="845" y="983"/>
                  </a:cubicBezTo>
                  <a:cubicBezTo>
                    <a:pt x="881" y="974"/>
                    <a:pt x="912" y="956"/>
                    <a:pt x="940" y="934"/>
                  </a:cubicBezTo>
                  <a:cubicBezTo>
                    <a:pt x="958" y="920"/>
                    <a:pt x="976" y="905"/>
                    <a:pt x="977" y="880"/>
                  </a:cubicBezTo>
                  <a:cubicBezTo>
                    <a:pt x="978" y="868"/>
                    <a:pt x="977" y="856"/>
                    <a:pt x="975" y="844"/>
                  </a:cubicBezTo>
                  <a:cubicBezTo>
                    <a:pt x="971" y="828"/>
                    <a:pt x="965" y="811"/>
                    <a:pt x="959" y="795"/>
                  </a:cubicBezTo>
                  <a:cubicBezTo>
                    <a:pt x="957" y="789"/>
                    <a:pt x="953" y="787"/>
                    <a:pt x="947" y="791"/>
                  </a:cubicBezTo>
                  <a:cubicBezTo>
                    <a:pt x="941" y="796"/>
                    <a:pt x="934" y="799"/>
                    <a:pt x="927" y="804"/>
                  </a:cubicBezTo>
                  <a:cubicBezTo>
                    <a:pt x="907" y="815"/>
                    <a:pt x="887" y="825"/>
                    <a:pt x="864" y="829"/>
                  </a:cubicBezTo>
                  <a:cubicBezTo>
                    <a:pt x="848" y="831"/>
                    <a:pt x="834" y="838"/>
                    <a:pt x="820" y="846"/>
                  </a:cubicBezTo>
                  <a:cubicBezTo>
                    <a:pt x="775" y="873"/>
                    <a:pt x="769" y="931"/>
                    <a:pt x="797" y="972"/>
                  </a:cubicBezTo>
                  <a:cubicBezTo>
                    <a:pt x="804" y="982"/>
                    <a:pt x="814" y="987"/>
                    <a:pt x="826" y="987"/>
                  </a:cubicBezTo>
                  <a:close/>
                  <a:moveTo>
                    <a:pt x="979" y="691"/>
                  </a:moveTo>
                  <a:cubicBezTo>
                    <a:pt x="980" y="666"/>
                    <a:pt x="976" y="642"/>
                    <a:pt x="966" y="619"/>
                  </a:cubicBezTo>
                  <a:cubicBezTo>
                    <a:pt x="956" y="599"/>
                    <a:pt x="939" y="590"/>
                    <a:pt x="917" y="590"/>
                  </a:cubicBezTo>
                  <a:cubicBezTo>
                    <a:pt x="912" y="590"/>
                    <a:pt x="905" y="589"/>
                    <a:pt x="903" y="597"/>
                  </a:cubicBezTo>
                  <a:cubicBezTo>
                    <a:pt x="902" y="604"/>
                    <a:pt x="904" y="609"/>
                    <a:pt x="911" y="611"/>
                  </a:cubicBezTo>
                  <a:cubicBezTo>
                    <a:pt x="918" y="613"/>
                    <a:pt x="924" y="618"/>
                    <a:pt x="922" y="626"/>
                  </a:cubicBezTo>
                  <a:cubicBezTo>
                    <a:pt x="920" y="630"/>
                    <a:pt x="915" y="635"/>
                    <a:pt x="910" y="638"/>
                  </a:cubicBezTo>
                  <a:cubicBezTo>
                    <a:pt x="893" y="646"/>
                    <a:pt x="875" y="654"/>
                    <a:pt x="858" y="662"/>
                  </a:cubicBezTo>
                  <a:cubicBezTo>
                    <a:pt x="817" y="681"/>
                    <a:pt x="801" y="714"/>
                    <a:pt x="808" y="758"/>
                  </a:cubicBezTo>
                  <a:cubicBezTo>
                    <a:pt x="813" y="794"/>
                    <a:pt x="831" y="811"/>
                    <a:pt x="871" y="799"/>
                  </a:cubicBezTo>
                  <a:cubicBezTo>
                    <a:pt x="907" y="788"/>
                    <a:pt x="936" y="768"/>
                    <a:pt x="963" y="744"/>
                  </a:cubicBezTo>
                  <a:cubicBezTo>
                    <a:pt x="974" y="735"/>
                    <a:pt x="979" y="723"/>
                    <a:pt x="979" y="709"/>
                  </a:cubicBezTo>
                  <a:cubicBezTo>
                    <a:pt x="979" y="703"/>
                    <a:pt x="979" y="697"/>
                    <a:pt x="979" y="691"/>
                  </a:cubicBezTo>
                  <a:close/>
                  <a:moveTo>
                    <a:pt x="999" y="429"/>
                  </a:moveTo>
                  <a:cubicBezTo>
                    <a:pt x="999" y="425"/>
                    <a:pt x="999" y="421"/>
                    <a:pt x="998" y="418"/>
                  </a:cubicBezTo>
                  <a:cubicBezTo>
                    <a:pt x="988" y="382"/>
                    <a:pt x="967" y="354"/>
                    <a:pt x="936" y="333"/>
                  </a:cubicBezTo>
                  <a:cubicBezTo>
                    <a:pt x="930" y="329"/>
                    <a:pt x="922" y="326"/>
                    <a:pt x="915" y="323"/>
                  </a:cubicBezTo>
                  <a:cubicBezTo>
                    <a:pt x="912" y="322"/>
                    <a:pt x="906" y="324"/>
                    <a:pt x="904" y="326"/>
                  </a:cubicBezTo>
                  <a:cubicBezTo>
                    <a:pt x="900" y="332"/>
                    <a:pt x="904" y="346"/>
                    <a:pt x="910" y="350"/>
                  </a:cubicBezTo>
                  <a:cubicBezTo>
                    <a:pt x="925" y="361"/>
                    <a:pt x="925" y="368"/>
                    <a:pt x="910" y="378"/>
                  </a:cubicBezTo>
                  <a:cubicBezTo>
                    <a:pt x="900" y="385"/>
                    <a:pt x="889" y="391"/>
                    <a:pt x="880" y="398"/>
                  </a:cubicBezTo>
                  <a:cubicBezTo>
                    <a:pt x="868" y="406"/>
                    <a:pt x="858" y="415"/>
                    <a:pt x="853" y="429"/>
                  </a:cubicBezTo>
                  <a:cubicBezTo>
                    <a:pt x="842" y="457"/>
                    <a:pt x="849" y="483"/>
                    <a:pt x="866" y="506"/>
                  </a:cubicBezTo>
                  <a:cubicBezTo>
                    <a:pt x="882" y="528"/>
                    <a:pt x="903" y="532"/>
                    <a:pt x="925" y="517"/>
                  </a:cubicBezTo>
                  <a:cubicBezTo>
                    <a:pt x="945" y="502"/>
                    <a:pt x="963" y="486"/>
                    <a:pt x="981" y="469"/>
                  </a:cubicBezTo>
                  <a:cubicBezTo>
                    <a:pt x="992" y="459"/>
                    <a:pt x="998" y="444"/>
                    <a:pt x="999" y="429"/>
                  </a:cubicBezTo>
                  <a:close/>
                  <a:moveTo>
                    <a:pt x="963" y="982"/>
                  </a:moveTo>
                  <a:cubicBezTo>
                    <a:pt x="963" y="978"/>
                    <a:pt x="964" y="974"/>
                    <a:pt x="963" y="971"/>
                  </a:cubicBezTo>
                  <a:cubicBezTo>
                    <a:pt x="962" y="966"/>
                    <a:pt x="961" y="961"/>
                    <a:pt x="959" y="956"/>
                  </a:cubicBezTo>
                  <a:cubicBezTo>
                    <a:pt x="955" y="959"/>
                    <a:pt x="951" y="961"/>
                    <a:pt x="947" y="963"/>
                  </a:cubicBezTo>
                  <a:cubicBezTo>
                    <a:pt x="908" y="989"/>
                    <a:pt x="867" y="1012"/>
                    <a:pt x="818" y="1014"/>
                  </a:cubicBezTo>
                  <a:cubicBezTo>
                    <a:pt x="809" y="1015"/>
                    <a:pt x="806" y="1020"/>
                    <a:pt x="808" y="1027"/>
                  </a:cubicBezTo>
                  <a:cubicBezTo>
                    <a:pt x="811" y="1035"/>
                    <a:pt x="813" y="1043"/>
                    <a:pt x="816" y="1050"/>
                  </a:cubicBezTo>
                  <a:cubicBezTo>
                    <a:pt x="823" y="1070"/>
                    <a:pt x="835" y="1076"/>
                    <a:pt x="856" y="1072"/>
                  </a:cubicBezTo>
                  <a:cubicBezTo>
                    <a:pt x="887" y="1065"/>
                    <a:pt x="913" y="1049"/>
                    <a:pt x="938" y="1031"/>
                  </a:cubicBezTo>
                  <a:cubicBezTo>
                    <a:pt x="955" y="1018"/>
                    <a:pt x="966" y="1003"/>
                    <a:pt x="963" y="98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99" name="Freeform 24"/>
            <p:cNvSpPr>
              <a:spLocks/>
            </p:cNvSpPr>
            <p:nvPr/>
          </p:nvSpPr>
          <p:spPr bwMode="auto">
            <a:xfrm>
              <a:off x="2016" y="2254"/>
              <a:ext cx="228" cy="193"/>
            </a:xfrm>
            <a:custGeom>
              <a:avLst/>
              <a:gdLst/>
              <a:ahLst/>
              <a:cxnLst>
                <a:cxn ang="0">
                  <a:pos x="121" y="0"/>
                </a:cxn>
                <a:cxn ang="0">
                  <a:pos x="131" y="6"/>
                </a:cxn>
                <a:cxn ang="0">
                  <a:pos x="370" y="183"/>
                </a:cxn>
                <a:cxn ang="0">
                  <a:pos x="564" y="324"/>
                </a:cxn>
                <a:cxn ang="0">
                  <a:pos x="585" y="339"/>
                </a:cxn>
                <a:cxn ang="0">
                  <a:pos x="590" y="363"/>
                </a:cxn>
                <a:cxn ang="0">
                  <a:pos x="566" y="395"/>
                </a:cxn>
                <a:cxn ang="0">
                  <a:pos x="495" y="491"/>
                </a:cxn>
                <a:cxn ang="0">
                  <a:pos x="465" y="496"/>
                </a:cxn>
                <a:cxn ang="0">
                  <a:pos x="355" y="416"/>
                </a:cxn>
                <a:cxn ang="0">
                  <a:pos x="186" y="292"/>
                </a:cxn>
                <a:cxn ang="0">
                  <a:pos x="24" y="173"/>
                </a:cxn>
                <a:cxn ang="0">
                  <a:pos x="16" y="167"/>
                </a:cxn>
                <a:cxn ang="0">
                  <a:pos x="12" y="139"/>
                </a:cxn>
                <a:cxn ang="0">
                  <a:pos x="93" y="33"/>
                </a:cxn>
                <a:cxn ang="0">
                  <a:pos x="109" y="10"/>
                </a:cxn>
                <a:cxn ang="0">
                  <a:pos x="121" y="0"/>
                </a:cxn>
              </a:cxnLst>
              <a:rect l="0" t="0" r="r" b="b"/>
              <a:pathLst>
                <a:path w="598" h="506">
                  <a:moveTo>
                    <a:pt x="121" y="0"/>
                  </a:moveTo>
                  <a:cubicBezTo>
                    <a:pt x="125" y="3"/>
                    <a:pt x="128" y="4"/>
                    <a:pt x="131" y="6"/>
                  </a:cubicBezTo>
                  <a:cubicBezTo>
                    <a:pt x="210" y="65"/>
                    <a:pt x="290" y="124"/>
                    <a:pt x="370" y="183"/>
                  </a:cubicBezTo>
                  <a:cubicBezTo>
                    <a:pt x="435" y="230"/>
                    <a:pt x="499" y="277"/>
                    <a:pt x="564" y="324"/>
                  </a:cubicBezTo>
                  <a:cubicBezTo>
                    <a:pt x="571" y="329"/>
                    <a:pt x="578" y="334"/>
                    <a:pt x="585" y="339"/>
                  </a:cubicBezTo>
                  <a:cubicBezTo>
                    <a:pt x="597" y="347"/>
                    <a:pt x="598" y="352"/>
                    <a:pt x="590" y="363"/>
                  </a:cubicBezTo>
                  <a:cubicBezTo>
                    <a:pt x="583" y="374"/>
                    <a:pt x="574" y="385"/>
                    <a:pt x="566" y="395"/>
                  </a:cubicBezTo>
                  <a:cubicBezTo>
                    <a:pt x="542" y="427"/>
                    <a:pt x="518" y="459"/>
                    <a:pt x="495" y="491"/>
                  </a:cubicBezTo>
                  <a:cubicBezTo>
                    <a:pt x="484" y="505"/>
                    <a:pt x="480" y="506"/>
                    <a:pt x="465" y="496"/>
                  </a:cubicBezTo>
                  <a:cubicBezTo>
                    <a:pt x="428" y="469"/>
                    <a:pt x="392" y="443"/>
                    <a:pt x="355" y="416"/>
                  </a:cubicBezTo>
                  <a:cubicBezTo>
                    <a:pt x="299" y="375"/>
                    <a:pt x="243" y="333"/>
                    <a:pt x="186" y="292"/>
                  </a:cubicBezTo>
                  <a:cubicBezTo>
                    <a:pt x="132" y="253"/>
                    <a:pt x="78" y="213"/>
                    <a:pt x="24" y="173"/>
                  </a:cubicBezTo>
                  <a:cubicBezTo>
                    <a:pt x="21" y="172"/>
                    <a:pt x="19" y="169"/>
                    <a:pt x="16" y="167"/>
                  </a:cubicBezTo>
                  <a:cubicBezTo>
                    <a:pt x="0" y="156"/>
                    <a:pt x="5" y="149"/>
                    <a:pt x="12" y="139"/>
                  </a:cubicBezTo>
                  <a:cubicBezTo>
                    <a:pt x="39" y="104"/>
                    <a:pt x="66" y="68"/>
                    <a:pt x="93" y="33"/>
                  </a:cubicBezTo>
                  <a:cubicBezTo>
                    <a:pt x="98" y="25"/>
                    <a:pt x="103" y="17"/>
                    <a:pt x="109" y="10"/>
                  </a:cubicBezTo>
                  <a:cubicBezTo>
                    <a:pt x="112" y="6"/>
                    <a:pt x="117" y="4"/>
                    <a:pt x="12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0" name="Freeform 25"/>
            <p:cNvSpPr>
              <a:spLocks/>
            </p:cNvSpPr>
            <p:nvPr/>
          </p:nvSpPr>
          <p:spPr bwMode="auto">
            <a:xfrm>
              <a:off x="2203" y="1904"/>
              <a:ext cx="182" cy="21"/>
            </a:xfrm>
            <a:custGeom>
              <a:avLst/>
              <a:gdLst/>
              <a:ahLst/>
              <a:cxnLst>
                <a:cxn ang="0">
                  <a:pos x="239" y="0"/>
                </a:cxn>
                <a:cxn ang="0">
                  <a:pos x="436" y="0"/>
                </a:cxn>
                <a:cxn ang="0">
                  <a:pos x="454" y="1"/>
                </a:cxn>
                <a:cxn ang="0">
                  <a:pos x="477" y="25"/>
                </a:cxn>
                <a:cxn ang="0">
                  <a:pos x="457" y="52"/>
                </a:cxn>
                <a:cxn ang="0">
                  <a:pos x="436" y="55"/>
                </a:cxn>
                <a:cxn ang="0">
                  <a:pos x="45" y="55"/>
                </a:cxn>
                <a:cxn ang="0">
                  <a:pos x="23" y="53"/>
                </a:cxn>
                <a:cxn ang="0">
                  <a:pos x="1" y="26"/>
                </a:cxn>
                <a:cxn ang="0">
                  <a:pos x="25" y="0"/>
                </a:cxn>
                <a:cxn ang="0">
                  <a:pos x="43" y="0"/>
                </a:cxn>
                <a:cxn ang="0">
                  <a:pos x="239" y="0"/>
                </a:cxn>
              </a:cxnLst>
              <a:rect l="0" t="0" r="r" b="b"/>
              <a:pathLst>
                <a:path w="477" h="55">
                  <a:moveTo>
                    <a:pt x="239" y="0"/>
                  </a:moveTo>
                  <a:cubicBezTo>
                    <a:pt x="304" y="0"/>
                    <a:pt x="370" y="0"/>
                    <a:pt x="436" y="0"/>
                  </a:cubicBezTo>
                  <a:cubicBezTo>
                    <a:pt x="442" y="0"/>
                    <a:pt x="448" y="0"/>
                    <a:pt x="454" y="1"/>
                  </a:cubicBezTo>
                  <a:cubicBezTo>
                    <a:pt x="466" y="3"/>
                    <a:pt x="476" y="14"/>
                    <a:pt x="477" y="25"/>
                  </a:cubicBezTo>
                  <a:cubicBezTo>
                    <a:pt x="477" y="37"/>
                    <a:pt x="470" y="49"/>
                    <a:pt x="457" y="52"/>
                  </a:cubicBezTo>
                  <a:cubicBezTo>
                    <a:pt x="451" y="54"/>
                    <a:pt x="443" y="55"/>
                    <a:pt x="436" y="55"/>
                  </a:cubicBezTo>
                  <a:cubicBezTo>
                    <a:pt x="305" y="55"/>
                    <a:pt x="175" y="55"/>
                    <a:pt x="45" y="55"/>
                  </a:cubicBezTo>
                  <a:cubicBezTo>
                    <a:pt x="37" y="55"/>
                    <a:pt x="30" y="54"/>
                    <a:pt x="23" y="53"/>
                  </a:cubicBezTo>
                  <a:cubicBezTo>
                    <a:pt x="9" y="50"/>
                    <a:pt x="0" y="39"/>
                    <a:pt x="1" y="26"/>
                  </a:cubicBezTo>
                  <a:cubicBezTo>
                    <a:pt x="1" y="14"/>
                    <a:pt x="12" y="2"/>
                    <a:pt x="25" y="0"/>
                  </a:cubicBezTo>
                  <a:cubicBezTo>
                    <a:pt x="31" y="0"/>
                    <a:pt x="37" y="0"/>
                    <a:pt x="43" y="0"/>
                  </a:cubicBezTo>
                  <a:cubicBezTo>
                    <a:pt x="108" y="0"/>
                    <a:pt x="173" y="0"/>
                    <a:pt x="23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1" name="Freeform 26"/>
            <p:cNvSpPr>
              <a:spLocks noEditPoints="1"/>
            </p:cNvSpPr>
            <p:nvPr/>
          </p:nvSpPr>
          <p:spPr bwMode="auto">
            <a:xfrm>
              <a:off x="2216" y="2030"/>
              <a:ext cx="39" cy="39"/>
            </a:xfrm>
            <a:custGeom>
              <a:avLst/>
              <a:gdLst/>
              <a:ahLst/>
              <a:cxnLst>
                <a:cxn ang="0">
                  <a:pos x="51" y="100"/>
                </a:cxn>
                <a:cxn ang="0">
                  <a:pos x="23" y="100"/>
                </a:cxn>
                <a:cxn ang="0">
                  <a:pos x="1" y="77"/>
                </a:cxn>
                <a:cxn ang="0">
                  <a:pos x="1" y="23"/>
                </a:cxn>
                <a:cxn ang="0">
                  <a:pos x="24" y="0"/>
                </a:cxn>
                <a:cxn ang="0">
                  <a:pos x="74" y="0"/>
                </a:cxn>
                <a:cxn ang="0">
                  <a:pos x="100" y="22"/>
                </a:cxn>
                <a:cxn ang="0">
                  <a:pos x="100" y="77"/>
                </a:cxn>
                <a:cxn ang="0">
                  <a:pos x="73" y="100"/>
                </a:cxn>
                <a:cxn ang="0">
                  <a:pos x="51" y="100"/>
                </a:cxn>
                <a:cxn ang="0">
                  <a:pos x="51" y="100"/>
                </a:cxn>
                <a:cxn ang="0">
                  <a:pos x="56" y="39"/>
                </a:cxn>
                <a:cxn ang="0">
                  <a:pos x="56" y="40"/>
                </a:cxn>
                <a:cxn ang="0">
                  <a:pos x="22" y="40"/>
                </a:cxn>
                <a:cxn ang="0">
                  <a:pos x="9" y="51"/>
                </a:cxn>
                <a:cxn ang="0">
                  <a:pos x="23" y="64"/>
                </a:cxn>
                <a:cxn ang="0">
                  <a:pos x="80" y="64"/>
                </a:cxn>
                <a:cxn ang="0">
                  <a:pos x="93" y="49"/>
                </a:cxn>
                <a:cxn ang="0">
                  <a:pos x="79" y="39"/>
                </a:cxn>
                <a:cxn ang="0">
                  <a:pos x="56" y="39"/>
                </a:cxn>
              </a:cxnLst>
              <a:rect l="0" t="0" r="r" b="b"/>
              <a:pathLst>
                <a:path w="102" h="101">
                  <a:moveTo>
                    <a:pt x="51" y="100"/>
                  </a:moveTo>
                  <a:cubicBezTo>
                    <a:pt x="42" y="100"/>
                    <a:pt x="33" y="101"/>
                    <a:pt x="23" y="100"/>
                  </a:cubicBezTo>
                  <a:cubicBezTo>
                    <a:pt x="10" y="99"/>
                    <a:pt x="1" y="91"/>
                    <a:pt x="1" y="77"/>
                  </a:cubicBezTo>
                  <a:cubicBezTo>
                    <a:pt x="0" y="59"/>
                    <a:pt x="0" y="41"/>
                    <a:pt x="1" y="23"/>
                  </a:cubicBezTo>
                  <a:cubicBezTo>
                    <a:pt x="1" y="8"/>
                    <a:pt x="9" y="0"/>
                    <a:pt x="24" y="0"/>
                  </a:cubicBezTo>
                  <a:cubicBezTo>
                    <a:pt x="41" y="0"/>
                    <a:pt x="58" y="0"/>
                    <a:pt x="74" y="0"/>
                  </a:cubicBezTo>
                  <a:cubicBezTo>
                    <a:pt x="90" y="0"/>
                    <a:pt x="99" y="7"/>
                    <a:pt x="100" y="22"/>
                  </a:cubicBezTo>
                  <a:cubicBezTo>
                    <a:pt x="102" y="40"/>
                    <a:pt x="102" y="59"/>
                    <a:pt x="100" y="77"/>
                  </a:cubicBezTo>
                  <a:cubicBezTo>
                    <a:pt x="99" y="93"/>
                    <a:pt x="90" y="100"/>
                    <a:pt x="73" y="100"/>
                  </a:cubicBezTo>
                  <a:cubicBezTo>
                    <a:pt x="66" y="100"/>
                    <a:pt x="59" y="100"/>
                    <a:pt x="51" y="100"/>
                  </a:cubicBezTo>
                  <a:cubicBezTo>
                    <a:pt x="51" y="100"/>
                    <a:pt x="51" y="100"/>
                    <a:pt x="51" y="100"/>
                  </a:cubicBezTo>
                  <a:close/>
                  <a:moveTo>
                    <a:pt x="56" y="39"/>
                  </a:moveTo>
                  <a:cubicBezTo>
                    <a:pt x="56" y="40"/>
                    <a:pt x="56" y="40"/>
                    <a:pt x="56" y="40"/>
                  </a:cubicBezTo>
                  <a:cubicBezTo>
                    <a:pt x="44" y="40"/>
                    <a:pt x="33" y="40"/>
                    <a:pt x="22" y="40"/>
                  </a:cubicBezTo>
                  <a:cubicBezTo>
                    <a:pt x="14" y="40"/>
                    <a:pt x="9" y="42"/>
                    <a:pt x="9" y="51"/>
                  </a:cubicBezTo>
                  <a:cubicBezTo>
                    <a:pt x="9" y="61"/>
                    <a:pt x="14" y="64"/>
                    <a:pt x="23" y="64"/>
                  </a:cubicBezTo>
                  <a:cubicBezTo>
                    <a:pt x="42" y="64"/>
                    <a:pt x="61" y="64"/>
                    <a:pt x="80" y="64"/>
                  </a:cubicBezTo>
                  <a:cubicBezTo>
                    <a:pt x="91" y="63"/>
                    <a:pt x="93" y="60"/>
                    <a:pt x="93" y="49"/>
                  </a:cubicBezTo>
                  <a:cubicBezTo>
                    <a:pt x="92" y="39"/>
                    <a:pt x="87" y="38"/>
                    <a:pt x="79" y="39"/>
                  </a:cubicBezTo>
                  <a:cubicBezTo>
                    <a:pt x="72" y="40"/>
                    <a:pt x="63" y="39"/>
                    <a:pt x="56" y="3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2" name="Freeform 27"/>
            <p:cNvSpPr>
              <a:spLocks/>
            </p:cNvSpPr>
            <p:nvPr/>
          </p:nvSpPr>
          <p:spPr bwMode="auto">
            <a:xfrm>
              <a:off x="2326" y="2035"/>
              <a:ext cx="39" cy="24"/>
            </a:xfrm>
            <a:custGeom>
              <a:avLst/>
              <a:gdLst/>
              <a:ahLst/>
              <a:cxnLst>
                <a:cxn ang="0">
                  <a:pos x="1" y="29"/>
                </a:cxn>
                <a:cxn ang="0">
                  <a:pos x="3" y="18"/>
                </a:cxn>
                <a:cxn ang="0">
                  <a:pos x="32" y="6"/>
                </a:cxn>
                <a:cxn ang="0">
                  <a:pos x="63" y="2"/>
                </a:cxn>
                <a:cxn ang="0">
                  <a:pos x="93" y="17"/>
                </a:cxn>
                <a:cxn ang="0">
                  <a:pos x="94" y="49"/>
                </a:cxn>
                <a:cxn ang="0">
                  <a:pos x="63" y="62"/>
                </a:cxn>
                <a:cxn ang="0">
                  <a:pos x="30" y="60"/>
                </a:cxn>
                <a:cxn ang="0">
                  <a:pos x="1" y="29"/>
                </a:cxn>
              </a:cxnLst>
              <a:rect l="0" t="0" r="r" b="b"/>
              <a:pathLst>
                <a:path w="100" h="65">
                  <a:moveTo>
                    <a:pt x="1" y="29"/>
                  </a:moveTo>
                  <a:cubicBezTo>
                    <a:pt x="1" y="28"/>
                    <a:pt x="0" y="20"/>
                    <a:pt x="3" y="18"/>
                  </a:cubicBezTo>
                  <a:cubicBezTo>
                    <a:pt x="12" y="13"/>
                    <a:pt x="22" y="8"/>
                    <a:pt x="32" y="6"/>
                  </a:cubicBezTo>
                  <a:cubicBezTo>
                    <a:pt x="42" y="3"/>
                    <a:pt x="53" y="3"/>
                    <a:pt x="63" y="2"/>
                  </a:cubicBezTo>
                  <a:cubicBezTo>
                    <a:pt x="76" y="0"/>
                    <a:pt x="87" y="6"/>
                    <a:pt x="93" y="17"/>
                  </a:cubicBezTo>
                  <a:cubicBezTo>
                    <a:pt x="100" y="27"/>
                    <a:pt x="99" y="38"/>
                    <a:pt x="94" y="49"/>
                  </a:cubicBezTo>
                  <a:cubicBezTo>
                    <a:pt x="88" y="59"/>
                    <a:pt x="76" y="65"/>
                    <a:pt x="63" y="62"/>
                  </a:cubicBezTo>
                  <a:cubicBezTo>
                    <a:pt x="52" y="60"/>
                    <a:pt x="41" y="59"/>
                    <a:pt x="30" y="60"/>
                  </a:cubicBezTo>
                  <a:cubicBezTo>
                    <a:pt x="8" y="62"/>
                    <a:pt x="1" y="55"/>
                    <a:pt x="1" y="2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3" name="Freeform 28"/>
            <p:cNvSpPr>
              <a:spLocks/>
            </p:cNvSpPr>
            <p:nvPr/>
          </p:nvSpPr>
          <p:spPr bwMode="auto">
            <a:xfrm>
              <a:off x="2220" y="2103"/>
              <a:ext cx="77" cy="11"/>
            </a:xfrm>
            <a:custGeom>
              <a:avLst/>
              <a:gdLst/>
              <a:ahLst/>
              <a:cxnLst>
                <a:cxn ang="0">
                  <a:pos x="169" y="28"/>
                </a:cxn>
                <a:cxn ang="0">
                  <a:pos x="96" y="29"/>
                </a:cxn>
                <a:cxn ang="0">
                  <a:pos x="24" y="29"/>
                </a:cxn>
                <a:cxn ang="0">
                  <a:pos x="7" y="28"/>
                </a:cxn>
                <a:cxn ang="0">
                  <a:pos x="0" y="19"/>
                </a:cxn>
                <a:cxn ang="0">
                  <a:pos x="6" y="11"/>
                </a:cxn>
                <a:cxn ang="0">
                  <a:pos x="20" y="9"/>
                </a:cxn>
                <a:cxn ang="0">
                  <a:pos x="87" y="5"/>
                </a:cxn>
                <a:cxn ang="0">
                  <a:pos x="93" y="6"/>
                </a:cxn>
                <a:cxn ang="0">
                  <a:pos x="147" y="11"/>
                </a:cxn>
                <a:cxn ang="0">
                  <a:pos x="181" y="11"/>
                </a:cxn>
                <a:cxn ang="0">
                  <a:pos x="186" y="10"/>
                </a:cxn>
                <a:cxn ang="0">
                  <a:pos x="198" y="15"/>
                </a:cxn>
                <a:cxn ang="0">
                  <a:pos x="189" y="29"/>
                </a:cxn>
                <a:cxn ang="0">
                  <a:pos x="170" y="29"/>
                </a:cxn>
                <a:cxn ang="0">
                  <a:pos x="169" y="28"/>
                </a:cxn>
              </a:cxnLst>
              <a:rect l="0" t="0" r="r" b="b"/>
              <a:pathLst>
                <a:path w="201" h="29">
                  <a:moveTo>
                    <a:pt x="169" y="28"/>
                  </a:moveTo>
                  <a:cubicBezTo>
                    <a:pt x="145" y="28"/>
                    <a:pt x="121" y="29"/>
                    <a:pt x="96" y="29"/>
                  </a:cubicBezTo>
                  <a:cubicBezTo>
                    <a:pt x="72" y="29"/>
                    <a:pt x="48" y="29"/>
                    <a:pt x="24" y="29"/>
                  </a:cubicBezTo>
                  <a:cubicBezTo>
                    <a:pt x="19" y="29"/>
                    <a:pt x="12" y="29"/>
                    <a:pt x="7" y="28"/>
                  </a:cubicBezTo>
                  <a:cubicBezTo>
                    <a:pt x="4" y="27"/>
                    <a:pt x="0" y="22"/>
                    <a:pt x="0" y="19"/>
                  </a:cubicBezTo>
                  <a:cubicBezTo>
                    <a:pt x="0" y="16"/>
                    <a:pt x="3" y="12"/>
                    <a:pt x="6" y="11"/>
                  </a:cubicBezTo>
                  <a:cubicBezTo>
                    <a:pt x="11" y="9"/>
                    <a:pt x="16" y="9"/>
                    <a:pt x="20" y="9"/>
                  </a:cubicBezTo>
                  <a:cubicBezTo>
                    <a:pt x="43" y="8"/>
                    <a:pt x="65" y="13"/>
                    <a:pt x="87" y="5"/>
                  </a:cubicBezTo>
                  <a:cubicBezTo>
                    <a:pt x="89" y="4"/>
                    <a:pt x="91" y="6"/>
                    <a:pt x="93" y="6"/>
                  </a:cubicBezTo>
                  <a:cubicBezTo>
                    <a:pt x="110" y="14"/>
                    <a:pt x="129" y="12"/>
                    <a:pt x="147" y="11"/>
                  </a:cubicBezTo>
                  <a:cubicBezTo>
                    <a:pt x="158" y="11"/>
                    <a:pt x="169" y="11"/>
                    <a:pt x="181" y="11"/>
                  </a:cubicBezTo>
                  <a:cubicBezTo>
                    <a:pt x="183" y="11"/>
                    <a:pt x="185" y="11"/>
                    <a:pt x="186" y="10"/>
                  </a:cubicBezTo>
                  <a:cubicBezTo>
                    <a:pt x="195" y="0"/>
                    <a:pt x="196" y="10"/>
                    <a:pt x="198" y="15"/>
                  </a:cubicBezTo>
                  <a:cubicBezTo>
                    <a:pt x="201" y="24"/>
                    <a:pt x="198" y="28"/>
                    <a:pt x="189" y="29"/>
                  </a:cubicBezTo>
                  <a:cubicBezTo>
                    <a:pt x="183" y="29"/>
                    <a:pt x="176" y="29"/>
                    <a:pt x="170" y="29"/>
                  </a:cubicBezTo>
                  <a:cubicBezTo>
                    <a:pt x="169" y="28"/>
                    <a:pt x="169" y="28"/>
                    <a:pt x="169" y="2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4" name="Freeform 29"/>
            <p:cNvSpPr>
              <a:spLocks/>
            </p:cNvSpPr>
            <p:nvPr/>
          </p:nvSpPr>
          <p:spPr bwMode="auto">
            <a:xfrm>
              <a:off x="2030" y="1651"/>
              <a:ext cx="176" cy="174"/>
            </a:xfrm>
            <a:custGeom>
              <a:avLst/>
              <a:gdLst/>
              <a:ahLst/>
              <a:cxnLst>
                <a:cxn ang="0">
                  <a:pos x="32" y="456"/>
                </a:cxn>
                <a:cxn ang="0">
                  <a:pos x="20" y="446"/>
                </a:cxn>
                <a:cxn ang="0">
                  <a:pos x="152" y="150"/>
                </a:cxn>
                <a:cxn ang="0">
                  <a:pos x="449" y="16"/>
                </a:cxn>
                <a:cxn ang="0">
                  <a:pos x="458" y="30"/>
                </a:cxn>
                <a:cxn ang="0">
                  <a:pos x="444" y="40"/>
                </a:cxn>
                <a:cxn ang="0">
                  <a:pos x="169" y="167"/>
                </a:cxn>
                <a:cxn ang="0">
                  <a:pos x="43" y="442"/>
                </a:cxn>
                <a:cxn ang="0">
                  <a:pos x="34" y="456"/>
                </a:cxn>
                <a:cxn ang="0">
                  <a:pos x="32" y="456"/>
                </a:cxn>
              </a:cxnLst>
              <a:rect l="0" t="0" r="r" b="b"/>
              <a:pathLst>
                <a:path w="460" h="456">
                  <a:moveTo>
                    <a:pt x="32" y="456"/>
                  </a:moveTo>
                  <a:cubicBezTo>
                    <a:pt x="26" y="456"/>
                    <a:pt x="21" y="452"/>
                    <a:pt x="20" y="446"/>
                  </a:cubicBezTo>
                  <a:cubicBezTo>
                    <a:pt x="0" y="344"/>
                    <a:pt x="75" y="226"/>
                    <a:pt x="152" y="150"/>
                  </a:cubicBezTo>
                  <a:cubicBezTo>
                    <a:pt x="250" y="52"/>
                    <a:pt x="367" y="0"/>
                    <a:pt x="449" y="16"/>
                  </a:cubicBezTo>
                  <a:cubicBezTo>
                    <a:pt x="455" y="17"/>
                    <a:pt x="460" y="24"/>
                    <a:pt x="458" y="30"/>
                  </a:cubicBezTo>
                  <a:cubicBezTo>
                    <a:pt x="457" y="37"/>
                    <a:pt x="451" y="41"/>
                    <a:pt x="444" y="40"/>
                  </a:cubicBezTo>
                  <a:cubicBezTo>
                    <a:pt x="370" y="25"/>
                    <a:pt x="262" y="75"/>
                    <a:pt x="169" y="167"/>
                  </a:cubicBezTo>
                  <a:cubicBezTo>
                    <a:pt x="76" y="259"/>
                    <a:pt x="28" y="364"/>
                    <a:pt x="43" y="442"/>
                  </a:cubicBezTo>
                  <a:cubicBezTo>
                    <a:pt x="45" y="448"/>
                    <a:pt x="40" y="454"/>
                    <a:pt x="34" y="456"/>
                  </a:cubicBezTo>
                  <a:cubicBezTo>
                    <a:pt x="33" y="456"/>
                    <a:pt x="32" y="456"/>
                    <a:pt x="32" y="45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5" name="Freeform 30"/>
            <p:cNvSpPr>
              <a:spLocks/>
            </p:cNvSpPr>
            <p:nvPr/>
          </p:nvSpPr>
          <p:spPr bwMode="auto">
            <a:xfrm>
              <a:off x="2065" y="1685"/>
              <a:ext cx="140" cy="139"/>
            </a:xfrm>
            <a:custGeom>
              <a:avLst/>
              <a:gdLst/>
              <a:ahLst/>
              <a:cxnLst>
                <a:cxn ang="0">
                  <a:pos x="28" y="363"/>
                </a:cxn>
                <a:cxn ang="0">
                  <a:pos x="16" y="353"/>
                </a:cxn>
                <a:cxn ang="0">
                  <a:pos x="119" y="120"/>
                </a:cxn>
                <a:cxn ang="0">
                  <a:pos x="356" y="13"/>
                </a:cxn>
                <a:cxn ang="0">
                  <a:pos x="365" y="27"/>
                </a:cxn>
                <a:cxn ang="0">
                  <a:pos x="351" y="37"/>
                </a:cxn>
                <a:cxn ang="0">
                  <a:pos x="136" y="137"/>
                </a:cxn>
                <a:cxn ang="0">
                  <a:pos x="39" y="348"/>
                </a:cxn>
                <a:cxn ang="0">
                  <a:pos x="30" y="363"/>
                </a:cxn>
                <a:cxn ang="0">
                  <a:pos x="28" y="363"/>
                </a:cxn>
              </a:cxnLst>
              <a:rect l="0" t="0" r="r" b="b"/>
              <a:pathLst>
                <a:path w="367" h="363">
                  <a:moveTo>
                    <a:pt x="28" y="363"/>
                  </a:moveTo>
                  <a:cubicBezTo>
                    <a:pt x="22" y="363"/>
                    <a:pt x="17" y="359"/>
                    <a:pt x="16" y="353"/>
                  </a:cubicBezTo>
                  <a:cubicBezTo>
                    <a:pt x="0" y="273"/>
                    <a:pt x="59" y="180"/>
                    <a:pt x="119" y="120"/>
                  </a:cubicBezTo>
                  <a:cubicBezTo>
                    <a:pt x="197" y="42"/>
                    <a:pt x="290" y="0"/>
                    <a:pt x="356" y="13"/>
                  </a:cubicBezTo>
                  <a:cubicBezTo>
                    <a:pt x="362" y="14"/>
                    <a:pt x="367" y="21"/>
                    <a:pt x="365" y="27"/>
                  </a:cubicBezTo>
                  <a:cubicBezTo>
                    <a:pt x="364" y="34"/>
                    <a:pt x="358" y="38"/>
                    <a:pt x="351" y="37"/>
                  </a:cubicBezTo>
                  <a:cubicBezTo>
                    <a:pt x="294" y="25"/>
                    <a:pt x="207" y="66"/>
                    <a:pt x="136" y="137"/>
                  </a:cubicBezTo>
                  <a:cubicBezTo>
                    <a:pt x="65" y="208"/>
                    <a:pt x="28" y="289"/>
                    <a:pt x="39" y="348"/>
                  </a:cubicBezTo>
                  <a:cubicBezTo>
                    <a:pt x="41" y="355"/>
                    <a:pt x="36" y="361"/>
                    <a:pt x="30" y="363"/>
                  </a:cubicBezTo>
                  <a:cubicBezTo>
                    <a:pt x="29" y="363"/>
                    <a:pt x="28" y="363"/>
                    <a:pt x="28" y="36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6" name="Freeform 31"/>
            <p:cNvSpPr>
              <a:spLocks/>
            </p:cNvSpPr>
            <p:nvPr/>
          </p:nvSpPr>
          <p:spPr bwMode="auto">
            <a:xfrm>
              <a:off x="2097" y="1717"/>
              <a:ext cx="111" cy="110"/>
            </a:xfrm>
            <a:custGeom>
              <a:avLst/>
              <a:gdLst/>
              <a:ahLst/>
              <a:cxnLst>
                <a:cxn ang="0">
                  <a:pos x="24" y="287"/>
                </a:cxn>
                <a:cxn ang="0">
                  <a:pos x="12" y="277"/>
                </a:cxn>
                <a:cxn ang="0">
                  <a:pos x="94" y="92"/>
                </a:cxn>
                <a:cxn ang="0">
                  <a:pos x="278" y="10"/>
                </a:cxn>
                <a:cxn ang="0">
                  <a:pos x="287" y="24"/>
                </a:cxn>
                <a:cxn ang="0">
                  <a:pos x="273" y="34"/>
                </a:cxn>
                <a:cxn ang="0">
                  <a:pos x="111" y="109"/>
                </a:cxn>
                <a:cxn ang="0">
                  <a:pos x="35" y="273"/>
                </a:cxn>
                <a:cxn ang="0">
                  <a:pos x="26" y="287"/>
                </a:cxn>
                <a:cxn ang="0">
                  <a:pos x="24" y="287"/>
                </a:cxn>
              </a:cxnLst>
              <a:rect l="0" t="0" r="r" b="b"/>
              <a:pathLst>
                <a:path w="289" h="287">
                  <a:moveTo>
                    <a:pt x="24" y="287"/>
                  </a:moveTo>
                  <a:cubicBezTo>
                    <a:pt x="18" y="287"/>
                    <a:pt x="13" y="283"/>
                    <a:pt x="12" y="277"/>
                  </a:cubicBezTo>
                  <a:cubicBezTo>
                    <a:pt x="0" y="213"/>
                    <a:pt x="46" y="139"/>
                    <a:pt x="94" y="92"/>
                  </a:cubicBezTo>
                  <a:cubicBezTo>
                    <a:pt x="154" y="32"/>
                    <a:pt x="227" y="0"/>
                    <a:pt x="278" y="10"/>
                  </a:cubicBezTo>
                  <a:cubicBezTo>
                    <a:pt x="284" y="11"/>
                    <a:pt x="289" y="18"/>
                    <a:pt x="287" y="24"/>
                  </a:cubicBezTo>
                  <a:cubicBezTo>
                    <a:pt x="286" y="31"/>
                    <a:pt x="280" y="35"/>
                    <a:pt x="273" y="34"/>
                  </a:cubicBezTo>
                  <a:cubicBezTo>
                    <a:pt x="230" y="25"/>
                    <a:pt x="165" y="56"/>
                    <a:pt x="111" y="109"/>
                  </a:cubicBezTo>
                  <a:cubicBezTo>
                    <a:pt x="56" y="164"/>
                    <a:pt x="27" y="227"/>
                    <a:pt x="35" y="273"/>
                  </a:cubicBezTo>
                  <a:cubicBezTo>
                    <a:pt x="37" y="279"/>
                    <a:pt x="32" y="285"/>
                    <a:pt x="26" y="287"/>
                  </a:cubicBezTo>
                  <a:cubicBezTo>
                    <a:pt x="25" y="287"/>
                    <a:pt x="24" y="287"/>
                    <a:pt x="24" y="28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7" name="Freeform 32"/>
            <p:cNvSpPr>
              <a:spLocks/>
            </p:cNvSpPr>
            <p:nvPr/>
          </p:nvSpPr>
          <p:spPr bwMode="auto">
            <a:xfrm>
              <a:off x="2211" y="1908"/>
              <a:ext cx="106" cy="13"/>
            </a:xfrm>
            <a:custGeom>
              <a:avLst/>
              <a:gdLst/>
              <a:ahLst/>
              <a:cxnLst>
                <a:cxn ang="0">
                  <a:pos x="278" y="35"/>
                </a:cxn>
                <a:cxn ang="0">
                  <a:pos x="28" y="35"/>
                </a:cxn>
                <a:cxn ang="0">
                  <a:pos x="14" y="34"/>
                </a:cxn>
                <a:cxn ang="0">
                  <a:pos x="0" y="16"/>
                </a:cxn>
                <a:cxn ang="0">
                  <a:pos x="15" y="0"/>
                </a:cxn>
                <a:cxn ang="0">
                  <a:pos x="27" y="0"/>
                </a:cxn>
                <a:cxn ang="0">
                  <a:pos x="152" y="0"/>
                </a:cxn>
                <a:cxn ang="0">
                  <a:pos x="278" y="0"/>
                </a:cxn>
              </a:cxnLst>
              <a:rect l="0" t="0" r="r" b="b"/>
              <a:pathLst>
                <a:path w="278" h="35">
                  <a:moveTo>
                    <a:pt x="278" y="35"/>
                  </a:moveTo>
                  <a:cubicBezTo>
                    <a:pt x="195" y="35"/>
                    <a:pt x="111" y="35"/>
                    <a:pt x="28" y="35"/>
                  </a:cubicBezTo>
                  <a:cubicBezTo>
                    <a:pt x="23" y="35"/>
                    <a:pt x="18" y="35"/>
                    <a:pt x="14" y="34"/>
                  </a:cubicBezTo>
                  <a:cubicBezTo>
                    <a:pt x="5" y="32"/>
                    <a:pt x="0" y="25"/>
                    <a:pt x="0" y="16"/>
                  </a:cubicBezTo>
                  <a:cubicBezTo>
                    <a:pt x="0" y="9"/>
                    <a:pt x="7" y="1"/>
                    <a:pt x="15" y="0"/>
                  </a:cubicBezTo>
                  <a:cubicBezTo>
                    <a:pt x="19" y="0"/>
                    <a:pt x="23" y="0"/>
                    <a:pt x="27" y="0"/>
                  </a:cubicBezTo>
                  <a:cubicBezTo>
                    <a:pt x="69" y="0"/>
                    <a:pt x="110" y="0"/>
                    <a:pt x="152" y="0"/>
                  </a:cubicBezTo>
                  <a:cubicBezTo>
                    <a:pt x="194" y="0"/>
                    <a:pt x="236" y="0"/>
                    <a:pt x="278" y="0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8" name="Freeform 33"/>
            <p:cNvSpPr>
              <a:spLocks noEditPoints="1"/>
            </p:cNvSpPr>
            <p:nvPr/>
          </p:nvSpPr>
          <p:spPr bwMode="auto">
            <a:xfrm>
              <a:off x="2211" y="1938"/>
              <a:ext cx="11" cy="19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0" y="0"/>
                </a:cxn>
                <a:cxn ang="0">
                  <a:pos x="13" y="0"/>
                </a:cxn>
                <a:cxn ang="0">
                  <a:pos x="22" y="1"/>
                </a:cxn>
                <a:cxn ang="0">
                  <a:pos x="28" y="6"/>
                </a:cxn>
                <a:cxn ang="0">
                  <a:pos x="30" y="15"/>
                </a:cxn>
                <a:cxn ang="0">
                  <a:pos x="28" y="24"/>
                </a:cxn>
                <a:cxn ang="0">
                  <a:pos x="23" y="29"/>
                </a:cxn>
                <a:cxn ang="0">
                  <a:pos x="13" y="30"/>
                </a:cxn>
                <a:cxn ang="0">
                  <a:pos x="8" y="30"/>
                </a:cxn>
                <a:cxn ang="0">
                  <a:pos x="8" y="49"/>
                </a:cxn>
                <a:cxn ang="0">
                  <a:pos x="0" y="49"/>
                </a:cxn>
                <a:cxn ang="0">
                  <a:pos x="8" y="8"/>
                </a:cxn>
                <a:cxn ang="0">
                  <a:pos x="8" y="22"/>
                </a:cxn>
                <a:cxn ang="0">
                  <a:pos x="12" y="22"/>
                </a:cxn>
                <a:cxn ang="0">
                  <a:pos x="18" y="22"/>
                </a:cxn>
                <a:cxn ang="0">
                  <a:pos x="21" y="19"/>
                </a:cxn>
                <a:cxn ang="0">
                  <a:pos x="22" y="15"/>
                </a:cxn>
                <a:cxn ang="0">
                  <a:pos x="21" y="11"/>
                </a:cxn>
                <a:cxn ang="0">
                  <a:pos x="18" y="9"/>
                </a:cxn>
                <a:cxn ang="0">
                  <a:pos x="12" y="8"/>
                </a:cxn>
                <a:cxn ang="0">
                  <a:pos x="8" y="8"/>
                </a:cxn>
              </a:cxnLst>
              <a:rect l="0" t="0" r="r" b="b"/>
              <a:pathLst>
                <a:path w="30" h="49">
                  <a:moveTo>
                    <a:pt x="0" y="4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7" y="0"/>
                    <a:pt x="21" y="0"/>
                    <a:pt x="22" y="1"/>
                  </a:cubicBezTo>
                  <a:cubicBezTo>
                    <a:pt x="24" y="2"/>
                    <a:pt x="26" y="3"/>
                    <a:pt x="28" y="6"/>
                  </a:cubicBezTo>
                  <a:cubicBezTo>
                    <a:pt x="29" y="8"/>
                    <a:pt x="30" y="11"/>
                    <a:pt x="30" y="15"/>
                  </a:cubicBezTo>
                  <a:cubicBezTo>
                    <a:pt x="30" y="19"/>
                    <a:pt x="30" y="22"/>
                    <a:pt x="28" y="24"/>
                  </a:cubicBezTo>
                  <a:cubicBezTo>
                    <a:pt x="27" y="26"/>
                    <a:pt x="25" y="28"/>
                    <a:pt x="23" y="29"/>
                  </a:cubicBezTo>
                  <a:cubicBezTo>
                    <a:pt x="21" y="30"/>
                    <a:pt x="18" y="30"/>
                    <a:pt x="13" y="30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8" y="49"/>
                    <a:pt x="8" y="49"/>
                    <a:pt x="8" y="49"/>
                  </a:cubicBezTo>
                  <a:lnTo>
                    <a:pt x="0" y="49"/>
                  </a:lnTo>
                  <a:close/>
                  <a:moveTo>
                    <a:pt x="8" y="8"/>
                  </a:moveTo>
                  <a:cubicBezTo>
                    <a:pt x="8" y="22"/>
                    <a:pt x="8" y="22"/>
                    <a:pt x="8" y="22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5" y="22"/>
                    <a:pt x="17" y="22"/>
                    <a:pt x="18" y="22"/>
                  </a:cubicBezTo>
                  <a:cubicBezTo>
                    <a:pt x="19" y="21"/>
                    <a:pt x="20" y="20"/>
                    <a:pt x="21" y="19"/>
                  </a:cubicBezTo>
                  <a:cubicBezTo>
                    <a:pt x="22" y="18"/>
                    <a:pt x="22" y="17"/>
                    <a:pt x="22" y="15"/>
                  </a:cubicBezTo>
                  <a:cubicBezTo>
                    <a:pt x="22" y="14"/>
                    <a:pt x="22" y="12"/>
                    <a:pt x="21" y="11"/>
                  </a:cubicBezTo>
                  <a:cubicBezTo>
                    <a:pt x="20" y="10"/>
                    <a:pt x="19" y="9"/>
                    <a:pt x="18" y="9"/>
                  </a:cubicBezTo>
                  <a:cubicBezTo>
                    <a:pt x="17" y="9"/>
                    <a:pt x="15" y="8"/>
                    <a:pt x="12" y="8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09" name="Freeform 34"/>
            <p:cNvSpPr>
              <a:spLocks noEditPoints="1"/>
            </p:cNvSpPr>
            <p:nvPr/>
          </p:nvSpPr>
          <p:spPr bwMode="auto">
            <a:xfrm>
              <a:off x="2225" y="1938"/>
              <a:ext cx="13" cy="19"/>
            </a:xfrm>
            <a:custGeom>
              <a:avLst/>
              <a:gdLst/>
              <a:ahLst/>
              <a:cxnLst>
                <a:cxn ang="0">
                  <a:pos x="0" y="49"/>
                </a:cxn>
                <a:cxn ang="0">
                  <a:pos x="0" y="0"/>
                </a:cxn>
                <a:cxn ang="0">
                  <a:pos x="17" y="0"/>
                </a:cxn>
                <a:cxn ang="0">
                  <a:pos x="26" y="1"/>
                </a:cxn>
                <a:cxn ang="0">
                  <a:pos x="31" y="6"/>
                </a:cxn>
                <a:cxn ang="0">
                  <a:pos x="33" y="14"/>
                </a:cxn>
                <a:cxn ang="0">
                  <a:pos x="30" y="23"/>
                </a:cxn>
                <a:cxn ang="0">
                  <a:pos x="22" y="27"/>
                </a:cxn>
                <a:cxn ang="0">
                  <a:pos x="26" y="31"/>
                </a:cxn>
                <a:cxn ang="0">
                  <a:pos x="31" y="39"/>
                </a:cxn>
                <a:cxn ang="0">
                  <a:pos x="36" y="49"/>
                </a:cxn>
                <a:cxn ang="0">
                  <a:pos x="26" y="49"/>
                </a:cxn>
                <a:cxn ang="0">
                  <a:pos x="20" y="38"/>
                </a:cxn>
                <a:cxn ang="0">
                  <a:pos x="16" y="31"/>
                </a:cxn>
                <a:cxn ang="0">
                  <a:pos x="14" y="29"/>
                </a:cxn>
                <a:cxn ang="0">
                  <a:pos x="10" y="29"/>
                </a:cxn>
                <a:cxn ang="0">
                  <a:pos x="8" y="29"/>
                </a:cxn>
                <a:cxn ang="0">
                  <a:pos x="8" y="49"/>
                </a:cxn>
                <a:cxn ang="0">
                  <a:pos x="0" y="49"/>
                </a:cxn>
                <a:cxn ang="0">
                  <a:pos x="8" y="21"/>
                </a:cxn>
                <a:cxn ang="0">
                  <a:pos x="14" y="21"/>
                </a:cxn>
                <a:cxn ang="0">
                  <a:pos x="21" y="20"/>
                </a:cxn>
                <a:cxn ang="0">
                  <a:pos x="23" y="18"/>
                </a:cxn>
                <a:cxn ang="0">
                  <a:pos x="24" y="14"/>
                </a:cxn>
                <a:cxn ang="0">
                  <a:pos x="23" y="11"/>
                </a:cxn>
                <a:cxn ang="0">
                  <a:pos x="21" y="9"/>
                </a:cxn>
                <a:cxn ang="0">
                  <a:pos x="14" y="8"/>
                </a:cxn>
                <a:cxn ang="0">
                  <a:pos x="8" y="8"/>
                </a:cxn>
                <a:cxn ang="0">
                  <a:pos x="8" y="21"/>
                </a:cxn>
              </a:cxnLst>
              <a:rect l="0" t="0" r="r" b="b"/>
              <a:pathLst>
                <a:path w="36" h="49">
                  <a:moveTo>
                    <a:pt x="0" y="49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1" y="0"/>
                    <a:pt x="24" y="1"/>
                    <a:pt x="26" y="1"/>
                  </a:cubicBezTo>
                  <a:cubicBezTo>
                    <a:pt x="28" y="2"/>
                    <a:pt x="30" y="4"/>
                    <a:pt x="31" y="6"/>
                  </a:cubicBezTo>
                  <a:cubicBezTo>
                    <a:pt x="32" y="8"/>
                    <a:pt x="33" y="11"/>
                    <a:pt x="33" y="14"/>
                  </a:cubicBezTo>
                  <a:cubicBezTo>
                    <a:pt x="33" y="18"/>
                    <a:pt x="32" y="21"/>
                    <a:pt x="30" y="23"/>
                  </a:cubicBezTo>
                  <a:cubicBezTo>
                    <a:pt x="28" y="25"/>
                    <a:pt x="25" y="27"/>
                    <a:pt x="22" y="27"/>
                  </a:cubicBezTo>
                  <a:cubicBezTo>
                    <a:pt x="24" y="29"/>
                    <a:pt x="25" y="30"/>
                    <a:pt x="26" y="31"/>
                  </a:cubicBezTo>
                  <a:cubicBezTo>
                    <a:pt x="27" y="33"/>
                    <a:pt x="29" y="36"/>
                    <a:pt x="31" y="39"/>
                  </a:cubicBezTo>
                  <a:cubicBezTo>
                    <a:pt x="36" y="49"/>
                    <a:pt x="36" y="49"/>
                    <a:pt x="36" y="49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4"/>
                    <a:pt x="17" y="32"/>
                    <a:pt x="16" y="31"/>
                  </a:cubicBezTo>
                  <a:cubicBezTo>
                    <a:pt x="15" y="30"/>
                    <a:pt x="14" y="29"/>
                    <a:pt x="14" y="29"/>
                  </a:cubicBezTo>
                  <a:cubicBezTo>
                    <a:pt x="13" y="29"/>
                    <a:pt x="11" y="29"/>
                    <a:pt x="10" y="29"/>
                  </a:cubicBezTo>
                  <a:cubicBezTo>
                    <a:pt x="8" y="29"/>
                    <a:pt x="8" y="29"/>
                    <a:pt x="8" y="29"/>
                  </a:cubicBezTo>
                  <a:cubicBezTo>
                    <a:pt x="8" y="49"/>
                    <a:pt x="8" y="49"/>
                    <a:pt x="8" y="49"/>
                  </a:cubicBezTo>
                  <a:lnTo>
                    <a:pt x="0" y="49"/>
                  </a:lnTo>
                  <a:close/>
                  <a:moveTo>
                    <a:pt x="8" y="21"/>
                  </a:moveTo>
                  <a:cubicBezTo>
                    <a:pt x="14" y="21"/>
                    <a:pt x="14" y="21"/>
                    <a:pt x="14" y="21"/>
                  </a:cubicBezTo>
                  <a:cubicBezTo>
                    <a:pt x="18" y="21"/>
                    <a:pt x="20" y="21"/>
                    <a:pt x="21" y="20"/>
                  </a:cubicBezTo>
                  <a:cubicBezTo>
                    <a:pt x="22" y="20"/>
                    <a:pt x="23" y="19"/>
                    <a:pt x="23" y="18"/>
                  </a:cubicBezTo>
                  <a:cubicBezTo>
                    <a:pt x="24" y="17"/>
                    <a:pt x="24" y="16"/>
                    <a:pt x="24" y="14"/>
                  </a:cubicBezTo>
                  <a:cubicBezTo>
                    <a:pt x="24" y="13"/>
                    <a:pt x="24" y="12"/>
                    <a:pt x="23" y="11"/>
                  </a:cubicBezTo>
                  <a:cubicBezTo>
                    <a:pt x="23" y="10"/>
                    <a:pt x="22" y="9"/>
                    <a:pt x="21" y="9"/>
                  </a:cubicBezTo>
                  <a:cubicBezTo>
                    <a:pt x="20" y="9"/>
                    <a:pt x="18" y="8"/>
                    <a:pt x="14" y="8"/>
                  </a:cubicBezTo>
                  <a:cubicBezTo>
                    <a:pt x="8" y="8"/>
                    <a:pt x="8" y="8"/>
                    <a:pt x="8" y="8"/>
                  </a:cubicBezTo>
                  <a:lnTo>
                    <a:pt x="8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0" name="Freeform 35"/>
            <p:cNvSpPr>
              <a:spLocks noEditPoints="1"/>
            </p:cNvSpPr>
            <p:nvPr/>
          </p:nvSpPr>
          <p:spPr bwMode="auto">
            <a:xfrm>
              <a:off x="2240" y="1938"/>
              <a:ext cx="14" cy="20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2" y="11"/>
                </a:cxn>
                <a:cxn ang="0">
                  <a:pos x="9" y="3"/>
                </a:cxn>
                <a:cxn ang="0">
                  <a:pos x="19" y="0"/>
                </a:cxn>
                <a:cxn ang="0">
                  <a:pos x="33" y="7"/>
                </a:cxn>
                <a:cxn ang="0">
                  <a:pos x="38" y="25"/>
                </a:cxn>
                <a:cxn ang="0">
                  <a:pos x="33" y="45"/>
                </a:cxn>
                <a:cxn ang="0">
                  <a:pos x="19" y="51"/>
                </a:cxn>
                <a:cxn ang="0">
                  <a:pos x="5" y="45"/>
                </a:cxn>
                <a:cxn ang="0">
                  <a:pos x="0" y="26"/>
                </a:cxn>
                <a:cxn ang="0">
                  <a:pos x="8" y="25"/>
                </a:cxn>
                <a:cxn ang="0">
                  <a:pos x="11" y="38"/>
                </a:cxn>
                <a:cxn ang="0">
                  <a:pos x="19" y="42"/>
                </a:cxn>
                <a:cxn ang="0">
                  <a:pos x="27" y="38"/>
                </a:cxn>
                <a:cxn ang="0">
                  <a:pos x="30" y="25"/>
                </a:cxn>
                <a:cxn ang="0">
                  <a:pos x="27" y="13"/>
                </a:cxn>
                <a:cxn ang="0">
                  <a:pos x="19" y="9"/>
                </a:cxn>
                <a:cxn ang="0">
                  <a:pos x="11" y="13"/>
                </a:cxn>
                <a:cxn ang="0">
                  <a:pos x="8" y="25"/>
                </a:cxn>
              </a:cxnLst>
              <a:rect l="0" t="0" r="r" b="b"/>
              <a:pathLst>
                <a:path w="38" h="51">
                  <a:moveTo>
                    <a:pt x="0" y="26"/>
                  </a:moveTo>
                  <a:cubicBezTo>
                    <a:pt x="0" y="20"/>
                    <a:pt x="1" y="15"/>
                    <a:pt x="2" y="11"/>
                  </a:cubicBezTo>
                  <a:cubicBezTo>
                    <a:pt x="4" y="8"/>
                    <a:pt x="6" y="5"/>
                    <a:pt x="9" y="3"/>
                  </a:cubicBezTo>
                  <a:cubicBezTo>
                    <a:pt x="12" y="1"/>
                    <a:pt x="15" y="0"/>
                    <a:pt x="19" y="0"/>
                  </a:cubicBezTo>
                  <a:cubicBezTo>
                    <a:pt x="25" y="0"/>
                    <a:pt x="29" y="2"/>
                    <a:pt x="33" y="7"/>
                  </a:cubicBezTo>
                  <a:cubicBezTo>
                    <a:pt x="37" y="11"/>
                    <a:pt x="38" y="17"/>
                    <a:pt x="38" y="25"/>
                  </a:cubicBezTo>
                  <a:cubicBezTo>
                    <a:pt x="38" y="34"/>
                    <a:pt x="37" y="40"/>
                    <a:pt x="33" y="45"/>
                  </a:cubicBezTo>
                  <a:cubicBezTo>
                    <a:pt x="29" y="49"/>
                    <a:pt x="25" y="51"/>
                    <a:pt x="19" y="51"/>
                  </a:cubicBezTo>
                  <a:cubicBezTo>
                    <a:pt x="13" y="51"/>
                    <a:pt x="9" y="49"/>
                    <a:pt x="5" y="45"/>
                  </a:cubicBezTo>
                  <a:cubicBezTo>
                    <a:pt x="2" y="40"/>
                    <a:pt x="0" y="34"/>
                    <a:pt x="0" y="26"/>
                  </a:cubicBezTo>
                  <a:close/>
                  <a:moveTo>
                    <a:pt x="8" y="25"/>
                  </a:moveTo>
                  <a:cubicBezTo>
                    <a:pt x="8" y="31"/>
                    <a:pt x="9" y="35"/>
                    <a:pt x="11" y="38"/>
                  </a:cubicBezTo>
                  <a:cubicBezTo>
                    <a:pt x="13" y="41"/>
                    <a:pt x="16" y="42"/>
                    <a:pt x="19" y="42"/>
                  </a:cubicBezTo>
                  <a:cubicBezTo>
                    <a:pt x="22" y="42"/>
                    <a:pt x="25" y="41"/>
                    <a:pt x="27" y="38"/>
                  </a:cubicBezTo>
                  <a:cubicBezTo>
                    <a:pt x="29" y="35"/>
                    <a:pt x="30" y="31"/>
                    <a:pt x="30" y="25"/>
                  </a:cubicBezTo>
                  <a:cubicBezTo>
                    <a:pt x="30" y="20"/>
                    <a:pt x="29" y="15"/>
                    <a:pt x="27" y="13"/>
                  </a:cubicBezTo>
                  <a:cubicBezTo>
                    <a:pt x="25" y="10"/>
                    <a:pt x="22" y="9"/>
                    <a:pt x="19" y="9"/>
                  </a:cubicBezTo>
                  <a:cubicBezTo>
                    <a:pt x="16" y="9"/>
                    <a:pt x="13" y="10"/>
                    <a:pt x="11" y="13"/>
                  </a:cubicBezTo>
                  <a:cubicBezTo>
                    <a:pt x="9" y="16"/>
                    <a:pt x="8" y="20"/>
                    <a:pt x="8" y="25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1" name="Freeform 36"/>
            <p:cNvSpPr>
              <a:spLocks/>
            </p:cNvSpPr>
            <p:nvPr/>
          </p:nvSpPr>
          <p:spPr bwMode="auto">
            <a:xfrm>
              <a:off x="2256" y="1938"/>
              <a:ext cx="13" cy="20"/>
            </a:xfrm>
            <a:custGeom>
              <a:avLst/>
              <a:gdLst/>
              <a:ahLst/>
              <a:cxnLst>
                <a:cxn ang="0">
                  <a:pos x="27" y="32"/>
                </a:cxn>
                <a:cxn ang="0">
                  <a:pos x="35" y="35"/>
                </a:cxn>
                <a:cxn ang="0">
                  <a:pos x="29" y="47"/>
                </a:cxn>
                <a:cxn ang="0">
                  <a:pos x="19" y="51"/>
                </a:cxn>
                <a:cxn ang="0">
                  <a:pos x="6" y="45"/>
                </a:cxn>
                <a:cxn ang="0">
                  <a:pos x="0" y="26"/>
                </a:cxn>
                <a:cxn ang="0">
                  <a:pos x="6" y="6"/>
                </a:cxn>
                <a:cxn ang="0">
                  <a:pos x="19" y="0"/>
                </a:cxn>
                <a:cxn ang="0">
                  <a:pos x="30" y="5"/>
                </a:cxn>
                <a:cxn ang="0">
                  <a:pos x="35" y="15"/>
                </a:cxn>
                <a:cxn ang="0">
                  <a:pos x="27" y="17"/>
                </a:cxn>
                <a:cxn ang="0">
                  <a:pos x="24" y="11"/>
                </a:cxn>
                <a:cxn ang="0">
                  <a:pos x="19" y="9"/>
                </a:cxn>
                <a:cxn ang="0">
                  <a:pos x="11" y="13"/>
                </a:cxn>
                <a:cxn ang="0">
                  <a:pos x="9" y="25"/>
                </a:cxn>
                <a:cxn ang="0">
                  <a:pos x="11" y="38"/>
                </a:cxn>
                <a:cxn ang="0">
                  <a:pos x="18" y="42"/>
                </a:cxn>
                <a:cxn ang="0">
                  <a:pos x="24" y="40"/>
                </a:cxn>
                <a:cxn ang="0">
                  <a:pos x="27" y="32"/>
                </a:cxn>
              </a:cxnLst>
              <a:rect l="0" t="0" r="r" b="b"/>
              <a:pathLst>
                <a:path w="35" h="51">
                  <a:moveTo>
                    <a:pt x="27" y="32"/>
                  </a:moveTo>
                  <a:cubicBezTo>
                    <a:pt x="35" y="35"/>
                    <a:pt x="35" y="35"/>
                    <a:pt x="35" y="35"/>
                  </a:cubicBezTo>
                  <a:cubicBezTo>
                    <a:pt x="34" y="40"/>
                    <a:pt x="32" y="44"/>
                    <a:pt x="29" y="47"/>
                  </a:cubicBezTo>
                  <a:cubicBezTo>
                    <a:pt x="26" y="49"/>
                    <a:pt x="23" y="51"/>
                    <a:pt x="19" y="51"/>
                  </a:cubicBezTo>
                  <a:cubicBezTo>
                    <a:pt x="13" y="51"/>
                    <a:pt x="9" y="49"/>
                    <a:pt x="6" y="45"/>
                  </a:cubicBezTo>
                  <a:cubicBezTo>
                    <a:pt x="2" y="40"/>
                    <a:pt x="0" y="34"/>
                    <a:pt x="0" y="26"/>
                  </a:cubicBezTo>
                  <a:cubicBezTo>
                    <a:pt x="0" y="18"/>
                    <a:pt x="2" y="11"/>
                    <a:pt x="6" y="6"/>
                  </a:cubicBezTo>
                  <a:cubicBezTo>
                    <a:pt x="9" y="2"/>
                    <a:pt x="14" y="0"/>
                    <a:pt x="19" y="0"/>
                  </a:cubicBezTo>
                  <a:cubicBezTo>
                    <a:pt x="24" y="0"/>
                    <a:pt x="27" y="2"/>
                    <a:pt x="30" y="5"/>
                  </a:cubicBezTo>
                  <a:cubicBezTo>
                    <a:pt x="33" y="7"/>
                    <a:pt x="34" y="10"/>
                    <a:pt x="35" y="15"/>
                  </a:cubicBezTo>
                  <a:cubicBezTo>
                    <a:pt x="27" y="17"/>
                    <a:pt x="27" y="17"/>
                    <a:pt x="27" y="17"/>
                  </a:cubicBezTo>
                  <a:cubicBezTo>
                    <a:pt x="27" y="14"/>
                    <a:pt x="26" y="12"/>
                    <a:pt x="24" y="11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6" y="9"/>
                    <a:pt x="13" y="10"/>
                    <a:pt x="11" y="13"/>
                  </a:cubicBezTo>
                  <a:cubicBezTo>
                    <a:pt x="10" y="15"/>
                    <a:pt x="9" y="19"/>
                    <a:pt x="9" y="25"/>
                  </a:cubicBezTo>
                  <a:cubicBezTo>
                    <a:pt x="9" y="31"/>
                    <a:pt x="10" y="36"/>
                    <a:pt x="11" y="38"/>
                  </a:cubicBezTo>
                  <a:cubicBezTo>
                    <a:pt x="13" y="41"/>
                    <a:pt x="16" y="42"/>
                    <a:pt x="18" y="42"/>
                  </a:cubicBezTo>
                  <a:cubicBezTo>
                    <a:pt x="21" y="42"/>
                    <a:pt x="22" y="41"/>
                    <a:pt x="24" y="40"/>
                  </a:cubicBezTo>
                  <a:cubicBezTo>
                    <a:pt x="26" y="38"/>
                    <a:pt x="27" y="36"/>
                    <a:pt x="27" y="3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2" name="Freeform 37"/>
            <p:cNvSpPr>
              <a:spLocks/>
            </p:cNvSpPr>
            <p:nvPr/>
          </p:nvSpPr>
          <p:spPr bwMode="auto">
            <a:xfrm>
              <a:off x="2272" y="1938"/>
              <a:ext cx="12" cy="1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4"/>
                </a:cxn>
                <a:cxn ang="0">
                  <a:pos x="3" y="4"/>
                </a:cxn>
                <a:cxn ang="0">
                  <a:pos x="3" y="8"/>
                </a:cxn>
                <a:cxn ang="0">
                  <a:pos x="11" y="8"/>
                </a:cxn>
                <a:cxn ang="0">
                  <a:pos x="11" y="11"/>
                </a:cxn>
                <a:cxn ang="0">
                  <a:pos x="3" y="11"/>
                </a:cxn>
                <a:cxn ang="0">
                  <a:pos x="3" y="16"/>
                </a:cxn>
                <a:cxn ang="0">
                  <a:pos x="12" y="16"/>
                </a:cxn>
                <a:cxn ang="0">
                  <a:pos x="12" y="19"/>
                </a:cxn>
                <a:cxn ang="0">
                  <a:pos x="0" y="19"/>
                </a:cxn>
              </a:cxnLst>
              <a:rect l="0" t="0" r="r" b="b"/>
              <a:pathLst>
                <a:path w="12" h="19">
                  <a:moveTo>
                    <a:pt x="0" y="19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12" y="4"/>
                  </a:lnTo>
                  <a:lnTo>
                    <a:pt x="3" y="4"/>
                  </a:lnTo>
                  <a:lnTo>
                    <a:pt x="3" y="8"/>
                  </a:lnTo>
                  <a:lnTo>
                    <a:pt x="11" y="8"/>
                  </a:lnTo>
                  <a:lnTo>
                    <a:pt x="11" y="11"/>
                  </a:lnTo>
                  <a:lnTo>
                    <a:pt x="3" y="11"/>
                  </a:lnTo>
                  <a:lnTo>
                    <a:pt x="3" y="16"/>
                  </a:lnTo>
                  <a:lnTo>
                    <a:pt x="12" y="16"/>
                  </a:lnTo>
                  <a:lnTo>
                    <a:pt x="12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3" name="Freeform 38"/>
            <p:cNvSpPr>
              <a:spLocks/>
            </p:cNvSpPr>
            <p:nvPr/>
          </p:nvSpPr>
          <p:spPr bwMode="auto">
            <a:xfrm>
              <a:off x="2285" y="1938"/>
              <a:ext cx="13" cy="20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8" y="33"/>
                </a:cxn>
                <a:cxn ang="0">
                  <a:pos x="17" y="42"/>
                </a:cxn>
                <a:cxn ang="0">
                  <a:pos x="23" y="40"/>
                </a:cxn>
                <a:cxn ang="0">
                  <a:pos x="25" y="36"/>
                </a:cxn>
                <a:cxn ang="0">
                  <a:pos x="24" y="33"/>
                </a:cxn>
                <a:cxn ang="0">
                  <a:pos x="22" y="31"/>
                </a:cxn>
                <a:cxn ang="0">
                  <a:pos x="14" y="28"/>
                </a:cxn>
                <a:cxn ang="0">
                  <a:pos x="7" y="25"/>
                </a:cxn>
                <a:cxn ang="0">
                  <a:pos x="3" y="20"/>
                </a:cxn>
                <a:cxn ang="0">
                  <a:pos x="2" y="14"/>
                </a:cxn>
                <a:cxn ang="0">
                  <a:pos x="3" y="7"/>
                </a:cxn>
                <a:cxn ang="0">
                  <a:pos x="8" y="2"/>
                </a:cxn>
                <a:cxn ang="0">
                  <a:pos x="16" y="0"/>
                </a:cxn>
                <a:cxn ang="0">
                  <a:pos x="27" y="4"/>
                </a:cxn>
                <a:cxn ang="0">
                  <a:pos x="32" y="15"/>
                </a:cxn>
                <a:cxn ang="0">
                  <a:pos x="23" y="15"/>
                </a:cxn>
                <a:cxn ang="0">
                  <a:pos x="21" y="10"/>
                </a:cxn>
                <a:cxn ang="0">
                  <a:pos x="16" y="8"/>
                </a:cxn>
                <a:cxn ang="0">
                  <a:pos x="11" y="10"/>
                </a:cxn>
                <a:cxn ang="0">
                  <a:pos x="9" y="13"/>
                </a:cxn>
                <a:cxn ang="0">
                  <a:pos x="11" y="17"/>
                </a:cxn>
                <a:cxn ang="0">
                  <a:pos x="18" y="20"/>
                </a:cxn>
                <a:cxn ang="0">
                  <a:pos x="27" y="23"/>
                </a:cxn>
                <a:cxn ang="0">
                  <a:pos x="31" y="28"/>
                </a:cxn>
                <a:cxn ang="0">
                  <a:pos x="33" y="36"/>
                </a:cxn>
                <a:cxn ang="0">
                  <a:pos x="29" y="46"/>
                </a:cxn>
                <a:cxn ang="0">
                  <a:pos x="17" y="51"/>
                </a:cxn>
                <a:cxn ang="0">
                  <a:pos x="0" y="34"/>
                </a:cxn>
              </a:cxnLst>
              <a:rect l="0" t="0" r="r" b="b"/>
              <a:pathLst>
                <a:path w="33" h="51">
                  <a:moveTo>
                    <a:pt x="0" y="34"/>
                  </a:moveTo>
                  <a:cubicBezTo>
                    <a:pt x="8" y="33"/>
                    <a:pt x="8" y="33"/>
                    <a:pt x="8" y="33"/>
                  </a:cubicBezTo>
                  <a:cubicBezTo>
                    <a:pt x="9" y="39"/>
                    <a:pt x="12" y="42"/>
                    <a:pt x="17" y="42"/>
                  </a:cubicBezTo>
                  <a:cubicBezTo>
                    <a:pt x="19" y="42"/>
                    <a:pt x="21" y="42"/>
                    <a:pt x="23" y="40"/>
                  </a:cubicBezTo>
                  <a:cubicBezTo>
                    <a:pt x="24" y="39"/>
                    <a:pt x="25" y="38"/>
                    <a:pt x="25" y="36"/>
                  </a:cubicBezTo>
                  <a:cubicBezTo>
                    <a:pt x="25" y="35"/>
                    <a:pt x="24" y="34"/>
                    <a:pt x="24" y="33"/>
                  </a:cubicBezTo>
                  <a:cubicBezTo>
                    <a:pt x="23" y="32"/>
                    <a:pt x="23" y="31"/>
                    <a:pt x="22" y="31"/>
                  </a:cubicBezTo>
                  <a:cubicBezTo>
                    <a:pt x="21" y="30"/>
                    <a:pt x="18" y="30"/>
                    <a:pt x="14" y="28"/>
                  </a:cubicBezTo>
                  <a:cubicBezTo>
                    <a:pt x="11" y="27"/>
                    <a:pt x="8" y="26"/>
                    <a:pt x="7" y="25"/>
                  </a:cubicBezTo>
                  <a:cubicBezTo>
                    <a:pt x="5" y="24"/>
                    <a:pt x="4" y="22"/>
                    <a:pt x="3" y="20"/>
                  </a:cubicBezTo>
                  <a:cubicBezTo>
                    <a:pt x="2" y="18"/>
                    <a:pt x="2" y="16"/>
                    <a:pt x="2" y="14"/>
                  </a:cubicBezTo>
                  <a:cubicBezTo>
                    <a:pt x="2" y="11"/>
                    <a:pt x="2" y="9"/>
                    <a:pt x="3" y="7"/>
                  </a:cubicBezTo>
                  <a:cubicBezTo>
                    <a:pt x="5" y="5"/>
                    <a:pt x="6" y="3"/>
                    <a:pt x="8" y="2"/>
                  </a:cubicBezTo>
                  <a:cubicBezTo>
                    <a:pt x="11" y="1"/>
                    <a:pt x="13" y="0"/>
                    <a:pt x="16" y="0"/>
                  </a:cubicBezTo>
                  <a:cubicBezTo>
                    <a:pt x="21" y="0"/>
                    <a:pt x="25" y="2"/>
                    <a:pt x="27" y="4"/>
                  </a:cubicBezTo>
                  <a:cubicBezTo>
                    <a:pt x="30" y="7"/>
                    <a:pt x="31" y="10"/>
                    <a:pt x="32" y="15"/>
                  </a:cubicBezTo>
                  <a:cubicBezTo>
                    <a:pt x="23" y="15"/>
                    <a:pt x="23" y="15"/>
                    <a:pt x="23" y="15"/>
                  </a:cubicBezTo>
                  <a:cubicBezTo>
                    <a:pt x="23" y="13"/>
                    <a:pt x="22" y="11"/>
                    <a:pt x="21" y="10"/>
                  </a:cubicBezTo>
                  <a:cubicBezTo>
                    <a:pt x="20" y="9"/>
                    <a:pt x="18" y="8"/>
                    <a:pt x="16" y="8"/>
                  </a:cubicBezTo>
                  <a:cubicBezTo>
                    <a:pt x="14" y="8"/>
                    <a:pt x="12" y="9"/>
                    <a:pt x="11" y="10"/>
                  </a:cubicBezTo>
                  <a:cubicBezTo>
                    <a:pt x="10" y="11"/>
                    <a:pt x="9" y="12"/>
                    <a:pt x="9" y="13"/>
                  </a:cubicBezTo>
                  <a:cubicBezTo>
                    <a:pt x="9" y="15"/>
                    <a:pt x="10" y="16"/>
                    <a:pt x="11" y="17"/>
                  </a:cubicBezTo>
                  <a:cubicBezTo>
                    <a:pt x="12" y="17"/>
                    <a:pt x="14" y="18"/>
                    <a:pt x="18" y="20"/>
                  </a:cubicBezTo>
                  <a:cubicBezTo>
                    <a:pt x="22" y="21"/>
                    <a:pt x="25" y="22"/>
                    <a:pt x="27" y="23"/>
                  </a:cubicBezTo>
                  <a:cubicBezTo>
                    <a:pt x="29" y="25"/>
                    <a:pt x="30" y="26"/>
                    <a:pt x="31" y="28"/>
                  </a:cubicBezTo>
                  <a:cubicBezTo>
                    <a:pt x="32" y="30"/>
                    <a:pt x="33" y="33"/>
                    <a:pt x="33" y="36"/>
                  </a:cubicBezTo>
                  <a:cubicBezTo>
                    <a:pt x="33" y="40"/>
                    <a:pt x="31" y="43"/>
                    <a:pt x="29" y="46"/>
                  </a:cubicBezTo>
                  <a:cubicBezTo>
                    <a:pt x="26" y="49"/>
                    <a:pt x="22" y="51"/>
                    <a:pt x="17" y="51"/>
                  </a:cubicBezTo>
                  <a:cubicBezTo>
                    <a:pt x="7" y="51"/>
                    <a:pt x="1" y="45"/>
                    <a:pt x="0" y="3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4" name="Freeform 39"/>
            <p:cNvSpPr>
              <a:spLocks/>
            </p:cNvSpPr>
            <p:nvPr/>
          </p:nvSpPr>
          <p:spPr bwMode="auto">
            <a:xfrm>
              <a:off x="2300" y="1938"/>
              <a:ext cx="12" cy="20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8" y="33"/>
                </a:cxn>
                <a:cxn ang="0">
                  <a:pos x="17" y="42"/>
                </a:cxn>
                <a:cxn ang="0">
                  <a:pos x="23" y="40"/>
                </a:cxn>
                <a:cxn ang="0">
                  <a:pos x="25" y="36"/>
                </a:cxn>
                <a:cxn ang="0">
                  <a:pos x="24" y="33"/>
                </a:cxn>
                <a:cxn ang="0">
                  <a:pos x="22" y="31"/>
                </a:cxn>
                <a:cxn ang="0">
                  <a:pos x="15" y="28"/>
                </a:cxn>
                <a:cxn ang="0">
                  <a:pos x="7" y="25"/>
                </a:cxn>
                <a:cxn ang="0">
                  <a:pos x="3" y="20"/>
                </a:cxn>
                <a:cxn ang="0">
                  <a:pos x="2" y="14"/>
                </a:cxn>
                <a:cxn ang="0">
                  <a:pos x="4" y="7"/>
                </a:cxn>
                <a:cxn ang="0">
                  <a:pos x="9" y="2"/>
                </a:cxn>
                <a:cxn ang="0">
                  <a:pos x="17" y="0"/>
                </a:cxn>
                <a:cxn ang="0">
                  <a:pos x="28" y="4"/>
                </a:cxn>
                <a:cxn ang="0">
                  <a:pos x="32" y="15"/>
                </a:cxn>
                <a:cxn ang="0">
                  <a:pos x="24" y="15"/>
                </a:cxn>
                <a:cxn ang="0">
                  <a:pos x="21" y="10"/>
                </a:cxn>
                <a:cxn ang="0">
                  <a:pos x="16" y="8"/>
                </a:cxn>
                <a:cxn ang="0">
                  <a:pos x="11" y="10"/>
                </a:cxn>
                <a:cxn ang="0">
                  <a:pos x="10" y="13"/>
                </a:cxn>
                <a:cxn ang="0">
                  <a:pos x="11" y="17"/>
                </a:cxn>
                <a:cxn ang="0">
                  <a:pos x="18" y="20"/>
                </a:cxn>
                <a:cxn ang="0">
                  <a:pos x="27" y="23"/>
                </a:cxn>
                <a:cxn ang="0">
                  <a:pos x="31" y="28"/>
                </a:cxn>
                <a:cxn ang="0">
                  <a:pos x="33" y="36"/>
                </a:cxn>
                <a:cxn ang="0">
                  <a:pos x="29" y="46"/>
                </a:cxn>
                <a:cxn ang="0">
                  <a:pos x="17" y="51"/>
                </a:cxn>
                <a:cxn ang="0">
                  <a:pos x="0" y="34"/>
                </a:cxn>
              </a:cxnLst>
              <a:rect l="0" t="0" r="r" b="b"/>
              <a:pathLst>
                <a:path w="33" h="51">
                  <a:moveTo>
                    <a:pt x="0" y="34"/>
                  </a:moveTo>
                  <a:cubicBezTo>
                    <a:pt x="8" y="33"/>
                    <a:pt x="8" y="33"/>
                    <a:pt x="8" y="33"/>
                  </a:cubicBezTo>
                  <a:cubicBezTo>
                    <a:pt x="9" y="39"/>
                    <a:pt x="12" y="42"/>
                    <a:pt x="17" y="42"/>
                  </a:cubicBezTo>
                  <a:cubicBezTo>
                    <a:pt x="19" y="42"/>
                    <a:pt x="21" y="42"/>
                    <a:pt x="23" y="40"/>
                  </a:cubicBezTo>
                  <a:cubicBezTo>
                    <a:pt x="24" y="39"/>
                    <a:pt x="25" y="38"/>
                    <a:pt x="25" y="36"/>
                  </a:cubicBezTo>
                  <a:cubicBezTo>
                    <a:pt x="25" y="35"/>
                    <a:pt x="25" y="34"/>
                    <a:pt x="24" y="33"/>
                  </a:cubicBezTo>
                  <a:cubicBezTo>
                    <a:pt x="24" y="32"/>
                    <a:pt x="23" y="31"/>
                    <a:pt x="22" y="31"/>
                  </a:cubicBezTo>
                  <a:cubicBezTo>
                    <a:pt x="21" y="30"/>
                    <a:pt x="18" y="30"/>
                    <a:pt x="15" y="28"/>
                  </a:cubicBezTo>
                  <a:cubicBezTo>
                    <a:pt x="11" y="27"/>
                    <a:pt x="9" y="26"/>
                    <a:pt x="7" y="25"/>
                  </a:cubicBezTo>
                  <a:cubicBezTo>
                    <a:pt x="5" y="24"/>
                    <a:pt x="4" y="22"/>
                    <a:pt x="3" y="20"/>
                  </a:cubicBezTo>
                  <a:cubicBezTo>
                    <a:pt x="2" y="18"/>
                    <a:pt x="2" y="16"/>
                    <a:pt x="2" y="14"/>
                  </a:cubicBezTo>
                  <a:cubicBezTo>
                    <a:pt x="2" y="11"/>
                    <a:pt x="2" y="9"/>
                    <a:pt x="4" y="7"/>
                  </a:cubicBezTo>
                  <a:cubicBezTo>
                    <a:pt x="5" y="5"/>
                    <a:pt x="7" y="3"/>
                    <a:pt x="9" y="2"/>
                  </a:cubicBezTo>
                  <a:cubicBezTo>
                    <a:pt x="11" y="1"/>
                    <a:pt x="13" y="0"/>
                    <a:pt x="17" y="0"/>
                  </a:cubicBezTo>
                  <a:cubicBezTo>
                    <a:pt x="21" y="0"/>
                    <a:pt x="25" y="2"/>
                    <a:pt x="28" y="4"/>
                  </a:cubicBezTo>
                  <a:cubicBezTo>
                    <a:pt x="30" y="7"/>
                    <a:pt x="32" y="10"/>
                    <a:pt x="32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3" y="13"/>
                    <a:pt x="23" y="11"/>
                    <a:pt x="21" y="10"/>
                  </a:cubicBezTo>
                  <a:cubicBezTo>
                    <a:pt x="20" y="9"/>
                    <a:pt x="18" y="8"/>
                    <a:pt x="16" y="8"/>
                  </a:cubicBezTo>
                  <a:cubicBezTo>
                    <a:pt x="14" y="8"/>
                    <a:pt x="12" y="9"/>
                    <a:pt x="11" y="10"/>
                  </a:cubicBezTo>
                  <a:cubicBezTo>
                    <a:pt x="10" y="11"/>
                    <a:pt x="10" y="12"/>
                    <a:pt x="10" y="13"/>
                  </a:cubicBezTo>
                  <a:cubicBezTo>
                    <a:pt x="10" y="15"/>
                    <a:pt x="10" y="16"/>
                    <a:pt x="11" y="17"/>
                  </a:cubicBezTo>
                  <a:cubicBezTo>
                    <a:pt x="12" y="17"/>
                    <a:pt x="15" y="18"/>
                    <a:pt x="18" y="20"/>
                  </a:cubicBezTo>
                  <a:cubicBezTo>
                    <a:pt x="23" y="21"/>
                    <a:pt x="25" y="22"/>
                    <a:pt x="27" y="23"/>
                  </a:cubicBezTo>
                  <a:cubicBezTo>
                    <a:pt x="29" y="25"/>
                    <a:pt x="30" y="26"/>
                    <a:pt x="31" y="28"/>
                  </a:cubicBezTo>
                  <a:cubicBezTo>
                    <a:pt x="32" y="30"/>
                    <a:pt x="33" y="33"/>
                    <a:pt x="33" y="36"/>
                  </a:cubicBezTo>
                  <a:cubicBezTo>
                    <a:pt x="33" y="40"/>
                    <a:pt x="32" y="43"/>
                    <a:pt x="29" y="46"/>
                  </a:cubicBezTo>
                  <a:cubicBezTo>
                    <a:pt x="26" y="49"/>
                    <a:pt x="22" y="51"/>
                    <a:pt x="17" y="51"/>
                  </a:cubicBezTo>
                  <a:cubicBezTo>
                    <a:pt x="7" y="51"/>
                    <a:pt x="1" y="45"/>
                    <a:pt x="0" y="3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5" name="Rectangle 40"/>
            <p:cNvSpPr>
              <a:spLocks noChangeArrowheads="1"/>
            </p:cNvSpPr>
            <p:nvPr/>
          </p:nvSpPr>
          <p:spPr bwMode="auto">
            <a:xfrm>
              <a:off x="2315" y="1938"/>
              <a:ext cx="3" cy="19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6" name="Freeform 41"/>
            <p:cNvSpPr>
              <a:spLocks/>
            </p:cNvSpPr>
            <p:nvPr/>
          </p:nvSpPr>
          <p:spPr bwMode="auto">
            <a:xfrm>
              <a:off x="2321" y="1938"/>
              <a:ext cx="12" cy="19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9" y="13"/>
                </a:cxn>
                <a:cxn ang="0">
                  <a:pos x="9" y="0"/>
                </a:cxn>
                <a:cxn ang="0">
                  <a:pos x="12" y="0"/>
                </a:cxn>
                <a:cxn ang="0">
                  <a:pos x="12" y="19"/>
                </a:cxn>
                <a:cxn ang="0">
                  <a:pos x="9" y="19"/>
                </a:cxn>
                <a:cxn ang="0">
                  <a:pos x="3" y="7"/>
                </a:cxn>
                <a:cxn ang="0">
                  <a:pos x="3" y="19"/>
                </a:cxn>
                <a:cxn ang="0">
                  <a:pos x="0" y="19"/>
                </a:cxn>
              </a:cxnLst>
              <a:rect l="0" t="0" r="r" b="b"/>
              <a:pathLst>
                <a:path w="12" h="19">
                  <a:moveTo>
                    <a:pt x="0" y="19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9" y="13"/>
                  </a:lnTo>
                  <a:lnTo>
                    <a:pt x="9" y="0"/>
                  </a:lnTo>
                  <a:lnTo>
                    <a:pt x="12" y="0"/>
                  </a:lnTo>
                  <a:lnTo>
                    <a:pt x="12" y="19"/>
                  </a:lnTo>
                  <a:lnTo>
                    <a:pt x="9" y="19"/>
                  </a:lnTo>
                  <a:lnTo>
                    <a:pt x="3" y="7"/>
                  </a:lnTo>
                  <a:lnTo>
                    <a:pt x="3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  <p:sp>
          <p:nvSpPr>
            <p:cNvPr id="117" name="Freeform 42"/>
            <p:cNvSpPr>
              <a:spLocks/>
            </p:cNvSpPr>
            <p:nvPr/>
          </p:nvSpPr>
          <p:spPr bwMode="auto">
            <a:xfrm>
              <a:off x="2336" y="1938"/>
              <a:ext cx="14" cy="20"/>
            </a:xfrm>
            <a:custGeom>
              <a:avLst/>
              <a:gdLst/>
              <a:ahLst/>
              <a:cxnLst>
                <a:cxn ang="0">
                  <a:pos x="20" y="32"/>
                </a:cxn>
                <a:cxn ang="0">
                  <a:pos x="20" y="24"/>
                </a:cxn>
                <a:cxn ang="0">
                  <a:pos x="38" y="24"/>
                </a:cxn>
                <a:cxn ang="0">
                  <a:pos x="38" y="43"/>
                </a:cxn>
                <a:cxn ang="0">
                  <a:pos x="30" y="48"/>
                </a:cxn>
                <a:cxn ang="0">
                  <a:pos x="21" y="51"/>
                </a:cxn>
                <a:cxn ang="0">
                  <a:pos x="10" y="48"/>
                </a:cxn>
                <a:cxn ang="0">
                  <a:pos x="3" y="39"/>
                </a:cxn>
                <a:cxn ang="0">
                  <a:pos x="0" y="25"/>
                </a:cxn>
                <a:cxn ang="0">
                  <a:pos x="3" y="12"/>
                </a:cxn>
                <a:cxn ang="0">
                  <a:pos x="10" y="3"/>
                </a:cxn>
                <a:cxn ang="0">
                  <a:pos x="20" y="0"/>
                </a:cxn>
                <a:cxn ang="0">
                  <a:pos x="32" y="4"/>
                </a:cxn>
                <a:cxn ang="0">
                  <a:pos x="37" y="15"/>
                </a:cxn>
                <a:cxn ang="0">
                  <a:pos x="29" y="16"/>
                </a:cxn>
                <a:cxn ang="0">
                  <a:pos x="26" y="11"/>
                </a:cxn>
                <a:cxn ang="0">
                  <a:pos x="20" y="9"/>
                </a:cxn>
                <a:cxn ang="0">
                  <a:pos x="12" y="13"/>
                </a:cxn>
                <a:cxn ang="0">
                  <a:pos x="9" y="25"/>
                </a:cxn>
                <a:cxn ang="0">
                  <a:pos x="12" y="38"/>
                </a:cxn>
                <a:cxn ang="0">
                  <a:pos x="20" y="42"/>
                </a:cxn>
                <a:cxn ang="0">
                  <a:pos x="25" y="41"/>
                </a:cxn>
                <a:cxn ang="0">
                  <a:pos x="30" y="38"/>
                </a:cxn>
                <a:cxn ang="0">
                  <a:pos x="30" y="32"/>
                </a:cxn>
                <a:cxn ang="0">
                  <a:pos x="20" y="32"/>
                </a:cxn>
              </a:cxnLst>
              <a:rect l="0" t="0" r="r" b="b"/>
              <a:pathLst>
                <a:path w="38" h="51">
                  <a:moveTo>
                    <a:pt x="20" y="32"/>
                  </a:moveTo>
                  <a:cubicBezTo>
                    <a:pt x="20" y="24"/>
                    <a:pt x="20" y="24"/>
                    <a:pt x="20" y="24"/>
                  </a:cubicBezTo>
                  <a:cubicBezTo>
                    <a:pt x="38" y="24"/>
                    <a:pt x="38" y="24"/>
                    <a:pt x="38" y="24"/>
                  </a:cubicBezTo>
                  <a:cubicBezTo>
                    <a:pt x="38" y="43"/>
                    <a:pt x="38" y="43"/>
                    <a:pt x="38" y="43"/>
                  </a:cubicBezTo>
                  <a:cubicBezTo>
                    <a:pt x="36" y="45"/>
                    <a:pt x="34" y="47"/>
                    <a:pt x="30" y="48"/>
                  </a:cubicBezTo>
                  <a:cubicBezTo>
                    <a:pt x="27" y="50"/>
                    <a:pt x="24" y="51"/>
                    <a:pt x="21" y="51"/>
                  </a:cubicBezTo>
                  <a:cubicBezTo>
                    <a:pt x="17" y="51"/>
                    <a:pt x="13" y="50"/>
                    <a:pt x="10" y="48"/>
                  </a:cubicBezTo>
                  <a:cubicBezTo>
                    <a:pt x="7" y="46"/>
                    <a:pt x="5" y="43"/>
                    <a:pt x="3" y="39"/>
                  </a:cubicBezTo>
                  <a:cubicBezTo>
                    <a:pt x="1" y="35"/>
                    <a:pt x="0" y="31"/>
                    <a:pt x="0" y="25"/>
                  </a:cubicBezTo>
                  <a:cubicBezTo>
                    <a:pt x="0" y="20"/>
                    <a:pt x="1" y="15"/>
                    <a:pt x="3" y="12"/>
                  </a:cubicBezTo>
                  <a:cubicBezTo>
                    <a:pt x="5" y="8"/>
                    <a:pt x="7" y="5"/>
                    <a:pt x="10" y="3"/>
                  </a:cubicBezTo>
                  <a:cubicBezTo>
                    <a:pt x="13" y="1"/>
                    <a:pt x="16" y="0"/>
                    <a:pt x="20" y="0"/>
                  </a:cubicBezTo>
                  <a:cubicBezTo>
                    <a:pt x="25" y="0"/>
                    <a:pt x="29" y="2"/>
                    <a:pt x="32" y="4"/>
                  </a:cubicBezTo>
                  <a:cubicBezTo>
                    <a:pt x="35" y="6"/>
                    <a:pt x="36" y="10"/>
                    <a:pt x="37" y="15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29" y="14"/>
                    <a:pt x="28" y="12"/>
                    <a:pt x="26" y="11"/>
                  </a:cubicBezTo>
                  <a:cubicBezTo>
                    <a:pt x="24" y="9"/>
                    <a:pt x="22" y="9"/>
                    <a:pt x="20" y="9"/>
                  </a:cubicBezTo>
                  <a:cubicBezTo>
                    <a:pt x="17" y="9"/>
                    <a:pt x="14" y="10"/>
                    <a:pt x="12" y="13"/>
                  </a:cubicBezTo>
                  <a:cubicBezTo>
                    <a:pt x="10" y="15"/>
                    <a:pt x="9" y="19"/>
                    <a:pt x="9" y="25"/>
                  </a:cubicBezTo>
                  <a:cubicBezTo>
                    <a:pt x="9" y="31"/>
                    <a:pt x="10" y="35"/>
                    <a:pt x="12" y="38"/>
                  </a:cubicBezTo>
                  <a:cubicBezTo>
                    <a:pt x="14" y="41"/>
                    <a:pt x="17" y="42"/>
                    <a:pt x="20" y="42"/>
                  </a:cubicBezTo>
                  <a:cubicBezTo>
                    <a:pt x="22" y="42"/>
                    <a:pt x="23" y="42"/>
                    <a:pt x="25" y="41"/>
                  </a:cubicBezTo>
                  <a:cubicBezTo>
                    <a:pt x="27" y="40"/>
                    <a:pt x="28" y="39"/>
                    <a:pt x="30" y="38"/>
                  </a:cubicBezTo>
                  <a:cubicBezTo>
                    <a:pt x="30" y="32"/>
                    <a:pt x="30" y="32"/>
                    <a:pt x="30" y="32"/>
                  </a:cubicBezTo>
                  <a:lnTo>
                    <a:pt x="20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75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P.3</a:t>
            </a:r>
            <a:endParaRPr lang="en-GB" sz="800" b="1" dirty="0"/>
          </a:p>
        </p:txBody>
      </p:sp>
      <p:sp>
        <p:nvSpPr>
          <p:cNvPr id="83" name="AutoShape 6"/>
          <p:cNvSpPr>
            <a:spLocks/>
          </p:cNvSpPr>
          <p:nvPr/>
        </p:nvSpPr>
        <p:spPr bwMode="auto">
          <a:xfrm>
            <a:off x="4787915" y="5301208"/>
            <a:ext cx="4065936" cy="80248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000" dirty="0" smtClean="0"/>
          </a:p>
          <a:p>
            <a:pPr marL="628650" lvl="1" indent="-171450" algn="l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000" dirty="0" err="1"/>
              <a:t>Continuarea</a:t>
            </a:r>
            <a:r>
              <a:rPr lang="en-US" sz="1000" dirty="0"/>
              <a:t> </a:t>
            </a:r>
            <a:r>
              <a:rPr lang="en-US" sz="1000" dirty="0" err="1"/>
              <a:t>dezvoltarii</a:t>
            </a:r>
            <a:r>
              <a:rPr lang="en-US" sz="1000" dirty="0"/>
              <a:t> </a:t>
            </a:r>
            <a:r>
              <a:rPr lang="en-US" sz="1000" dirty="0" err="1"/>
              <a:t>sinergiilor</a:t>
            </a:r>
            <a:r>
              <a:rPr lang="en-US" sz="1000" dirty="0"/>
              <a:t> cu </a:t>
            </a:r>
            <a:r>
              <a:rPr lang="en-US" sz="1000" dirty="0" err="1"/>
              <a:t>segmentul</a:t>
            </a:r>
            <a:r>
              <a:rPr lang="en-US" sz="1000" dirty="0"/>
              <a:t> retail, </a:t>
            </a:r>
            <a:r>
              <a:rPr lang="en-US" sz="1000" dirty="0" err="1"/>
              <a:t>subsidiarele</a:t>
            </a:r>
            <a:r>
              <a:rPr lang="en-US" sz="1000" dirty="0"/>
              <a:t> </a:t>
            </a:r>
            <a:r>
              <a:rPr lang="en-US" sz="1000" dirty="0" err="1"/>
              <a:t>specializate</a:t>
            </a:r>
            <a:r>
              <a:rPr lang="en-US" sz="1000" dirty="0"/>
              <a:t> </a:t>
            </a:r>
            <a:r>
              <a:rPr lang="en-US" sz="1000" dirty="0" err="1"/>
              <a:t>si</a:t>
            </a:r>
            <a:r>
              <a:rPr lang="en-US" sz="1000" dirty="0"/>
              <a:t> </a:t>
            </a:r>
            <a:r>
              <a:rPr lang="en-US" sz="1000" dirty="0" err="1"/>
              <a:t>grupul</a:t>
            </a:r>
            <a:r>
              <a:rPr lang="en-US" sz="1000" dirty="0"/>
              <a:t> SG</a:t>
            </a:r>
          </a:p>
        </p:txBody>
      </p:sp>
      <p:sp>
        <p:nvSpPr>
          <p:cNvPr id="84" name="AutoShape 26"/>
          <p:cNvSpPr>
            <a:spLocks/>
          </p:cNvSpPr>
          <p:nvPr/>
        </p:nvSpPr>
        <p:spPr bwMode="auto">
          <a:xfrm>
            <a:off x="5421550" y="5336163"/>
            <a:ext cx="2889841" cy="43116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200" b="1" cap="all" dirty="0" smtClean="0">
                <a:solidFill>
                  <a:schemeClr val="bg1"/>
                </a:solidFill>
              </a:rPr>
              <a:t> </a:t>
            </a:r>
            <a:r>
              <a:rPr lang="en-US" sz="1050" b="1" cap="all" dirty="0"/>
              <a:t>DEZVOLTAREA SINERGIILOR</a:t>
            </a:r>
            <a:endParaRPr lang="en-US" sz="1050" b="1" cap="all" dirty="0" smtClean="0"/>
          </a:p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endParaRPr lang="en-US" sz="1200" b="1" cap="all" dirty="0"/>
          </a:p>
        </p:txBody>
      </p:sp>
      <p:sp>
        <p:nvSpPr>
          <p:cNvPr id="85" name="Freeform 308">
            <a:extLst>
              <a:ext uri="{FF2B5EF4-FFF2-40B4-BE49-F238E27FC236}">
                <a16:creationId xmlns:a16="http://schemas.microsoft.com/office/drawing/2014/main" id="{435FD79E-627A-449D-96DB-A1C3C0CDE6BF}"/>
              </a:ext>
            </a:extLst>
          </p:cNvPr>
          <p:cNvSpPr/>
          <p:nvPr/>
        </p:nvSpPr>
        <p:spPr>
          <a:xfrm>
            <a:off x="4862699" y="5389348"/>
            <a:ext cx="299677" cy="275083"/>
          </a:xfrm>
          <a:custGeom>
            <a:avLst/>
            <a:gdLst>
              <a:gd name="connsiteX0" fmla="*/ 432708 w 540885"/>
              <a:gd name="connsiteY0" fmla="*/ 356081 h 496091"/>
              <a:gd name="connsiteX1" fmla="*/ 407355 w 540885"/>
              <a:gd name="connsiteY1" fmla="*/ 366786 h 496091"/>
              <a:gd name="connsiteX2" fmla="*/ 396649 w 540885"/>
              <a:gd name="connsiteY2" fmla="*/ 392140 h 496091"/>
              <a:gd name="connsiteX3" fmla="*/ 407213 w 540885"/>
              <a:gd name="connsiteY3" fmla="*/ 417635 h 496091"/>
              <a:gd name="connsiteX4" fmla="*/ 432708 w 540885"/>
              <a:gd name="connsiteY4" fmla="*/ 428199 h 496091"/>
              <a:gd name="connsiteX5" fmla="*/ 458203 w 540885"/>
              <a:gd name="connsiteY5" fmla="*/ 417635 h 496091"/>
              <a:gd name="connsiteX6" fmla="*/ 468767 w 540885"/>
              <a:gd name="connsiteY6" fmla="*/ 392140 h 496091"/>
              <a:gd name="connsiteX7" fmla="*/ 458063 w 540885"/>
              <a:gd name="connsiteY7" fmla="*/ 366786 h 496091"/>
              <a:gd name="connsiteX8" fmla="*/ 432708 w 540885"/>
              <a:gd name="connsiteY8" fmla="*/ 356081 h 496091"/>
              <a:gd name="connsiteX9" fmla="*/ 396649 w 540885"/>
              <a:gd name="connsiteY9" fmla="*/ 288471 h 496091"/>
              <a:gd name="connsiteX10" fmla="*/ 409608 w 540885"/>
              <a:gd name="connsiteY10" fmla="*/ 301570 h 496091"/>
              <a:gd name="connsiteX11" fmla="*/ 424257 w 540885"/>
              <a:gd name="connsiteY11" fmla="*/ 320586 h 496091"/>
              <a:gd name="connsiteX12" fmla="*/ 432708 w 540885"/>
              <a:gd name="connsiteY12" fmla="*/ 320023 h 496091"/>
              <a:gd name="connsiteX13" fmla="*/ 441160 w 540885"/>
              <a:gd name="connsiteY13" fmla="*/ 320586 h 496091"/>
              <a:gd name="connsiteX14" fmla="*/ 467077 w 540885"/>
              <a:gd name="connsiteY14" fmla="*/ 289034 h 496091"/>
              <a:gd name="connsiteX15" fmla="*/ 468767 w 540885"/>
              <a:gd name="connsiteY15" fmla="*/ 288471 h 496091"/>
              <a:gd name="connsiteX16" fmla="*/ 503699 w 540885"/>
              <a:gd name="connsiteY16" fmla="*/ 308190 h 496091"/>
              <a:gd name="connsiteX17" fmla="*/ 504826 w 540885"/>
              <a:gd name="connsiteY17" fmla="*/ 310163 h 496091"/>
              <a:gd name="connsiteX18" fmla="*/ 490459 w 540885"/>
              <a:gd name="connsiteY18" fmla="*/ 349039 h 496091"/>
              <a:gd name="connsiteX19" fmla="*/ 498910 w 540885"/>
              <a:gd name="connsiteY19" fmla="*/ 363688 h 496091"/>
              <a:gd name="connsiteX20" fmla="*/ 540885 w 540885"/>
              <a:gd name="connsiteY20" fmla="*/ 372421 h 496091"/>
              <a:gd name="connsiteX21" fmla="*/ 540885 w 540885"/>
              <a:gd name="connsiteY21" fmla="*/ 411860 h 496091"/>
              <a:gd name="connsiteX22" fmla="*/ 498910 w 540885"/>
              <a:gd name="connsiteY22" fmla="*/ 420593 h 496091"/>
              <a:gd name="connsiteX23" fmla="*/ 490459 w 540885"/>
              <a:gd name="connsiteY23" fmla="*/ 435242 h 496091"/>
              <a:gd name="connsiteX24" fmla="*/ 504826 w 540885"/>
              <a:gd name="connsiteY24" fmla="*/ 474118 h 496091"/>
              <a:gd name="connsiteX25" fmla="*/ 503699 w 540885"/>
              <a:gd name="connsiteY25" fmla="*/ 476090 h 496091"/>
              <a:gd name="connsiteX26" fmla="*/ 468767 w 540885"/>
              <a:gd name="connsiteY26" fmla="*/ 496091 h 496091"/>
              <a:gd name="connsiteX27" fmla="*/ 455809 w 540885"/>
              <a:gd name="connsiteY27" fmla="*/ 482851 h 496091"/>
              <a:gd name="connsiteX28" fmla="*/ 441160 w 540885"/>
              <a:gd name="connsiteY28" fmla="*/ 463695 h 496091"/>
              <a:gd name="connsiteX29" fmla="*/ 432708 w 540885"/>
              <a:gd name="connsiteY29" fmla="*/ 464258 h 496091"/>
              <a:gd name="connsiteX30" fmla="*/ 424257 w 540885"/>
              <a:gd name="connsiteY30" fmla="*/ 463695 h 496091"/>
              <a:gd name="connsiteX31" fmla="*/ 409608 w 540885"/>
              <a:gd name="connsiteY31" fmla="*/ 482851 h 496091"/>
              <a:gd name="connsiteX32" fmla="*/ 396649 w 540885"/>
              <a:gd name="connsiteY32" fmla="*/ 496091 h 496091"/>
              <a:gd name="connsiteX33" fmla="*/ 361717 w 540885"/>
              <a:gd name="connsiteY33" fmla="*/ 476090 h 496091"/>
              <a:gd name="connsiteX34" fmla="*/ 360591 w 540885"/>
              <a:gd name="connsiteY34" fmla="*/ 474118 h 496091"/>
              <a:gd name="connsiteX35" fmla="*/ 374958 w 540885"/>
              <a:gd name="connsiteY35" fmla="*/ 435242 h 496091"/>
              <a:gd name="connsiteX36" fmla="*/ 366507 w 540885"/>
              <a:gd name="connsiteY36" fmla="*/ 420593 h 496091"/>
              <a:gd name="connsiteX37" fmla="*/ 324532 w 540885"/>
              <a:gd name="connsiteY37" fmla="*/ 411860 h 496091"/>
              <a:gd name="connsiteX38" fmla="*/ 324532 w 540885"/>
              <a:gd name="connsiteY38" fmla="*/ 372421 h 496091"/>
              <a:gd name="connsiteX39" fmla="*/ 366507 w 540885"/>
              <a:gd name="connsiteY39" fmla="*/ 363688 h 496091"/>
              <a:gd name="connsiteX40" fmla="*/ 374958 w 540885"/>
              <a:gd name="connsiteY40" fmla="*/ 349039 h 496091"/>
              <a:gd name="connsiteX41" fmla="*/ 360591 w 540885"/>
              <a:gd name="connsiteY41" fmla="*/ 310163 h 496091"/>
              <a:gd name="connsiteX42" fmla="*/ 361717 w 540885"/>
              <a:gd name="connsiteY42" fmla="*/ 308190 h 496091"/>
              <a:gd name="connsiteX43" fmla="*/ 371577 w 540885"/>
              <a:gd name="connsiteY43" fmla="*/ 302557 h 496091"/>
              <a:gd name="connsiteX44" fmla="*/ 388198 w 540885"/>
              <a:gd name="connsiteY44" fmla="*/ 292978 h 496091"/>
              <a:gd name="connsiteX45" fmla="*/ 396649 w 540885"/>
              <a:gd name="connsiteY45" fmla="*/ 288471 h 496091"/>
              <a:gd name="connsiteX46" fmla="*/ 180295 w 540885"/>
              <a:gd name="connsiteY46" fmla="*/ 175788 h 496091"/>
              <a:gd name="connsiteX47" fmla="*/ 129305 w 540885"/>
              <a:gd name="connsiteY47" fmla="*/ 196916 h 496091"/>
              <a:gd name="connsiteX48" fmla="*/ 108177 w 540885"/>
              <a:gd name="connsiteY48" fmla="*/ 247906 h 496091"/>
              <a:gd name="connsiteX49" fmla="*/ 129305 w 540885"/>
              <a:gd name="connsiteY49" fmla="*/ 298895 h 496091"/>
              <a:gd name="connsiteX50" fmla="*/ 180295 w 540885"/>
              <a:gd name="connsiteY50" fmla="*/ 320024 h 496091"/>
              <a:gd name="connsiteX51" fmla="*/ 231285 w 540885"/>
              <a:gd name="connsiteY51" fmla="*/ 298895 h 496091"/>
              <a:gd name="connsiteX52" fmla="*/ 252413 w 540885"/>
              <a:gd name="connsiteY52" fmla="*/ 247906 h 496091"/>
              <a:gd name="connsiteX53" fmla="*/ 231285 w 540885"/>
              <a:gd name="connsiteY53" fmla="*/ 196916 h 496091"/>
              <a:gd name="connsiteX54" fmla="*/ 180295 w 540885"/>
              <a:gd name="connsiteY54" fmla="*/ 175788 h 496091"/>
              <a:gd name="connsiteX55" fmla="*/ 432708 w 540885"/>
              <a:gd name="connsiteY55" fmla="*/ 67611 h 496091"/>
              <a:gd name="connsiteX56" fmla="*/ 407355 w 540885"/>
              <a:gd name="connsiteY56" fmla="*/ 78316 h 496091"/>
              <a:gd name="connsiteX57" fmla="*/ 396649 w 540885"/>
              <a:gd name="connsiteY57" fmla="*/ 103670 h 496091"/>
              <a:gd name="connsiteX58" fmla="*/ 407213 w 540885"/>
              <a:gd name="connsiteY58" fmla="*/ 129165 h 496091"/>
              <a:gd name="connsiteX59" fmla="*/ 432708 w 540885"/>
              <a:gd name="connsiteY59" fmla="*/ 139729 h 496091"/>
              <a:gd name="connsiteX60" fmla="*/ 458203 w 540885"/>
              <a:gd name="connsiteY60" fmla="*/ 129165 h 496091"/>
              <a:gd name="connsiteX61" fmla="*/ 468767 w 540885"/>
              <a:gd name="connsiteY61" fmla="*/ 103670 h 496091"/>
              <a:gd name="connsiteX62" fmla="*/ 458063 w 540885"/>
              <a:gd name="connsiteY62" fmla="*/ 78316 h 496091"/>
              <a:gd name="connsiteX63" fmla="*/ 432708 w 540885"/>
              <a:gd name="connsiteY63" fmla="*/ 67611 h 496091"/>
              <a:gd name="connsiteX64" fmla="*/ 154096 w 540885"/>
              <a:gd name="connsiteY64" fmla="*/ 67611 h 496091"/>
              <a:gd name="connsiteX65" fmla="*/ 206494 w 540885"/>
              <a:gd name="connsiteY65" fmla="*/ 67611 h 496091"/>
              <a:gd name="connsiteX66" fmla="*/ 212128 w 540885"/>
              <a:gd name="connsiteY66" fmla="*/ 69724 h 496091"/>
              <a:gd name="connsiteX67" fmla="*/ 214945 w 540885"/>
              <a:gd name="connsiteY67" fmla="*/ 74654 h 496091"/>
              <a:gd name="connsiteX68" fmla="*/ 221425 w 540885"/>
              <a:gd name="connsiteY68" fmla="*/ 117755 h 496091"/>
              <a:gd name="connsiteX69" fmla="*/ 242553 w 540885"/>
              <a:gd name="connsiteY69" fmla="*/ 126488 h 496091"/>
              <a:gd name="connsiteX70" fmla="*/ 275795 w 540885"/>
              <a:gd name="connsiteY70" fmla="*/ 101416 h 496091"/>
              <a:gd name="connsiteX71" fmla="*/ 281429 w 540885"/>
              <a:gd name="connsiteY71" fmla="*/ 99444 h 496091"/>
              <a:gd name="connsiteX72" fmla="*/ 287345 w 540885"/>
              <a:gd name="connsiteY72" fmla="*/ 101698 h 496091"/>
              <a:gd name="connsiteX73" fmla="*/ 327911 w 540885"/>
              <a:gd name="connsiteY73" fmla="*/ 146772 h 496091"/>
              <a:gd name="connsiteX74" fmla="*/ 325939 w 540885"/>
              <a:gd name="connsiteY74" fmla="*/ 152124 h 496091"/>
              <a:gd name="connsiteX75" fmla="*/ 314108 w 540885"/>
              <a:gd name="connsiteY75" fmla="*/ 167337 h 496091"/>
              <a:gd name="connsiteX76" fmla="*/ 301430 w 540885"/>
              <a:gd name="connsiteY76" fmla="*/ 184239 h 496091"/>
              <a:gd name="connsiteX77" fmla="*/ 311008 w 540885"/>
              <a:gd name="connsiteY77" fmla="*/ 207339 h 496091"/>
              <a:gd name="connsiteX78" fmla="*/ 353828 w 540885"/>
              <a:gd name="connsiteY78" fmla="*/ 213819 h 496091"/>
              <a:gd name="connsiteX79" fmla="*/ 358618 w 540885"/>
              <a:gd name="connsiteY79" fmla="*/ 216777 h 496091"/>
              <a:gd name="connsiteX80" fmla="*/ 360590 w 540885"/>
              <a:gd name="connsiteY80" fmla="*/ 222270 h 496091"/>
              <a:gd name="connsiteX81" fmla="*/ 360590 w 540885"/>
              <a:gd name="connsiteY81" fmla="*/ 274386 h 496091"/>
              <a:gd name="connsiteX82" fmla="*/ 358618 w 540885"/>
              <a:gd name="connsiteY82" fmla="*/ 279880 h 496091"/>
              <a:gd name="connsiteX83" fmla="*/ 354110 w 540885"/>
              <a:gd name="connsiteY83" fmla="*/ 282838 h 496091"/>
              <a:gd name="connsiteX84" fmla="*/ 310445 w 540885"/>
              <a:gd name="connsiteY84" fmla="*/ 289599 h 496091"/>
              <a:gd name="connsiteX85" fmla="*/ 301430 w 540885"/>
              <a:gd name="connsiteY85" fmla="*/ 311009 h 496091"/>
              <a:gd name="connsiteX86" fmla="*/ 326784 w 540885"/>
              <a:gd name="connsiteY86" fmla="*/ 343405 h 496091"/>
              <a:gd name="connsiteX87" fmla="*/ 328756 w 540885"/>
              <a:gd name="connsiteY87" fmla="*/ 349040 h 496091"/>
              <a:gd name="connsiteX88" fmla="*/ 326784 w 540885"/>
              <a:gd name="connsiteY88" fmla="*/ 354392 h 496091"/>
              <a:gd name="connsiteX89" fmla="*/ 303543 w 540885"/>
              <a:gd name="connsiteY89" fmla="*/ 379605 h 496091"/>
              <a:gd name="connsiteX90" fmla="*/ 281429 w 540885"/>
              <a:gd name="connsiteY90" fmla="*/ 396367 h 496091"/>
              <a:gd name="connsiteX91" fmla="*/ 275513 w 540885"/>
              <a:gd name="connsiteY91" fmla="*/ 394395 h 496091"/>
              <a:gd name="connsiteX92" fmla="*/ 243117 w 540885"/>
              <a:gd name="connsiteY92" fmla="*/ 369041 h 496091"/>
              <a:gd name="connsiteX93" fmla="*/ 221425 w 540885"/>
              <a:gd name="connsiteY93" fmla="*/ 377774 h 496091"/>
              <a:gd name="connsiteX94" fmla="*/ 214945 w 540885"/>
              <a:gd name="connsiteY94" fmla="*/ 421439 h 496091"/>
              <a:gd name="connsiteX95" fmla="*/ 206494 w 540885"/>
              <a:gd name="connsiteY95" fmla="*/ 428200 h 496091"/>
              <a:gd name="connsiteX96" fmla="*/ 154096 w 540885"/>
              <a:gd name="connsiteY96" fmla="*/ 428200 h 496091"/>
              <a:gd name="connsiteX97" fmla="*/ 148462 w 540885"/>
              <a:gd name="connsiteY97" fmla="*/ 426087 h 496091"/>
              <a:gd name="connsiteX98" fmla="*/ 145645 w 540885"/>
              <a:gd name="connsiteY98" fmla="*/ 421158 h 496091"/>
              <a:gd name="connsiteX99" fmla="*/ 139165 w 540885"/>
              <a:gd name="connsiteY99" fmla="*/ 378056 h 496091"/>
              <a:gd name="connsiteX100" fmla="*/ 118037 w 540885"/>
              <a:gd name="connsiteY100" fmla="*/ 369323 h 496091"/>
              <a:gd name="connsiteX101" fmla="*/ 84795 w 540885"/>
              <a:gd name="connsiteY101" fmla="*/ 394395 h 496091"/>
              <a:gd name="connsiteX102" fmla="*/ 79161 w 540885"/>
              <a:gd name="connsiteY102" fmla="*/ 396367 h 496091"/>
              <a:gd name="connsiteX103" fmla="*/ 73245 w 540885"/>
              <a:gd name="connsiteY103" fmla="*/ 394113 h 496091"/>
              <a:gd name="connsiteX104" fmla="*/ 32679 w 540885"/>
              <a:gd name="connsiteY104" fmla="*/ 349040 h 496091"/>
              <a:gd name="connsiteX105" fmla="*/ 34651 w 540885"/>
              <a:gd name="connsiteY105" fmla="*/ 343687 h 496091"/>
              <a:gd name="connsiteX106" fmla="*/ 46201 w 540885"/>
              <a:gd name="connsiteY106" fmla="*/ 328756 h 496091"/>
              <a:gd name="connsiteX107" fmla="*/ 59441 w 540885"/>
              <a:gd name="connsiteY107" fmla="*/ 311572 h 496091"/>
              <a:gd name="connsiteX108" fmla="*/ 49581 w 540885"/>
              <a:gd name="connsiteY108" fmla="*/ 288472 h 496091"/>
              <a:gd name="connsiteX109" fmla="*/ 6761 w 540885"/>
              <a:gd name="connsiteY109" fmla="*/ 281711 h 496091"/>
              <a:gd name="connsiteX110" fmla="*/ 1972 w 540885"/>
              <a:gd name="connsiteY110" fmla="*/ 279034 h 496091"/>
              <a:gd name="connsiteX111" fmla="*/ 0 w 540885"/>
              <a:gd name="connsiteY111" fmla="*/ 273541 h 496091"/>
              <a:gd name="connsiteX112" fmla="*/ 0 w 540885"/>
              <a:gd name="connsiteY112" fmla="*/ 221425 h 496091"/>
              <a:gd name="connsiteX113" fmla="*/ 1972 w 540885"/>
              <a:gd name="connsiteY113" fmla="*/ 215932 h 496091"/>
              <a:gd name="connsiteX114" fmla="*/ 6480 w 540885"/>
              <a:gd name="connsiteY114" fmla="*/ 212973 h 496091"/>
              <a:gd name="connsiteX115" fmla="*/ 50145 w 540885"/>
              <a:gd name="connsiteY115" fmla="*/ 206213 h 496091"/>
              <a:gd name="connsiteX116" fmla="*/ 59159 w 540885"/>
              <a:gd name="connsiteY116" fmla="*/ 184802 h 496091"/>
              <a:gd name="connsiteX117" fmla="*/ 33806 w 540885"/>
              <a:gd name="connsiteY117" fmla="*/ 152406 h 496091"/>
              <a:gd name="connsiteX118" fmla="*/ 31834 w 540885"/>
              <a:gd name="connsiteY118" fmla="*/ 146772 h 496091"/>
              <a:gd name="connsiteX119" fmla="*/ 33806 w 540885"/>
              <a:gd name="connsiteY119" fmla="*/ 141137 h 496091"/>
              <a:gd name="connsiteX120" fmla="*/ 56906 w 540885"/>
              <a:gd name="connsiteY120" fmla="*/ 116065 h 496091"/>
              <a:gd name="connsiteX121" fmla="*/ 79161 w 540885"/>
              <a:gd name="connsiteY121" fmla="*/ 99444 h 496091"/>
              <a:gd name="connsiteX122" fmla="*/ 85077 w 540885"/>
              <a:gd name="connsiteY122" fmla="*/ 101416 h 496091"/>
              <a:gd name="connsiteX123" fmla="*/ 117474 w 540885"/>
              <a:gd name="connsiteY123" fmla="*/ 126770 h 496091"/>
              <a:gd name="connsiteX124" fmla="*/ 139165 w 540885"/>
              <a:gd name="connsiteY124" fmla="*/ 117755 h 496091"/>
              <a:gd name="connsiteX125" fmla="*/ 145645 w 540885"/>
              <a:gd name="connsiteY125" fmla="*/ 74372 h 496091"/>
              <a:gd name="connsiteX126" fmla="*/ 154096 w 540885"/>
              <a:gd name="connsiteY126" fmla="*/ 67611 h 496091"/>
              <a:gd name="connsiteX127" fmla="*/ 396649 w 540885"/>
              <a:gd name="connsiteY127" fmla="*/ 0 h 496091"/>
              <a:gd name="connsiteX128" fmla="*/ 409608 w 540885"/>
              <a:gd name="connsiteY128" fmla="*/ 13100 h 496091"/>
              <a:gd name="connsiteX129" fmla="*/ 424257 w 540885"/>
              <a:gd name="connsiteY129" fmla="*/ 32116 h 496091"/>
              <a:gd name="connsiteX130" fmla="*/ 432708 w 540885"/>
              <a:gd name="connsiteY130" fmla="*/ 31552 h 496091"/>
              <a:gd name="connsiteX131" fmla="*/ 441160 w 540885"/>
              <a:gd name="connsiteY131" fmla="*/ 32116 h 496091"/>
              <a:gd name="connsiteX132" fmla="*/ 467077 w 540885"/>
              <a:gd name="connsiteY132" fmla="*/ 564 h 496091"/>
              <a:gd name="connsiteX133" fmla="*/ 468767 w 540885"/>
              <a:gd name="connsiteY133" fmla="*/ 0 h 496091"/>
              <a:gd name="connsiteX134" fmla="*/ 503699 w 540885"/>
              <a:gd name="connsiteY134" fmla="*/ 19720 h 496091"/>
              <a:gd name="connsiteX135" fmla="*/ 504826 w 540885"/>
              <a:gd name="connsiteY135" fmla="*/ 21692 h 496091"/>
              <a:gd name="connsiteX136" fmla="*/ 490459 w 540885"/>
              <a:gd name="connsiteY136" fmla="*/ 60568 h 496091"/>
              <a:gd name="connsiteX137" fmla="*/ 498910 w 540885"/>
              <a:gd name="connsiteY137" fmla="*/ 75217 h 496091"/>
              <a:gd name="connsiteX138" fmla="*/ 540885 w 540885"/>
              <a:gd name="connsiteY138" fmla="*/ 83950 h 496091"/>
              <a:gd name="connsiteX139" fmla="*/ 540885 w 540885"/>
              <a:gd name="connsiteY139" fmla="*/ 123390 h 496091"/>
              <a:gd name="connsiteX140" fmla="*/ 498910 w 540885"/>
              <a:gd name="connsiteY140" fmla="*/ 132123 h 496091"/>
              <a:gd name="connsiteX141" fmla="*/ 490459 w 540885"/>
              <a:gd name="connsiteY141" fmla="*/ 146772 h 496091"/>
              <a:gd name="connsiteX142" fmla="*/ 504826 w 540885"/>
              <a:gd name="connsiteY142" fmla="*/ 185648 h 496091"/>
              <a:gd name="connsiteX143" fmla="*/ 503699 w 540885"/>
              <a:gd name="connsiteY143" fmla="*/ 187619 h 496091"/>
              <a:gd name="connsiteX144" fmla="*/ 468767 w 540885"/>
              <a:gd name="connsiteY144" fmla="*/ 207621 h 496091"/>
              <a:gd name="connsiteX145" fmla="*/ 455809 w 540885"/>
              <a:gd name="connsiteY145" fmla="*/ 194381 h 496091"/>
              <a:gd name="connsiteX146" fmla="*/ 441160 w 540885"/>
              <a:gd name="connsiteY146" fmla="*/ 175224 h 496091"/>
              <a:gd name="connsiteX147" fmla="*/ 432708 w 540885"/>
              <a:gd name="connsiteY147" fmla="*/ 175788 h 496091"/>
              <a:gd name="connsiteX148" fmla="*/ 424257 w 540885"/>
              <a:gd name="connsiteY148" fmla="*/ 175224 h 496091"/>
              <a:gd name="connsiteX149" fmla="*/ 409608 w 540885"/>
              <a:gd name="connsiteY149" fmla="*/ 194381 h 496091"/>
              <a:gd name="connsiteX150" fmla="*/ 396649 w 540885"/>
              <a:gd name="connsiteY150" fmla="*/ 207621 h 496091"/>
              <a:gd name="connsiteX151" fmla="*/ 361717 w 540885"/>
              <a:gd name="connsiteY151" fmla="*/ 187619 h 496091"/>
              <a:gd name="connsiteX152" fmla="*/ 360591 w 540885"/>
              <a:gd name="connsiteY152" fmla="*/ 185648 h 496091"/>
              <a:gd name="connsiteX153" fmla="*/ 374958 w 540885"/>
              <a:gd name="connsiteY153" fmla="*/ 146772 h 496091"/>
              <a:gd name="connsiteX154" fmla="*/ 366507 w 540885"/>
              <a:gd name="connsiteY154" fmla="*/ 132123 h 496091"/>
              <a:gd name="connsiteX155" fmla="*/ 324532 w 540885"/>
              <a:gd name="connsiteY155" fmla="*/ 123390 h 496091"/>
              <a:gd name="connsiteX156" fmla="*/ 324532 w 540885"/>
              <a:gd name="connsiteY156" fmla="*/ 83950 h 496091"/>
              <a:gd name="connsiteX157" fmla="*/ 366507 w 540885"/>
              <a:gd name="connsiteY157" fmla="*/ 75217 h 496091"/>
              <a:gd name="connsiteX158" fmla="*/ 374958 w 540885"/>
              <a:gd name="connsiteY158" fmla="*/ 60568 h 496091"/>
              <a:gd name="connsiteX159" fmla="*/ 360591 w 540885"/>
              <a:gd name="connsiteY159" fmla="*/ 21692 h 496091"/>
              <a:gd name="connsiteX160" fmla="*/ 361717 w 540885"/>
              <a:gd name="connsiteY160" fmla="*/ 19720 h 496091"/>
              <a:gd name="connsiteX161" fmla="*/ 371577 w 540885"/>
              <a:gd name="connsiteY161" fmla="*/ 14086 h 496091"/>
              <a:gd name="connsiteX162" fmla="*/ 388198 w 540885"/>
              <a:gd name="connsiteY162" fmla="*/ 4508 h 496091"/>
              <a:gd name="connsiteX163" fmla="*/ 396649 w 540885"/>
              <a:gd name="connsiteY163" fmla="*/ 0 h 496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540885" h="496091">
                <a:moveTo>
                  <a:pt x="432708" y="356081"/>
                </a:moveTo>
                <a:cubicBezTo>
                  <a:pt x="422942" y="356081"/>
                  <a:pt x="414491" y="359650"/>
                  <a:pt x="407355" y="366786"/>
                </a:cubicBezTo>
                <a:cubicBezTo>
                  <a:pt x="400218" y="373923"/>
                  <a:pt x="396649" y="382375"/>
                  <a:pt x="396649" y="392140"/>
                </a:cubicBezTo>
                <a:cubicBezTo>
                  <a:pt x="396649" y="402094"/>
                  <a:pt x="400171" y="410592"/>
                  <a:pt x="407213" y="417635"/>
                </a:cubicBezTo>
                <a:cubicBezTo>
                  <a:pt x="414257" y="424678"/>
                  <a:pt x="422754" y="428199"/>
                  <a:pt x="432708" y="428199"/>
                </a:cubicBezTo>
                <a:cubicBezTo>
                  <a:pt x="442662" y="428199"/>
                  <a:pt x="451161" y="424678"/>
                  <a:pt x="458203" y="417635"/>
                </a:cubicBezTo>
                <a:cubicBezTo>
                  <a:pt x="465246" y="410592"/>
                  <a:pt x="468767" y="402094"/>
                  <a:pt x="468767" y="392140"/>
                </a:cubicBezTo>
                <a:cubicBezTo>
                  <a:pt x="468767" y="382375"/>
                  <a:pt x="465199" y="373923"/>
                  <a:pt x="458063" y="366786"/>
                </a:cubicBezTo>
                <a:cubicBezTo>
                  <a:pt x="450925" y="359650"/>
                  <a:pt x="442474" y="356081"/>
                  <a:pt x="432708" y="356081"/>
                </a:cubicBezTo>
                <a:close/>
                <a:moveTo>
                  <a:pt x="396649" y="288471"/>
                </a:moveTo>
                <a:cubicBezTo>
                  <a:pt x="398152" y="288471"/>
                  <a:pt x="402471" y="292838"/>
                  <a:pt x="409608" y="301570"/>
                </a:cubicBezTo>
                <a:cubicBezTo>
                  <a:pt x="416744" y="310303"/>
                  <a:pt x="421628" y="316642"/>
                  <a:pt x="424257" y="320586"/>
                </a:cubicBezTo>
                <a:cubicBezTo>
                  <a:pt x="428013" y="320210"/>
                  <a:pt x="430830" y="320023"/>
                  <a:pt x="432708" y="320023"/>
                </a:cubicBezTo>
                <a:cubicBezTo>
                  <a:pt x="434586" y="320023"/>
                  <a:pt x="437403" y="320210"/>
                  <a:pt x="441160" y="320586"/>
                </a:cubicBezTo>
                <a:cubicBezTo>
                  <a:pt x="450738" y="307251"/>
                  <a:pt x="459377" y="296734"/>
                  <a:pt x="467077" y="289034"/>
                </a:cubicBezTo>
                <a:lnTo>
                  <a:pt x="468767" y="288471"/>
                </a:lnTo>
                <a:cubicBezTo>
                  <a:pt x="469518" y="288471"/>
                  <a:pt x="481162" y="295044"/>
                  <a:pt x="503699" y="308190"/>
                </a:cubicBezTo>
                <a:cubicBezTo>
                  <a:pt x="504450" y="308754"/>
                  <a:pt x="504826" y="309412"/>
                  <a:pt x="504826" y="310163"/>
                </a:cubicBezTo>
                <a:cubicBezTo>
                  <a:pt x="504826" y="314858"/>
                  <a:pt x="500037" y="327816"/>
                  <a:pt x="490459" y="349039"/>
                </a:cubicBezTo>
                <a:cubicBezTo>
                  <a:pt x="493651" y="353358"/>
                  <a:pt x="496468" y="358241"/>
                  <a:pt x="498910" y="363688"/>
                </a:cubicBezTo>
                <a:cubicBezTo>
                  <a:pt x="526893" y="366505"/>
                  <a:pt x="540885" y="369416"/>
                  <a:pt x="540885" y="372421"/>
                </a:cubicBezTo>
                <a:lnTo>
                  <a:pt x="540885" y="411860"/>
                </a:lnTo>
                <a:cubicBezTo>
                  <a:pt x="540885" y="414865"/>
                  <a:pt x="526893" y="417776"/>
                  <a:pt x="498910" y="420593"/>
                </a:cubicBezTo>
                <a:cubicBezTo>
                  <a:pt x="496657" y="425664"/>
                  <a:pt x="493839" y="430547"/>
                  <a:pt x="490459" y="435242"/>
                </a:cubicBezTo>
                <a:cubicBezTo>
                  <a:pt x="500037" y="456464"/>
                  <a:pt x="504826" y="469423"/>
                  <a:pt x="504826" y="474118"/>
                </a:cubicBezTo>
                <a:cubicBezTo>
                  <a:pt x="504826" y="474869"/>
                  <a:pt x="504450" y="475527"/>
                  <a:pt x="503699" y="476090"/>
                </a:cubicBezTo>
                <a:cubicBezTo>
                  <a:pt x="480787" y="489424"/>
                  <a:pt x="469143" y="496091"/>
                  <a:pt x="468767" y="496091"/>
                </a:cubicBezTo>
                <a:cubicBezTo>
                  <a:pt x="467265" y="496091"/>
                  <a:pt x="462945" y="491678"/>
                  <a:pt x="455809" y="482851"/>
                </a:cubicBezTo>
                <a:cubicBezTo>
                  <a:pt x="448672" y="474024"/>
                  <a:pt x="443788" y="467639"/>
                  <a:pt x="441160" y="463695"/>
                </a:cubicBezTo>
                <a:cubicBezTo>
                  <a:pt x="437403" y="464070"/>
                  <a:pt x="434586" y="464258"/>
                  <a:pt x="432708" y="464258"/>
                </a:cubicBezTo>
                <a:cubicBezTo>
                  <a:pt x="430830" y="464258"/>
                  <a:pt x="428013" y="464070"/>
                  <a:pt x="424257" y="463695"/>
                </a:cubicBezTo>
                <a:cubicBezTo>
                  <a:pt x="421628" y="467639"/>
                  <a:pt x="416744" y="474024"/>
                  <a:pt x="409608" y="482851"/>
                </a:cubicBezTo>
                <a:cubicBezTo>
                  <a:pt x="402471" y="491678"/>
                  <a:pt x="398152" y="496091"/>
                  <a:pt x="396649" y="496091"/>
                </a:cubicBezTo>
                <a:cubicBezTo>
                  <a:pt x="396274" y="496091"/>
                  <a:pt x="384629" y="489424"/>
                  <a:pt x="361717" y="476090"/>
                </a:cubicBezTo>
                <a:cubicBezTo>
                  <a:pt x="360966" y="475527"/>
                  <a:pt x="360591" y="474869"/>
                  <a:pt x="360591" y="474118"/>
                </a:cubicBezTo>
                <a:cubicBezTo>
                  <a:pt x="360591" y="469423"/>
                  <a:pt x="365380" y="456464"/>
                  <a:pt x="374958" y="435242"/>
                </a:cubicBezTo>
                <a:cubicBezTo>
                  <a:pt x="371577" y="430547"/>
                  <a:pt x="368760" y="425664"/>
                  <a:pt x="366507" y="420593"/>
                </a:cubicBezTo>
                <a:cubicBezTo>
                  <a:pt x="338523" y="417776"/>
                  <a:pt x="324532" y="414865"/>
                  <a:pt x="324532" y="411860"/>
                </a:cubicBezTo>
                <a:lnTo>
                  <a:pt x="324532" y="372421"/>
                </a:lnTo>
                <a:cubicBezTo>
                  <a:pt x="324532" y="369416"/>
                  <a:pt x="338523" y="366505"/>
                  <a:pt x="366507" y="363688"/>
                </a:cubicBezTo>
                <a:cubicBezTo>
                  <a:pt x="368948" y="358241"/>
                  <a:pt x="371765" y="353358"/>
                  <a:pt x="374958" y="349039"/>
                </a:cubicBezTo>
                <a:cubicBezTo>
                  <a:pt x="365380" y="327816"/>
                  <a:pt x="360591" y="314858"/>
                  <a:pt x="360591" y="310163"/>
                </a:cubicBezTo>
                <a:cubicBezTo>
                  <a:pt x="360591" y="309412"/>
                  <a:pt x="360966" y="308754"/>
                  <a:pt x="361717" y="308190"/>
                </a:cubicBezTo>
                <a:cubicBezTo>
                  <a:pt x="362468" y="307815"/>
                  <a:pt x="365755" y="305937"/>
                  <a:pt x="371577" y="302557"/>
                </a:cubicBezTo>
                <a:cubicBezTo>
                  <a:pt x="377399" y="299176"/>
                  <a:pt x="382939" y="295983"/>
                  <a:pt x="388198" y="292978"/>
                </a:cubicBezTo>
                <a:cubicBezTo>
                  <a:pt x="393457" y="289974"/>
                  <a:pt x="396274" y="288471"/>
                  <a:pt x="396649" y="288471"/>
                </a:cubicBezTo>
                <a:close/>
                <a:moveTo>
                  <a:pt x="180295" y="175788"/>
                </a:moveTo>
                <a:cubicBezTo>
                  <a:pt x="160387" y="175788"/>
                  <a:pt x="143391" y="182830"/>
                  <a:pt x="129305" y="196916"/>
                </a:cubicBezTo>
                <a:cubicBezTo>
                  <a:pt x="115220" y="211002"/>
                  <a:pt x="108177" y="227998"/>
                  <a:pt x="108177" y="247906"/>
                </a:cubicBezTo>
                <a:cubicBezTo>
                  <a:pt x="108177" y="267813"/>
                  <a:pt x="115220" y="284810"/>
                  <a:pt x="129305" y="298895"/>
                </a:cubicBezTo>
                <a:cubicBezTo>
                  <a:pt x="143391" y="312981"/>
                  <a:pt x="160387" y="320024"/>
                  <a:pt x="180295" y="320024"/>
                </a:cubicBezTo>
                <a:cubicBezTo>
                  <a:pt x="200202" y="320024"/>
                  <a:pt x="217199" y="312981"/>
                  <a:pt x="231285" y="298895"/>
                </a:cubicBezTo>
                <a:cubicBezTo>
                  <a:pt x="245370" y="284810"/>
                  <a:pt x="252413" y="267813"/>
                  <a:pt x="252413" y="247906"/>
                </a:cubicBezTo>
                <a:cubicBezTo>
                  <a:pt x="252413" y="227998"/>
                  <a:pt x="245370" y="211002"/>
                  <a:pt x="231285" y="196916"/>
                </a:cubicBezTo>
                <a:cubicBezTo>
                  <a:pt x="217199" y="182830"/>
                  <a:pt x="200202" y="175788"/>
                  <a:pt x="180295" y="175788"/>
                </a:cubicBezTo>
                <a:close/>
                <a:moveTo>
                  <a:pt x="432708" y="67611"/>
                </a:moveTo>
                <a:cubicBezTo>
                  <a:pt x="422942" y="67611"/>
                  <a:pt x="414491" y="71179"/>
                  <a:pt x="407355" y="78316"/>
                </a:cubicBezTo>
                <a:cubicBezTo>
                  <a:pt x="400218" y="85453"/>
                  <a:pt x="396649" y="93904"/>
                  <a:pt x="396649" y="103670"/>
                </a:cubicBezTo>
                <a:cubicBezTo>
                  <a:pt x="396649" y="113624"/>
                  <a:pt x="400171" y="122122"/>
                  <a:pt x="407213" y="129165"/>
                </a:cubicBezTo>
                <a:cubicBezTo>
                  <a:pt x="414257" y="136207"/>
                  <a:pt x="422754" y="139729"/>
                  <a:pt x="432708" y="139729"/>
                </a:cubicBezTo>
                <a:cubicBezTo>
                  <a:pt x="442662" y="139729"/>
                  <a:pt x="451161" y="136207"/>
                  <a:pt x="458203" y="129165"/>
                </a:cubicBezTo>
                <a:cubicBezTo>
                  <a:pt x="465246" y="122122"/>
                  <a:pt x="468767" y="113624"/>
                  <a:pt x="468767" y="103670"/>
                </a:cubicBezTo>
                <a:cubicBezTo>
                  <a:pt x="468767" y="93904"/>
                  <a:pt x="465199" y="85453"/>
                  <a:pt x="458063" y="78316"/>
                </a:cubicBezTo>
                <a:cubicBezTo>
                  <a:pt x="450925" y="71179"/>
                  <a:pt x="442474" y="67611"/>
                  <a:pt x="432708" y="67611"/>
                </a:cubicBezTo>
                <a:close/>
                <a:moveTo>
                  <a:pt x="154096" y="67611"/>
                </a:moveTo>
                <a:lnTo>
                  <a:pt x="206494" y="67611"/>
                </a:lnTo>
                <a:cubicBezTo>
                  <a:pt x="208559" y="67611"/>
                  <a:pt x="210438" y="68315"/>
                  <a:pt x="212128" y="69724"/>
                </a:cubicBezTo>
                <a:cubicBezTo>
                  <a:pt x="213818" y="71132"/>
                  <a:pt x="214757" y="72775"/>
                  <a:pt x="214945" y="74654"/>
                </a:cubicBezTo>
                <a:lnTo>
                  <a:pt x="221425" y="117755"/>
                </a:lnTo>
                <a:cubicBezTo>
                  <a:pt x="227810" y="119633"/>
                  <a:pt x="234853" y="122545"/>
                  <a:pt x="242553" y="126488"/>
                </a:cubicBezTo>
                <a:lnTo>
                  <a:pt x="275795" y="101416"/>
                </a:lnTo>
                <a:cubicBezTo>
                  <a:pt x="277297" y="100102"/>
                  <a:pt x="279175" y="99444"/>
                  <a:pt x="281429" y="99444"/>
                </a:cubicBezTo>
                <a:cubicBezTo>
                  <a:pt x="283494" y="99444"/>
                  <a:pt x="285466" y="100195"/>
                  <a:pt x="287345" y="101698"/>
                </a:cubicBezTo>
                <a:cubicBezTo>
                  <a:pt x="314389" y="126676"/>
                  <a:pt x="327911" y="141701"/>
                  <a:pt x="327911" y="146772"/>
                </a:cubicBezTo>
                <a:cubicBezTo>
                  <a:pt x="327911" y="148462"/>
                  <a:pt x="327254" y="150246"/>
                  <a:pt x="325939" y="152124"/>
                </a:cubicBezTo>
                <a:cubicBezTo>
                  <a:pt x="323685" y="155129"/>
                  <a:pt x="319742" y="160200"/>
                  <a:pt x="314108" y="167337"/>
                </a:cubicBezTo>
                <a:cubicBezTo>
                  <a:pt x="308473" y="174473"/>
                  <a:pt x="304248" y="180107"/>
                  <a:pt x="301430" y="184239"/>
                </a:cubicBezTo>
                <a:cubicBezTo>
                  <a:pt x="305749" y="193254"/>
                  <a:pt x="308942" y="200954"/>
                  <a:pt x="311008" y="207339"/>
                </a:cubicBezTo>
                <a:lnTo>
                  <a:pt x="353828" y="213819"/>
                </a:lnTo>
                <a:cubicBezTo>
                  <a:pt x="355706" y="214194"/>
                  <a:pt x="357303" y="215180"/>
                  <a:pt x="358618" y="216777"/>
                </a:cubicBezTo>
                <a:cubicBezTo>
                  <a:pt x="359932" y="218373"/>
                  <a:pt x="360590" y="220204"/>
                  <a:pt x="360590" y="222270"/>
                </a:cubicBezTo>
                <a:lnTo>
                  <a:pt x="360590" y="274386"/>
                </a:lnTo>
                <a:cubicBezTo>
                  <a:pt x="360590" y="276265"/>
                  <a:pt x="359932" y="278095"/>
                  <a:pt x="358618" y="279880"/>
                </a:cubicBezTo>
                <a:cubicBezTo>
                  <a:pt x="357303" y="281664"/>
                  <a:pt x="355800" y="282650"/>
                  <a:pt x="354110" y="282838"/>
                </a:cubicBezTo>
                <a:lnTo>
                  <a:pt x="310445" y="289599"/>
                </a:lnTo>
                <a:cubicBezTo>
                  <a:pt x="308379" y="296172"/>
                  <a:pt x="305374" y="303309"/>
                  <a:pt x="301430" y="311009"/>
                </a:cubicBezTo>
                <a:cubicBezTo>
                  <a:pt x="307816" y="320024"/>
                  <a:pt x="316267" y="330822"/>
                  <a:pt x="326784" y="343405"/>
                </a:cubicBezTo>
                <a:cubicBezTo>
                  <a:pt x="328099" y="345283"/>
                  <a:pt x="328756" y="347161"/>
                  <a:pt x="328756" y="349040"/>
                </a:cubicBezTo>
                <a:cubicBezTo>
                  <a:pt x="328756" y="351293"/>
                  <a:pt x="328099" y="353077"/>
                  <a:pt x="326784" y="354392"/>
                </a:cubicBezTo>
                <a:cubicBezTo>
                  <a:pt x="322465" y="360026"/>
                  <a:pt x="314717" y="368431"/>
                  <a:pt x="303543" y="379605"/>
                </a:cubicBezTo>
                <a:cubicBezTo>
                  <a:pt x="292368" y="390780"/>
                  <a:pt x="284997" y="396367"/>
                  <a:pt x="281429" y="396367"/>
                </a:cubicBezTo>
                <a:cubicBezTo>
                  <a:pt x="279363" y="396367"/>
                  <a:pt x="277391" y="395710"/>
                  <a:pt x="275513" y="394395"/>
                </a:cubicBezTo>
                <a:lnTo>
                  <a:pt x="243117" y="369041"/>
                </a:lnTo>
                <a:cubicBezTo>
                  <a:pt x="236167" y="372609"/>
                  <a:pt x="228937" y="375520"/>
                  <a:pt x="221425" y="377774"/>
                </a:cubicBezTo>
                <a:cubicBezTo>
                  <a:pt x="219359" y="398057"/>
                  <a:pt x="217199" y="412612"/>
                  <a:pt x="214945" y="421439"/>
                </a:cubicBezTo>
                <a:cubicBezTo>
                  <a:pt x="213630" y="425947"/>
                  <a:pt x="210813" y="428200"/>
                  <a:pt x="206494" y="428200"/>
                </a:cubicBezTo>
                <a:lnTo>
                  <a:pt x="154096" y="428200"/>
                </a:lnTo>
                <a:cubicBezTo>
                  <a:pt x="152030" y="428200"/>
                  <a:pt x="150152" y="427496"/>
                  <a:pt x="148462" y="426087"/>
                </a:cubicBezTo>
                <a:cubicBezTo>
                  <a:pt x="146771" y="424679"/>
                  <a:pt x="145832" y="423035"/>
                  <a:pt x="145645" y="421158"/>
                </a:cubicBezTo>
                <a:lnTo>
                  <a:pt x="139165" y="378056"/>
                </a:lnTo>
                <a:cubicBezTo>
                  <a:pt x="132779" y="376178"/>
                  <a:pt x="125737" y="373267"/>
                  <a:pt x="118037" y="369323"/>
                </a:cubicBezTo>
                <a:lnTo>
                  <a:pt x="84795" y="394395"/>
                </a:lnTo>
                <a:cubicBezTo>
                  <a:pt x="83480" y="395710"/>
                  <a:pt x="81602" y="396367"/>
                  <a:pt x="79161" y="396367"/>
                </a:cubicBezTo>
                <a:cubicBezTo>
                  <a:pt x="77095" y="396367"/>
                  <a:pt x="75123" y="395616"/>
                  <a:pt x="73245" y="394113"/>
                </a:cubicBezTo>
                <a:cubicBezTo>
                  <a:pt x="46201" y="369135"/>
                  <a:pt x="32679" y="354110"/>
                  <a:pt x="32679" y="349040"/>
                </a:cubicBezTo>
                <a:cubicBezTo>
                  <a:pt x="32679" y="347349"/>
                  <a:pt x="33336" y="345565"/>
                  <a:pt x="34651" y="343687"/>
                </a:cubicBezTo>
                <a:cubicBezTo>
                  <a:pt x="36529" y="341058"/>
                  <a:pt x="40378" y="336081"/>
                  <a:pt x="46201" y="328756"/>
                </a:cubicBezTo>
                <a:cubicBezTo>
                  <a:pt x="52022" y="321432"/>
                  <a:pt x="56436" y="315704"/>
                  <a:pt x="59441" y="311572"/>
                </a:cubicBezTo>
                <a:cubicBezTo>
                  <a:pt x="55122" y="303309"/>
                  <a:pt x="51835" y="295608"/>
                  <a:pt x="49581" y="288472"/>
                </a:cubicBezTo>
                <a:lnTo>
                  <a:pt x="6761" y="281711"/>
                </a:lnTo>
                <a:cubicBezTo>
                  <a:pt x="4883" y="281523"/>
                  <a:pt x="3286" y="280631"/>
                  <a:pt x="1972" y="279034"/>
                </a:cubicBezTo>
                <a:cubicBezTo>
                  <a:pt x="657" y="277438"/>
                  <a:pt x="0" y="275607"/>
                  <a:pt x="0" y="273541"/>
                </a:cubicBezTo>
                <a:lnTo>
                  <a:pt x="0" y="221425"/>
                </a:lnTo>
                <a:cubicBezTo>
                  <a:pt x="0" y="219547"/>
                  <a:pt x="657" y="217715"/>
                  <a:pt x="1972" y="215932"/>
                </a:cubicBezTo>
                <a:cubicBezTo>
                  <a:pt x="3286" y="214147"/>
                  <a:pt x="4789" y="213161"/>
                  <a:pt x="6480" y="212973"/>
                </a:cubicBezTo>
                <a:lnTo>
                  <a:pt x="50145" y="206213"/>
                </a:lnTo>
                <a:cubicBezTo>
                  <a:pt x="52210" y="199639"/>
                  <a:pt x="55215" y="192503"/>
                  <a:pt x="59159" y="184802"/>
                </a:cubicBezTo>
                <a:cubicBezTo>
                  <a:pt x="52774" y="175788"/>
                  <a:pt x="44322" y="164989"/>
                  <a:pt x="33806" y="152406"/>
                </a:cubicBezTo>
                <a:cubicBezTo>
                  <a:pt x="32490" y="150340"/>
                  <a:pt x="31834" y="148462"/>
                  <a:pt x="31834" y="146772"/>
                </a:cubicBezTo>
                <a:cubicBezTo>
                  <a:pt x="31834" y="144518"/>
                  <a:pt x="32490" y="142640"/>
                  <a:pt x="33806" y="141137"/>
                </a:cubicBezTo>
                <a:cubicBezTo>
                  <a:pt x="37937" y="135503"/>
                  <a:pt x="45637" y="127146"/>
                  <a:pt x="56906" y="116065"/>
                </a:cubicBezTo>
                <a:cubicBezTo>
                  <a:pt x="68174" y="104984"/>
                  <a:pt x="75592" y="99444"/>
                  <a:pt x="79161" y="99444"/>
                </a:cubicBezTo>
                <a:cubicBezTo>
                  <a:pt x="81226" y="99444"/>
                  <a:pt x="83198" y="100102"/>
                  <a:pt x="85077" y="101416"/>
                </a:cubicBezTo>
                <a:lnTo>
                  <a:pt x="117474" y="126770"/>
                </a:lnTo>
                <a:cubicBezTo>
                  <a:pt x="123859" y="123390"/>
                  <a:pt x="131089" y="120385"/>
                  <a:pt x="139165" y="117755"/>
                </a:cubicBezTo>
                <a:cubicBezTo>
                  <a:pt x="141231" y="97472"/>
                  <a:pt x="143391" y="83011"/>
                  <a:pt x="145645" y="74372"/>
                </a:cubicBezTo>
                <a:cubicBezTo>
                  <a:pt x="146959" y="69865"/>
                  <a:pt x="149776" y="67611"/>
                  <a:pt x="154096" y="67611"/>
                </a:cubicBezTo>
                <a:close/>
                <a:moveTo>
                  <a:pt x="396649" y="0"/>
                </a:moveTo>
                <a:cubicBezTo>
                  <a:pt x="398152" y="0"/>
                  <a:pt x="402471" y="4367"/>
                  <a:pt x="409608" y="13100"/>
                </a:cubicBezTo>
                <a:cubicBezTo>
                  <a:pt x="416744" y="21833"/>
                  <a:pt x="421628" y="28171"/>
                  <a:pt x="424257" y="32116"/>
                </a:cubicBezTo>
                <a:cubicBezTo>
                  <a:pt x="428013" y="31740"/>
                  <a:pt x="430830" y="31552"/>
                  <a:pt x="432708" y="31552"/>
                </a:cubicBezTo>
                <a:cubicBezTo>
                  <a:pt x="434586" y="31552"/>
                  <a:pt x="437403" y="31740"/>
                  <a:pt x="441160" y="32116"/>
                </a:cubicBezTo>
                <a:cubicBezTo>
                  <a:pt x="450738" y="18781"/>
                  <a:pt x="459377" y="8264"/>
                  <a:pt x="467077" y="564"/>
                </a:cubicBezTo>
                <a:lnTo>
                  <a:pt x="468767" y="0"/>
                </a:lnTo>
                <a:cubicBezTo>
                  <a:pt x="469518" y="0"/>
                  <a:pt x="481162" y="6574"/>
                  <a:pt x="503699" y="19720"/>
                </a:cubicBezTo>
                <a:cubicBezTo>
                  <a:pt x="504450" y="20284"/>
                  <a:pt x="504826" y="20941"/>
                  <a:pt x="504826" y="21692"/>
                </a:cubicBezTo>
                <a:cubicBezTo>
                  <a:pt x="504826" y="26387"/>
                  <a:pt x="500037" y="39346"/>
                  <a:pt x="490459" y="60568"/>
                </a:cubicBezTo>
                <a:cubicBezTo>
                  <a:pt x="493651" y="64888"/>
                  <a:pt x="496468" y="69771"/>
                  <a:pt x="498910" y="75217"/>
                </a:cubicBezTo>
                <a:cubicBezTo>
                  <a:pt x="526893" y="78034"/>
                  <a:pt x="540885" y="80945"/>
                  <a:pt x="540885" y="83950"/>
                </a:cubicBezTo>
                <a:lnTo>
                  <a:pt x="540885" y="123390"/>
                </a:lnTo>
                <a:cubicBezTo>
                  <a:pt x="540885" y="126395"/>
                  <a:pt x="526893" y="129305"/>
                  <a:pt x="498910" y="132123"/>
                </a:cubicBezTo>
                <a:cubicBezTo>
                  <a:pt x="496657" y="137194"/>
                  <a:pt x="493839" y="142076"/>
                  <a:pt x="490459" y="146772"/>
                </a:cubicBezTo>
                <a:cubicBezTo>
                  <a:pt x="500037" y="167994"/>
                  <a:pt x="504826" y="180952"/>
                  <a:pt x="504826" y="185648"/>
                </a:cubicBezTo>
                <a:cubicBezTo>
                  <a:pt x="504826" y="186399"/>
                  <a:pt x="504450" y="187056"/>
                  <a:pt x="503699" y="187619"/>
                </a:cubicBezTo>
                <a:cubicBezTo>
                  <a:pt x="480787" y="200954"/>
                  <a:pt x="469143" y="207621"/>
                  <a:pt x="468767" y="207621"/>
                </a:cubicBezTo>
                <a:cubicBezTo>
                  <a:pt x="467265" y="207621"/>
                  <a:pt x="462945" y="203207"/>
                  <a:pt x="455809" y="194381"/>
                </a:cubicBezTo>
                <a:cubicBezTo>
                  <a:pt x="448672" y="185554"/>
                  <a:pt x="443788" y="179168"/>
                  <a:pt x="441160" y="175224"/>
                </a:cubicBezTo>
                <a:cubicBezTo>
                  <a:pt x="437403" y="175600"/>
                  <a:pt x="434586" y="175788"/>
                  <a:pt x="432708" y="175788"/>
                </a:cubicBezTo>
                <a:cubicBezTo>
                  <a:pt x="430830" y="175788"/>
                  <a:pt x="428013" y="175600"/>
                  <a:pt x="424257" y="175224"/>
                </a:cubicBezTo>
                <a:cubicBezTo>
                  <a:pt x="421628" y="179168"/>
                  <a:pt x="416744" y="185554"/>
                  <a:pt x="409608" y="194381"/>
                </a:cubicBezTo>
                <a:cubicBezTo>
                  <a:pt x="402471" y="203207"/>
                  <a:pt x="398152" y="207621"/>
                  <a:pt x="396649" y="207621"/>
                </a:cubicBezTo>
                <a:cubicBezTo>
                  <a:pt x="396274" y="207621"/>
                  <a:pt x="384629" y="200954"/>
                  <a:pt x="361717" y="187619"/>
                </a:cubicBezTo>
                <a:cubicBezTo>
                  <a:pt x="360966" y="187056"/>
                  <a:pt x="360591" y="186399"/>
                  <a:pt x="360591" y="185648"/>
                </a:cubicBezTo>
                <a:cubicBezTo>
                  <a:pt x="360591" y="180952"/>
                  <a:pt x="365380" y="167994"/>
                  <a:pt x="374958" y="146772"/>
                </a:cubicBezTo>
                <a:cubicBezTo>
                  <a:pt x="371577" y="142076"/>
                  <a:pt x="368760" y="137194"/>
                  <a:pt x="366507" y="132123"/>
                </a:cubicBezTo>
                <a:cubicBezTo>
                  <a:pt x="338523" y="129305"/>
                  <a:pt x="324532" y="126395"/>
                  <a:pt x="324532" y="123390"/>
                </a:cubicBezTo>
                <a:lnTo>
                  <a:pt x="324532" y="83950"/>
                </a:lnTo>
                <a:cubicBezTo>
                  <a:pt x="324532" y="80945"/>
                  <a:pt x="338523" y="78034"/>
                  <a:pt x="366507" y="75217"/>
                </a:cubicBezTo>
                <a:cubicBezTo>
                  <a:pt x="368948" y="69771"/>
                  <a:pt x="371765" y="64888"/>
                  <a:pt x="374958" y="60568"/>
                </a:cubicBezTo>
                <a:cubicBezTo>
                  <a:pt x="365380" y="39346"/>
                  <a:pt x="360591" y="26387"/>
                  <a:pt x="360591" y="21692"/>
                </a:cubicBezTo>
                <a:cubicBezTo>
                  <a:pt x="360591" y="20941"/>
                  <a:pt x="360966" y="20284"/>
                  <a:pt x="361717" y="19720"/>
                </a:cubicBezTo>
                <a:cubicBezTo>
                  <a:pt x="362468" y="19345"/>
                  <a:pt x="365755" y="17467"/>
                  <a:pt x="371577" y="14086"/>
                </a:cubicBezTo>
                <a:cubicBezTo>
                  <a:pt x="377399" y="10705"/>
                  <a:pt x="382939" y="7513"/>
                  <a:pt x="388198" y="4508"/>
                </a:cubicBezTo>
                <a:cubicBezTo>
                  <a:pt x="393457" y="1503"/>
                  <a:pt x="396274" y="0"/>
                  <a:pt x="396649" y="0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3095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  <a:sym typeface="Helvetica"/>
            </a:endParaRPr>
          </a:p>
        </p:txBody>
      </p:sp>
      <p:grpSp>
        <p:nvGrpSpPr>
          <p:cNvPr id="130" name="Groupe 1">
            <a:extLst>
              <a:ext uri="{FF2B5EF4-FFF2-40B4-BE49-F238E27FC236}">
                <a16:creationId xmlns:a16="http://schemas.microsoft.com/office/drawing/2014/main" id="{5CF67CB1-F191-4F86-AF57-21AA5E438529}"/>
              </a:ext>
            </a:extLst>
          </p:cNvPr>
          <p:cNvGrpSpPr/>
          <p:nvPr/>
        </p:nvGrpSpPr>
        <p:grpSpPr>
          <a:xfrm>
            <a:off x="4785121" y="2741273"/>
            <a:ext cx="787634" cy="287098"/>
            <a:chOff x="1729130" y="2471867"/>
            <a:chExt cx="1275481" cy="376145"/>
          </a:xfrm>
        </p:grpSpPr>
        <p:pic>
          <p:nvPicPr>
            <p:cNvPr id="131" name="Graphique 10" descr="Smartphone">
              <a:extLst>
                <a:ext uri="{FF2B5EF4-FFF2-40B4-BE49-F238E27FC236}">
                  <a16:creationId xmlns:a16="http://schemas.microsoft.com/office/drawing/2014/main" id="{E009BB46-9495-497D-B720-42C60F530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29130" y="2531103"/>
              <a:ext cx="241823" cy="241823"/>
            </a:xfrm>
            <a:prstGeom prst="rect">
              <a:avLst/>
            </a:prstGeom>
          </p:spPr>
        </p:pic>
        <p:pic>
          <p:nvPicPr>
            <p:cNvPr id="132" name="Graphique 12" descr="Ordinateur">
              <a:extLst>
                <a:ext uri="{FF2B5EF4-FFF2-40B4-BE49-F238E27FC236}">
                  <a16:creationId xmlns:a16="http://schemas.microsoft.com/office/drawing/2014/main" id="{4D02866E-7EAB-4D05-970D-5CC6860608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192973" y="2471867"/>
              <a:ext cx="376145" cy="376145"/>
            </a:xfrm>
            <a:prstGeom prst="rect">
              <a:avLst/>
            </a:prstGeom>
          </p:spPr>
        </p:pic>
        <p:sp>
          <p:nvSpPr>
            <p:cNvPr id="134" name="Freeform 319">
              <a:extLst>
                <a:ext uri="{FF2B5EF4-FFF2-40B4-BE49-F238E27FC236}">
                  <a16:creationId xmlns:a16="http://schemas.microsoft.com/office/drawing/2014/main" id="{3AD0C7BD-9795-42F4-8A9C-B5F5080B2ABE}"/>
                </a:ext>
              </a:extLst>
            </p:cNvPr>
            <p:cNvSpPr/>
            <p:nvPr/>
          </p:nvSpPr>
          <p:spPr>
            <a:xfrm>
              <a:off x="2795403" y="2561091"/>
              <a:ext cx="209208" cy="193016"/>
            </a:xfrm>
            <a:custGeom>
              <a:avLst/>
              <a:gdLst>
                <a:gd name="connsiteX0" fmla="*/ 414678 w 468766"/>
                <a:gd name="connsiteY0" fmla="*/ 360589 h 432707"/>
                <a:gd name="connsiteX1" fmla="*/ 402000 w 468766"/>
                <a:gd name="connsiteY1" fmla="*/ 365942 h 432707"/>
                <a:gd name="connsiteX2" fmla="*/ 396648 w 468766"/>
                <a:gd name="connsiteY2" fmla="*/ 378619 h 432707"/>
                <a:gd name="connsiteX3" fmla="*/ 402000 w 468766"/>
                <a:gd name="connsiteY3" fmla="*/ 391296 h 432707"/>
                <a:gd name="connsiteX4" fmla="*/ 414678 w 468766"/>
                <a:gd name="connsiteY4" fmla="*/ 396648 h 432707"/>
                <a:gd name="connsiteX5" fmla="*/ 427355 w 468766"/>
                <a:gd name="connsiteY5" fmla="*/ 391296 h 432707"/>
                <a:gd name="connsiteX6" fmla="*/ 432707 w 468766"/>
                <a:gd name="connsiteY6" fmla="*/ 378619 h 432707"/>
                <a:gd name="connsiteX7" fmla="*/ 427355 w 468766"/>
                <a:gd name="connsiteY7" fmla="*/ 365942 h 432707"/>
                <a:gd name="connsiteX8" fmla="*/ 414678 w 468766"/>
                <a:gd name="connsiteY8" fmla="*/ 360589 h 432707"/>
                <a:gd name="connsiteX9" fmla="*/ 342560 w 468766"/>
                <a:gd name="connsiteY9" fmla="*/ 360589 h 432707"/>
                <a:gd name="connsiteX10" fmla="*/ 329883 w 468766"/>
                <a:gd name="connsiteY10" fmla="*/ 365942 h 432707"/>
                <a:gd name="connsiteX11" fmla="*/ 324530 w 468766"/>
                <a:gd name="connsiteY11" fmla="*/ 378619 h 432707"/>
                <a:gd name="connsiteX12" fmla="*/ 329883 w 468766"/>
                <a:gd name="connsiteY12" fmla="*/ 391296 h 432707"/>
                <a:gd name="connsiteX13" fmla="*/ 342560 w 468766"/>
                <a:gd name="connsiteY13" fmla="*/ 396648 h 432707"/>
                <a:gd name="connsiteX14" fmla="*/ 355236 w 468766"/>
                <a:gd name="connsiteY14" fmla="*/ 391296 h 432707"/>
                <a:gd name="connsiteX15" fmla="*/ 360589 w 468766"/>
                <a:gd name="connsiteY15" fmla="*/ 378619 h 432707"/>
                <a:gd name="connsiteX16" fmla="*/ 355236 w 468766"/>
                <a:gd name="connsiteY16" fmla="*/ 365942 h 432707"/>
                <a:gd name="connsiteX17" fmla="*/ 342560 w 468766"/>
                <a:gd name="connsiteY17" fmla="*/ 360589 h 432707"/>
                <a:gd name="connsiteX18" fmla="*/ 27044 w 468766"/>
                <a:gd name="connsiteY18" fmla="*/ 288471 h 432707"/>
                <a:gd name="connsiteX19" fmla="*/ 158039 w 468766"/>
                <a:gd name="connsiteY19" fmla="*/ 288471 h 432707"/>
                <a:gd name="connsiteX20" fmla="*/ 196070 w 468766"/>
                <a:gd name="connsiteY20" fmla="*/ 326784 h 432707"/>
                <a:gd name="connsiteX21" fmla="*/ 234383 w 468766"/>
                <a:gd name="connsiteY21" fmla="*/ 342560 h 432707"/>
                <a:gd name="connsiteX22" fmla="*/ 272696 w 468766"/>
                <a:gd name="connsiteY22" fmla="*/ 326784 h 432707"/>
                <a:gd name="connsiteX23" fmla="*/ 311008 w 468766"/>
                <a:gd name="connsiteY23" fmla="*/ 288471 h 432707"/>
                <a:gd name="connsiteX24" fmla="*/ 441722 w 468766"/>
                <a:gd name="connsiteY24" fmla="*/ 288471 h 432707"/>
                <a:gd name="connsiteX25" fmla="*/ 460878 w 468766"/>
                <a:gd name="connsiteY25" fmla="*/ 296359 h 432707"/>
                <a:gd name="connsiteX26" fmla="*/ 468766 w 468766"/>
                <a:gd name="connsiteY26" fmla="*/ 315516 h 432707"/>
                <a:gd name="connsiteX27" fmla="*/ 468766 w 468766"/>
                <a:gd name="connsiteY27" fmla="*/ 405663 h 432707"/>
                <a:gd name="connsiteX28" fmla="*/ 460878 w 468766"/>
                <a:gd name="connsiteY28" fmla="*/ 424819 h 432707"/>
                <a:gd name="connsiteX29" fmla="*/ 441722 w 468766"/>
                <a:gd name="connsiteY29" fmla="*/ 432707 h 432707"/>
                <a:gd name="connsiteX30" fmla="*/ 27044 w 468766"/>
                <a:gd name="connsiteY30" fmla="*/ 432707 h 432707"/>
                <a:gd name="connsiteX31" fmla="*/ 7888 w 468766"/>
                <a:gd name="connsiteY31" fmla="*/ 424819 h 432707"/>
                <a:gd name="connsiteX32" fmla="*/ 0 w 468766"/>
                <a:gd name="connsiteY32" fmla="*/ 405663 h 432707"/>
                <a:gd name="connsiteX33" fmla="*/ 0 w 468766"/>
                <a:gd name="connsiteY33" fmla="*/ 315516 h 432707"/>
                <a:gd name="connsiteX34" fmla="*/ 7888 w 468766"/>
                <a:gd name="connsiteY34" fmla="*/ 296359 h 432707"/>
                <a:gd name="connsiteX35" fmla="*/ 27044 w 468766"/>
                <a:gd name="connsiteY35" fmla="*/ 288471 h 432707"/>
                <a:gd name="connsiteX36" fmla="*/ 198325 w 468766"/>
                <a:gd name="connsiteY36" fmla="*/ 0 h 432707"/>
                <a:gd name="connsiteX37" fmla="*/ 270443 w 468766"/>
                <a:gd name="connsiteY37" fmla="*/ 0 h 432707"/>
                <a:gd name="connsiteX38" fmla="*/ 283120 w 468766"/>
                <a:gd name="connsiteY38" fmla="*/ 5353 h 432707"/>
                <a:gd name="connsiteX39" fmla="*/ 288472 w 468766"/>
                <a:gd name="connsiteY39" fmla="*/ 18030 h 432707"/>
                <a:gd name="connsiteX40" fmla="*/ 288472 w 468766"/>
                <a:gd name="connsiteY40" fmla="*/ 144236 h 432707"/>
                <a:gd name="connsiteX41" fmla="*/ 360590 w 468766"/>
                <a:gd name="connsiteY41" fmla="*/ 144236 h 432707"/>
                <a:gd name="connsiteX42" fmla="*/ 377211 w 468766"/>
                <a:gd name="connsiteY42" fmla="*/ 155222 h 432707"/>
                <a:gd name="connsiteX43" fmla="*/ 373267 w 468766"/>
                <a:gd name="connsiteY43" fmla="*/ 174942 h 432707"/>
                <a:gd name="connsiteX44" fmla="*/ 247061 w 468766"/>
                <a:gd name="connsiteY44" fmla="*/ 301148 h 432707"/>
                <a:gd name="connsiteX45" fmla="*/ 234384 w 468766"/>
                <a:gd name="connsiteY45" fmla="*/ 306501 h 432707"/>
                <a:gd name="connsiteX46" fmla="*/ 221707 w 468766"/>
                <a:gd name="connsiteY46" fmla="*/ 301148 h 432707"/>
                <a:gd name="connsiteX47" fmla="*/ 95500 w 468766"/>
                <a:gd name="connsiteY47" fmla="*/ 174942 h 432707"/>
                <a:gd name="connsiteX48" fmla="*/ 91556 w 468766"/>
                <a:gd name="connsiteY48" fmla="*/ 155222 h 432707"/>
                <a:gd name="connsiteX49" fmla="*/ 108178 w 468766"/>
                <a:gd name="connsiteY49" fmla="*/ 144236 h 432707"/>
                <a:gd name="connsiteX50" fmla="*/ 180295 w 468766"/>
                <a:gd name="connsiteY50" fmla="*/ 144236 h 432707"/>
                <a:gd name="connsiteX51" fmla="*/ 180295 w 468766"/>
                <a:gd name="connsiteY51" fmla="*/ 18030 h 432707"/>
                <a:gd name="connsiteX52" fmla="*/ 185648 w 468766"/>
                <a:gd name="connsiteY52" fmla="*/ 5353 h 432707"/>
                <a:gd name="connsiteX53" fmla="*/ 198325 w 468766"/>
                <a:gd name="connsiteY53" fmla="*/ 0 h 43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68766" h="432707">
                  <a:moveTo>
                    <a:pt x="414678" y="360589"/>
                  </a:moveTo>
                  <a:cubicBezTo>
                    <a:pt x="409795" y="360589"/>
                    <a:pt x="405569" y="362374"/>
                    <a:pt x="402000" y="365942"/>
                  </a:cubicBezTo>
                  <a:cubicBezTo>
                    <a:pt x="398433" y="369510"/>
                    <a:pt x="396648" y="373736"/>
                    <a:pt x="396648" y="378619"/>
                  </a:cubicBezTo>
                  <a:cubicBezTo>
                    <a:pt x="396648" y="383502"/>
                    <a:pt x="398433" y="387727"/>
                    <a:pt x="402000" y="391296"/>
                  </a:cubicBezTo>
                  <a:cubicBezTo>
                    <a:pt x="405569" y="394864"/>
                    <a:pt x="409795" y="396648"/>
                    <a:pt x="414678" y="396648"/>
                  </a:cubicBezTo>
                  <a:cubicBezTo>
                    <a:pt x="419560" y="396648"/>
                    <a:pt x="423786" y="394864"/>
                    <a:pt x="427355" y="391296"/>
                  </a:cubicBezTo>
                  <a:cubicBezTo>
                    <a:pt x="430923" y="387727"/>
                    <a:pt x="432707" y="383502"/>
                    <a:pt x="432707" y="378619"/>
                  </a:cubicBezTo>
                  <a:cubicBezTo>
                    <a:pt x="432707" y="373736"/>
                    <a:pt x="430923" y="369510"/>
                    <a:pt x="427355" y="365942"/>
                  </a:cubicBezTo>
                  <a:cubicBezTo>
                    <a:pt x="423786" y="362374"/>
                    <a:pt x="419560" y="360589"/>
                    <a:pt x="414678" y="360589"/>
                  </a:cubicBezTo>
                  <a:close/>
                  <a:moveTo>
                    <a:pt x="342560" y="360589"/>
                  </a:moveTo>
                  <a:cubicBezTo>
                    <a:pt x="337677" y="360589"/>
                    <a:pt x="333451" y="362374"/>
                    <a:pt x="329883" y="365942"/>
                  </a:cubicBezTo>
                  <a:cubicBezTo>
                    <a:pt x="326314" y="369510"/>
                    <a:pt x="324530" y="373736"/>
                    <a:pt x="324530" y="378619"/>
                  </a:cubicBezTo>
                  <a:cubicBezTo>
                    <a:pt x="324530" y="383502"/>
                    <a:pt x="326314" y="387727"/>
                    <a:pt x="329883" y="391296"/>
                  </a:cubicBezTo>
                  <a:cubicBezTo>
                    <a:pt x="333451" y="394864"/>
                    <a:pt x="337677" y="396648"/>
                    <a:pt x="342560" y="396648"/>
                  </a:cubicBezTo>
                  <a:cubicBezTo>
                    <a:pt x="347443" y="396648"/>
                    <a:pt x="351669" y="394864"/>
                    <a:pt x="355236" y="391296"/>
                  </a:cubicBezTo>
                  <a:cubicBezTo>
                    <a:pt x="358805" y="387727"/>
                    <a:pt x="360589" y="383502"/>
                    <a:pt x="360589" y="378619"/>
                  </a:cubicBezTo>
                  <a:cubicBezTo>
                    <a:pt x="360589" y="373736"/>
                    <a:pt x="358805" y="369510"/>
                    <a:pt x="355236" y="365942"/>
                  </a:cubicBezTo>
                  <a:cubicBezTo>
                    <a:pt x="351669" y="362374"/>
                    <a:pt x="347443" y="360589"/>
                    <a:pt x="342560" y="360589"/>
                  </a:cubicBezTo>
                  <a:close/>
                  <a:moveTo>
                    <a:pt x="27044" y="288471"/>
                  </a:moveTo>
                  <a:lnTo>
                    <a:pt x="158039" y="288471"/>
                  </a:lnTo>
                  <a:lnTo>
                    <a:pt x="196070" y="326784"/>
                  </a:lnTo>
                  <a:cubicBezTo>
                    <a:pt x="206964" y="337301"/>
                    <a:pt x="219734" y="342560"/>
                    <a:pt x="234383" y="342560"/>
                  </a:cubicBezTo>
                  <a:cubicBezTo>
                    <a:pt x="249032" y="342560"/>
                    <a:pt x="261803" y="337301"/>
                    <a:pt x="272696" y="326784"/>
                  </a:cubicBezTo>
                  <a:lnTo>
                    <a:pt x="311008" y="288471"/>
                  </a:lnTo>
                  <a:lnTo>
                    <a:pt x="441722" y="288471"/>
                  </a:lnTo>
                  <a:cubicBezTo>
                    <a:pt x="449234" y="288471"/>
                    <a:pt x="455620" y="291101"/>
                    <a:pt x="460878" y="296359"/>
                  </a:cubicBezTo>
                  <a:cubicBezTo>
                    <a:pt x="466137" y="301618"/>
                    <a:pt x="468766" y="308003"/>
                    <a:pt x="468766" y="315516"/>
                  </a:cubicBezTo>
                  <a:lnTo>
                    <a:pt x="468766" y="405663"/>
                  </a:lnTo>
                  <a:cubicBezTo>
                    <a:pt x="468766" y="413175"/>
                    <a:pt x="466137" y="419561"/>
                    <a:pt x="460878" y="424819"/>
                  </a:cubicBezTo>
                  <a:cubicBezTo>
                    <a:pt x="455620" y="430078"/>
                    <a:pt x="449234" y="432707"/>
                    <a:pt x="441722" y="432707"/>
                  </a:cubicBezTo>
                  <a:lnTo>
                    <a:pt x="27044" y="432707"/>
                  </a:lnTo>
                  <a:cubicBezTo>
                    <a:pt x="19532" y="432707"/>
                    <a:pt x="13147" y="430078"/>
                    <a:pt x="7888" y="424819"/>
                  </a:cubicBezTo>
                  <a:cubicBezTo>
                    <a:pt x="2630" y="419561"/>
                    <a:pt x="0" y="413175"/>
                    <a:pt x="0" y="405663"/>
                  </a:cubicBezTo>
                  <a:lnTo>
                    <a:pt x="0" y="315516"/>
                  </a:lnTo>
                  <a:cubicBezTo>
                    <a:pt x="0" y="308003"/>
                    <a:pt x="2630" y="301618"/>
                    <a:pt x="7888" y="296359"/>
                  </a:cubicBezTo>
                  <a:cubicBezTo>
                    <a:pt x="13147" y="291101"/>
                    <a:pt x="19532" y="288471"/>
                    <a:pt x="27044" y="288471"/>
                  </a:cubicBezTo>
                  <a:close/>
                  <a:moveTo>
                    <a:pt x="198325" y="0"/>
                  </a:moveTo>
                  <a:lnTo>
                    <a:pt x="270443" y="0"/>
                  </a:lnTo>
                  <a:cubicBezTo>
                    <a:pt x="275326" y="0"/>
                    <a:pt x="279551" y="1784"/>
                    <a:pt x="283120" y="5353"/>
                  </a:cubicBezTo>
                  <a:cubicBezTo>
                    <a:pt x="286688" y="8921"/>
                    <a:pt x="288472" y="13147"/>
                    <a:pt x="288472" y="18030"/>
                  </a:cubicBezTo>
                  <a:lnTo>
                    <a:pt x="288472" y="144236"/>
                  </a:lnTo>
                  <a:lnTo>
                    <a:pt x="360590" y="144236"/>
                  </a:lnTo>
                  <a:cubicBezTo>
                    <a:pt x="368478" y="144236"/>
                    <a:pt x="374019" y="147898"/>
                    <a:pt x="377211" y="155222"/>
                  </a:cubicBezTo>
                  <a:cubicBezTo>
                    <a:pt x="380404" y="162922"/>
                    <a:pt x="379090" y="169496"/>
                    <a:pt x="373267" y="174942"/>
                  </a:cubicBezTo>
                  <a:lnTo>
                    <a:pt x="247061" y="301148"/>
                  </a:lnTo>
                  <a:cubicBezTo>
                    <a:pt x="243680" y="304717"/>
                    <a:pt x="239454" y="306501"/>
                    <a:pt x="234384" y="306501"/>
                  </a:cubicBezTo>
                  <a:cubicBezTo>
                    <a:pt x="229313" y="306501"/>
                    <a:pt x="225087" y="304717"/>
                    <a:pt x="221707" y="301148"/>
                  </a:cubicBezTo>
                  <a:lnTo>
                    <a:pt x="95500" y="174942"/>
                  </a:lnTo>
                  <a:cubicBezTo>
                    <a:pt x="89679" y="169496"/>
                    <a:pt x="88364" y="162922"/>
                    <a:pt x="91556" y="155222"/>
                  </a:cubicBezTo>
                  <a:cubicBezTo>
                    <a:pt x="94750" y="147898"/>
                    <a:pt x="100290" y="144236"/>
                    <a:pt x="108178" y="144236"/>
                  </a:cubicBezTo>
                  <a:lnTo>
                    <a:pt x="180295" y="144236"/>
                  </a:lnTo>
                  <a:lnTo>
                    <a:pt x="180295" y="18030"/>
                  </a:lnTo>
                  <a:cubicBezTo>
                    <a:pt x="180295" y="13147"/>
                    <a:pt x="182080" y="8921"/>
                    <a:pt x="185648" y="5353"/>
                  </a:cubicBezTo>
                  <a:cubicBezTo>
                    <a:pt x="189217" y="1784"/>
                    <a:pt x="193442" y="0"/>
                    <a:pt x="19832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  <p:sp>
        <p:nvSpPr>
          <p:cNvPr id="76" name="AutoShape 6"/>
          <p:cNvSpPr>
            <a:spLocks/>
          </p:cNvSpPr>
          <p:nvPr/>
        </p:nvSpPr>
        <p:spPr bwMode="auto">
          <a:xfrm>
            <a:off x="4764646" y="1193363"/>
            <a:ext cx="4055503" cy="1514543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25400" cap="flat" cmpd="sng">
            <a:noFill/>
            <a:prstDash val="solid"/>
            <a:miter lim="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0" tIns="0" rIns="0" bIns="0" anchor="ctr"/>
          <a:lstStyle/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000" dirty="0" smtClean="0"/>
          </a:p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000" dirty="0" smtClean="0"/>
          </a:p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000" dirty="0" err="1" smtClean="0"/>
              <a:t>Optimizarea</a:t>
            </a:r>
            <a:r>
              <a:rPr lang="en-US" sz="1000" dirty="0" smtClean="0"/>
              <a:t> </a:t>
            </a:r>
            <a:r>
              <a:rPr lang="en-US" sz="1000" dirty="0" err="1" smtClean="0"/>
              <a:t>si</a:t>
            </a:r>
            <a:r>
              <a:rPr lang="en-US" sz="1000" dirty="0" smtClean="0"/>
              <a:t> </a:t>
            </a:r>
            <a:r>
              <a:rPr lang="en-US" sz="1000" dirty="0" err="1" smtClean="0"/>
              <a:t>digitalizarea</a:t>
            </a:r>
            <a:r>
              <a:rPr lang="en-US" sz="1000" dirty="0" smtClean="0"/>
              <a:t> </a:t>
            </a:r>
            <a:r>
              <a:rPr lang="en-US" sz="1000" dirty="0" err="1" smtClean="0"/>
              <a:t>proceselor</a:t>
            </a:r>
            <a:r>
              <a:rPr lang="en-US" sz="1000" dirty="0"/>
              <a:t> </a:t>
            </a:r>
            <a:r>
              <a:rPr lang="en-US" sz="1000" dirty="0" smtClean="0"/>
              <a:t>(in special </a:t>
            </a:r>
            <a:r>
              <a:rPr lang="en-US" sz="1000" dirty="0" err="1" smtClean="0"/>
              <a:t>activitatea</a:t>
            </a:r>
            <a:r>
              <a:rPr lang="en-US" sz="1000" dirty="0" smtClean="0"/>
              <a:t> de </a:t>
            </a:r>
            <a:r>
              <a:rPr lang="en-US" sz="1000" dirty="0" err="1" smtClean="0"/>
              <a:t>creditare</a:t>
            </a:r>
            <a:r>
              <a:rPr lang="en-US" sz="1000" dirty="0" smtClean="0"/>
              <a:t>)</a:t>
            </a:r>
          </a:p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000" dirty="0" err="1" smtClean="0"/>
              <a:t>Trecerea</a:t>
            </a:r>
            <a:r>
              <a:rPr lang="en-US" sz="1000" dirty="0" smtClean="0"/>
              <a:t> de la </a:t>
            </a:r>
            <a:r>
              <a:rPr lang="en-US" sz="1000" dirty="0" err="1" smtClean="0"/>
              <a:t>tranzactionarea</a:t>
            </a:r>
            <a:r>
              <a:rPr lang="en-US" sz="1000" dirty="0" smtClean="0"/>
              <a:t> </a:t>
            </a:r>
            <a:r>
              <a:rPr lang="en-US" sz="1000" dirty="0" err="1" smtClean="0"/>
              <a:t>prin</a:t>
            </a:r>
            <a:r>
              <a:rPr lang="en-US" sz="1000" dirty="0" smtClean="0"/>
              <a:t> Call Center la </a:t>
            </a:r>
            <a:r>
              <a:rPr lang="en-US" sz="1000" dirty="0" err="1" smtClean="0"/>
              <a:t>Centrul</a:t>
            </a:r>
            <a:r>
              <a:rPr lang="en-US" sz="1000" dirty="0" smtClean="0"/>
              <a:t> de </a:t>
            </a:r>
            <a:r>
              <a:rPr lang="en-US" sz="1000" dirty="0" err="1" smtClean="0"/>
              <a:t>interactiune</a:t>
            </a:r>
            <a:r>
              <a:rPr lang="en-US" sz="1000" dirty="0" smtClean="0"/>
              <a:t> cu </a:t>
            </a:r>
            <a:r>
              <a:rPr lang="en-US" sz="1000" dirty="0" err="1" smtClean="0"/>
              <a:t>clientul</a:t>
            </a:r>
            <a:r>
              <a:rPr lang="en-US" sz="1000" dirty="0" smtClean="0"/>
              <a:t> (</a:t>
            </a:r>
            <a:r>
              <a:rPr lang="en-US" sz="1000" dirty="0" err="1" smtClean="0"/>
              <a:t>dezvoltand</a:t>
            </a:r>
            <a:r>
              <a:rPr lang="en-US" sz="1000" dirty="0" smtClean="0"/>
              <a:t> </a:t>
            </a:r>
            <a:r>
              <a:rPr lang="en-US" sz="1000" dirty="0" err="1" smtClean="0"/>
              <a:t>capacitatile</a:t>
            </a:r>
            <a:r>
              <a:rPr lang="en-US" sz="1000" dirty="0" smtClean="0"/>
              <a:t> de </a:t>
            </a:r>
            <a:r>
              <a:rPr lang="en-US" sz="1000" dirty="0" err="1" smtClean="0"/>
              <a:t>vanzare</a:t>
            </a:r>
            <a:r>
              <a:rPr lang="en-US" sz="1000" dirty="0" smtClean="0"/>
              <a:t>)</a:t>
            </a:r>
          </a:p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000" dirty="0" err="1" smtClean="0"/>
              <a:t>Imbunatatirea</a:t>
            </a:r>
            <a:r>
              <a:rPr lang="en-US" sz="1000" dirty="0" smtClean="0"/>
              <a:t> </a:t>
            </a:r>
            <a:r>
              <a:rPr lang="en-US" sz="1000" dirty="0" err="1" smtClean="0"/>
              <a:t>capacitatii</a:t>
            </a:r>
            <a:r>
              <a:rPr lang="en-US" sz="1000" dirty="0" smtClean="0"/>
              <a:t> de auto-</a:t>
            </a:r>
            <a:r>
              <a:rPr lang="en-US" sz="1000" dirty="0" err="1" smtClean="0"/>
              <a:t>servisare</a:t>
            </a:r>
            <a:r>
              <a:rPr lang="en-US" sz="1000" dirty="0" smtClean="0"/>
              <a:t> (ATM, MBA)</a:t>
            </a:r>
          </a:p>
          <a:p>
            <a:pPr marL="685800" lvl="1" indent="-228600" algn="l" fontAlgn="auto">
              <a:spcBef>
                <a:spcPct val="3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1000" dirty="0"/>
          </a:p>
        </p:txBody>
      </p:sp>
      <p:sp>
        <p:nvSpPr>
          <p:cNvPr id="78" name="AutoShape 26"/>
          <p:cNvSpPr>
            <a:spLocks/>
          </p:cNvSpPr>
          <p:nvPr/>
        </p:nvSpPr>
        <p:spPr bwMode="auto">
          <a:xfrm>
            <a:off x="5285106" y="1199849"/>
            <a:ext cx="3294521" cy="34383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square" lIns="36000" tIns="36000" rIns="36000" bIns="36000" anchor="ctr" anchorCtr="0">
            <a:noAutofit/>
          </a:bodyPr>
          <a:lstStyle/>
          <a:p>
            <a:pPr lvl="0" algn="l" fontAlgn="auto">
              <a:spcBef>
                <a:spcPct val="30000"/>
              </a:spcBef>
              <a:spcAft>
                <a:spcPts val="0"/>
              </a:spcAft>
              <a:defRPr/>
            </a:pPr>
            <a:r>
              <a:rPr lang="en-US" sz="1050" b="1" cap="all" dirty="0" err="1" smtClean="0">
                <a:solidFill>
                  <a:schemeClr val="bg1"/>
                </a:solidFill>
              </a:rPr>
              <a:t>Imbunatatirea</a:t>
            </a:r>
            <a:r>
              <a:rPr lang="en-US" sz="1050" b="1" cap="all" dirty="0" smtClean="0">
                <a:solidFill>
                  <a:schemeClr val="bg1"/>
                </a:solidFill>
              </a:rPr>
              <a:t> </a:t>
            </a:r>
            <a:r>
              <a:rPr lang="en-US" sz="1050" b="1" cap="all" dirty="0" err="1" smtClean="0">
                <a:solidFill>
                  <a:schemeClr val="bg1"/>
                </a:solidFill>
              </a:rPr>
              <a:t>eficientei</a:t>
            </a:r>
            <a:r>
              <a:rPr lang="en-US" sz="1050" b="1" cap="all" dirty="0" smtClean="0">
                <a:solidFill>
                  <a:schemeClr val="bg1"/>
                </a:solidFill>
              </a:rPr>
              <a:t> </a:t>
            </a:r>
            <a:r>
              <a:rPr lang="en-US" sz="1050" b="1" cap="all" dirty="0" err="1" smtClean="0">
                <a:solidFill>
                  <a:schemeClr val="bg1"/>
                </a:solidFill>
              </a:rPr>
              <a:t>vanzarilor</a:t>
            </a:r>
            <a:r>
              <a:rPr lang="en-US" sz="1050" b="1" cap="all" dirty="0" smtClean="0">
                <a:solidFill>
                  <a:schemeClr val="bg1"/>
                </a:solidFill>
              </a:rPr>
              <a:t> </a:t>
            </a:r>
            <a:r>
              <a:rPr lang="en-US" sz="1050" b="1" cap="all" dirty="0" err="1" smtClean="0">
                <a:solidFill>
                  <a:schemeClr val="bg1"/>
                </a:solidFill>
              </a:rPr>
              <a:t>si</a:t>
            </a:r>
            <a:r>
              <a:rPr lang="en-US" sz="1050" b="1" cap="all" dirty="0" smtClean="0">
                <a:solidFill>
                  <a:schemeClr val="bg1"/>
                </a:solidFill>
              </a:rPr>
              <a:t> </a:t>
            </a:r>
            <a:r>
              <a:rPr lang="en-US" sz="1050" b="1" cap="all" dirty="0" err="1" smtClean="0">
                <a:solidFill>
                  <a:schemeClr val="bg1"/>
                </a:solidFill>
              </a:rPr>
              <a:t>serviciilor</a:t>
            </a:r>
            <a:endParaRPr lang="en-US" sz="1050" b="1" cap="all" dirty="0" smtClean="0"/>
          </a:p>
        </p:txBody>
      </p:sp>
      <p:sp>
        <p:nvSpPr>
          <p:cNvPr id="79" name="Freeform 308">
            <a:extLst>
              <a:ext uri="{FF2B5EF4-FFF2-40B4-BE49-F238E27FC236}">
                <a16:creationId xmlns:a16="http://schemas.microsoft.com/office/drawing/2014/main" id="{435FD79E-627A-449D-96DB-A1C3C0CDE6BF}"/>
              </a:ext>
            </a:extLst>
          </p:cNvPr>
          <p:cNvSpPr/>
          <p:nvPr/>
        </p:nvSpPr>
        <p:spPr>
          <a:xfrm>
            <a:off x="4820388" y="1288215"/>
            <a:ext cx="299677" cy="275083"/>
          </a:xfrm>
          <a:custGeom>
            <a:avLst/>
            <a:gdLst>
              <a:gd name="connsiteX0" fmla="*/ 432708 w 540885"/>
              <a:gd name="connsiteY0" fmla="*/ 356081 h 496091"/>
              <a:gd name="connsiteX1" fmla="*/ 407355 w 540885"/>
              <a:gd name="connsiteY1" fmla="*/ 366786 h 496091"/>
              <a:gd name="connsiteX2" fmla="*/ 396649 w 540885"/>
              <a:gd name="connsiteY2" fmla="*/ 392140 h 496091"/>
              <a:gd name="connsiteX3" fmla="*/ 407213 w 540885"/>
              <a:gd name="connsiteY3" fmla="*/ 417635 h 496091"/>
              <a:gd name="connsiteX4" fmla="*/ 432708 w 540885"/>
              <a:gd name="connsiteY4" fmla="*/ 428199 h 496091"/>
              <a:gd name="connsiteX5" fmla="*/ 458203 w 540885"/>
              <a:gd name="connsiteY5" fmla="*/ 417635 h 496091"/>
              <a:gd name="connsiteX6" fmla="*/ 468767 w 540885"/>
              <a:gd name="connsiteY6" fmla="*/ 392140 h 496091"/>
              <a:gd name="connsiteX7" fmla="*/ 458063 w 540885"/>
              <a:gd name="connsiteY7" fmla="*/ 366786 h 496091"/>
              <a:gd name="connsiteX8" fmla="*/ 432708 w 540885"/>
              <a:gd name="connsiteY8" fmla="*/ 356081 h 496091"/>
              <a:gd name="connsiteX9" fmla="*/ 396649 w 540885"/>
              <a:gd name="connsiteY9" fmla="*/ 288471 h 496091"/>
              <a:gd name="connsiteX10" fmla="*/ 409608 w 540885"/>
              <a:gd name="connsiteY10" fmla="*/ 301570 h 496091"/>
              <a:gd name="connsiteX11" fmla="*/ 424257 w 540885"/>
              <a:gd name="connsiteY11" fmla="*/ 320586 h 496091"/>
              <a:gd name="connsiteX12" fmla="*/ 432708 w 540885"/>
              <a:gd name="connsiteY12" fmla="*/ 320023 h 496091"/>
              <a:gd name="connsiteX13" fmla="*/ 441160 w 540885"/>
              <a:gd name="connsiteY13" fmla="*/ 320586 h 496091"/>
              <a:gd name="connsiteX14" fmla="*/ 467077 w 540885"/>
              <a:gd name="connsiteY14" fmla="*/ 289034 h 496091"/>
              <a:gd name="connsiteX15" fmla="*/ 468767 w 540885"/>
              <a:gd name="connsiteY15" fmla="*/ 288471 h 496091"/>
              <a:gd name="connsiteX16" fmla="*/ 503699 w 540885"/>
              <a:gd name="connsiteY16" fmla="*/ 308190 h 496091"/>
              <a:gd name="connsiteX17" fmla="*/ 504826 w 540885"/>
              <a:gd name="connsiteY17" fmla="*/ 310163 h 496091"/>
              <a:gd name="connsiteX18" fmla="*/ 490459 w 540885"/>
              <a:gd name="connsiteY18" fmla="*/ 349039 h 496091"/>
              <a:gd name="connsiteX19" fmla="*/ 498910 w 540885"/>
              <a:gd name="connsiteY19" fmla="*/ 363688 h 496091"/>
              <a:gd name="connsiteX20" fmla="*/ 540885 w 540885"/>
              <a:gd name="connsiteY20" fmla="*/ 372421 h 496091"/>
              <a:gd name="connsiteX21" fmla="*/ 540885 w 540885"/>
              <a:gd name="connsiteY21" fmla="*/ 411860 h 496091"/>
              <a:gd name="connsiteX22" fmla="*/ 498910 w 540885"/>
              <a:gd name="connsiteY22" fmla="*/ 420593 h 496091"/>
              <a:gd name="connsiteX23" fmla="*/ 490459 w 540885"/>
              <a:gd name="connsiteY23" fmla="*/ 435242 h 496091"/>
              <a:gd name="connsiteX24" fmla="*/ 504826 w 540885"/>
              <a:gd name="connsiteY24" fmla="*/ 474118 h 496091"/>
              <a:gd name="connsiteX25" fmla="*/ 503699 w 540885"/>
              <a:gd name="connsiteY25" fmla="*/ 476090 h 496091"/>
              <a:gd name="connsiteX26" fmla="*/ 468767 w 540885"/>
              <a:gd name="connsiteY26" fmla="*/ 496091 h 496091"/>
              <a:gd name="connsiteX27" fmla="*/ 455809 w 540885"/>
              <a:gd name="connsiteY27" fmla="*/ 482851 h 496091"/>
              <a:gd name="connsiteX28" fmla="*/ 441160 w 540885"/>
              <a:gd name="connsiteY28" fmla="*/ 463695 h 496091"/>
              <a:gd name="connsiteX29" fmla="*/ 432708 w 540885"/>
              <a:gd name="connsiteY29" fmla="*/ 464258 h 496091"/>
              <a:gd name="connsiteX30" fmla="*/ 424257 w 540885"/>
              <a:gd name="connsiteY30" fmla="*/ 463695 h 496091"/>
              <a:gd name="connsiteX31" fmla="*/ 409608 w 540885"/>
              <a:gd name="connsiteY31" fmla="*/ 482851 h 496091"/>
              <a:gd name="connsiteX32" fmla="*/ 396649 w 540885"/>
              <a:gd name="connsiteY32" fmla="*/ 496091 h 496091"/>
              <a:gd name="connsiteX33" fmla="*/ 361717 w 540885"/>
              <a:gd name="connsiteY33" fmla="*/ 476090 h 496091"/>
              <a:gd name="connsiteX34" fmla="*/ 360591 w 540885"/>
              <a:gd name="connsiteY34" fmla="*/ 474118 h 496091"/>
              <a:gd name="connsiteX35" fmla="*/ 374958 w 540885"/>
              <a:gd name="connsiteY35" fmla="*/ 435242 h 496091"/>
              <a:gd name="connsiteX36" fmla="*/ 366507 w 540885"/>
              <a:gd name="connsiteY36" fmla="*/ 420593 h 496091"/>
              <a:gd name="connsiteX37" fmla="*/ 324532 w 540885"/>
              <a:gd name="connsiteY37" fmla="*/ 411860 h 496091"/>
              <a:gd name="connsiteX38" fmla="*/ 324532 w 540885"/>
              <a:gd name="connsiteY38" fmla="*/ 372421 h 496091"/>
              <a:gd name="connsiteX39" fmla="*/ 366507 w 540885"/>
              <a:gd name="connsiteY39" fmla="*/ 363688 h 496091"/>
              <a:gd name="connsiteX40" fmla="*/ 374958 w 540885"/>
              <a:gd name="connsiteY40" fmla="*/ 349039 h 496091"/>
              <a:gd name="connsiteX41" fmla="*/ 360591 w 540885"/>
              <a:gd name="connsiteY41" fmla="*/ 310163 h 496091"/>
              <a:gd name="connsiteX42" fmla="*/ 361717 w 540885"/>
              <a:gd name="connsiteY42" fmla="*/ 308190 h 496091"/>
              <a:gd name="connsiteX43" fmla="*/ 371577 w 540885"/>
              <a:gd name="connsiteY43" fmla="*/ 302557 h 496091"/>
              <a:gd name="connsiteX44" fmla="*/ 388198 w 540885"/>
              <a:gd name="connsiteY44" fmla="*/ 292978 h 496091"/>
              <a:gd name="connsiteX45" fmla="*/ 396649 w 540885"/>
              <a:gd name="connsiteY45" fmla="*/ 288471 h 496091"/>
              <a:gd name="connsiteX46" fmla="*/ 180295 w 540885"/>
              <a:gd name="connsiteY46" fmla="*/ 175788 h 496091"/>
              <a:gd name="connsiteX47" fmla="*/ 129305 w 540885"/>
              <a:gd name="connsiteY47" fmla="*/ 196916 h 496091"/>
              <a:gd name="connsiteX48" fmla="*/ 108177 w 540885"/>
              <a:gd name="connsiteY48" fmla="*/ 247906 h 496091"/>
              <a:gd name="connsiteX49" fmla="*/ 129305 w 540885"/>
              <a:gd name="connsiteY49" fmla="*/ 298895 h 496091"/>
              <a:gd name="connsiteX50" fmla="*/ 180295 w 540885"/>
              <a:gd name="connsiteY50" fmla="*/ 320024 h 496091"/>
              <a:gd name="connsiteX51" fmla="*/ 231285 w 540885"/>
              <a:gd name="connsiteY51" fmla="*/ 298895 h 496091"/>
              <a:gd name="connsiteX52" fmla="*/ 252413 w 540885"/>
              <a:gd name="connsiteY52" fmla="*/ 247906 h 496091"/>
              <a:gd name="connsiteX53" fmla="*/ 231285 w 540885"/>
              <a:gd name="connsiteY53" fmla="*/ 196916 h 496091"/>
              <a:gd name="connsiteX54" fmla="*/ 180295 w 540885"/>
              <a:gd name="connsiteY54" fmla="*/ 175788 h 496091"/>
              <a:gd name="connsiteX55" fmla="*/ 432708 w 540885"/>
              <a:gd name="connsiteY55" fmla="*/ 67611 h 496091"/>
              <a:gd name="connsiteX56" fmla="*/ 407355 w 540885"/>
              <a:gd name="connsiteY56" fmla="*/ 78316 h 496091"/>
              <a:gd name="connsiteX57" fmla="*/ 396649 w 540885"/>
              <a:gd name="connsiteY57" fmla="*/ 103670 h 496091"/>
              <a:gd name="connsiteX58" fmla="*/ 407213 w 540885"/>
              <a:gd name="connsiteY58" fmla="*/ 129165 h 496091"/>
              <a:gd name="connsiteX59" fmla="*/ 432708 w 540885"/>
              <a:gd name="connsiteY59" fmla="*/ 139729 h 496091"/>
              <a:gd name="connsiteX60" fmla="*/ 458203 w 540885"/>
              <a:gd name="connsiteY60" fmla="*/ 129165 h 496091"/>
              <a:gd name="connsiteX61" fmla="*/ 468767 w 540885"/>
              <a:gd name="connsiteY61" fmla="*/ 103670 h 496091"/>
              <a:gd name="connsiteX62" fmla="*/ 458063 w 540885"/>
              <a:gd name="connsiteY62" fmla="*/ 78316 h 496091"/>
              <a:gd name="connsiteX63" fmla="*/ 432708 w 540885"/>
              <a:gd name="connsiteY63" fmla="*/ 67611 h 496091"/>
              <a:gd name="connsiteX64" fmla="*/ 154096 w 540885"/>
              <a:gd name="connsiteY64" fmla="*/ 67611 h 496091"/>
              <a:gd name="connsiteX65" fmla="*/ 206494 w 540885"/>
              <a:gd name="connsiteY65" fmla="*/ 67611 h 496091"/>
              <a:gd name="connsiteX66" fmla="*/ 212128 w 540885"/>
              <a:gd name="connsiteY66" fmla="*/ 69724 h 496091"/>
              <a:gd name="connsiteX67" fmla="*/ 214945 w 540885"/>
              <a:gd name="connsiteY67" fmla="*/ 74654 h 496091"/>
              <a:gd name="connsiteX68" fmla="*/ 221425 w 540885"/>
              <a:gd name="connsiteY68" fmla="*/ 117755 h 496091"/>
              <a:gd name="connsiteX69" fmla="*/ 242553 w 540885"/>
              <a:gd name="connsiteY69" fmla="*/ 126488 h 496091"/>
              <a:gd name="connsiteX70" fmla="*/ 275795 w 540885"/>
              <a:gd name="connsiteY70" fmla="*/ 101416 h 496091"/>
              <a:gd name="connsiteX71" fmla="*/ 281429 w 540885"/>
              <a:gd name="connsiteY71" fmla="*/ 99444 h 496091"/>
              <a:gd name="connsiteX72" fmla="*/ 287345 w 540885"/>
              <a:gd name="connsiteY72" fmla="*/ 101698 h 496091"/>
              <a:gd name="connsiteX73" fmla="*/ 327911 w 540885"/>
              <a:gd name="connsiteY73" fmla="*/ 146772 h 496091"/>
              <a:gd name="connsiteX74" fmla="*/ 325939 w 540885"/>
              <a:gd name="connsiteY74" fmla="*/ 152124 h 496091"/>
              <a:gd name="connsiteX75" fmla="*/ 314108 w 540885"/>
              <a:gd name="connsiteY75" fmla="*/ 167337 h 496091"/>
              <a:gd name="connsiteX76" fmla="*/ 301430 w 540885"/>
              <a:gd name="connsiteY76" fmla="*/ 184239 h 496091"/>
              <a:gd name="connsiteX77" fmla="*/ 311008 w 540885"/>
              <a:gd name="connsiteY77" fmla="*/ 207339 h 496091"/>
              <a:gd name="connsiteX78" fmla="*/ 353828 w 540885"/>
              <a:gd name="connsiteY78" fmla="*/ 213819 h 496091"/>
              <a:gd name="connsiteX79" fmla="*/ 358618 w 540885"/>
              <a:gd name="connsiteY79" fmla="*/ 216777 h 496091"/>
              <a:gd name="connsiteX80" fmla="*/ 360590 w 540885"/>
              <a:gd name="connsiteY80" fmla="*/ 222270 h 496091"/>
              <a:gd name="connsiteX81" fmla="*/ 360590 w 540885"/>
              <a:gd name="connsiteY81" fmla="*/ 274386 h 496091"/>
              <a:gd name="connsiteX82" fmla="*/ 358618 w 540885"/>
              <a:gd name="connsiteY82" fmla="*/ 279880 h 496091"/>
              <a:gd name="connsiteX83" fmla="*/ 354110 w 540885"/>
              <a:gd name="connsiteY83" fmla="*/ 282838 h 496091"/>
              <a:gd name="connsiteX84" fmla="*/ 310445 w 540885"/>
              <a:gd name="connsiteY84" fmla="*/ 289599 h 496091"/>
              <a:gd name="connsiteX85" fmla="*/ 301430 w 540885"/>
              <a:gd name="connsiteY85" fmla="*/ 311009 h 496091"/>
              <a:gd name="connsiteX86" fmla="*/ 326784 w 540885"/>
              <a:gd name="connsiteY86" fmla="*/ 343405 h 496091"/>
              <a:gd name="connsiteX87" fmla="*/ 328756 w 540885"/>
              <a:gd name="connsiteY87" fmla="*/ 349040 h 496091"/>
              <a:gd name="connsiteX88" fmla="*/ 326784 w 540885"/>
              <a:gd name="connsiteY88" fmla="*/ 354392 h 496091"/>
              <a:gd name="connsiteX89" fmla="*/ 303543 w 540885"/>
              <a:gd name="connsiteY89" fmla="*/ 379605 h 496091"/>
              <a:gd name="connsiteX90" fmla="*/ 281429 w 540885"/>
              <a:gd name="connsiteY90" fmla="*/ 396367 h 496091"/>
              <a:gd name="connsiteX91" fmla="*/ 275513 w 540885"/>
              <a:gd name="connsiteY91" fmla="*/ 394395 h 496091"/>
              <a:gd name="connsiteX92" fmla="*/ 243117 w 540885"/>
              <a:gd name="connsiteY92" fmla="*/ 369041 h 496091"/>
              <a:gd name="connsiteX93" fmla="*/ 221425 w 540885"/>
              <a:gd name="connsiteY93" fmla="*/ 377774 h 496091"/>
              <a:gd name="connsiteX94" fmla="*/ 214945 w 540885"/>
              <a:gd name="connsiteY94" fmla="*/ 421439 h 496091"/>
              <a:gd name="connsiteX95" fmla="*/ 206494 w 540885"/>
              <a:gd name="connsiteY95" fmla="*/ 428200 h 496091"/>
              <a:gd name="connsiteX96" fmla="*/ 154096 w 540885"/>
              <a:gd name="connsiteY96" fmla="*/ 428200 h 496091"/>
              <a:gd name="connsiteX97" fmla="*/ 148462 w 540885"/>
              <a:gd name="connsiteY97" fmla="*/ 426087 h 496091"/>
              <a:gd name="connsiteX98" fmla="*/ 145645 w 540885"/>
              <a:gd name="connsiteY98" fmla="*/ 421158 h 496091"/>
              <a:gd name="connsiteX99" fmla="*/ 139165 w 540885"/>
              <a:gd name="connsiteY99" fmla="*/ 378056 h 496091"/>
              <a:gd name="connsiteX100" fmla="*/ 118037 w 540885"/>
              <a:gd name="connsiteY100" fmla="*/ 369323 h 496091"/>
              <a:gd name="connsiteX101" fmla="*/ 84795 w 540885"/>
              <a:gd name="connsiteY101" fmla="*/ 394395 h 496091"/>
              <a:gd name="connsiteX102" fmla="*/ 79161 w 540885"/>
              <a:gd name="connsiteY102" fmla="*/ 396367 h 496091"/>
              <a:gd name="connsiteX103" fmla="*/ 73245 w 540885"/>
              <a:gd name="connsiteY103" fmla="*/ 394113 h 496091"/>
              <a:gd name="connsiteX104" fmla="*/ 32679 w 540885"/>
              <a:gd name="connsiteY104" fmla="*/ 349040 h 496091"/>
              <a:gd name="connsiteX105" fmla="*/ 34651 w 540885"/>
              <a:gd name="connsiteY105" fmla="*/ 343687 h 496091"/>
              <a:gd name="connsiteX106" fmla="*/ 46201 w 540885"/>
              <a:gd name="connsiteY106" fmla="*/ 328756 h 496091"/>
              <a:gd name="connsiteX107" fmla="*/ 59441 w 540885"/>
              <a:gd name="connsiteY107" fmla="*/ 311572 h 496091"/>
              <a:gd name="connsiteX108" fmla="*/ 49581 w 540885"/>
              <a:gd name="connsiteY108" fmla="*/ 288472 h 496091"/>
              <a:gd name="connsiteX109" fmla="*/ 6761 w 540885"/>
              <a:gd name="connsiteY109" fmla="*/ 281711 h 496091"/>
              <a:gd name="connsiteX110" fmla="*/ 1972 w 540885"/>
              <a:gd name="connsiteY110" fmla="*/ 279034 h 496091"/>
              <a:gd name="connsiteX111" fmla="*/ 0 w 540885"/>
              <a:gd name="connsiteY111" fmla="*/ 273541 h 496091"/>
              <a:gd name="connsiteX112" fmla="*/ 0 w 540885"/>
              <a:gd name="connsiteY112" fmla="*/ 221425 h 496091"/>
              <a:gd name="connsiteX113" fmla="*/ 1972 w 540885"/>
              <a:gd name="connsiteY113" fmla="*/ 215932 h 496091"/>
              <a:gd name="connsiteX114" fmla="*/ 6480 w 540885"/>
              <a:gd name="connsiteY114" fmla="*/ 212973 h 496091"/>
              <a:gd name="connsiteX115" fmla="*/ 50145 w 540885"/>
              <a:gd name="connsiteY115" fmla="*/ 206213 h 496091"/>
              <a:gd name="connsiteX116" fmla="*/ 59159 w 540885"/>
              <a:gd name="connsiteY116" fmla="*/ 184802 h 496091"/>
              <a:gd name="connsiteX117" fmla="*/ 33806 w 540885"/>
              <a:gd name="connsiteY117" fmla="*/ 152406 h 496091"/>
              <a:gd name="connsiteX118" fmla="*/ 31834 w 540885"/>
              <a:gd name="connsiteY118" fmla="*/ 146772 h 496091"/>
              <a:gd name="connsiteX119" fmla="*/ 33806 w 540885"/>
              <a:gd name="connsiteY119" fmla="*/ 141137 h 496091"/>
              <a:gd name="connsiteX120" fmla="*/ 56906 w 540885"/>
              <a:gd name="connsiteY120" fmla="*/ 116065 h 496091"/>
              <a:gd name="connsiteX121" fmla="*/ 79161 w 540885"/>
              <a:gd name="connsiteY121" fmla="*/ 99444 h 496091"/>
              <a:gd name="connsiteX122" fmla="*/ 85077 w 540885"/>
              <a:gd name="connsiteY122" fmla="*/ 101416 h 496091"/>
              <a:gd name="connsiteX123" fmla="*/ 117474 w 540885"/>
              <a:gd name="connsiteY123" fmla="*/ 126770 h 496091"/>
              <a:gd name="connsiteX124" fmla="*/ 139165 w 540885"/>
              <a:gd name="connsiteY124" fmla="*/ 117755 h 496091"/>
              <a:gd name="connsiteX125" fmla="*/ 145645 w 540885"/>
              <a:gd name="connsiteY125" fmla="*/ 74372 h 496091"/>
              <a:gd name="connsiteX126" fmla="*/ 154096 w 540885"/>
              <a:gd name="connsiteY126" fmla="*/ 67611 h 496091"/>
              <a:gd name="connsiteX127" fmla="*/ 396649 w 540885"/>
              <a:gd name="connsiteY127" fmla="*/ 0 h 496091"/>
              <a:gd name="connsiteX128" fmla="*/ 409608 w 540885"/>
              <a:gd name="connsiteY128" fmla="*/ 13100 h 496091"/>
              <a:gd name="connsiteX129" fmla="*/ 424257 w 540885"/>
              <a:gd name="connsiteY129" fmla="*/ 32116 h 496091"/>
              <a:gd name="connsiteX130" fmla="*/ 432708 w 540885"/>
              <a:gd name="connsiteY130" fmla="*/ 31552 h 496091"/>
              <a:gd name="connsiteX131" fmla="*/ 441160 w 540885"/>
              <a:gd name="connsiteY131" fmla="*/ 32116 h 496091"/>
              <a:gd name="connsiteX132" fmla="*/ 467077 w 540885"/>
              <a:gd name="connsiteY132" fmla="*/ 564 h 496091"/>
              <a:gd name="connsiteX133" fmla="*/ 468767 w 540885"/>
              <a:gd name="connsiteY133" fmla="*/ 0 h 496091"/>
              <a:gd name="connsiteX134" fmla="*/ 503699 w 540885"/>
              <a:gd name="connsiteY134" fmla="*/ 19720 h 496091"/>
              <a:gd name="connsiteX135" fmla="*/ 504826 w 540885"/>
              <a:gd name="connsiteY135" fmla="*/ 21692 h 496091"/>
              <a:gd name="connsiteX136" fmla="*/ 490459 w 540885"/>
              <a:gd name="connsiteY136" fmla="*/ 60568 h 496091"/>
              <a:gd name="connsiteX137" fmla="*/ 498910 w 540885"/>
              <a:gd name="connsiteY137" fmla="*/ 75217 h 496091"/>
              <a:gd name="connsiteX138" fmla="*/ 540885 w 540885"/>
              <a:gd name="connsiteY138" fmla="*/ 83950 h 496091"/>
              <a:gd name="connsiteX139" fmla="*/ 540885 w 540885"/>
              <a:gd name="connsiteY139" fmla="*/ 123390 h 496091"/>
              <a:gd name="connsiteX140" fmla="*/ 498910 w 540885"/>
              <a:gd name="connsiteY140" fmla="*/ 132123 h 496091"/>
              <a:gd name="connsiteX141" fmla="*/ 490459 w 540885"/>
              <a:gd name="connsiteY141" fmla="*/ 146772 h 496091"/>
              <a:gd name="connsiteX142" fmla="*/ 504826 w 540885"/>
              <a:gd name="connsiteY142" fmla="*/ 185648 h 496091"/>
              <a:gd name="connsiteX143" fmla="*/ 503699 w 540885"/>
              <a:gd name="connsiteY143" fmla="*/ 187619 h 496091"/>
              <a:gd name="connsiteX144" fmla="*/ 468767 w 540885"/>
              <a:gd name="connsiteY144" fmla="*/ 207621 h 496091"/>
              <a:gd name="connsiteX145" fmla="*/ 455809 w 540885"/>
              <a:gd name="connsiteY145" fmla="*/ 194381 h 496091"/>
              <a:gd name="connsiteX146" fmla="*/ 441160 w 540885"/>
              <a:gd name="connsiteY146" fmla="*/ 175224 h 496091"/>
              <a:gd name="connsiteX147" fmla="*/ 432708 w 540885"/>
              <a:gd name="connsiteY147" fmla="*/ 175788 h 496091"/>
              <a:gd name="connsiteX148" fmla="*/ 424257 w 540885"/>
              <a:gd name="connsiteY148" fmla="*/ 175224 h 496091"/>
              <a:gd name="connsiteX149" fmla="*/ 409608 w 540885"/>
              <a:gd name="connsiteY149" fmla="*/ 194381 h 496091"/>
              <a:gd name="connsiteX150" fmla="*/ 396649 w 540885"/>
              <a:gd name="connsiteY150" fmla="*/ 207621 h 496091"/>
              <a:gd name="connsiteX151" fmla="*/ 361717 w 540885"/>
              <a:gd name="connsiteY151" fmla="*/ 187619 h 496091"/>
              <a:gd name="connsiteX152" fmla="*/ 360591 w 540885"/>
              <a:gd name="connsiteY152" fmla="*/ 185648 h 496091"/>
              <a:gd name="connsiteX153" fmla="*/ 374958 w 540885"/>
              <a:gd name="connsiteY153" fmla="*/ 146772 h 496091"/>
              <a:gd name="connsiteX154" fmla="*/ 366507 w 540885"/>
              <a:gd name="connsiteY154" fmla="*/ 132123 h 496091"/>
              <a:gd name="connsiteX155" fmla="*/ 324532 w 540885"/>
              <a:gd name="connsiteY155" fmla="*/ 123390 h 496091"/>
              <a:gd name="connsiteX156" fmla="*/ 324532 w 540885"/>
              <a:gd name="connsiteY156" fmla="*/ 83950 h 496091"/>
              <a:gd name="connsiteX157" fmla="*/ 366507 w 540885"/>
              <a:gd name="connsiteY157" fmla="*/ 75217 h 496091"/>
              <a:gd name="connsiteX158" fmla="*/ 374958 w 540885"/>
              <a:gd name="connsiteY158" fmla="*/ 60568 h 496091"/>
              <a:gd name="connsiteX159" fmla="*/ 360591 w 540885"/>
              <a:gd name="connsiteY159" fmla="*/ 21692 h 496091"/>
              <a:gd name="connsiteX160" fmla="*/ 361717 w 540885"/>
              <a:gd name="connsiteY160" fmla="*/ 19720 h 496091"/>
              <a:gd name="connsiteX161" fmla="*/ 371577 w 540885"/>
              <a:gd name="connsiteY161" fmla="*/ 14086 h 496091"/>
              <a:gd name="connsiteX162" fmla="*/ 388198 w 540885"/>
              <a:gd name="connsiteY162" fmla="*/ 4508 h 496091"/>
              <a:gd name="connsiteX163" fmla="*/ 396649 w 540885"/>
              <a:gd name="connsiteY163" fmla="*/ 0 h 496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</a:cxnLst>
            <a:rect l="l" t="t" r="r" b="b"/>
            <a:pathLst>
              <a:path w="540885" h="496091">
                <a:moveTo>
                  <a:pt x="432708" y="356081"/>
                </a:moveTo>
                <a:cubicBezTo>
                  <a:pt x="422942" y="356081"/>
                  <a:pt x="414491" y="359650"/>
                  <a:pt x="407355" y="366786"/>
                </a:cubicBezTo>
                <a:cubicBezTo>
                  <a:pt x="400218" y="373923"/>
                  <a:pt x="396649" y="382375"/>
                  <a:pt x="396649" y="392140"/>
                </a:cubicBezTo>
                <a:cubicBezTo>
                  <a:pt x="396649" y="402094"/>
                  <a:pt x="400171" y="410592"/>
                  <a:pt x="407213" y="417635"/>
                </a:cubicBezTo>
                <a:cubicBezTo>
                  <a:pt x="414257" y="424678"/>
                  <a:pt x="422754" y="428199"/>
                  <a:pt x="432708" y="428199"/>
                </a:cubicBezTo>
                <a:cubicBezTo>
                  <a:pt x="442662" y="428199"/>
                  <a:pt x="451161" y="424678"/>
                  <a:pt x="458203" y="417635"/>
                </a:cubicBezTo>
                <a:cubicBezTo>
                  <a:pt x="465246" y="410592"/>
                  <a:pt x="468767" y="402094"/>
                  <a:pt x="468767" y="392140"/>
                </a:cubicBezTo>
                <a:cubicBezTo>
                  <a:pt x="468767" y="382375"/>
                  <a:pt x="465199" y="373923"/>
                  <a:pt x="458063" y="366786"/>
                </a:cubicBezTo>
                <a:cubicBezTo>
                  <a:pt x="450925" y="359650"/>
                  <a:pt x="442474" y="356081"/>
                  <a:pt x="432708" y="356081"/>
                </a:cubicBezTo>
                <a:close/>
                <a:moveTo>
                  <a:pt x="396649" y="288471"/>
                </a:moveTo>
                <a:cubicBezTo>
                  <a:pt x="398152" y="288471"/>
                  <a:pt x="402471" y="292838"/>
                  <a:pt x="409608" y="301570"/>
                </a:cubicBezTo>
                <a:cubicBezTo>
                  <a:pt x="416744" y="310303"/>
                  <a:pt x="421628" y="316642"/>
                  <a:pt x="424257" y="320586"/>
                </a:cubicBezTo>
                <a:cubicBezTo>
                  <a:pt x="428013" y="320210"/>
                  <a:pt x="430830" y="320023"/>
                  <a:pt x="432708" y="320023"/>
                </a:cubicBezTo>
                <a:cubicBezTo>
                  <a:pt x="434586" y="320023"/>
                  <a:pt x="437403" y="320210"/>
                  <a:pt x="441160" y="320586"/>
                </a:cubicBezTo>
                <a:cubicBezTo>
                  <a:pt x="450738" y="307251"/>
                  <a:pt x="459377" y="296734"/>
                  <a:pt x="467077" y="289034"/>
                </a:cubicBezTo>
                <a:lnTo>
                  <a:pt x="468767" y="288471"/>
                </a:lnTo>
                <a:cubicBezTo>
                  <a:pt x="469518" y="288471"/>
                  <a:pt x="481162" y="295044"/>
                  <a:pt x="503699" y="308190"/>
                </a:cubicBezTo>
                <a:cubicBezTo>
                  <a:pt x="504450" y="308754"/>
                  <a:pt x="504826" y="309412"/>
                  <a:pt x="504826" y="310163"/>
                </a:cubicBezTo>
                <a:cubicBezTo>
                  <a:pt x="504826" y="314858"/>
                  <a:pt x="500037" y="327816"/>
                  <a:pt x="490459" y="349039"/>
                </a:cubicBezTo>
                <a:cubicBezTo>
                  <a:pt x="493651" y="353358"/>
                  <a:pt x="496468" y="358241"/>
                  <a:pt x="498910" y="363688"/>
                </a:cubicBezTo>
                <a:cubicBezTo>
                  <a:pt x="526893" y="366505"/>
                  <a:pt x="540885" y="369416"/>
                  <a:pt x="540885" y="372421"/>
                </a:cubicBezTo>
                <a:lnTo>
                  <a:pt x="540885" y="411860"/>
                </a:lnTo>
                <a:cubicBezTo>
                  <a:pt x="540885" y="414865"/>
                  <a:pt x="526893" y="417776"/>
                  <a:pt x="498910" y="420593"/>
                </a:cubicBezTo>
                <a:cubicBezTo>
                  <a:pt x="496657" y="425664"/>
                  <a:pt x="493839" y="430547"/>
                  <a:pt x="490459" y="435242"/>
                </a:cubicBezTo>
                <a:cubicBezTo>
                  <a:pt x="500037" y="456464"/>
                  <a:pt x="504826" y="469423"/>
                  <a:pt x="504826" y="474118"/>
                </a:cubicBezTo>
                <a:cubicBezTo>
                  <a:pt x="504826" y="474869"/>
                  <a:pt x="504450" y="475527"/>
                  <a:pt x="503699" y="476090"/>
                </a:cubicBezTo>
                <a:cubicBezTo>
                  <a:pt x="480787" y="489424"/>
                  <a:pt x="469143" y="496091"/>
                  <a:pt x="468767" y="496091"/>
                </a:cubicBezTo>
                <a:cubicBezTo>
                  <a:pt x="467265" y="496091"/>
                  <a:pt x="462945" y="491678"/>
                  <a:pt x="455809" y="482851"/>
                </a:cubicBezTo>
                <a:cubicBezTo>
                  <a:pt x="448672" y="474024"/>
                  <a:pt x="443788" y="467639"/>
                  <a:pt x="441160" y="463695"/>
                </a:cubicBezTo>
                <a:cubicBezTo>
                  <a:pt x="437403" y="464070"/>
                  <a:pt x="434586" y="464258"/>
                  <a:pt x="432708" y="464258"/>
                </a:cubicBezTo>
                <a:cubicBezTo>
                  <a:pt x="430830" y="464258"/>
                  <a:pt x="428013" y="464070"/>
                  <a:pt x="424257" y="463695"/>
                </a:cubicBezTo>
                <a:cubicBezTo>
                  <a:pt x="421628" y="467639"/>
                  <a:pt x="416744" y="474024"/>
                  <a:pt x="409608" y="482851"/>
                </a:cubicBezTo>
                <a:cubicBezTo>
                  <a:pt x="402471" y="491678"/>
                  <a:pt x="398152" y="496091"/>
                  <a:pt x="396649" y="496091"/>
                </a:cubicBezTo>
                <a:cubicBezTo>
                  <a:pt x="396274" y="496091"/>
                  <a:pt x="384629" y="489424"/>
                  <a:pt x="361717" y="476090"/>
                </a:cubicBezTo>
                <a:cubicBezTo>
                  <a:pt x="360966" y="475527"/>
                  <a:pt x="360591" y="474869"/>
                  <a:pt x="360591" y="474118"/>
                </a:cubicBezTo>
                <a:cubicBezTo>
                  <a:pt x="360591" y="469423"/>
                  <a:pt x="365380" y="456464"/>
                  <a:pt x="374958" y="435242"/>
                </a:cubicBezTo>
                <a:cubicBezTo>
                  <a:pt x="371577" y="430547"/>
                  <a:pt x="368760" y="425664"/>
                  <a:pt x="366507" y="420593"/>
                </a:cubicBezTo>
                <a:cubicBezTo>
                  <a:pt x="338523" y="417776"/>
                  <a:pt x="324532" y="414865"/>
                  <a:pt x="324532" y="411860"/>
                </a:cubicBezTo>
                <a:lnTo>
                  <a:pt x="324532" y="372421"/>
                </a:lnTo>
                <a:cubicBezTo>
                  <a:pt x="324532" y="369416"/>
                  <a:pt x="338523" y="366505"/>
                  <a:pt x="366507" y="363688"/>
                </a:cubicBezTo>
                <a:cubicBezTo>
                  <a:pt x="368948" y="358241"/>
                  <a:pt x="371765" y="353358"/>
                  <a:pt x="374958" y="349039"/>
                </a:cubicBezTo>
                <a:cubicBezTo>
                  <a:pt x="365380" y="327816"/>
                  <a:pt x="360591" y="314858"/>
                  <a:pt x="360591" y="310163"/>
                </a:cubicBezTo>
                <a:cubicBezTo>
                  <a:pt x="360591" y="309412"/>
                  <a:pt x="360966" y="308754"/>
                  <a:pt x="361717" y="308190"/>
                </a:cubicBezTo>
                <a:cubicBezTo>
                  <a:pt x="362468" y="307815"/>
                  <a:pt x="365755" y="305937"/>
                  <a:pt x="371577" y="302557"/>
                </a:cubicBezTo>
                <a:cubicBezTo>
                  <a:pt x="377399" y="299176"/>
                  <a:pt x="382939" y="295983"/>
                  <a:pt x="388198" y="292978"/>
                </a:cubicBezTo>
                <a:cubicBezTo>
                  <a:pt x="393457" y="289974"/>
                  <a:pt x="396274" y="288471"/>
                  <a:pt x="396649" y="288471"/>
                </a:cubicBezTo>
                <a:close/>
                <a:moveTo>
                  <a:pt x="180295" y="175788"/>
                </a:moveTo>
                <a:cubicBezTo>
                  <a:pt x="160387" y="175788"/>
                  <a:pt x="143391" y="182830"/>
                  <a:pt x="129305" y="196916"/>
                </a:cubicBezTo>
                <a:cubicBezTo>
                  <a:pt x="115220" y="211002"/>
                  <a:pt x="108177" y="227998"/>
                  <a:pt x="108177" y="247906"/>
                </a:cubicBezTo>
                <a:cubicBezTo>
                  <a:pt x="108177" y="267813"/>
                  <a:pt x="115220" y="284810"/>
                  <a:pt x="129305" y="298895"/>
                </a:cubicBezTo>
                <a:cubicBezTo>
                  <a:pt x="143391" y="312981"/>
                  <a:pt x="160387" y="320024"/>
                  <a:pt x="180295" y="320024"/>
                </a:cubicBezTo>
                <a:cubicBezTo>
                  <a:pt x="200202" y="320024"/>
                  <a:pt x="217199" y="312981"/>
                  <a:pt x="231285" y="298895"/>
                </a:cubicBezTo>
                <a:cubicBezTo>
                  <a:pt x="245370" y="284810"/>
                  <a:pt x="252413" y="267813"/>
                  <a:pt x="252413" y="247906"/>
                </a:cubicBezTo>
                <a:cubicBezTo>
                  <a:pt x="252413" y="227998"/>
                  <a:pt x="245370" y="211002"/>
                  <a:pt x="231285" y="196916"/>
                </a:cubicBezTo>
                <a:cubicBezTo>
                  <a:pt x="217199" y="182830"/>
                  <a:pt x="200202" y="175788"/>
                  <a:pt x="180295" y="175788"/>
                </a:cubicBezTo>
                <a:close/>
                <a:moveTo>
                  <a:pt x="432708" y="67611"/>
                </a:moveTo>
                <a:cubicBezTo>
                  <a:pt x="422942" y="67611"/>
                  <a:pt x="414491" y="71179"/>
                  <a:pt x="407355" y="78316"/>
                </a:cubicBezTo>
                <a:cubicBezTo>
                  <a:pt x="400218" y="85453"/>
                  <a:pt x="396649" y="93904"/>
                  <a:pt x="396649" y="103670"/>
                </a:cubicBezTo>
                <a:cubicBezTo>
                  <a:pt x="396649" y="113624"/>
                  <a:pt x="400171" y="122122"/>
                  <a:pt x="407213" y="129165"/>
                </a:cubicBezTo>
                <a:cubicBezTo>
                  <a:pt x="414257" y="136207"/>
                  <a:pt x="422754" y="139729"/>
                  <a:pt x="432708" y="139729"/>
                </a:cubicBezTo>
                <a:cubicBezTo>
                  <a:pt x="442662" y="139729"/>
                  <a:pt x="451161" y="136207"/>
                  <a:pt x="458203" y="129165"/>
                </a:cubicBezTo>
                <a:cubicBezTo>
                  <a:pt x="465246" y="122122"/>
                  <a:pt x="468767" y="113624"/>
                  <a:pt x="468767" y="103670"/>
                </a:cubicBezTo>
                <a:cubicBezTo>
                  <a:pt x="468767" y="93904"/>
                  <a:pt x="465199" y="85453"/>
                  <a:pt x="458063" y="78316"/>
                </a:cubicBezTo>
                <a:cubicBezTo>
                  <a:pt x="450925" y="71179"/>
                  <a:pt x="442474" y="67611"/>
                  <a:pt x="432708" y="67611"/>
                </a:cubicBezTo>
                <a:close/>
                <a:moveTo>
                  <a:pt x="154096" y="67611"/>
                </a:moveTo>
                <a:lnTo>
                  <a:pt x="206494" y="67611"/>
                </a:lnTo>
                <a:cubicBezTo>
                  <a:pt x="208559" y="67611"/>
                  <a:pt x="210438" y="68315"/>
                  <a:pt x="212128" y="69724"/>
                </a:cubicBezTo>
                <a:cubicBezTo>
                  <a:pt x="213818" y="71132"/>
                  <a:pt x="214757" y="72775"/>
                  <a:pt x="214945" y="74654"/>
                </a:cubicBezTo>
                <a:lnTo>
                  <a:pt x="221425" y="117755"/>
                </a:lnTo>
                <a:cubicBezTo>
                  <a:pt x="227810" y="119633"/>
                  <a:pt x="234853" y="122545"/>
                  <a:pt x="242553" y="126488"/>
                </a:cubicBezTo>
                <a:lnTo>
                  <a:pt x="275795" y="101416"/>
                </a:lnTo>
                <a:cubicBezTo>
                  <a:pt x="277297" y="100102"/>
                  <a:pt x="279175" y="99444"/>
                  <a:pt x="281429" y="99444"/>
                </a:cubicBezTo>
                <a:cubicBezTo>
                  <a:pt x="283494" y="99444"/>
                  <a:pt x="285466" y="100195"/>
                  <a:pt x="287345" y="101698"/>
                </a:cubicBezTo>
                <a:cubicBezTo>
                  <a:pt x="314389" y="126676"/>
                  <a:pt x="327911" y="141701"/>
                  <a:pt x="327911" y="146772"/>
                </a:cubicBezTo>
                <a:cubicBezTo>
                  <a:pt x="327911" y="148462"/>
                  <a:pt x="327254" y="150246"/>
                  <a:pt x="325939" y="152124"/>
                </a:cubicBezTo>
                <a:cubicBezTo>
                  <a:pt x="323685" y="155129"/>
                  <a:pt x="319742" y="160200"/>
                  <a:pt x="314108" y="167337"/>
                </a:cubicBezTo>
                <a:cubicBezTo>
                  <a:pt x="308473" y="174473"/>
                  <a:pt x="304248" y="180107"/>
                  <a:pt x="301430" y="184239"/>
                </a:cubicBezTo>
                <a:cubicBezTo>
                  <a:pt x="305749" y="193254"/>
                  <a:pt x="308942" y="200954"/>
                  <a:pt x="311008" y="207339"/>
                </a:cubicBezTo>
                <a:lnTo>
                  <a:pt x="353828" y="213819"/>
                </a:lnTo>
                <a:cubicBezTo>
                  <a:pt x="355706" y="214194"/>
                  <a:pt x="357303" y="215180"/>
                  <a:pt x="358618" y="216777"/>
                </a:cubicBezTo>
                <a:cubicBezTo>
                  <a:pt x="359932" y="218373"/>
                  <a:pt x="360590" y="220204"/>
                  <a:pt x="360590" y="222270"/>
                </a:cubicBezTo>
                <a:lnTo>
                  <a:pt x="360590" y="274386"/>
                </a:lnTo>
                <a:cubicBezTo>
                  <a:pt x="360590" y="276265"/>
                  <a:pt x="359932" y="278095"/>
                  <a:pt x="358618" y="279880"/>
                </a:cubicBezTo>
                <a:cubicBezTo>
                  <a:pt x="357303" y="281664"/>
                  <a:pt x="355800" y="282650"/>
                  <a:pt x="354110" y="282838"/>
                </a:cubicBezTo>
                <a:lnTo>
                  <a:pt x="310445" y="289599"/>
                </a:lnTo>
                <a:cubicBezTo>
                  <a:pt x="308379" y="296172"/>
                  <a:pt x="305374" y="303309"/>
                  <a:pt x="301430" y="311009"/>
                </a:cubicBezTo>
                <a:cubicBezTo>
                  <a:pt x="307816" y="320024"/>
                  <a:pt x="316267" y="330822"/>
                  <a:pt x="326784" y="343405"/>
                </a:cubicBezTo>
                <a:cubicBezTo>
                  <a:pt x="328099" y="345283"/>
                  <a:pt x="328756" y="347161"/>
                  <a:pt x="328756" y="349040"/>
                </a:cubicBezTo>
                <a:cubicBezTo>
                  <a:pt x="328756" y="351293"/>
                  <a:pt x="328099" y="353077"/>
                  <a:pt x="326784" y="354392"/>
                </a:cubicBezTo>
                <a:cubicBezTo>
                  <a:pt x="322465" y="360026"/>
                  <a:pt x="314717" y="368431"/>
                  <a:pt x="303543" y="379605"/>
                </a:cubicBezTo>
                <a:cubicBezTo>
                  <a:pt x="292368" y="390780"/>
                  <a:pt x="284997" y="396367"/>
                  <a:pt x="281429" y="396367"/>
                </a:cubicBezTo>
                <a:cubicBezTo>
                  <a:pt x="279363" y="396367"/>
                  <a:pt x="277391" y="395710"/>
                  <a:pt x="275513" y="394395"/>
                </a:cubicBezTo>
                <a:lnTo>
                  <a:pt x="243117" y="369041"/>
                </a:lnTo>
                <a:cubicBezTo>
                  <a:pt x="236167" y="372609"/>
                  <a:pt x="228937" y="375520"/>
                  <a:pt x="221425" y="377774"/>
                </a:cubicBezTo>
                <a:cubicBezTo>
                  <a:pt x="219359" y="398057"/>
                  <a:pt x="217199" y="412612"/>
                  <a:pt x="214945" y="421439"/>
                </a:cubicBezTo>
                <a:cubicBezTo>
                  <a:pt x="213630" y="425947"/>
                  <a:pt x="210813" y="428200"/>
                  <a:pt x="206494" y="428200"/>
                </a:cubicBezTo>
                <a:lnTo>
                  <a:pt x="154096" y="428200"/>
                </a:lnTo>
                <a:cubicBezTo>
                  <a:pt x="152030" y="428200"/>
                  <a:pt x="150152" y="427496"/>
                  <a:pt x="148462" y="426087"/>
                </a:cubicBezTo>
                <a:cubicBezTo>
                  <a:pt x="146771" y="424679"/>
                  <a:pt x="145832" y="423035"/>
                  <a:pt x="145645" y="421158"/>
                </a:cubicBezTo>
                <a:lnTo>
                  <a:pt x="139165" y="378056"/>
                </a:lnTo>
                <a:cubicBezTo>
                  <a:pt x="132779" y="376178"/>
                  <a:pt x="125737" y="373267"/>
                  <a:pt x="118037" y="369323"/>
                </a:cubicBezTo>
                <a:lnTo>
                  <a:pt x="84795" y="394395"/>
                </a:lnTo>
                <a:cubicBezTo>
                  <a:pt x="83480" y="395710"/>
                  <a:pt x="81602" y="396367"/>
                  <a:pt x="79161" y="396367"/>
                </a:cubicBezTo>
                <a:cubicBezTo>
                  <a:pt x="77095" y="396367"/>
                  <a:pt x="75123" y="395616"/>
                  <a:pt x="73245" y="394113"/>
                </a:cubicBezTo>
                <a:cubicBezTo>
                  <a:pt x="46201" y="369135"/>
                  <a:pt x="32679" y="354110"/>
                  <a:pt x="32679" y="349040"/>
                </a:cubicBezTo>
                <a:cubicBezTo>
                  <a:pt x="32679" y="347349"/>
                  <a:pt x="33336" y="345565"/>
                  <a:pt x="34651" y="343687"/>
                </a:cubicBezTo>
                <a:cubicBezTo>
                  <a:pt x="36529" y="341058"/>
                  <a:pt x="40378" y="336081"/>
                  <a:pt x="46201" y="328756"/>
                </a:cubicBezTo>
                <a:cubicBezTo>
                  <a:pt x="52022" y="321432"/>
                  <a:pt x="56436" y="315704"/>
                  <a:pt x="59441" y="311572"/>
                </a:cubicBezTo>
                <a:cubicBezTo>
                  <a:pt x="55122" y="303309"/>
                  <a:pt x="51835" y="295608"/>
                  <a:pt x="49581" y="288472"/>
                </a:cubicBezTo>
                <a:lnTo>
                  <a:pt x="6761" y="281711"/>
                </a:lnTo>
                <a:cubicBezTo>
                  <a:pt x="4883" y="281523"/>
                  <a:pt x="3286" y="280631"/>
                  <a:pt x="1972" y="279034"/>
                </a:cubicBezTo>
                <a:cubicBezTo>
                  <a:pt x="657" y="277438"/>
                  <a:pt x="0" y="275607"/>
                  <a:pt x="0" y="273541"/>
                </a:cubicBezTo>
                <a:lnTo>
                  <a:pt x="0" y="221425"/>
                </a:lnTo>
                <a:cubicBezTo>
                  <a:pt x="0" y="219547"/>
                  <a:pt x="657" y="217715"/>
                  <a:pt x="1972" y="215932"/>
                </a:cubicBezTo>
                <a:cubicBezTo>
                  <a:pt x="3286" y="214147"/>
                  <a:pt x="4789" y="213161"/>
                  <a:pt x="6480" y="212973"/>
                </a:cubicBezTo>
                <a:lnTo>
                  <a:pt x="50145" y="206213"/>
                </a:lnTo>
                <a:cubicBezTo>
                  <a:pt x="52210" y="199639"/>
                  <a:pt x="55215" y="192503"/>
                  <a:pt x="59159" y="184802"/>
                </a:cubicBezTo>
                <a:cubicBezTo>
                  <a:pt x="52774" y="175788"/>
                  <a:pt x="44322" y="164989"/>
                  <a:pt x="33806" y="152406"/>
                </a:cubicBezTo>
                <a:cubicBezTo>
                  <a:pt x="32490" y="150340"/>
                  <a:pt x="31834" y="148462"/>
                  <a:pt x="31834" y="146772"/>
                </a:cubicBezTo>
                <a:cubicBezTo>
                  <a:pt x="31834" y="144518"/>
                  <a:pt x="32490" y="142640"/>
                  <a:pt x="33806" y="141137"/>
                </a:cubicBezTo>
                <a:cubicBezTo>
                  <a:pt x="37937" y="135503"/>
                  <a:pt x="45637" y="127146"/>
                  <a:pt x="56906" y="116065"/>
                </a:cubicBezTo>
                <a:cubicBezTo>
                  <a:pt x="68174" y="104984"/>
                  <a:pt x="75592" y="99444"/>
                  <a:pt x="79161" y="99444"/>
                </a:cubicBezTo>
                <a:cubicBezTo>
                  <a:pt x="81226" y="99444"/>
                  <a:pt x="83198" y="100102"/>
                  <a:pt x="85077" y="101416"/>
                </a:cubicBezTo>
                <a:lnTo>
                  <a:pt x="117474" y="126770"/>
                </a:lnTo>
                <a:cubicBezTo>
                  <a:pt x="123859" y="123390"/>
                  <a:pt x="131089" y="120385"/>
                  <a:pt x="139165" y="117755"/>
                </a:cubicBezTo>
                <a:cubicBezTo>
                  <a:pt x="141231" y="97472"/>
                  <a:pt x="143391" y="83011"/>
                  <a:pt x="145645" y="74372"/>
                </a:cubicBezTo>
                <a:cubicBezTo>
                  <a:pt x="146959" y="69865"/>
                  <a:pt x="149776" y="67611"/>
                  <a:pt x="154096" y="67611"/>
                </a:cubicBezTo>
                <a:close/>
                <a:moveTo>
                  <a:pt x="396649" y="0"/>
                </a:moveTo>
                <a:cubicBezTo>
                  <a:pt x="398152" y="0"/>
                  <a:pt x="402471" y="4367"/>
                  <a:pt x="409608" y="13100"/>
                </a:cubicBezTo>
                <a:cubicBezTo>
                  <a:pt x="416744" y="21833"/>
                  <a:pt x="421628" y="28171"/>
                  <a:pt x="424257" y="32116"/>
                </a:cubicBezTo>
                <a:cubicBezTo>
                  <a:pt x="428013" y="31740"/>
                  <a:pt x="430830" y="31552"/>
                  <a:pt x="432708" y="31552"/>
                </a:cubicBezTo>
                <a:cubicBezTo>
                  <a:pt x="434586" y="31552"/>
                  <a:pt x="437403" y="31740"/>
                  <a:pt x="441160" y="32116"/>
                </a:cubicBezTo>
                <a:cubicBezTo>
                  <a:pt x="450738" y="18781"/>
                  <a:pt x="459377" y="8264"/>
                  <a:pt x="467077" y="564"/>
                </a:cubicBezTo>
                <a:lnTo>
                  <a:pt x="468767" y="0"/>
                </a:lnTo>
                <a:cubicBezTo>
                  <a:pt x="469518" y="0"/>
                  <a:pt x="481162" y="6574"/>
                  <a:pt x="503699" y="19720"/>
                </a:cubicBezTo>
                <a:cubicBezTo>
                  <a:pt x="504450" y="20284"/>
                  <a:pt x="504826" y="20941"/>
                  <a:pt x="504826" y="21692"/>
                </a:cubicBezTo>
                <a:cubicBezTo>
                  <a:pt x="504826" y="26387"/>
                  <a:pt x="500037" y="39346"/>
                  <a:pt x="490459" y="60568"/>
                </a:cubicBezTo>
                <a:cubicBezTo>
                  <a:pt x="493651" y="64888"/>
                  <a:pt x="496468" y="69771"/>
                  <a:pt x="498910" y="75217"/>
                </a:cubicBezTo>
                <a:cubicBezTo>
                  <a:pt x="526893" y="78034"/>
                  <a:pt x="540885" y="80945"/>
                  <a:pt x="540885" y="83950"/>
                </a:cubicBezTo>
                <a:lnTo>
                  <a:pt x="540885" y="123390"/>
                </a:lnTo>
                <a:cubicBezTo>
                  <a:pt x="540885" y="126395"/>
                  <a:pt x="526893" y="129305"/>
                  <a:pt x="498910" y="132123"/>
                </a:cubicBezTo>
                <a:cubicBezTo>
                  <a:pt x="496657" y="137194"/>
                  <a:pt x="493839" y="142076"/>
                  <a:pt x="490459" y="146772"/>
                </a:cubicBezTo>
                <a:cubicBezTo>
                  <a:pt x="500037" y="167994"/>
                  <a:pt x="504826" y="180952"/>
                  <a:pt x="504826" y="185648"/>
                </a:cubicBezTo>
                <a:cubicBezTo>
                  <a:pt x="504826" y="186399"/>
                  <a:pt x="504450" y="187056"/>
                  <a:pt x="503699" y="187619"/>
                </a:cubicBezTo>
                <a:cubicBezTo>
                  <a:pt x="480787" y="200954"/>
                  <a:pt x="469143" y="207621"/>
                  <a:pt x="468767" y="207621"/>
                </a:cubicBezTo>
                <a:cubicBezTo>
                  <a:pt x="467265" y="207621"/>
                  <a:pt x="462945" y="203207"/>
                  <a:pt x="455809" y="194381"/>
                </a:cubicBezTo>
                <a:cubicBezTo>
                  <a:pt x="448672" y="185554"/>
                  <a:pt x="443788" y="179168"/>
                  <a:pt x="441160" y="175224"/>
                </a:cubicBezTo>
                <a:cubicBezTo>
                  <a:pt x="437403" y="175600"/>
                  <a:pt x="434586" y="175788"/>
                  <a:pt x="432708" y="175788"/>
                </a:cubicBezTo>
                <a:cubicBezTo>
                  <a:pt x="430830" y="175788"/>
                  <a:pt x="428013" y="175600"/>
                  <a:pt x="424257" y="175224"/>
                </a:cubicBezTo>
                <a:cubicBezTo>
                  <a:pt x="421628" y="179168"/>
                  <a:pt x="416744" y="185554"/>
                  <a:pt x="409608" y="194381"/>
                </a:cubicBezTo>
                <a:cubicBezTo>
                  <a:pt x="402471" y="203207"/>
                  <a:pt x="398152" y="207621"/>
                  <a:pt x="396649" y="207621"/>
                </a:cubicBezTo>
                <a:cubicBezTo>
                  <a:pt x="396274" y="207621"/>
                  <a:pt x="384629" y="200954"/>
                  <a:pt x="361717" y="187619"/>
                </a:cubicBezTo>
                <a:cubicBezTo>
                  <a:pt x="360966" y="187056"/>
                  <a:pt x="360591" y="186399"/>
                  <a:pt x="360591" y="185648"/>
                </a:cubicBezTo>
                <a:cubicBezTo>
                  <a:pt x="360591" y="180952"/>
                  <a:pt x="365380" y="167994"/>
                  <a:pt x="374958" y="146772"/>
                </a:cubicBezTo>
                <a:cubicBezTo>
                  <a:pt x="371577" y="142076"/>
                  <a:pt x="368760" y="137194"/>
                  <a:pt x="366507" y="132123"/>
                </a:cubicBezTo>
                <a:cubicBezTo>
                  <a:pt x="338523" y="129305"/>
                  <a:pt x="324532" y="126395"/>
                  <a:pt x="324532" y="123390"/>
                </a:cubicBezTo>
                <a:lnTo>
                  <a:pt x="324532" y="83950"/>
                </a:lnTo>
                <a:cubicBezTo>
                  <a:pt x="324532" y="80945"/>
                  <a:pt x="338523" y="78034"/>
                  <a:pt x="366507" y="75217"/>
                </a:cubicBezTo>
                <a:cubicBezTo>
                  <a:pt x="368948" y="69771"/>
                  <a:pt x="371765" y="64888"/>
                  <a:pt x="374958" y="60568"/>
                </a:cubicBezTo>
                <a:cubicBezTo>
                  <a:pt x="365380" y="39346"/>
                  <a:pt x="360591" y="26387"/>
                  <a:pt x="360591" y="21692"/>
                </a:cubicBezTo>
                <a:cubicBezTo>
                  <a:pt x="360591" y="20941"/>
                  <a:pt x="360966" y="20284"/>
                  <a:pt x="361717" y="19720"/>
                </a:cubicBezTo>
                <a:cubicBezTo>
                  <a:pt x="362468" y="19345"/>
                  <a:pt x="365755" y="17467"/>
                  <a:pt x="371577" y="14086"/>
                </a:cubicBezTo>
                <a:cubicBezTo>
                  <a:pt x="377399" y="10705"/>
                  <a:pt x="382939" y="7513"/>
                  <a:pt x="388198" y="4508"/>
                </a:cubicBezTo>
                <a:cubicBezTo>
                  <a:pt x="393457" y="1503"/>
                  <a:pt x="396274" y="0"/>
                  <a:pt x="396649" y="0"/>
                </a:cubicBezTo>
                <a:close/>
              </a:path>
            </a:pathLst>
          </a:custGeom>
          <a:solidFill>
            <a:sysClr val="window" lastClr="FFFFFF"/>
          </a:solidFill>
          <a:ln w="25400" cap="flat" cmpd="sng" algn="ctr">
            <a:noFill/>
            <a:prstDash val="solid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30956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Arial" panose="020B0604020202020204" pitchFamily="34" charset="0"/>
              <a:sym typeface="Helvetica"/>
            </a:endParaRPr>
          </a:p>
        </p:txBody>
      </p:sp>
      <p:grpSp>
        <p:nvGrpSpPr>
          <p:cNvPr id="80" name="Groupe 1">
            <a:extLst>
              <a:ext uri="{FF2B5EF4-FFF2-40B4-BE49-F238E27FC236}">
                <a16:creationId xmlns:a16="http://schemas.microsoft.com/office/drawing/2014/main" id="{5CF67CB1-F191-4F86-AF57-21AA5E438529}"/>
              </a:ext>
            </a:extLst>
          </p:cNvPr>
          <p:cNvGrpSpPr/>
          <p:nvPr/>
        </p:nvGrpSpPr>
        <p:grpSpPr>
          <a:xfrm>
            <a:off x="4882536" y="4330308"/>
            <a:ext cx="787634" cy="287098"/>
            <a:chOff x="1729130" y="2471867"/>
            <a:chExt cx="1275481" cy="376145"/>
          </a:xfrm>
        </p:grpSpPr>
        <p:pic>
          <p:nvPicPr>
            <p:cNvPr id="81" name="Graphique 10" descr="Smartphone">
              <a:extLst>
                <a:ext uri="{FF2B5EF4-FFF2-40B4-BE49-F238E27FC236}">
                  <a16:creationId xmlns:a16="http://schemas.microsoft.com/office/drawing/2014/main" id="{E009BB46-9495-497D-B720-42C60F5309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729130" y="2531103"/>
              <a:ext cx="241823" cy="241823"/>
            </a:xfrm>
            <a:prstGeom prst="rect">
              <a:avLst/>
            </a:prstGeom>
          </p:spPr>
        </p:pic>
        <p:pic>
          <p:nvPicPr>
            <p:cNvPr id="82" name="Graphique 12" descr="Ordinateur">
              <a:extLst>
                <a:ext uri="{FF2B5EF4-FFF2-40B4-BE49-F238E27FC236}">
                  <a16:creationId xmlns:a16="http://schemas.microsoft.com/office/drawing/2014/main" id="{4D02866E-7EAB-4D05-970D-5CC68606085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192973" y="2471867"/>
              <a:ext cx="376145" cy="376145"/>
            </a:xfrm>
            <a:prstGeom prst="rect">
              <a:avLst/>
            </a:prstGeom>
          </p:spPr>
        </p:pic>
        <p:sp>
          <p:nvSpPr>
            <p:cNvPr id="88" name="Freeform 319">
              <a:extLst>
                <a:ext uri="{FF2B5EF4-FFF2-40B4-BE49-F238E27FC236}">
                  <a16:creationId xmlns:a16="http://schemas.microsoft.com/office/drawing/2014/main" id="{3AD0C7BD-9795-42F4-8A9C-B5F5080B2ABE}"/>
                </a:ext>
              </a:extLst>
            </p:cNvPr>
            <p:cNvSpPr/>
            <p:nvPr/>
          </p:nvSpPr>
          <p:spPr>
            <a:xfrm>
              <a:off x="2795403" y="2561091"/>
              <a:ext cx="209208" cy="193016"/>
            </a:xfrm>
            <a:custGeom>
              <a:avLst/>
              <a:gdLst>
                <a:gd name="connsiteX0" fmla="*/ 414678 w 468766"/>
                <a:gd name="connsiteY0" fmla="*/ 360589 h 432707"/>
                <a:gd name="connsiteX1" fmla="*/ 402000 w 468766"/>
                <a:gd name="connsiteY1" fmla="*/ 365942 h 432707"/>
                <a:gd name="connsiteX2" fmla="*/ 396648 w 468766"/>
                <a:gd name="connsiteY2" fmla="*/ 378619 h 432707"/>
                <a:gd name="connsiteX3" fmla="*/ 402000 w 468766"/>
                <a:gd name="connsiteY3" fmla="*/ 391296 h 432707"/>
                <a:gd name="connsiteX4" fmla="*/ 414678 w 468766"/>
                <a:gd name="connsiteY4" fmla="*/ 396648 h 432707"/>
                <a:gd name="connsiteX5" fmla="*/ 427355 w 468766"/>
                <a:gd name="connsiteY5" fmla="*/ 391296 h 432707"/>
                <a:gd name="connsiteX6" fmla="*/ 432707 w 468766"/>
                <a:gd name="connsiteY6" fmla="*/ 378619 h 432707"/>
                <a:gd name="connsiteX7" fmla="*/ 427355 w 468766"/>
                <a:gd name="connsiteY7" fmla="*/ 365942 h 432707"/>
                <a:gd name="connsiteX8" fmla="*/ 414678 w 468766"/>
                <a:gd name="connsiteY8" fmla="*/ 360589 h 432707"/>
                <a:gd name="connsiteX9" fmla="*/ 342560 w 468766"/>
                <a:gd name="connsiteY9" fmla="*/ 360589 h 432707"/>
                <a:gd name="connsiteX10" fmla="*/ 329883 w 468766"/>
                <a:gd name="connsiteY10" fmla="*/ 365942 h 432707"/>
                <a:gd name="connsiteX11" fmla="*/ 324530 w 468766"/>
                <a:gd name="connsiteY11" fmla="*/ 378619 h 432707"/>
                <a:gd name="connsiteX12" fmla="*/ 329883 w 468766"/>
                <a:gd name="connsiteY12" fmla="*/ 391296 h 432707"/>
                <a:gd name="connsiteX13" fmla="*/ 342560 w 468766"/>
                <a:gd name="connsiteY13" fmla="*/ 396648 h 432707"/>
                <a:gd name="connsiteX14" fmla="*/ 355236 w 468766"/>
                <a:gd name="connsiteY14" fmla="*/ 391296 h 432707"/>
                <a:gd name="connsiteX15" fmla="*/ 360589 w 468766"/>
                <a:gd name="connsiteY15" fmla="*/ 378619 h 432707"/>
                <a:gd name="connsiteX16" fmla="*/ 355236 w 468766"/>
                <a:gd name="connsiteY16" fmla="*/ 365942 h 432707"/>
                <a:gd name="connsiteX17" fmla="*/ 342560 w 468766"/>
                <a:gd name="connsiteY17" fmla="*/ 360589 h 432707"/>
                <a:gd name="connsiteX18" fmla="*/ 27044 w 468766"/>
                <a:gd name="connsiteY18" fmla="*/ 288471 h 432707"/>
                <a:gd name="connsiteX19" fmla="*/ 158039 w 468766"/>
                <a:gd name="connsiteY19" fmla="*/ 288471 h 432707"/>
                <a:gd name="connsiteX20" fmla="*/ 196070 w 468766"/>
                <a:gd name="connsiteY20" fmla="*/ 326784 h 432707"/>
                <a:gd name="connsiteX21" fmla="*/ 234383 w 468766"/>
                <a:gd name="connsiteY21" fmla="*/ 342560 h 432707"/>
                <a:gd name="connsiteX22" fmla="*/ 272696 w 468766"/>
                <a:gd name="connsiteY22" fmla="*/ 326784 h 432707"/>
                <a:gd name="connsiteX23" fmla="*/ 311008 w 468766"/>
                <a:gd name="connsiteY23" fmla="*/ 288471 h 432707"/>
                <a:gd name="connsiteX24" fmla="*/ 441722 w 468766"/>
                <a:gd name="connsiteY24" fmla="*/ 288471 h 432707"/>
                <a:gd name="connsiteX25" fmla="*/ 460878 w 468766"/>
                <a:gd name="connsiteY25" fmla="*/ 296359 h 432707"/>
                <a:gd name="connsiteX26" fmla="*/ 468766 w 468766"/>
                <a:gd name="connsiteY26" fmla="*/ 315516 h 432707"/>
                <a:gd name="connsiteX27" fmla="*/ 468766 w 468766"/>
                <a:gd name="connsiteY27" fmla="*/ 405663 h 432707"/>
                <a:gd name="connsiteX28" fmla="*/ 460878 w 468766"/>
                <a:gd name="connsiteY28" fmla="*/ 424819 h 432707"/>
                <a:gd name="connsiteX29" fmla="*/ 441722 w 468766"/>
                <a:gd name="connsiteY29" fmla="*/ 432707 h 432707"/>
                <a:gd name="connsiteX30" fmla="*/ 27044 w 468766"/>
                <a:gd name="connsiteY30" fmla="*/ 432707 h 432707"/>
                <a:gd name="connsiteX31" fmla="*/ 7888 w 468766"/>
                <a:gd name="connsiteY31" fmla="*/ 424819 h 432707"/>
                <a:gd name="connsiteX32" fmla="*/ 0 w 468766"/>
                <a:gd name="connsiteY32" fmla="*/ 405663 h 432707"/>
                <a:gd name="connsiteX33" fmla="*/ 0 w 468766"/>
                <a:gd name="connsiteY33" fmla="*/ 315516 h 432707"/>
                <a:gd name="connsiteX34" fmla="*/ 7888 w 468766"/>
                <a:gd name="connsiteY34" fmla="*/ 296359 h 432707"/>
                <a:gd name="connsiteX35" fmla="*/ 27044 w 468766"/>
                <a:gd name="connsiteY35" fmla="*/ 288471 h 432707"/>
                <a:gd name="connsiteX36" fmla="*/ 198325 w 468766"/>
                <a:gd name="connsiteY36" fmla="*/ 0 h 432707"/>
                <a:gd name="connsiteX37" fmla="*/ 270443 w 468766"/>
                <a:gd name="connsiteY37" fmla="*/ 0 h 432707"/>
                <a:gd name="connsiteX38" fmla="*/ 283120 w 468766"/>
                <a:gd name="connsiteY38" fmla="*/ 5353 h 432707"/>
                <a:gd name="connsiteX39" fmla="*/ 288472 w 468766"/>
                <a:gd name="connsiteY39" fmla="*/ 18030 h 432707"/>
                <a:gd name="connsiteX40" fmla="*/ 288472 w 468766"/>
                <a:gd name="connsiteY40" fmla="*/ 144236 h 432707"/>
                <a:gd name="connsiteX41" fmla="*/ 360590 w 468766"/>
                <a:gd name="connsiteY41" fmla="*/ 144236 h 432707"/>
                <a:gd name="connsiteX42" fmla="*/ 377211 w 468766"/>
                <a:gd name="connsiteY42" fmla="*/ 155222 h 432707"/>
                <a:gd name="connsiteX43" fmla="*/ 373267 w 468766"/>
                <a:gd name="connsiteY43" fmla="*/ 174942 h 432707"/>
                <a:gd name="connsiteX44" fmla="*/ 247061 w 468766"/>
                <a:gd name="connsiteY44" fmla="*/ 301148 h 432707"/>
                <a:gd name="connsiteX45" fmla="*/ 234384 w 468766"/>
                <a:gd name="connsiteY45" fmla="*/ 306501 h 432707"/>
                <a:gd name="connsiteX46" fmla="*/ 221707 w 468766"/>
                <a:gd name="connsiteY46" fmla="*/ 301148 h 432707"/>
                <a:gd name="connsiteX47" fmla="*/ 95500 w 468766"/>
                <a:gd name="connsiteY47" fmla="*/ 174942 h 432707"/>
                <a:gd name="connsiteX48" fmla="*/ 91556 w 468766"/>
                <a:gd name="connsiteY48" fmla="*/ 155222 h 432707"/>
                <a:gd name="connsiteX49" fmla="*/ 108178 w 468766"/>
                <a:gd name="connsiteY49" fmla="*/ 144236 h 432707"/>
                <a:gd name="connsiteX50" fmla="*/ 180295 w 468766"/>
                <a:gd name="connsiteY50" fmla="*/ 144236 h 432707"/>
                <a:gd name="connsiteX51" fmla="*/ 180295 w 468766"/>
                <a:gd name="connsiteY51" fmla="*/ 18030 h 432707"/>
                <a:gd name="connsiteX52" fmla="*/ 185648 w 468766"/>
                <a:gd name="connsiteY52" fmla="*/ 5353 h 432707"/>
                <a:gd name="connsiteX53" fmla="*/ 198325 w 468766"/>
                <a:gd name="connsiteY53" fmla="*/ 0 h 4327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68766" h="432707">
                  <a:moveTo>
                    <a:pt x="414678" y="360589"/>
                  </a:moveTo>
                  <a:cubicBezTo>
                    <a:pt x="409795" y="360589"/>
                    <a:pt x="405569" y="362374"/>
                    <a:pt x="402000" y="365942"/>
                  </a:cubicBezTo>
                  <a:cubicBezTo>
                    <a:pt x="398433" y="369510"/>
                    <a:pt x="396648" y="373736"/>
                    <a:pt x="396648" y="378619"/>
                  </a:cubicBezTo>
                  <a:cubicBezTo>
                    <a:pt x="396648" y="383502"/>
                    <a:pt x="398433" y="387727"/>
                    <a:pt x="402000" y="391296"/>
                  </a:cubicBezTo>
                  <a:cubicBezTo>
                    <a:pt x="405569" y="394864"/>
                    <a:pt x="409795" y="396648"/>
                    <a:pt x="414678" y="396648"/>
                  </a:cubicBezTo>
                  <a:cubicBezTo>
                    <a:pt x="419560" y="396648"/>
                    <a:pt x="423786" y="394864"/>
                    <a:pt x="427355" y="391296"/>
                  </a:cubicBezTo>
                  <a:cubicBezTo>
                    <a:pt x="430923" y="387727"/>
                    <a:pt x="432707" y="383502"/>
                    <a:pt x="432707" y="378619"/>
                  </a:cubicBezTo>
                  <a:cubicBezTo>
                    <a:pt x="432707" y="373736"/>
                    <a:pt x="430923" y="369510"/>
                    <a:pt x="427355" y="365942"/>
                  </a:cubicBezTo>
                  <a:cubicBezTo>
                    <a:pt x="423786" y="362374"/>
                    <a:pt x="419560" y="360589"/>
                    <a:pt x="414678" y="360589"/>
                  </a:cubicBezTo>
                  <a:close/>
                  <a:moveTo>
                    <a:pt x="342560" y="360589"/>
                  </a:moveTo>
                  <a:cubicBezTo>
                    <a:pt x="337677" y="360589"/>
                    <a:pt x="333451" y="362374"/>
                    <a:pt x="329883" y="365942"/>
                  </a:cubicBezTo>
                  <a:cubicBezTo>
                    <a:pt x="326314" y="369510"/>
                    <a:pt x="324530" y="373736"/>
                    <a:pt x="324530" y="378619"/>
                  </a:cubicBezTo>
                  <a:cubicBezTo>
                    <a:pt x="324530" y="383502"/>
                    <a:pt x="326314" y="387727"/>
                    <a:pt x="329883" y="391296"/>
                  </a:cubicBezTo>
                  <a:cubicBezTo>
                    <a:pt x="333451" y="394864"/>
                    <a:pt x="337677" y="396648"/>
                    <a:pt x="342560" y="396648"/>
                  </a:cubicBezTo>
                  <a:cubicBezTo>
                    <a:pt x="347443" y="396648"/>
                    <a:pt x="351669" y="394864"/>
                    <a:pt x="355236" y="391296"/>
                  </a:cubicBezTo>
                  <a:cubicBezTo>
                    <a:pt x="358805" y="387727"/>
                    <a:pt x="360589" y="383502"/>
                    <a:pt x="360589" y="378619"/>
                  </a:cubicBezTo>
                  <a:cubicBezTo>
                    <a:pt x="360589" y="373736"/>
                    <a:pt x="358805" y="369510"/>
                    <a:pt x="355236" y="365942"/>
                  </a:cubicBezTo>
                  <a:cubicBezTo>
                    <a:pt x="351669" y="362374"/>
                    <a:pt x="347443" y="360589"/>
                    <a:pt x="342560" y="360589"/>
                  </a:cubicBezTo>
                  <a:close/>
                  <a:moveTo>
                    <a:pt x="27044" y="288471"/>
                  </a:moveTo>
                  <a:lnTo>
                    <a:pt x="158039" y="288471"/>
                  </a:lnTo>
                  <a:lnTo>
                    <a:pt x="196070" y="326784"/>
                  </a:lnTo>
                  <a:cubicBezTo>
                    <a:pt x="206964" y="337301"/>
                    <a:pt x="219734" y="342560"/>
                    <a:pt x="234383" y="342560"/>
                  </a:cubicBezTo>
                  <a:cubicBezTo>
                    <a:pt x="249032" y="342560"/>
                    <a:pt x="261803" y="337301"/>
                    <a:pt x="272696" y="326784"/>
                  </a:cubicBezTo>
                  <a:lnTo>
                    <a:pt x="311008" y="288471"/>
                  </a:lnTo>
                  <a:lnTo>
                    <a:pt x="441722" y="288471"/>
                  </a:lnTo>
                  <a:cubicBezTo>
                    <a:pt x="449234" y="288471"/>
                    <a:pt x="455620" y="291101"/>
                    <a:pt x="460878" y="296359"/>
                  </a:cubicBezTo>
                  <a:cubicBezTo>
                    <a:pt x="466137" y="301618"/>
                    <a:pt x="468766" y="308003"/>
                    <a:pt x="468766" y="315516"/>
                  </a:cubicBezTo>
                  <a:lnTo>
                    <a:pt x="468766" y="405663"/>
                  </a:lnTo>
                  <a:cubicBezTo>
                    <a:pt x="468766" y="413175"/>
                    <a:pt x="466137" y="419561"/>
                    <a:pt x="460878" y="424819"/>
                  </a:cubicBezTo>
                  <a:cubicBezTo>
                    <a:pt x="455620" y="430078"/>
                    <a:pt x="449234" y="432707"/>
                    <a:pt x="441722" y="432707"/>
                  </a:cubicBezTo>
                  <a:lnTo>
                    <a:pt x="27044" y="432707"/>
                  </a:lnTo>
                  <a:cubicBezTo>
                    <a:pt x="19532" y="432707"/>
                    <a:pt x="13147" y="430078"/>
                    <a:pt x="7888" y="424819"/>
                  </a:cubicBezTo>
                  <a:cubicBezTo>
                    <a:pt x="2630" y="419561"/>
                    <a:pt x="0" y="413175"/>
                    <a:pt x="0" y="405663"/>
                  </a:cubicBezTo>
                  <a:lnTo>
                    <a:pt x="0" y="315516"/>
                  </a:lnTo>
                  <a:cubicBezTo>
                    <a:pt x="0" y="308003"/>
                    <a:pt x="2630" y="301618"/>
                    <a:pt x="7888" y="296359"/>
                  </a:cubicBezTo>
                  <a:cubicBezTo>
                    <a:pt x="13147" y="291101"/>
                    <a:pt x="19532" y="288471"/>
                    <a:pt x="27044" y="288471"/>
                  </a:cubicBezTo>
                  <a:close/>
                  <a:moveTo>
                    <a:pt x="198325" y="0"/>
                  </a:moveTo>
                  <a:lnTo>
                    <a:pt x="270443" y="0"/>
                  </a:lnTo>
                  <a:cubicBezTo>
                    <a:pt x="275326" y="0"/>
                    <a:pt x="279551" y="1784"/>
                    <a:pt x="283120" y="5353"/>
                  </a:cubicBezTo>
                  <a:cubicBezTo>
                    <a:pt x="286688" y="8921"/>
                    <a:pt x="288472" y="13147"/>
                    <a:pt x="288472" y="18030"/>
                  </a:cubicBezTo>
                  <a:lnTo>
                    <a:pt x="288472" y="144236"/>
                  </a:lnTo>
                  <a:lnTo>
                    <a:pt x="360590" y="144236"/>
                  </a:lnTo>
                  <a:cubicBezTo>
                    <a:pt x="368478" y="144236"/>
                    <a:pt x="374019" y="147898"/>
                    <a:pt x="377211" y="155222"/>
                  </a:cubicBezTo>
                  <a:cubicBezTo>
                    <a:pt x="380404" y="162922"/>
                    <a:pt x="379090" y="169496"/>
                    <a:pt x="373267" y="174942"/>
                  </a:cubicBezTo>
                  <a:lnTo>
                    <a:pt x="247061" y="301148"/>
                  </a:lnTo>
                  <a:cubicBezTo>
                    <a:pt x="243680" y="304717"/>
                    <a:pt x="239454" y="306501"/>
                    <a:pt x="234384" y="306501"/>
                  </a:cubicBezTo>
                  <a:cubicBezTo>
                    <a:pt x="229313" y="306501"/>
                    <a:pt x="225087" y="304717"/>
                    <a:pt x="221707" y="301148"/>
                  </a:cubicBezTo>
                  <a:lnTo>
                    <a:pt x="95500" y="174942"/>
                  </a:lnTo>
                  <a:cubicBezTo>
                    <a:pt x="89679" y="169496"/>
                    <a:pt x="88364" y="162922"/>
                    <a:pt x="91556" y="155222"/>
                  </a:cubicBezTo>
                  <a:cubicBezTo>
                    <a:pt x="94750" y="147898"/>
                    <a:pt x="100290" y="144236"/>
                    <a:pt x="108178" y="144236"/>
                  </a:cubicBezTo>
                  <a:lnTo>
                    <a:pt x="180295" y="144236"/>
                  </a:lnTo>
                  <a:lnTo>
                    <a:pt x="180295" y="18030"/>
                  </a:lnTo>
                  <a:cubicBezTo>
                    <a:pt x="180295" y="13147"/>
                    <a:pt x="182080" y="8921"/>
                    <a:pt x="185648" y="5353"/>
                  </a:cubicBezTo>
                  <a:cubicBezTo>
                    <a:pt x="189217" y="1784"/>
                    <a:pt x="193442" y="0"/>
                    <a:pt x="198325" y="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39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4646270" y="1415377"/>
            <a:ext cx="4156720" cy="46779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274320" lvl="1" indent="-171450" algn="l">
              <a:lnSpc>
                <a:spcPct val="15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  <a:defRPr/>
            </a:pPr>
            <a:endParaRPr lang="en-US" sz="1000" dirty="0" smtClean="0"/>
          </a:p>
          <a:p>
            <a:pPr marL="274320" lvl="1" indent="-171450" algn="l">
              <a:lnSpc>
                <a:spcPct val="15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50" dirty="0" err="1" smtClean="0"/>
              <a:t>Dezvoltarea</a:t>
            </a:r>
            <a:r>
              <a:rPr lang="en-US" sz="1050" dirty="0" smtClean="0"/>
              <a:t> </a:t>
            </a:r>
            <a:r>
              <a:rPr lang="en-US" sz="1050" dirty="0" err="1" smtClean="0"/>
              <a:t>fluxurilor</a:t>
            </a:r>
            <a:r>
              <a:rPr lang="en-US" sz="1050" dirty="0" smtClean="0"/>
              <a:t> de </a:t>
            </a:r>
            <a:r>
              <a:rPr lang="en-US" sz="1050" dirty="0" err="1" smtClean="0"/>
              <a:t>afaceri</a:t>
            </a:r>
            <a:endParaRPr lang="en-US" sz="1050" dirty="0" smtClean="0"/>
          </a:p>
          <a:p>
            <a:pPr marL="274320" lvl="1" indent="-171450" algn="l">
              <a:lnSpc>
                <a:spcPct val="15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Cresterea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de 2 </a:t>
            </a: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cifre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platile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electronice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05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transferuri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si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achizitii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 cu </a:t>
            </a:r>
            <a:r>
              <a:rPr lang="en-US" sz="105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cardul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marL="274320" lvl="1" indent="-171450" algn="l">
              <a:lnSpc>
                <a:spcPct val="15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Noul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regulament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(SEPA) </a:t>
            </a: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pentru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reducerea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comisioanelor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aferente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platilor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en-US" sz="1050" b="1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valuta</a:t>
            </a:r>
            <a:r>
              <a:rPr lang="en-US" sz="1050" b="1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(la </a:t>
            </a:r>
            <a:r>
              <a:rPr lang="en-US" sz="105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nivelul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platilor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domestice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sz="105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aplicat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50" dirty="0" err="1" smtClean="0">
                <a:ea typeface="Calibri" panose="020F0502020204030204" pitchFamily="34" charset="0"/>
                <a:cs typeface="Calibri" panose="020F0502020204030204" pitchFamily="34" charset="0"/>
              </a:rPr>
              <a:t>incepand</a:t>
            </a:r>
            <a:r>
              <a:rPr lang="en-US" sz="1050" dirty="0" smtClean="0">
                <a:ea typeface="Calibri" panose="020F0502020204030204" pitchFamily="34" charset="0"/>
                <a:cs typeface="Calibri" panose="020F0502020204030204" pitchFamily="34" charset="0"/>
              </a:rPr>
              <a:t> cu 2020</a:t>
            </a:r>
          </a:p>
          <a:p>
            <a:pPr marL="274320" lvl="1" indent="-171450" algn="l">
              <a:lnSpc>
                <a:spcPct val="15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50" dirty="0" err="1" smtClean="0"/>
              <a:t>Crestere</a:t>
            </a:r>
            <a:r>
              <a:rPr lang="en-US" sz="1050" dirty="0" smtClean="0"/>
              <a:t> </a:t>
            </a:r>
            <a:r>
              <a:rPr lang="en-US" sz="1050" dirty="0" err="1" smtClean="0"/>
              <a:t>moderata</a:t>
            </a:r>
            <a:r>
              <a:rPr lang="en-US" sz="1050" dirty="0" smtClean="0"/>
              <a:t> a </a:t>
            </a:r>
            <a:r>
              <a:rPr lang="en-US" sz="1050" dirty="0" err="1" smtClean="0"/>
              <a:t>volumului</a:t>
            </a:r>
            <a:r>
              <a:rPr lang="en-US" sz="1050" dirty="0" smtClean="0"/>
              <a:t> de </a:t>
            </a:r>
            <a:r>
              <a:rPr lang="en-US" sz="1050" dirty="0" err="1" smtClean="0"/>
              <a:t>credite</a:t>
            </a:r>
            <a:endParaRPr lang="en-US" sz="1050" dirty="0"/>
          </a:p>
          <a:p>
            <a:pPr marL="274320" lvl="1" indent="-171450" algn="l">
              <a:lnSpc>
                <a:spcPct val="15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50" b="1" dirty="0" err="1" smtClean="0"/>
              <a:t>Marjele</a:t>
            </a:r>
            <a:r>
              <a:rPr lang="en-US" sz="1050" b="1" dirty="0" smtClean="0"/>
              <a:t> din </a:t>
            </a:r>
            <a:r>
              <a:rPr lang="en-US" sz="1050" b="1" dirty="0" err="1" smtClean="0"/>
              <a:t>activitatea</a:t>
            </a:r>
            <a:r>
              <a:rPr lang="en-US" sz="1050" b="1" dirty="0" smtClean="0"/>
              <a:t> de </a:t>
            </a:r>
            <a:r>
              <a:rPr lang="en-US" sz="1050" b="1" dirty="0" err="1" smtClean="0"/>
              <a:t>creditare</a:t>
            </a:r>
            <a:r>
              <a:rPr lang="en-US" sz="1050" b="1" dirty="0" smtClean="0"/>
              <a:t>, sub  </a:t>
            </a:r>
            <a:r>
              <a:rPr lang="en-US" sz="1050" b="1" dirty="0" err="1" smtClean="0"/>
              <a:t>presiune</a:t>
            </a:r>
            <a:endParaRPr lang="en-US" sz="1050" b="1" dirty="0" smtClean="0"/>
          </a:p>
          <a:p>
            <a:pPr marL="274320" lvl="1" indent="-171450" algn="l">
              <a:lnSpc>
                <a:spcPct val="15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50" dirty="0" smtClean="0"/>
              <a:t>….compensate de </a:t>
            </a:r>
            <a:r>
              <a:rPr lang="en-US" sz="1050" dirty="0" err="1" smtClean="0"/>
              <a:t>intensificarea</a:t>
            </a:r>
            <a:r>
              <a:rPr lang="en-US" sz="1050" dirty="0" smtClean="0"/>
              <a:t> </a:t>
            </a:r>
            <a:r>
              <a:rPr lang="en-US" sz="1050" dirty="0" err="1" smtClean="0"/>
              <a:t>vanzarilor</a:t>
            </a:r>
            <a:r>
              <a:rPr lang="en-US" sz="1050" dirty="0" smtClean="0"/>
              <a:t> </a:t>
            </a:r>
            <a:r>
              <a:rPr lang="en-US" sz="1050" dirty="0" err="1" smtClean="0"/>
              <a:t>incrucisate</a:t>
            </a:r>
            <a:r>
              <a:rPr lang="en-US" sz="1050" dirty="0" smtClean="0"/>
              <a:t> </a:t>
            </a:r>
            <a:r>
              <a:rPr lang="en-US" sz="1050" dirty="0" err="1" smtClean="0"/>
              <a:t>si</a:t>
            </a:r>
            <a:r>
              <a:rPr lang="en-US" sz="1050" dirty="0" smtClean="0"/>
              <a:t> </a:t>
            </a:r>
            <a:r>
              <a:rPr lang="en-US" sz="1050" dirty="0" err="1" smtClean="0"/>
              <a:t>activarea</a:t>
            </a:r>
            <a:r>
              <a:rPr lang="en-US" sz="1050" dirty="0" smtClean="0"/>
              <a:t> </a:t>
            </a:r>
            <a:r>
              <a:rPr lang="en-US" sz="1050" dirty="0" err="1" smtClean="0"/>
              <a:t>noilor</a:t>
            </a:r>
            <a:r>
              <a:rPr lang="en-US" sz="1050" dirty="0" smtClean="0"/>
              <a:t> </a:t>
            </a:r>
            <a:r>
              <a:rPr lang="en-US" sz="1050" dirty="0" err="1" smtClean="0"/>
              <a:t>factori</a:t>
            </a:r>
            <a:r>
              <a:rPr lang="en-US" sz="1050" dirty="0" smtClean="0"/>
              <a:t> de </a:t>
            </a:r>
            <a:r>
              <a:rPr lang="en-US" sz="1050" dirty="0" err="1" smtClean="0"/>
              <a:t>crestere</a:t>
            </a:r>
            <a:r>
              <a:rPr lang="en-US" sz="1050" dirty="0" smtClean="0"/>
              <a:t> </a:t>
            </a:r>
            <a:endParaRPr lang="en-US" sz="1050" dirty="0"/>
          </a:p>
          <a:p>
            <a:pPr marL="274320" lvl="1" indent="-171450" algn="l">
              <a:lnSpc>
                <a:spcPct val="150000"/>
              </a:lnSpc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1050" b="1" dirty="0" err="1" smtClean="0"/>
              <a:t>Cresterea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factoringului</a:t>
            </a:r>
            <a:r>
              <a:rPr lang="en-US" sz="1050" b="1" dirty="0" smtClean="0"/>
              <a:t> </a:t>
            </a:r>
            <a:r>
              <a:rPr lang="en-US" sz="1050" dirty="0" err="1" smtClean="0"/>
              <a:t>datorata</a:t>
            </a:r>
            <a:r>
              <a:rPr lang="en-US" sz="1050" dirty="0" smtClean="0"/>
              <a:t> </a:t>
            </a:r>
            <a:r>
              <a:rPr lang="en-US" sz="1050" dirty="0" err="1" smtClean="0"/>
              <a:t>imbunatatirii</a:t>
            </a:r>
            <a:r>
              <a:rPr lang="en-US" sz="1050" dirty="0" smtClean="0"/>
              <a:t> </a:t>
            </a:r>
            <a:r>
              <a:rPr lang="en-US" sz="1050" dirty="0" err="1" smtClean="0"/>
              <a:t>proceselor</a:t>
            </a:r>
            <a:endParaRPr lang="en-US" sz="1050" dirty="0" smtClean="0">
              <a:solidFill>
                <a:srgbClr val="FF0000"/>
              </a:solidFill>
            </a:endParaRPr>
          </a:p>
          <a:p>
            <a:pPr marL="171450" lvl="1" indent="-171450" algn="l">
              <a:spcBef>
                <a:spcPts val="600"/>
              </a:spcBef>
              <a:buClr>
                <a:srgbClr val="E60028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000" dirty="0"/>
          </a:p>
          <a:p>
            <a:pPr marL="171450" lvl="1" indent="-171450" algn="l">
              <a:spcBef>
                <a:spcPts val="600"/>
              </a:spcBef>
              <a:buClr>
                <a:srgbClr val="E60028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sz="1000" dirty="0"/>
          </a:p>
        </p:txBody>
      </p:sp>
      <p:sp>
        <p:nvSpPr>
          <p:cNvPr id="21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286163" y="1051543"/>
            <a:ext cx="4160520" cy="288000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600" b="1" cap="all" dirty="0" smtClean="0">
                <a:solidFill>
                  <a:prstClr val="white"/>
                </a:solidFill>
              </a:rPr>
              <a:t>RETAIL</a:t>
            </a:r>
            <a:endParaRPr lang="en-US" sz="1600" b="1" cap="all" dirty="0">
              <a:solidFill>
                <a:prstClr val="white"/>
              </a:solidFill>
            </a:endParaRPr>
          </a:p>
        </p:txBody>
      </p:sp>
      <p:sp>
        <p:nvSpPr>
          <p:cNvPr id="27" name="Rounded Rectangle 14">
            <a:extLst>
              <a:ext uri="{FF2B5EF4-FFF2-40B4-BE49-F238E27FC236}">
                <a16:creationId xmlns:a16="http://schemas.microsoft.com/office/drawing/2014/main" id="{E98154B7-CAB3-44D4-B779-94DC9C1C390C}"/>
              </a:ext>
            </a:extLst>
          </p:cNvPr>
          <p:cNvSpPr/>
          <p:nvPr/>
        </p:nvSpPr>
        <p:spPr>
          <a:xfrm>
            <a:off x="4633908" y="1051543"/>
            <a:ext cx="4156720" cy="288000"/>
          </a:xfrm>
          <a:prstGeom prst="rect">
            <a:avLst/>
          </a:prstGeom>
          <a:solidFill>
            <a:srgbClr val="E60028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lIns="179996" tIns="179996" rIns="179996" bIns="179996" anchor="ctr"/>
          <a:lstStyle/>
          <a:p>
            <a:pPr defTabSz="914378">
              <a:spcBef>
                <a:spcPts val="0"/>
              </a:spcBef>
              <a:buClr>
                <a:srgbClr val="E60028"/>
              </a:buClr>
              <a:buSzPct val="85000"/>
              <a:defRPr/>
            </a:pPr>
            <a:r>
              <a:rPr lang="en-US" sz="1400" b="1" cap="all" dirty="0" smtClean="0">
                <a:solidFill>
                  <a:prstClr val="white"/>
                </a:solidFill>
              </a:rPr>
              <a:t>CORPORATE</a:t>
            </a:r>
            <a:endParaRPr lang="en-US" sz="1400" b="1" cap="all" dirty="0">
              <a:solidFill>
                <a:prstClr val="white"/>
              </a:solidFill>
            </a:endParaRPr>
          </a:p>
        </p:txBody>
      </p:sp>
      <p:sp>
        <p:nvSpPr>
          <p:cNvPr id="30" name="Rectangle 13"/>
          <p:cNvSpPr>
            <a:spLocks noChangeArrowheads="1"/>
          </p:cNvSpPr>
          <p:nvPr/>
        </p:nvSpPr>
        <p:spPr bwMode="gray">
          <a:xfrm>
            <a:off x="388938" y="298450"/>
            <a:ext cx="8431534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lIns="36000" tIns="0" rIns="36000" bIns="0">
            <a:spAutoFit/>
          </a:bodyPr>
          <a:lstStyle/>
          <a:p>
            <a:pPr algn="l"/>
            <a:r>
              <a:rPr lang="it-IT" b="1" dirty="0">
                <a:solidFill>
                  <a:schemeClr val="tx1"/>
                </a:solidFill>
              </a:rPr>
              <a:t>TENDINTE COMERCIALE CHEIE PE SEGMENTE</a:t>
            </a:r>
            <a:r>
              <a:rPr lang="en-GB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366A2CD-78CA-4E1B-96DA-BFDADC736950}"/>
              </a:ext>
            </a:extLst>
          </p:cNvPr>
          <p:cNvSpPr/>
          <p:nvPr/>
        </p:nvSpPr>
        <p:spPr>
          <a:xfrm>
            <a:off x="291432" y="1415377"/>
            <a:ext cx="4160520" cy="46018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lIns="108000" tIns="36000" rIns="108000" bIns="36000" rtlCol="0" anchor="t">
            <a:noAutofit/>
          </a:bodyPr>
          <a:lstStyle/>
          <a:p>
            <a:pPr marL="171450" indent="-1714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endParaRPr lang="en-US" sz="1000" b="1" dirty="0" smtClean="0"/>
          </a:p>
          <a:p>
            <a:pPr marL="171450" indent="-1714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050" b="1" dirty="0" err="1" smtClean="0"/>
              <a:t>Imbunatatirea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eficientizarii</a:t>
            </a:r>
            <a:r>
              <a:rPr lang="en-US" sz="1050" b="1" dirty="0" smtClean="0"/>
              <a:t> in </a:t>
            </a:r>
            <a:r>
              <a:rPr lang="en-US" sz="1050" b="1" dirty="0" err="1" smtClean="0"/>
              <a:t>vanzari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si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servire</a:t>
            </a:r>
            <a:endParaRPr lang="en-GB" sz="1050" b="1" dirty="0" smtClean="0"/>
          </a:p>
          <a:p>
            <a:pPr marL="628650" lvl="1" indent="-1714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050" b="1" dirty="0" err="1" smtClean="0"/>
              <a:t>Implementarea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unui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nou</a:t>
            </a:r>
            <a:r>
              <a:rPr lang="en-US" sz="1050" b="1" dirty="0" smtClean="0"/>
              <a:t> flux de </a:t>
            </a:r>
            <a:r>
              <a:rPr lang="en-US" sz="1050" b="1" dirty="0" err="1" smtClean="0"/>
              <a:t>acordare</a:t>
            </a:r>
            <a:r>
              <a:rPr lang="en-US" sz="1050" b="1" dirty="0" smtClean="0"/>
              <a:t> a </a:t>
            </a:r>
            <a:r>
              <a:rPr lang="en-US" sz="1050" b="1" dirty="0" err="1" smtClean="0"/>
              <a:t>creditelor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pentru</a:t>
            </a:r>
            <a:r>
              <a:rPr lang="en-US" sz="1050" b="1" dirty="0" smtClean="0"/>
              <a:t> a </a:t>
            </a:r>
            <a:r>
              <a:rPr lang="en-US" sz="1050" b="1" dirty="0" err="1" smtClean="0"/>
              <a:t>diminua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timpul</a:t>
            </a:r>
            <a:r>
              <a:rPr lang="en-US" sz="1050" b="1" dirty="0" smtClean="0"/>
              <a:t> de </a:t>
            </a:r>
            <a:r>
              <a:rPr lang="en-US" sz="1050" b="1" dirty="0" err="1" smtClean="0"/>
              <a:t>asteptare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si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imbunatatirea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productivitatii</a:t>
            </a:r>
            <a:r>
              <a:rPr lang="en-US" sz="1050" b="1" dirty="0" smtClean="0"/>
              <a:t> </a:t>
            </a:r>
            <a:r>
              <a:rPr lang="en-US" sz="1050" dirty="0" smtClean="0"/>
              <a:t>(</a:t>
            </a:r>
            <a:r>
              <a:rPr lang="en-US" sz="1050" dirty="0" err="1" smtClean="0"/>
              <a:t>persoane</a:t>
            </a:r>
            <a:r>
              <a:rPr lang="en-US" sz="1050" dirty="0" smtClean="0"/>
              <a:t> </a:t>
            </a:r>
            <a:r>
              <a:rPr lang="en-US" sz="1050" dirty="0" err="1" smtClean="0"/>
              <a:t>fizice</a:t>
            </a:r>
            <a:r>
              <a:rPr lang="en-US" sz="1050" dirty="0" smtClean="0"/>
              <a:t> </a:t>
            </a:r>
            <a:r>
              <a:rPr lang="en-US" sz="1050" dirty="0" err="1" smtClean="0"/>
              <a:t>si</a:t>
            </a:r>
            <a:r>
              <a:rPr lang="en-US" sz="1050" dirty="0" smtClean="0"/>
              <a:t> </a:t>
            </a:r>
            <a:r>
              <a:rPr lang="en-US" sz="1050" dirty="0" err="1" smtClean="0"/>
              <a:t>companii</a:t>
            </a:r>
            <a:r>
              <a:rPr lang="en-US" sz="1050" dirty="0" smtClean="0"/>
              <a:t> </a:t>
            </a:r>
            <a:r>
              <a:rPr lang="en-US" sz="1050" dirty="0" err="1" smtClean="0"/>
              <a:t>mici</a:t>
            </a:r>
            <a:r>
              <a:rPr lang="en-US" sz="1050" dirty="0" smtClean="0"/>
              <a:t>)</a:t>
            </a:r>
          </a:p>
          <a:p>
            <a:pPr marL="628650" lvl="1" indent="-1714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altLang="en-US" sz="1050" dirty="0" err="1" smtClean="0">
                <a:sym typeface="+mj-lt"/>
              </a:rPr>
              <a:t>Consolidarea</a:t>
            </a:r>
            <a:r>
              <a:rPr lang="en-US" altLang="en-US" sz="1050" dirty="0" smtClean="0">
                <a:sym typeface="+mj-lt"/>
              </a:rPr>
              <a:t> </a:t>
            </a:r>
            <a:r>
              <a:rPr lang="en-US" altLang="en-US" sz="1050" dirty="0" err="1" smtClean="0">
                <a:sym typeface="+mj-lt"/>
              </a:rPr>
              <a:t>colaborarii</a:t>
            </a:r>
            <a:r>
              <a:rPr lang="en-US" altLang="en-US" sz="1050" dirty="0" smtClean="0">
                <a:sym typeface="+mj-lt"/>
              </a:rPr>
              <a:t> cu </a:t>
            </a:r>
            <a:r>
              <a:rPr lang="en-US" altLang="en-US" sz="1050" dirty="0" err="1" smtClean="0">
                <a:sym typeface="+mj-lt"/>
              </a:rPr>
              <a:t>partenerii</a:t>
            </a:r>
            <a:endParaRPr lang="en-US" altLang="en-US" sz="1050" dirty="0" smtClean="0">
              <a:sym typeface="+mj-lt"/>
            </a:endParaRPr>
          </a:p>
          <a:p>
            <a:pPr algn="l">
              <a:spcBef>
                <a:spcPts val="400"/>
              </a:spcBef>
            </a:pPr>
            <a:endParaRPr lang="en-US" sz="1050" b="1" dirty="0" smtClean="0"/>
          </a:p>
          <a:p>
            <a:pPr marL="171450" indent="-171450" algn="l" defTabSz="742241">
              <a:spcBef>
                <a:spcPts val="400"/>
              </a:spcBef>
              <a:buFont typeface="Wingdings" panose="05000000000000000000" pitchFamily="2" charset="2"/>
              <a:buChar char="§"/>
              <a:defRPr/>
            </a:pPr>
            <a:r>
              <a:rPr lang="en-US" sz="1050" b="1" dirty="0" err="1" smtClean="0"/>
              <a:t>Accelerarea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dezvoltarii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platformei</a:t>
            </a:r>
            <a:r>
              <a:rPr lang="en-US" sz="1050" b="1" dirty="0" smtClean="0"/>
              <a:t> </a:t>
            </a:r>
            <a:r>
              <a:rPr lang="en-US" sz="1050" b="1" dirty="0" err="1" smtClean="0"/>
              <a:t>noastre</a:t>
            </a:r>
            <a:r>
              <a:rPr lang="en-US" sz="1050" b="1" dirty="0" smtClean="0"/>
              <a:t> Omni-Channel</a:t>
            </a:r>
          </a:p>
          <a:p>
            <a:pPr lvl="1" algn="l" defTabSz="742241">
              <a:spcBef>
                <a:spcPts val="400"/>
              </a:spcBef>
              <a:defRPr/>
            </a:pPr>
            <a:endParaRPr lang="en-US" sz="1050" dirty="0" smtClean="0"/>
          </a:p>
          <a:p>
            <a:pPr marL="171450" indent="-171450" algn="l" defTabSz="742241">
              <a:spcBef>
                <a:spcPts val="400"/>
              </a:spcBef>
              <a:buFont typeface="Wingdings" panose="05000000000000000000" pitchFamily="2" charset="2"/>
              <a:buChar char="§"/>
              <a:defRPr/>
            </a:pPr>
            <a:r>
              <a:rPr lang="en-US" sz="1050" kern="0" dirty="0" smtClean="0"/>
              <a:t>In </a:t>
            </a:r>
            <a:r>
              <a:rPr lang="en-US" sz="1050" kern="0" dirty="0" err="1" smtClean="0"/>
              <a:t>timp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ce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comisioanele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traditionale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sunt</a:t>
            </a:r>
            <a:r>
              <a:rPr lang="en-US" sz="1050" kern="0" dirty="0" smtClean="0"/>
              <a:t> sub </a:t>
            </a:r>
            <a:r>
              <a:rPr lang="en-US" sz="1050" kern="0" dirty="0" err="1" smtClean="0"/>
              <a:t>presiune</a:t>
            </a:r>
            <a:r>
              <a:rPr lang="en-US" sz="1050" kern="0" dirty="0" smtClean="0"/>
              <a:t>, </a:t>
            </a:r>
            <a:r>
              <a:rPr lang="en-US" sz="1050" b="1" kern="0" dirty="0" err="1" smtClean="0"/>
              <a:t>noii</a:t>
            </a:r>
            <a:r>
              <a:rPr lang="en-US" sz="1050" b="1" kern="0" dirty="0" smtClean="0"/>
              <a:t> </a:t>
            </a:r>
            <a:r>
              <a:rPr lang="en-US" sz="1050" b="1" kern="0" dirty="0" err="1" smtClean="0"/>
              <a:t>factori</a:t>
            </a:r>
            <a:r>
              <a:rPr lang="en-US" sz="1050" b="1" kern="0" dirty="0" smtClean="0"/>
              <a:t> de </a:t>
            </a:r>
            <a:r>
              <a:rPr lang="en-US" sz="1050" b="1" kern="0" dirty="0" err="1" smtClean="0"/>
              <a:t>crestere</a:t>
            </a:r>
            <a:r>
              <a:rPr lang="en-US" sz="1050" b="1" kern="0" dirty="0" smtClean="0"/>
              <a:t> (</a:t>
            </a:r>
            <a:r>
              <a:rPr lang="en-US" sz="1050" b="1" kern="0" dirty="0" err="1" smtClean="0"/>
              <a:t>gestionarea</a:t>
            </a:r>
            <a:r>
              <a:rPr lang="en-US" sz="1050" b="1" kern="0" dirty="0" smtClean="0"/>
              <a:t> </a:t>
            </a:r>
            <a:r>
              <a:rPr lang="en-US" sz="1050" b="1" kern="0" dirty="0" err="1" smtClean="0"/>
              <a:t>activelor</a:t>
            </a:r>
            <a:r>
              <a:rPr lang="en-US" sz="1050" b="1" kern="0" dirty="0" smtClean="0"/>
              <a:t>, </a:t>
            </a:r>
            <a:r>
              <a:rPr lang="en-US" sz="1050" b="1" kern="0" dirty="0" err="1" smtClean="0"/>
              <a:t>asigurarile</a:t>
            </a:r>
            <a:r>
              <a:rPr lang="en-US" sz="1050" b="1" kern="0" dirty="0" smtClean="0"/>
              <a:t>…)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contribuie</a:t>
            </a:r>
            <a:r>
              <a:rPr lang="en-US" sz="1050" kern="0" dirty="0" smtClean="0"/>
              <a:t> la </a:t>
            </a:r>
            <a:r>
              <a:rPr lang="en-US" sz="1050" kern="0" dirty="0" err="1" smtClean="0"/>
              <a:t>compensarea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reducerii</a:t>
            </a:r>
            <a:endParaRPr lang="en-US" sz="1050" kern="0" dirty="0" smtClean="0"/>
          </a:p>
          <a:p>
            <a:pPr marL="171450" indent="-171450" algn="l" defTabSz="742241">
              <a:spcBef>
                <a:spcPts val="400"/>
              </a:spcBef>
              <a:buFont typeface="Wingdings" panose="05000000000000000000" pitchFamily="2" charset="2"/>
              <a:buChar char="§"/>
              <a:defRPr/>
            </a:pPr>
            <a:endParaRPr lang="en-US" sz="1050" kern="0" dirty="0" smtClean="0"/>
          </a:p>
          <a:p>
            <a:pPr marL="171450" indent="-171450" algn="l">
              <a:spcBef>
                <a:spcPts val="400"/>
              </a:spcBef>
              <a:buFont typeface="Wingdings" panose="05000000000000000000" pitchFamily="2" charset="2"/>
              <a:buChar char="§"/>
            </a:pPr>
            <a:r>
              <a:rPr lang="en-US" sz="1050" kern="0" dirty="0" err="1" smtClean="0"/>
              <a:t>Dezvoltarea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segmentului</a:t>
            </a:r>
            <a:r>
              <a:rPr lang="en-US" sz="1050" kern="0" dirty="0" smtClean="0"/>
              <a:t> </a:t>
            </a:r>
            <a:r>
              <a:rPr lang="en-US" sz="1050" b="1" kern="0" dirty="0" smtClean="0"/>
              <a:t>Small Business</a:t>
            </a:r>
          </a:p>
          <a:p>
            <a:pPr lvl="1" indent="-171450" algn="l">
              <a:spcBef>
                <a:spcPts val="400"/>
              </a:spcBef>
              <a:buClr>
                <a:schemeClr val="bg2"/>
              </a:buClr>
              <a:buFont typeface="Wingdings" panose="05000000000000000000" pitchFamily="2" charset="2"/>
              <a:buChar char="ü"/>
            </a:pPr>
            <a:r>
              <a:rPr lang="en-US" sz="1050" kern="0" dirty="0" err="1" smtClean="0"/>
              <a:t>imbunatatirea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prioritizarii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serviciilor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bancare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zilnice</a:t>
            </a:r>
            <a:r>
              <a:rPr lang="en-US" sz="1050" kern="0" dirty="0" smtClean="0"/>
              <a:t> </a:t>
            </a:r>
          </a:p>
          <a:p>
            <a:pPr lvl="1" indent="-171450" algn="l">
              <a:spcBef>
                <a:spcPts val="400"/>
              </a:spcBef>
              <a:buClr>
                <a:schemeClr val="bg2"/>
              </a:buClr>
              <a:buFont typeface="Wingdings" panose="05000000000000000000" pitchFamily="2" charset="2"/>
              <a:buChar char="ü"/>
            </a:pPr>
            <a:r>
              <a:rPr lang="en-US" sz="1050" kern="0" dirty="0" err="1" smtClean="0"/>
              <a:t>cresterea</a:t>
            </a:r>
            <a:r>
              <a:rPr lang="en-US" sz="1050" kern="0" dirty="0" smtClean="0"/>
              <a:t> </a:t>
            </a:r>
            <a:r>
              <a:rPr lang="en-US" sz="1050" kern="0" dirty="0" err="1" smtClean="0"/>
              <a:t>volumului</a:t>
            </a:r>
            <a:r>
              <a:rPr lang="en-US" sz="1050" kern="0" dirty="0" smtClean="0"/>
              <a:t> de </a:t>
            </a:r>
            <a:r>
              <a:rPr lang="en-US" sz="1050" kern="0" dirty="0" err="1" smtClean="0"/>
              <a:t>credite</a:t>
            </a:r>
            <a:r>
              <a:rPr lang="en-US" sz="1050" kern="0" dirty="0" smtClean="0"/>
              <a:t>, in special </a:t>
            </a:r>
            <a:r>
              <a:rPr lang="en-US" sz="1050" kern="0" dirty="0" err="1" smtClean="0"/>
              <a:t>prin</a:t>
            </a:r>
            <a:r>
              <a:rPr lang="en-US" sz="1050" kern="0" dirty="0" smtClean="0"/>
              <a:t> leasing</a:t>
            </a:r>
          </a:p>
          <a:p>
            <a:pPr marL="0" algn="l">
              <a:spcBef>
                <a:spcPts val="400"/>
              </a:spcBef>
              <a:buClr>
                <a:schemeClr val="bg2"/>
              </a:buClr>
            </a:pPr>
            <a:r>
              <a:rPr lang="en-US" sz="1050" kern="0" dirty="0" smtClean="0"/>
              <a:t> </a:t>
            </a:r>
            <a:endParaRPr lang="en-US" sz="1050" kern="0" dirty="0"/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P.4</a:t>
            </a:r>
            <a:endParaRPr lang="en-GB" sz="800" b="1" dirty="0"/>
          </a:p>
        </p:txBody>
      </p:sp>
    </p:spTree>
    <p:extLst>
      <p:ext uri="{BB962C8B-B14F-4D97-AF65-F5344CB8AC3E}">
        <p14:creationId xmlns:p14="http://schemas.microsoft.com/office/powerpoint/2010/main" val="1057025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551436" y="3372573"/>
            <a:ext cx="8046993" cy="182219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171450" lvl="0" indent="4763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000" kern="0" dirty="0"/>
              <a:t>   </a:t>
            </a:r>
            <a:r>
              <a:rPr lang="en-US" sz="1000" kern="0" dirty="0" err="1" smtClean="0"/>
              <a:t>influenta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semnificativa</a:t>
            </a:r>
            <a:r>
              <a:rPr lang="en-US" sz="1000" kern="0" dirty="0" smtClean="0"/>
              <a:t> a “</a:t>
            </a:r>
            <a:r>
              <a:rPr lang="en-US" sz="1000" kern="0" dirty="0" err="1" smtClean="0"/>
              <a:t>cheltuielilor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reglementate</a:t>
            </a:r>
            <a:r>
              <a:rPr lang="en-US" sz="1000" kern="0" dirty="0" smtClean="0"/>
              <a:t>” in 2020</a:t>
            </a:r>
            <a:endParaRPr lang="en-US" sz="1000" kern="0" dirty="0"/>
          </a:p>
          <a:p>
            <a:pPr marL="902970" lvl="1" indent="-171450" algn="l">
              <a:spcBef>
                <a:spcPts val="400"/>
              </a:spcBef>
              <a:buClr>
                <a:schemeClr val="bg2"/>
              </a:buClr>
              <a:buFontTx/>
              <a:buChar char="-"/>
            </a:pPr>
            <a:r>
              <a:rPr lang="en-US" sz="1000" kern="0" dirty="0" err="1"/>
              <a:t>c</a:t>
            </a:r>
            <a:r>
              <a:rPr lang="en-US" sz="1000" kern="0" dirty="0" err="1" smtClean="0"/>
              <a:t>ontinuarea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presiunii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asupra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costurilor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salariale</a:t>
            </a:r>
            <a:r>
              <a:rPr lang="en-US" sz="1000" kern="0" dirty="0" smtClean="0"/>
              <a:t> in </a:t>
            </a:r>
            <a:r>
              <a:rPr lang="en-US" sz="1000" kern="0" dirty="0" err="1" smtClean="0"/>
              <a:t>contextul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cresterii</a:t>
            </a:r>
            <a:r>
              <a:rPr lang="en-US" sz="1000" kern="0" dirty="0" smtClean="0"/>
              <a:t> de </a:t>
            </a:r>
            <a:r>
              <a:rPr lang="en-US" sz="1000" kern="0" dirty="0" err="1" smtClean="0"/>
              <a:t>doua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cifre</a:t>
            </a:r>
            <a:r>
              <a:rPr lang="en-US" sz="1000" kern="0" dirty="0" smtClean="0"/>
              <a:t> a </a:t>
            </a:r>
            <a:r>
              <a:rPr lang="en-US" sz="1000" kern="0" dirty="0" err="1" smtClean="0"/>
              <a:t>salariului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mediu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pe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piata</a:t>
            </a:r>
            <a:r>
              <a:rPr lang="en-US" sz="1000" kern="0" dirty="0" smtClean="0"/>
              <a:t> din Romania</a:t>
            </a:r>
          </a:p>
          <a:p>
            <a:pPr marL="902970" lvl="1" indent="-171450" algn="l">
              <a:spcBef>
                <a:spcPts val="400"/>
              </a:spcBef>
              <a:buClr>
                <a:schemeClr val="bg2"/>
              </a:buClr>
              <a:buFontTx/>
              <a:buChar char="-"/>
            </a:pPr>
            <a:r>
              <a:rPr lang="en-US" sz="1000" kern="0" dirty="0" smtClean="0"/>
              <a:t>impact indirect al </a:t>
            </a:r>
            <a:r>
              <a:rPr lang="en-US" sz="1000" kern="0" dirty="0" err="1" smtClean="0"/>
              <a:t>cresterii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salariului</a:t>
            </a:r>
            <a:r>
              <a:rPr lang="en-US" sz="1000" kern="0" dirty="0" smtClean="0"/>
              <a:t> minim </a:t>
            </a:r>
            <a:r>
              <a:rPr lang="en-US" sz="1000" kern="0" dirty="0" err="1" smtClean="0"/>
              <a:t>si</a:t>
            </a:r>
            <a:r>
              <a:rPr lang="en-US" sz="1000" kern="0" dirty="0" smtClean="0"/>
              <a:t> al </a:t>
            </a:r>
            <a:r>
              <a:rPr lang="en-US" sz="1000" kern="0" dirty="0" err="1" smtClean="0"/>
              <a:t>evolutiei</a:t>
            </a:r>
            <a:r>
              <a:rPr lang="en-US" sz="1000" kern="0" dirty="0"/>
              <a:t> </a:t>
            </a:r>
            <a:r>
              <a:rPr lang="en-US" sz="1000" kern="0" dirty="0" err="1" smtClean="0"/>
              <a:t>pretului</a:t>
            </a:r>
            <a:r>
              <a:rPr lang="en-US" sz="1000" kern="0" dirty="0" smtClean="0"/>
              <a:t> la </a:t>
            </a:r>
            <a:r>
              <a:rPr lang="en-US" sz="1000" kern="0" dirty="0" err="1" smtClean="0"/>
              <a:t>utilitati</a:t>
            </a:r>
            <a:r>
              <a:rPr lang="en-US" sz="1000" kern="0" dirty="0" smtClean="0"/>
              <a:t> </a:t>
            </a:r>
          </a:p>
          <a:p>
            <a:pPr marL="902970" lvl="1" indent="-171450" algn="l">
              <a:spcBef>
                <a:spcPts val="400"/>
              </a:spcBef>
              <a:buClr>
                <a:schemeClr val="bg2"/>
              </a:buClr>
              <a:buFontTx/>
              <a:buChar char="-"/>
            </a:pPr>
            <a:r>
              <a:rPr lang="en-US" sz="1000" kern="0" dirty="0" err="1"/>
              <a:t>i</a:t>
            </a:r>
            <a:r>
              <a:rPr lang="en-US" sz="1000" kern="0" dirty="0" err="1" smtClean="0"/>
              <a:t>nfluenta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negativa</a:t>
            </a:r>
            <a:r>
              <a:rPr lang="en-US" sz="1000" kern="0" dirty="0" smtClean="0"/>
              <a:t> a </a:t>
            </a:r>
            <a:r>
              <a:rPr lang="en-US" sz="1000" kern="0" dirty="0" err="1" smtClean="0"/>
              <a:t>deprecierii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cursului</a:t>
            </a:r>
            <a:r>
              <a:rPr lang="en-US" sz="1000" kern="0" dirty="0" smtClean="0"/>
              <a:t> de </a:t>
            </a:r>
            <a:r>
              <a:rPr lang="en-US" sz="1000" kern="0" dirty="0" err="1" smtClean="0"/>
              <a:t>schimb</a:t>
            </a:r>
            <a:endParaRPr lang="en-US" sz="1000" kern="0" dirty="0" smtClean="0"/>
          </a:p>
          <a:p>
            <a:pPr marL="396875" indent="-171450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000" kern="0" dirty="0" err="1"/>
              <a:t>n</a:t>
            </a:r>
            <a:r>
              <a:rPr lang="en-US" sz="1000" kern="0" dirty="0" err="1" smtClean="0"/>
              <a:t>ecesitatea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cresterii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investitiilor</a:t>
            </a:r>
            <a:r>
              <a:rPr lang="en-US" sz="1000" kern="0" dirty="0" smtClean="0"/>
              <a:t> IT in </a:t>
            </a:r>
            <a:r>
              <a:rPr lang="en-US" sz="1000" kern="0" dirty="0" err="1" smtClean="0"/>
              <a:t>vederea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accelerarii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transformarii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afacerii</a:t>
            </a:r>
            <a:r>
              <a:rPr lang="en-US" sz="1000" kern="0" dirty="0" smtClean="0"/>
              <a:t>, </a:t>
            </a:r>
            <a:r>
              <a:rPr lang="en-US" sz="1000" kern="0" dirty="0" err="1" smtClean="0"/>
              <a:t>asigurand</a:t>
            </a:r>
            <a:r>
              <a:rPr lang="en-US" sz="1000" kern="0" dirty="0" smtClean="0"/>
              <a:t> in </a:t>
            </a:r>
            <a:r>
              <a:rPr lang="en-US" sz="1000" kern="0" dirty="0" err="1" smtClean="0"/>
              <a:t>acelasi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timp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livrarea</a:t>
            </a:r>
            <a:r>
              <a:rPr lang="en-US" sz="1000" kern="0" dirty="0" smtClean="0"/>
              <a:t> la </a:t>
            </a:r>
            <a:r>
              <a:rPr lang="en-US" sz="1000" kern="0" dirty="0" err="1" smtClean="0"/>
              <a:t>timp</a:t>
            </a:r>
            <a:r>
              <a:rPr lang="en-US" sz="1000" kern="0" dirty="0" smtClean="0"/>
              <a:t> a </a:t>
            </a:r>
            <a:r>
              <a:rPr lang="en-US" sz="1000" kern="0" dirty="0" err="1" smtClean="0"/>
              <a:t>proiectelor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reglementare</a:t>
            </a:r>
            <a:endParaRPr lang="en-US" sz="1000" kern="0" dirty="0" smtClean="0"/>
          </a:p>
          <a:p>
            <a:pPr marL="396875" indent="-171450" algn="l" fontAlgn="auto">
              <a:spcBef>
                <a:spcPts val="0"/>
              </a:spcBef>
              <a:spcAft>
                <a:spcPts val="400"/>
              </a:spcAft>
              <a:buClr>
                <a:srgbClr val="E60028"/>
              </a:buClr>
              <a:buFont typeface="Wingdings" panose="05000000000000000000" pitchFamily="2" charset="2"/>
              <a:buChar char="§"/>
              <a:defRPr/>
            </a:pPr>
            <a:r>
              <a:rPr lang="en-US" sz="1000" kern="0" dirty="0" err="1" smtClean="0"/>
              <a:t>Urmare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anularii</a:t>
            </a:r>
            <a:r>
              <a:rPr lang="en-US" sz="1000" kern="0" dirty="0" smtClean="0"/>
              <a:t> OUG </a:t>
            </a:r>
            <a:r>
              <a:rPr lang="en-US" sz="1000" kern="0" dirty="0"/>
              <a:t>nr.114/2018 </a:t>
            </a:r>
            <a:r>
              <a:rPr lang="en-US" sz="1000" kern="0" dirty="0" err="1" smtClean="0"/>
              <a:t>prin</a:t>
            </a:r>
            <a:r>
              <a:rPr lang="en-US" sz="1000" kern="0" dirty="0" smtClean="0"/>
              <a:t> OUG </a:t>
            </a:r>
            <a:r>
              <a:rPr lang="en-US" sz="1000" kern="0" dirty="0"/>
              <a:t>nr.01/2020 in </a:t>
            </a:r>
            <a:r>
              <a:rPr lang="en-US" sz="1000" kern="0" dirty="0" err="1"/>
              <a:t>i</a:t>
            </a:r>
            <a:r>
              <a:rPr lang="en-US" sz="1000" kern="0" dirty="0" err="1" smtClean="0"/>
              <a:t>anuarie</a:t>
            </a:r>
            <a:r>
              <a:rPr lang="en-US" sz="1000" kern="0" dirty="0" smtClean="0"/>
              <a:t> 2020, </a:t>
            </a:r>
            <a:r>
              <a:rPr lang="en-US" sz="1000" kern="0" dirty="0" err="1" smtClean="0"/>
              <a:t>cheltuielile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operationale</a:t>
            </a:r>
            <a:r>
              <a:rPr lang="en-US" sz="1000" kern="0" dirty="0" smtClean="0"/>
              <a:t> nu </a:t>
            </a:r>
            <a:r>
              <a:rPr lang="en-US" sz="1000" kern="0" dirty="0" err="1" smtClean="0"/>
              <a:t>includ</a:t>
            </a:r>
            <a:r>
              <a:rPr lang="en-US" sz="1000" kern="0" dirty="0" smtClean="0"/>
              <a:t> taxa </a:t>
            </a:r>
            <a:r>
              <a:rPr lang="en-US" sz="1000" kern="0" dirty="0" err="1" smtClean="0"/>
              <a:t>pe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activele</a:t>
            </a:r>
            <a:r>
              <a:rPr lang="en-US" sz="1000" kern="0" dirty="0" smtClean="0"/>
              <a:t> </a:t>
            </a:r>
            <a:r>
              <a:rPr lang="en-US" sz="1000" kern="0" dirty="0" err="1" smtClean="0"/>
              <a:t>financiare</a:t>
            </a:r>
            <a:endParaRPr lang="en-US" sz="1100" dirty="0"/>
          </a:p>
        </p:txBody>
      </p:sp>
      <p:cxnSp>
        <p:nvCxnSpPr>
          <p:cNvPr id="10" name="Straight Connector 12"/>
          <p:cNvCxnSpPr/>
          <p:nvPr/>
        </p:nvCxnSpPr>
        <p:spPr bwMode="auto">
          <a:xfrm>
            <a:off x="360487" y="6165304"/>
            <a:ext cx="8428893" cy="0"/>
          </a:xfrm>
          <a:prstGeom prst="line">
            <a:avLst/>
          </a:prstGeom>
          <a:noFill/>
          <a:ln w="63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itre 16"/>
          <p:cNvSpPr txBox="1">
            <a:spLocks/>
          </p:cNvSpPr>
          <p:nvPr/>
        </p:nvSpPr>
        <p:spPr>
          <a:xfrm>
            <a:off x="407254" y="356746"/>
            <a:ext cx="8382123" cy="276999"/>
          </a:xfrm>
          <a:prstGeom prst="rect">
            <a:avLst/>
          </a:prstGeom>
        </p:spPr>
        <p:txBody>
          <a:bodyPr vert="horz" wrap="square" lIns="0" tIns="0" rIns="66461" bIns="0" rtlCol="0" anchor="ctr">
            <a:spAutoFit/>
          </a:bodyPr>
          <a:lstStyle/>
          <a:p>
            <a:pPr algn="l" defTabSz="84400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b="1" cap="all" dirty="0" err="1" smtClean="0">
                <a:solidFill>
                  <a:srgbClr val="E60028"/>
                </a:solidFill>
                <a:ea typeface="+mj-ea"/>
              </a:rPr>
              <a:t>Evolutia</a:t>
            </a:r>
            <a:r>
              <a:rPr lang="en-US" b="1" cap="all" dirty="0" smtClean="0">
                <a:solidFill>
                  <a:srgbClr val="E60028"/>
                </a:solidFill>
                <a:ea typeface="+mj-ea"/>
              </a:rPr>
              <a:t> </a:t>
            </a:r>
            <a:r>
              <a:rPr lang="en-US" b="1" cap="all" dirty="0" err="1" smtClean="0">
                <a:solidFill>
                  <a:srgbClr val="E60028"/>
                </a:solidFill>
                <a:ea typeface="+mj-ea"/>
              </a:rPr>
              <a:t>profitabilitatii</a:t>
            </a:r>
            <a:endParaRPr lang="en-US" b="1" cap="all" dirty="0">
              <a:solidFill>
                <a:srgbClr val="E60028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7943" y="2996952"/>
            <a:ext cx="2164096" cy="307777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 err="1" smtClean="0">
                <a:solidFill>
                  <a:schemeClr val="bg1"/>
                </a:solidFill>
              </a:rPr>
              <a:t>Cheltuieli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</a:rPr>
              <a:t>operationale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47942" y="5286584"/>
            <a:ext cx="2164096" cy="307777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 err="1" smtClean="0">
                <a:solidFill>
                  <a:schemeClr val="bg1"/>
                </a:solidFill>
              </a:rPr>
              <a:t>Costul</a:t>
            </a:r>
            <a:r>
              <a:rPr lang="en-US" sz="1400" b="1" dirty="0" smtClean="0">
                <a:solidFill>
                  <a:schemeClr val="bg1"/>
                </a:solidFill>
              </a:rPr>
              <a:t> net al </a:t>
            </a:r>
            <a:r>
              <a:rPr lang="en-US" sz="1400" b="1" dirty="0" err="1" smtClean="0">
                <a:solidFill>
                  <a:schemeClr val="bg1"/>
                </a:solidFill>
              </a:rPr>
              <a:t>riscului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551436" y="5661713"/>
            <a:ext cx="8046993" cy="20359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000" dirty="0" smtClean="0"/>
              <a:t> </a:t>
            </a:r>
            <a:r>
              <a:rPr lang="en-US" sz="1000" dirty="0" err="1" smtClean="0"/>
              <a:t>Dupa</a:t>
            </a:r>
            <a:r>
              <a:rPr lang="en-US" sz="1000" dirty="0" smtClean="0"/>
              <a:t> </a:t>
            </a:r>
            <a:r>
              <a:rPr lang="en-US" sz="1000" dirty="0" err="1" smtClean="0"/>
              <a:t>doi</a:t>
            </a:r>
            <a:r>
              <a:rPr lang="en-US" sz="1000" dirty="0" smtClean="0"/>
              <a:t> </a:t>
            </a:r>
            <a:r>
              <a:rPr lang="en-US" sz="1000" dirty="0" err="1" smtClean="0"/>
              <a:t>ani</a:t>
            </a:r>
            <a:r>
              <a:rPr lang="en-US" sz="1000" dirty="0" smtClean="0"/>
              <a:t> de </a:t>
            </a:r>
            <a:r>
              <a:rPr lang="en-US" sz="1000" dirty="0" err="1" smtClean="0"/>
              <a:t>reluari</a:t>
            </a:r>
            <a:r>
              <a:rPr lang="en-US" sz="1000" dirty="0" smtClean="0"/>
              <a:t> de </a:t>
            </a:r>
            <a:r>
              <a:rPr lang="en-US" sz="1000" dirty="0" err="1" smtClean="0"/>
              <a:t>provizioane</a:t>
            </a:r>
            <a:r>
              <a:rPr lang="en-US" sz="1000" dirty="0" smtClean="0"/>
              <a:t>, </a:t>
            </a:r>
            <a:r>
              <a:rPr lang="en-US" sz="1000" b="1" dirty="0" err="1" smtClean="0"/>
              <a:t>costul</a:t>
            </a:r>
            <a:r>
              <a:rPr lang="en-US" sz="1000" b="1" dirty="0" smtClean="0"/>
              <a:t> net al </a:t>
            </a:r>
            <a:r>
              <a:rPr lang="en-US" sz="1000" b="1" dirty="0" err="1" smtClean="0"/>
              <a:t>riscului</a:t>
            </a:r>
            <a:r>
              <a:rPr lang="en-US" sz="1000" b="1" dirty="0" smtClean="0"/>
              <a:t> </a:t>
            </a:r>
            <a:r>
              <a:rPr lang="en-US" sz="1000" dirty="0" smtClean="0"/>
              <a:t>se </a:t>
            </a:r>
            <a:r>
              <a:rPr lang="en-US" sz="1000" dirty="0" err="1" smtClean="0"/>
              <a:t>astepta</a:t>
            </a:r>
            <a:r>
              <a:rPr lang="en-US" sz="1000" dirty="0" smtClean="0"/>
              <a:t> </a:t>
            </a:r>
            <a:r>
              <a:rPr lang="en-US" sz="1000" dirty="0" err="1" smtClean="0"/>
              <a:t>sa</a:t>
            </a:r>
            <a:r>
              <a:rPr lang="en-US" sz="1000" dirty="0" smtClean="0"/>
              <a:t> </a:t>
            </a:r>
            <a:r>
              <a:rPr lang="en-US" sz="1000" dirty="0" err="1" smtClean="0"/>
              <a:t>atinga</a:t>
            </a:r>
            <a:r>
              <a:rPr lang="en-US" sz="1000" dirty="0" smtClean="0"/>
              <a:t> </a:t>
            </a:r>
            <a:r>
              <a:rPr lang="en-US" sz="1000" dirty="0" err="1" smtClean="0"/>
              <a:t>progresiv</a:t>
            </a:r>
            <a:r>
              <a:rPr lang="en-US" sz="1000" dirty="0" smtClean="0"/>
              <a:t> un </a:t>
            </a:r>
            <a:r>
              <a:rPr lang="en-US" sz="1000" dirty="0" err="1" smtClean="0"/>
              <a:t>nivel</a:t>
            </a:r>
            <a:r>
              <a:rPr lang="en-US" sz="1000" dirty="0" smtClean="0"/>
              <a:t> </a:t>
            </a:r>
            <a:r>
              <a:rPr lang="en-US" sz="1000" dirty="0" err="1" smtClean="0"/>
              <a:t>normalizat</a:t>
            </a:r>
            <a:r>
              <a:rPr lang="en-US" sz="1000" dirty="0" smtClean="0"/>
              <a:t>.</a:t>
            </a:r>
            <a:r>
              <a:rPr lang="en-US" sz="1000" dirty="0" smtClean="0">
                <a:solidFill>
                  <a:srgbClr val="FF0000"/>
                </a:solidFill>
              </a:rPr>
              <a:t> </a:t>
            </a:r>
            <a:endParaRPr lang="en-US" sz="10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7942" y="816967"/>
            <a:ext cx="2164096" cy="307777"/>
          </a:xfrm>
          <a:prstGeom prst="rect">
            <a:avLst/>
          </a:prstGeom>
          <a:solidFill>
            <a:srgbClr val="E60028"/>
          </a:solidFill>
        </p:spPr>
        <p:txBody>
          <a:bodyPr wrap="square">
            <a:spAutoFit/>
          </a:bodyPr>
          <a:lstStyle/>
          <a:p>
            <a:pPr lvl="0" algn="l" fontAlgn="auto">
              <a:spcBef>
                <a:spcPts val="0"/>
              </a:spcBef>
              <a:spcAft>
                <a:spcPts val="400"/>
              </a:spcAft>
              <a:defRPr/>
            </a:pPr>
            <a:r>
              <a:rPr lang="en-US" sz="1400" b="1" dirty="0" err="1" smtClean="0">
                <a:solidFill>
                  <a:schemeClr val="bg1"/>
                </a:solidFill>
              </a:rPr>
              <a:t>Venitul</a:t>
            </a:r>
            <a:r>
              <a:rPr lang="en-US" sz="1400" b="1" dirty="0" smtClean="0">
                <a:solidFill>
                  <a:schemeClr val="bg1"/>
                </a:solidFill>
              </a:rPr>
              <a:t> net </a:t>
            </a:r>
            <a:r>
              <a:rPr lang="en-US" sz="1400" b="1" dirty="0" err="1" smtClean="0">
                <a:solidFill>
                  <a:schemeClr val="bg1"/>
                </a:solidFill>
              </a:rPr>
              <a:t>bancar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51436" y="1180002"/>
            <a:ext cx="8046993" cy="174706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sz="1000" b="1" dirty="0" err="1" smtClean="0"/>
              <a:t>Veniturile</a:t>
            </a:r>
            <a:r>
              <a:rPr lang="en-US" sz="1000" b="1" dirty="0" smtClean="0"/>
              <a:t> </a:t>
            </a:r>
            <a:r>
              <a:rPr lang="en-US" sz="1000" b="1" dirty="0" err="1" smtClean="0"/>
              <a:t>nete</a:t>
            </a:r>
            <a:r>
              <a:rPr lang="en-US" sz="1000" b="1" dirty="0" smtClean="0"/>
              <a:t> din </a:t>
            </a:r>
            <a:r>
              <a:rPr lang="en-US" sz="1000" b="1" dirty="0" err="1" smtClean="0"/>
              <a:t>dobanzi</a:t>
            </a:r>
            <a:r>
              <a:rPr lang="en-US" sz="1000" b="1" dirty="0" smtClean="0"/>
              <a:t> </a:t>
            </a:r>
            <a:r>
              <a:rPr lang="en-US" sz="1000" dirty="0" smtClean="0"/>
              <a:t>se </a:t>
            </a:r>
            <a:r>
              <a:rPr lang="en-US" sz="1000" dirty="0" err="1" smtClean="0"/>
              <a:t>asteapta</a:t>
            </a:r>
            <a:r>
              <a:rPr lang="en-US" sz="1000" dirty="0" smtClean="0"/>
              <a:t> </a:t>
            </a:r>
            <a:r>
              <a:rPr lang="en-US" sz="1000" dirty="0" err="1" smtClean="0"/>
              <a:t>sa</a:t>
            </a:r>
            <a:r>
              <a:rPr lang="en-US" sz="1000" dirty="0" smtClean="0"/>
              <a:t> </a:t>
            </a:r>
            <a:r>
              <a:rPr lang="en-US" sz="1000" dirty="0" err="1" smtClean="0"/>
              <a:t>beneficieze</a:t>
            </a:r>
            <a:r>
              <a:rPr lang="en-US" sz="1000" dirty="0" smtClean="0"/>
              <a:t> de un </a:t>
            </a:r>
            <a:r>
              <a:rPr lang="en-US" sz="1000" dirty="0" err="1" smtClean="0"/>
              <a:t>volum</a:t>
            </a:r>
            <a:r>
              <a:rPr lang="en-US" sz="1000" dirty="0" smtClean="0"/>
              <a:t> de </a:t>
            </a:r>
            <a:r>
              <a:rPr lang="en-US" sz="1000" dirty="0" err="1" smtClean="0"/>
              <a:t>credite</a:t>
            </a:r>
            <a:r>
              <a:rPr lang="en-US" sz="1000" dirty="0" smtClean="0"/>
              <a:t> </a:t>
            </a:r>
            <a:r>
              <a:rPr lang="en-US" sz="1000" dirty="0" err="1" smtClean="0"/>
              <a:t>mai</a:t>
            </a:r>
            <a:r>
              <a:rPr lang="en-US" sz="1000" dirty="0" smtClean="0"/>
              <a:t> mare (</a:t>
            </a:r>
            <a:r>
              <a:rPr lang="en-US" sz="1000" dirty="0" err="1" smtClean="0"/>
              <a:t>cresterea</a:t>
            </a:r>
            <a:r>
              <a:rPr lang="en-US" sz="1000" dirty="0" smtClean="0"/>
              <a:t> </a:t>
            </a:r>
            <a:r>
              <a:rPr lang="en-US" sz="1000" dirty="0" err="1" smtClean="0"/>
              <a:t>bugetata</a:t>
            </a:r>
            <a:r>
              <a:rPr lang="en-US" sz="1000" dirty="0" smtClean="0"/>
              <a:t> a </a:t>
            </a:r>
            <a:r>
              <a:rPr lang="en-US" sz="1000" dirty="0" err="1" smtClean="0"/>
              <a:t>soldului</a:t>
            </a:r>
            <a:r>
              <a:rPr lang="en-US" sz="1000" dirty="0" smtClean="0"/>
              <a:t> net al </a:t>
            </a:r>
            <a:r>
              <a:rPr lang="en-US" sz="1000" dirty="0" err="1" smtClean="0"/>
              <a:t>creditelor</a:t>
            </a:r>
            <a:r>
              <a:rPr lang="en-US" sz="1000" dirty="0" smtClean="0"/>
              <a:t>, la final de </a:t>
            </a:r>
            <a:r>
              <a:rPr lang="en-US" sz="1000" dirty="0" err="1" smtClean="0"/>
              <a:t>perioada</a:t>
            </a:r>
            <a:r>
              <a:rPr lang="en-US" sz="1000" dirty="0" smtClean="0"/>
              <a:t>, de +4,6%*) </a:t>
            </a:r>
            <a:r>
              <a:rPr lang="en-US" sz="1000" dirty="0" err="1" smtClean="0"/>
              <a:t>si</a:t>
            </a:r>
            <a:r>
              <a:rPr lang="en-US" sz="1000" dirty="0" smtClean="0"/>
              <a:t> de </a:t>
            </a:r>
            <a:r>
              <a:rPr lang="en-US" sz="1000" dirty="0" err="1" smtClean="0"/>
              <a:t>efecte</a:t>
            </a:r>
            <a:r>
              <a:rPr lang="en-US" sz="1000" dirty="0" smtClean="0"/>
              <a:t> </a:t>
            </a:r>
            <a:r>
              <a:rPr lang="en-US" sz="1000" dirty="0" err="1" smtClean="0"/>
              <a:t>pozitive</a:t>
            </a:r>
            <a:r>
              <a:rPr lang="en-US" sz="1000" dirty="0" smtClean="0"/>
              <a:t> de </a:t>
            </a:r>
            <a:r>
              <a:rPr lang="en-US" sz="1000" dirty="0" err="1" smtClean="0"/>
              <a:t>structura</a:t>
            </a:r>
            <a:r>
              <a:rPr lang="en-US" sz="1000" dirty="0" smtClean="0"/>
              <a:t>, in </a:t>
            </a:r>
            <a:r>
              <a:rPr lang="en-US" sz="1000" dirty="0" err="1" smtClean="0"/>
              <a:t>timp</a:t>
            </a:r>
            <a:r>
              <a:rPr lang="en-US" sz="1000" dirty="0" smtClean="0"/>
              <a:t> </a:t>
            </a:r>
            <a:r>
              <a:rPr lang="en-US" sz="1000" dirty="0" err="1" smtClean="0"/>
              <a:t>ce</a:t>
            </a:r>
            <a:r>
              <a:rPr lang="en-US" sz="1000" dirty="0" smtClean="0"/>
              <a:t> </a:t>
            </a:r>
            <a:r>
              <a:rPr lang="en-US" sz="1000" dirty="0" err="1" smtClean="0"/>
              <a:t>efectul</a:t>
            </a:r>
            <a:r>
              <a:rPr lang="en-US" sz="1000" dirty="0" smtClean="0"/>
              <a:t> </a:t>
            </a:r>
            <a:r>
              <a:rPr lang="en-US" sz="1000" dirty="0" err="1" smtClean="0"/>
              <a:t>ratei</a:t>
            </a:r>
            <a:r>
              <a:rPr lang="en-US" sz="1000" dirty="0" smtClean="0"/>
              <a:t> </a:t>
            </a:r>
            <a:r>
              <a:rPr lang="en-US" sz="1000" dirty="0" err="1" smtClean="0"/>
              <a:t>dobanzii</a:t>
            </a:r>
            <a:r>
              <a:rPr lang="en-US" sz="1000" dirty="0" smtClean="0"/>
              <a:t> </a:t>
            </a:r>
            <a:r>
              <a:rPr lang="en-US" sz="1000" dirty="0" err="1" smtClean="0"/>
              <a:t>ar</a:t>
            </a:r>
            <a:r>
              <a:rPr lang="en-US" sz="1000" dirty="0" smtClean="0"/>
              <a:t> </a:t>
            </a:r>
            <a:r>
              <a:rPr lang="en-US" sz="1000" dirty="0" err="1" smtClean="0"/>
              <a:t>trebui</a:t>
            </a:r>
            <a:r>
              <a:rPr lang="en-US" sz="1000" dirty="0" smtClean="0"/>
              <a:t> </a:t>
            </a:r>
            <a:r>
              <a:rPr lang="en-US" sz="1000" dirty="0" err="1" smtClean="0"/>
              <a:t>sa</a:t>
            </a:r>
            <a:r>
              <a:rPr lang="en-US" sz="1000" dirty="0" smtClean="0"/>
              <a:t> </a:t>
            </a:r>
            <a:r>
              <a:rPr lang="en-US" sz="1000" dirty="0" err="1" smtClean="0"/>
              <a:t>devina</a:t>
            </a:r>
            <a:r>
              <a:rPr lang="en-US" sz="1000" dirty="0" smtClean="0"/>
              <a:t> </a:t>
            </a:r>
            <a:r>
              <a:rPr lang="en-US" sz="1000" dirty="0" err="1" smtClean="0"/>
              <a:t>neutru</a:t>
            </a:r>
            <a:r>
              <a:rPr lang="en-US" sz="1000" dirty="0" smtClean="0"/>
              <a:t>.</a:t>
            </a:r>
          </a:p>
          <a:p>
            <a:pPr algn="l"/>
            <a:endParaRPr lang="en-US" sz="1000" dirty="0"/>
          </a:p>
          <a:p>
            <a:pPr algn="l"/>
            <a:r>
              <a:rPr lang="en-US" sz="1000" b="1" dirty="0" err="1" smtClean="0"/>
              <a:t>Veniturile</a:t>
            </a:r>
            <a:r>
              <a:rPr lang="en-US" sz="1000" b="1" dirty="0" smtClean="0"/>
              <a:t> </a:t>
            </a:r>
            <a:r>
              <a:rPr lang="en-US" sz="1000" b="1" dirty="0" err="1" smtClean="0"/>
              <a:t>nete</a:t>
            </a:r>
            <a:r>
              <a:rPr lang="en-US" sz="1000" b="1" dirty="0" smtClean="0"/>
              <a:t> din </a:t>
            </a:r>
            <a:r>
              <a:rPr lang="en-US" sz="1000" b="1" dirty="0" err="1" smtClean="0"/>
              <a:t>comisioane</a:t>
            </a:r>
            <a:r>
              <a:rPr lang="en-US" sz="1000" dirty="0" smtClean="0"/>
              <a:t> se </a:t>
            </a:r>
            <a:r>
              <a:rPr lang="en-US" sz="1000" dirty="0" err="1" smtClean="0"/>
              <a:t>asteapta</a:t>
            </a:r>
            <a:r>
              <a:rPr lang="en-US" sz="1000" dirty="0"/>
              <a:t> </a:t>
            </a:r>
            <a:r>
              <a:rPr lang="en-US" sz="1000" dirty="0" err="1" smtClean="0"/>
              <a:t>sa</a:t>
            </a:r>
            <a:r>
              <a:rPr lang="en-US" sz="1000" dirty="0" smtClean="0"/>
              <a:t> fie </a:t>
            </a:r>
            <a:r>
              <a:rPr lang="en-US" sz="1000" dirty="0" err="1" smtClean="0"/>
              <a:t>influentate</a:t>
            </a:r>
            <a:r>
              <a:rPr lang="en-US" sz="1000" dirty="0" smtClean="0"/>
              <a:t> de forte </a:t>
            </a:r>
            <a:r>
              <a:rPr lang="en-US" sz="1000" dirty="0" err="1" smtClean="0"/>
              <a:t>opuse</a:t>
            </a:r>
            <a:r>
              <a:rPr lang="en-US" sz="1000" dirty="0" smtClean="0"/>
              <a:t>: </a:t>
            </a:r>
            <a:endParaRPr lang="en-US" sz="1000" dirty="0"/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000" dirty="0" err="1"/>
              <a:t>p</a:t>
            </a:r>
            <a:r>
              <a:rPr lang="en-US" sz="1000" dirty="0" err="1" smtClean="0"/>
              <a:t>resiunea</a:t>
            </a:r>
            <a:r>
              <a:rPr lang="en-US" sz="1000" dirty="0" smtClean="0"/>
              <a:t> </a:t>
            </a:r>
            <a:r>
              <a:rPr lang="en-US" sz="1000" dirty="0" err="1"/>
              <a:t>preturilor</a:t>
            </a:r>
            <a:r>
              <a:rPr lang="en-US" sz="1000" dirty="0"/>
              <a:t>, </a:t>
            </a:r>
            <a:r>
              <a:rPr lang="en-US" sz="1000" dirty="0" err="1"/>
              <a:t>impreuna</a:t>
            </a:r>
            <a:r>
              <a:rPr lang="en-US" sz="1000" dirty="0"/>
              <a:t> cu </a:t>
            </a:r>
            <a:r>
              <a:rPr lang="en-US" sz="1000" dirty="0" err="1"/>
              <a:t>evolutia</a:t>
            </a:r>
            <a:r>
              <a:rPr lang="en-US" sz="1000" dirty="0"/>
              <a:t> </a:t>
            </a:r>
            <a:r>
              <a:rPr lang="en-US" sz="1000" dirty="0" err="1"/>
              <a:t>reglementarilor</a:t>
            </a:r>
            <a:r>
              <a:rPr lang="en-US" sz="1000" dirty="0"/>
              <a:t> </a:t>
            </a:r>
            <a:r>
              <a:rPr lang="en-US" sz="1000" dirty="0" err="1"/>
              <a:t>si</a:t>
            </a:r>
            <a:r>
              <a:rPr lang="en-US" sz="1000" dirty="0"/>
              <a:t> </a:t>
            </a:r>
            <a:r>
              <a:rPr lang="en-US" sz="1000" dirty="0" err="1"/>
              <a:t>constrangerilor</a:t>
            </a:r>
            <a:r>
              <a:rPr lang="en-US" sz="1000" dirty="0"/>
              <a:t> </a:t>
            </a:r>
            <a:r>
              <a:rPr lang="en-US" sz="1000" dirty="0" err="1"/>
              <a:t>concurentiale</a:t>
            </a:r>
            <a:r>
              <a:rPr lang="en-US" sz="1000" dirty="0"/>
              <a:t> </a:t>
            </a:r>
            <a:r>
              <a:rPr lang="en-US" sz="1000" dirty="0" err="1"/>
              <a:t>avand</a:t>
            </a:r>
            <a:r>
              <a:rPr lang="en-US" sz="1000" dirty="0"/>
              <a:t> </a:t>
            </a:r>
            <a:r>
              <a:rPr lang="en-US" sz="1000" dirty="0" smtClean="0"/>
              <a:t>un impact </a:t>
            </a:r>
            <a:r>
              <a:rPr lang="en-US" sz="1000" dirty="0" err="1" smtClean="0"/>
              <a:t>negativ</a:t>
            </a:r>
            <a:r>
              <a:rPr lang="en-US" sz="1000" dirty="0" smtClean="0"/>
              <a:t> </a:t>
            </a:r>
            <a:r>
              <a:rPr lang="en-US" sz="1000" dirty="0" err="1" smtClean="0"/>
              <a:t>asupra</a:t>
            </a:r>
            <a:r>
              <a:rPr lang="en-US" sz="1000" dirty="0" smtClean="0"/>
              <a:t> </a:t>
            </a:r>
            <a:r>
              <a:rPr lang="en-US" sz="1000" dirty="0" err="1" smtClean="0"/>
              <a:t>veniturilor</a:t>
            </a:r>
            <a:r>
              <a:rPr lang="en-US" sz="1000" dirty="0" smtClean="0"/>
              <a:t> din daily banking </a:t>
            </a:r>
            <a:r>
              <a:rPr lang="en-US" sz="1000" dirty="0" err="1" smtClean="0"/>
              <a:t>si</a:t>
            </a:r>
            <a:r>
              <a:rPr lang="en-US" sz="1000" dirty="0" smtClean="0"/>
              <a:t> </a:t>
            </a:r>
            <a:r>
              <a:rPr lang="en-US" sz="1000" dirty="0" err="1" smtClean="0"/>
              <a:t>serviciilor</a:t>
            </a:r>
            <a:r>
              <a:rPr lang="en-US" sz="1000" dirty="0" smtClean="0"/>
              <a:t> </a:t>
            </a:r>
            <a:r>
              <a:rPr lang="en-US" sz="1000" dirty="0" err="1" smtClean="0"/>
              <a:t>bancare</a:t>
            </a:r>
            <a:r>
              <a:rPr lang="en-US" sz="1000" dirty="0" smtClean="0"/>
              <a:t> de </a:t>
            </a:r>
            <a:r>
              <a:rPr lang="en-US" sz="1000" dirty="0" err="1" smtClean="0"/>
              <a:t>tranzactionare</a:t>
            </a:r>
            <a:endParaRPr lang="en-US" sz="1000" dirty="0" smtClean="0"/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000" dirty="0" err="1" smtClean="0">
                <a:ea typeface="ＭＳ Ｐゴシック" pitchFamily="34" charset="-128"/>
              </a:rPr>
              <a:t>scaderea</a:t>
            </a:r>
            <a:r>
              <a:rPr lang="en-US" sz="1000" dirty="0" smtClean="0">
                <a:ea typeface="ＭＳ Ｐゴシック" pitchFamily="34" charset="-128"/>
              </a:rPr>
              <a:t> </a:t>
            </a:r>
            <a:r>
              <a:rPr lang="en-US" sz="1000" dirty="0" err="1" smtClean="0">
                <a:ea typeface="ＭＳ Ｐゴシック" pitchFamily="34" charset="-128"/>
              </a:rPr>
              <a:t>puternica</a:t>
            </a:r>
            <a:r>
              <a:rPr lang="en-US" sz="1000" dirty="0" smtClean="0">
                <a:ea typeface="ＭＳ Ｐゴシック" pitchFamily="34" charset="-128"/>
              </a:rPr>
              <a:t> a </a:t>
            </a:r>
            <a:r>
              <a:rPr lang="en-US" sz="1000" dirty="0" err="1" smtClean="0">
                <a:ea typeface="ＭＳ Ｐゴシック" pitchFamily="34" charset="-128"/>
              </a:rPr>
              <a:t>veniturilor</a:t>
            </a:r>
            <a:r>
              <a:rPr lang="en-US" sz="1000" dirty="0" smtClean="0">
                <a:ea typeface="ＭＳ Ｐゴシック" pitchFamily="34" charset="-128"/>
              </a:rPr>
              <a:t> din </a:t>
            </a:r>
            <a:r>
              <a:rPr lang="en-US" sz="1000" dirty="0" err="1" smtClean="0">
                <a:ea typeface="ＭＳ Ｐゴシック" pitchFamily="34" charset="-128"/>
              </a:rPr>
              <a:t>comisioane</a:t>
            </a:r>
            <a:r>
              <a:rPr lang="en-US" sz="1000" dirty="0" smtClean="0">
                <a:ea typeface="ＭＳ Ｐゴシック" pitchFamily="34" charset="-128"/>
              </a:rPr>
              <a:t> </a:t>
            </a:r>
            <a:r>
              <a:rPr lang="en-US" sz="1000" dirty="0" err="1" smtClean="0">
                <a:ea typeface="ＭＳ Ｐゴシック" pitchFamily="34" charset="-128"/>
              </a:rPr>
              <a:t>datorita</a:t>
            </a:r>
            <a:r>
              <a:rPr lang="en-US" sz="1000" dirty="0" smtClean="0">
                <a:ea typeface="ＭＳ Ｐゴシック" pitchFamily="34" charset="-128"/>
              </a:rPr>
              <a:t> </a:t>
            </a:r>
            <a:r>
              <a:rPr lang="en-US" sz="1000" dirty="0" err="1" smtClean="0">
                <a:ea typeface="ＭＳ Ｐゴシック" pitchFamily="34" charset="-128"/>
              </a:rPr>
              <a:t>alinierii</a:t>
            </a:r>
            <a:r>
              <a:rPr lang="en-US" sz="1000" dirty="0" smtClean="0">
                <a:ea typeface="ＭＳ Ｐゴシック" pitchFamily="34" charset="-128"/>
              </a:rPr>
              <a:t> </a:t>
            </a:r>
            <a:r>
              <a:rPr lang="en-US" sz="1000" dirty="0" err="1" smtClean="0">
                <a:ea typeface="ＭＳ Ｐゴシック" pitchFamily="34" charset="-128"/>
              </a:rPr>
              <a:t>preturilor</a:t>
            </a:r>
            <a:r>
              <a:rPr lang="en-US" sz="1000" dirty="0" smtClean="0">
                <a:ea typeface="ＭＳ Ｐゴシック" pitchFamily="34" charset="-128"/>
              </a:rPr>
              <a:t> </a:t>
            </a:r>
            <a:r>
              <a:rPr lang="en-US" sz="1000" dirty="0" err="1" smtClean="0">
                <a:ea typeface="ＭＳ Ｐゴシック" pitchFamily="34" charset="-128"/>
              </a:rPr>
              <a:t>transferurilor</a:t>
            </a:r>
            <a:r>
              <a:rPr lang="en-US" sz="1000" dirty="0" smtClean="0">
                <a:ea typeface="ＭＳ Ｐゴシック" pitchFamily="34" charset="-128"/>
              </a:rPr>
              <a:t> </a:t>
            </a:r>
            <a:r>
              <a:rPr lang="en-US" sz="1000" dirty="0" err="1" smtClean="0">
                <a:ea typeface="ＭＳ Ｐゴシック" pitchFamily="34" charset="-128"/>
              </a:rPr>
              <a:t>internationale</a:t>
            </a:r>
            <a:r>
              <a:rPr lang="en-US" sz="1000" dirty="0" smtClean="0">
                <a:ea typeface="ＭＳ Ｐゴシック" pitchFamily="34" charset="-128"/>
              </a:rPr>
              <a:t> cu </a:t>
            </a:r>
            <a:r>
              <a:rPr lang="en-US" sz="1000" dirty="0" err="1" smtClean="0">
                <a:ea typeface="ＭＳ Ｐゴシック" pitchFamily="34" charset="-128"/>
              </a:rPr>
              <a:t>cele</a:t>
            </a:r>
            <a:r>
              <a:rPr lang="en-US" sz="1000" dirty="0" smtClean="0">
                <a:ea typeface="ＭＳ Ｐゴシック" pitchFamily="34" charset="-128"/>
              </a:rPr>
              <a:t> </a:t>
            </a:r>
            <a:r>
              <a:rPr lang="en-US" sz="1000" dirty="0" err="1" smtClean="0">
                <a:ea typeface="ＭＳ Ｐゴシック" pitchFamily="34" charset="-128"/>
              </a:rPr>
              <a:t>domestice</a:t>
            </a:r>
            <a:r>
              <a:rPr lang="en-US" sz="1000" dirty="0" smtClean="0">
                <a:ea typeface="ＭＳ Ｐゴシック" pitchFamily="34" charset="-128"/>
              </a:rPr>
              <a:t> (SEPA)</a:t>
            </a:r>
            <a:endParaRPr lang="en-US" sz="1000" dirty="0" smtClean="0"/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000" dirty="0" err="1"/>
              <a:t>c</a:t>
            </a:r>
            <a:r>
              <a:rPr lang="en-US" sz="1000" dirty="0" err="1" smtClean="0"/>
              <a:t>resterea</a:t>
            </a:r>
            <a:r>
              <a:rPr lang="en-US" sz="1000" dirty="0" smtClean="0"/>
              <a:t> </a:t>
            </a:r>
            <a:r>
              <a:rPr lang="en-US" sz="1000" dirty="0" err="1" smtClean="0"/>
              <a:t>volumului</a:t>
            </a:r>
            <a:r>
              <a:rPr lang="en-US" sz="1000" dirty="0" smtClean="0"/>
              <a:t> </a:t>
            </a:r>
            <a:r>
              <a:rPr lang="en-US" sz="1000" dirty="0" err="1" smtClean="0"/>
              <a:t>tranzactiilor</a:t>
            </a:r>
            <a:endParaRPr lang="en-US" sz="1000" dirty="0" smtClean="0"/>
          </a:p>
          <a:p>
            <a:pPr marL="517525" indent="-171450" algn="l">
              <a:buClr>
                <a:srgbClr val="E60028"/>
              </a:buClr>
              <a:buFont typeface="Wingdings" panose="05000000000000000000" pitchFamily="2" charset="2"/>
              <a:buChar char="§"/>
            </a:pPr>
            <a:r>
              <a:rPr lang="en-US" sz="1000" dirty="0" err="1"/>
              <a:t>d</a:t>
            </a:r>
            <a:r>
              <a:rPr lang="en-US" sz="1000" dirty="0" err="1" smtClean="0"/>
              <a:t>ezvoltarea</a:t>
            </a:r>
            <a:r>
              <a:rPr lang="en-US" sz="1000" dirty="0" smtClean="0"/>
              <a:t> de </a:t>
            </a:r>
            <a:r>
              <a:rPr lang="en-US" sz="1000" dirty="0" err="1" smtClean="0"/>
              <a:t>noi</a:t>
            </a:r>
            <a:r>
              <a:rPr lang="en-US" sz="1000" dirty="0" smtClean="0"/>
              <a:t> </a:t>
            </a:r>
            <a:r>
              <a:rPr lang="en-US" sz="1000" dirty="0" err="1" smtClean="0"/>
              <a:t>motoare</a:t>
            </a:r>
            <a:r>
              <a:rPr lang="en-US" sz="1000" dirty="0" smtClean="0"/>
              <a:t> de </a:t>
            </a:r>
            <a:r>
              <a:rPr lang="en-US" sz="1000" dirty="0" err="1" smtClean="0"/>
              <a:t>crestere</a:t>
            </a:r>
            <a:r>
              <a:rPr lang="en-US" sz="1000" dirty="0" smtClean="0"/>
              <a:t> (</a:t>
            </a:r>
            <a:r>
              <a:rPr lang="en-US" sz="1000" dirty="0" err="1" smtClean="0"/>
              <a:t>asigurari</a:t>
            </a:r>
            <a:r>
              <a:rPr lang="en-US" sz="1000" dirty="0" smtClean="0"/>
              <a:t>, </a:t>
            </a:r>
            <a:r>
              <a:rPr lang="en-US" sz="1000" dirty="0" err="1" smtClean="0"/>
              <a:t>administrarea</a:t>
            </a:r>
            <a:r>
              <a:rPr lang="en-US" sz="1000" dirty="0" smtClean="0"/>
              <a:t> </a:t>
            </a:r>
            <a:r>
              <a:rPr lang="en-US" sz="1000" dirty="0" err="1" smtClean="0"/>
              <a:t>activelor</a:t>
            </a:r>
            <a:r>
              <a:rPr lang="en-US" sz="1000" dirty="0" smtClean="0"/>
              <a:t>)</a:t>
            </a:r>
            <a:endParaRPr lang="en-US" sz="1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fr-FR" smtClean="0"/>
              <a:t>P.</a:t>
            </a:r>
            <a:fld id="{003F20CB-8015-45D2-9193-C40D9116952D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595425" y="5865312"/>
            <a:ext cx="2088232" cy="457339"/>
          </a:xfrm>
          <a:prstGeom prst="roundRect">
            <a:avLst>
              <a:gd name="adj" fmla="val 1666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  <a:spcBef>
                <a:spcPts val="300"/>
              </a:spcBef>
            </a:pPr>
            <a:r>
              <a:rPr lang="en-US" sz="800" i="1" dirty="0" smtClean="0"/>
              <a:t>* </a:t>
            </a:r>
            <a:r>
              <a:rPr lang="en-US" sz="800" i="1" dirty="0" err="1" smtClean="0"/>
              <a:t>Variatia</a:t>
            </a:r>
            <a:r>
              <a:rPr lang="en-US" sz="800" i="1" dirty="0" smtClean="0"/>
              <a:t> la curs de </a:t>
            </a:r>
            <a:r>
              <a:rPr lang="en-US" sz="800" i="1" dirty="0" err="1" smtClean="0"/>
              <a:t>schimb</a:t>
            </a:r>
            <a:r>
              <a:rPr lang="en-US" sz="800" i="1" dirty="0" smtClean="0"/>
              <a:t> constant</a:t>
            </a:r>
          </a:p>
          <a:p>
            <a:pPr>
              <a:lnSpc>
                <a:spcPct val="70000"/>
              </a:lnSpc>
              <a:spcBef>
                <a:spcPts val="300"/>
              </a:spcBef>
            </a:pPr>
            <a:endParaRPr lang="en-US" sz="800" i="1" baseline="30000" dirty="0"/>
          </a:p>
        </p:txBody>
      </p:sp>
    </p:spTree>
    <p:extLst>
      <p:ext uri="{BB962C8B-B14F-4D97-AF65-F5344CB8AC3E}">
        <p14:creationId xmlns:p14="http://schemas.microsoft.com/office/powerpoint/2010/main" val="67788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4740644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" name="think-cell Slide" r:id="rId6" imgW="347" imgH="348" progId="TCLayout.ActiveDocument.1">
                  <p:embed/>
                </p:oleObj>
              </mc:Choice>
              <mc:Fallback>
                <p:oleObj name="think-cell Slide" r:id="rId6" imgW="347" imgH="34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kumimoji="0" lang="en-US" b="1" u="none" strike="noStrike" cap="none" normalizeH="0" dirty="0" smtClean="0">
              <a:ln>
                <a:noFill/>
              </a:ln>
              <a:solidFill>
                <a:srgbClr val="000000"/>
              </a:solidFill>
              <a:effectLst/>
              <a:ea typeface="+mj-ea"/>
              <a:sym typeface="Arial" panose="020B0604020202020204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55707" y="278002"/>
            <a:ext cx="8424381" cy="276999"/>
          </a:xfrm>
        </p:spPr>
        <p:txBody>
          <a:bodyPr/>
          <a:lstStyle/>
          <a:p>
            <a:r>
              <a:rPr lang="en-US" sz="1800" b="1" dirty="0" smtClean="0">
                <a:solidFill>
                  <a:srgbClr val="E60028"/>
                </a:solidFill>
              </a:rPr>
              <a:t>BUGET 2020 - </a:t>
            </a:r>
            <a:r>
              <a:rPr lang="en-US" sz="1800" b="1" dirty="0" err="1" smtClean="0">
                <a:solidFill>
                  <a:srgbClr val="E60028"/>
                </a:solidFill>
              </a:rPr>
              <a:t>INDICATORi</a:t>
            </a:r>
            <a:r>
              <a:rPr lang="en-US" sz="1800" b="1" dirty="0" smtClean="0">
                <a:solidFill>
                  <a:srgbClr val="E60028"/>
                </a:solidFill>
              </a:rPr>
              <a:t> </a:t>
            </a:r>
            <a:r>
              <a:rPr lang="en-US" sz="1800" b="1" dirty="0" err="1" smtClean="0">
                <a:solidFill>
                  <a:srgbClr val="E60028"/>
                </a:solidFill>
              </a:rPr>
              <a:t>cheie</a:t>
            </a:r>
            <a:endParaRPr lang="en-US" sz="1800" b="1" dirty="0">
              <a:solidFill>
                <a:srgbClr val="E60028"/>
              </a:solidFill>
            </a:endParaRPr>
          </a:p>
        </p:txBody>
      </p:sp>
      <p:sp>
        <p:nvSpPr>
          <p:cNvPr id="4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P.6</a:t>
            </a:r>
            <a:endParaRPr lang="en-GB" sz="800" b="1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6691856" y="5877272"/>
            <a:ext cx="2088232" cy="408884"/>
          </a:xfrm>
          <a:prstGeom prst="roundRect">
            <a:avLst>
              <a:gd name="adj" fmla="val 16667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70000"/>
              </a:lnSpc>
              <a:spcBef>
                <a:spcPts val="300"/>
              </a:spcBef>
            </a:pPr>
            <a:r>
              <a:rPr lang="en-US" sz="900" i="1" dirty="0" smtClean="0"/>
              <a:t>* </a:t>
            </a:r>
            <a:r>
              <a:rPr lang="en-US" sz="900" i="1" dirty="0" err="1"/>
              <a:t>Variatia</a:t>
            </a:r>
            <a:r>
              <a:rPr lang="en-US" sz="900" i="1" dirty="0"/>
              <a:t> la curs de </a:t>
            </a:r>
            <a:r>
              <a:rPr lang="en-US" sz="900" i="1" dirty="0" err="1"/>
              <a:t>schimb</a:t>
            </a:r>
            <a:r>
              <a:rPr lang="en-US" sz="900" i="1" dirty="0"/>
              <a:t> constant</a:t>
            </a:r>
            <a:endParaRPr lang="en-US" sz="900" i="1" baseline="30000" dirty="0"/>
          </a:p>
        </p:txBody>
      </p:sp>
      <p:sp>
        <p:nvSpPr>
          <p:cNvPr id="11" name="Rounded Rectangle 10"/>
          <p:cNvSpPr/>
          <p:nvPr/>
        </p:nvSpPr>
        <p:spPr bwMode="auto">
          <a:xfrm>
            <a:off x="5673824" y="4586578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2" name="Rounded Rectangle 11"/>
          <p:cNvSpPr/>
          <p:nvPr/>
        </p:nvSpPr>
        <p:spPr bwMode="auto">
          <a:xfrm>
            <a:off x="7513480" y="4586578"/>
            <a:ext cx="914400" cy="914400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+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764500"/>
              </p:ext>
            </p:extLst>
          </p:nvPr>
        </p:nvGraphicFramePr>
        <p:xfrm>
          <a:off x="514350" y="1268760"/>
          <a:ext cx="8115300" cy="4255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" name="Worksheet" r:id="rId8" imgW="8115430" imgH="4190910" progId="Excel.Sheet.12">
                  <p:link updateAutomatic="1"/>
                </p:oleObj>
              </mc:Choice>
              <mc:Fallback>
                <p:oleObj name="Worksheet" r:id="rId8" imgW="8115430" imgH="419091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14350" y="1268760"/>
                        <a:ext cx="8115300" cy="42557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ounded Rectangle 9"/>
          <p:cNvSpPr/>
          <p:nvPr/>
        </p:nvSpPr>
        <p:spPr bwMode="auto">
          <a:xfrm>
            <a:off x="5695558" y="4660628"/>
            <a:ext cx="885975" cy="980958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+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7562430" y="4663303"/>
            <a:ext cx="885975" cy="980958"/>
          </a:xfrm>
          <a:prstGeom prst="round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53619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 bwMode="auto">
          <a:xfrm>
            <a:off x="6552219" y="1889100"/>
            <a:ext cx="2412267" cy="994411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900" b="1" i="1" dirty="0" smtClean="0"/>
              <a:t>  </a:t>
            </a:r>
            <a:r>
              <a:rPr lang="en-US" sz="900" b="1" i="1" dirty="0" err="1" smtClean="0"/>
              <a:t>Cresterea</a:t>
            </a:r>
            <a:r>
              <a:rPr lang="en-US" sz="900" b="1" i="1" dirty="0" smtClean="0"/>
              <a:t> </a:t>
            </a:r>
            <a:r>
              <a:rPr lang="en-US" sz="900" b="1" i="1" dirty="0" err="1" smtClean="0"/>
              <a:t>venitului</a:t>
            </a:r>
            <a:r>
              <a:rPr lang="en-US" sz="900" b="1" i="1" dirty="0" smtClean="0"/>
              <a:t> net </a:t>
            </a:r>
            <a:r>
              <a:rPr lang="en-US" sz="900" b="1" i="1" dirty="0" err="1" smtClean="0"/>
              <a:t>bancar</a:t>
            </a:r>
            <a:r>
              <a:rPr lang="en-US" sz="900" b="1" i="1" dirty="0" smtClean="0"/>
              <a:t> ~+2%</a:t>
            </a:r>
          </a:p>
          <a:p>
            <a:pPr algn="l">
              <a:lnSpc>
                <a:spcPct val="70000"/>
              </a:lnSpc>
            </a:pPr>
            <a:endParaRPr lang="en-US" sz="900" i="1" dirty="0" smtClean="0"/>
          </a:p>
          <a:p>
            <a:pPr algn="l">
              <a:lnSpc>
                <a:spcPct val="70000"/>
              </a:lnSpc>
            </a:pPr>
            <a:r>
              <a:rPr lang="en-US" sz="900" i="1" dirty="0" err="1" smtClean="0"/>
              <a:t>Crestere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solida</a:t>
            </a:r>
            <a:r>
              <a:rPr lang="en-US" sz="900" i="1" dirty="0" smtClean="0"/>
              <a:t> a </a:t>
            </a:r>
            <a:r>
              <a:rPr lang="en-US" sz="900" i="1" dirty="0" err="1" smtClean="0"/>
              <a:t>venitului</a:t>
            </a:r>
            <a:r>
              <a:rPr lang="en-US" sz="900" i="1" dirty="0" smtClean="0"/>
              <a:t> net din </a:t>
            </a:r>
            <a:r>
              <a:rPr lang="en-US" sz="900" i="1" dirty="0" err="1" smtClean="0"/>
              <a:t>dobanzi</a:t>
            </a:r>
            <a:endParaRPr lang="en-US" sz="900" i="1" dirty="0" smtClean="0"/>
          </a:p>
          <a:p>
            <a:pPr algn="l">
              <a:lnSpc>
                <a:spcPct val="70000"/>
              </a:lnSpc>
            </a:pPr>
            <a:endParaRPr lang="en-US" sz="900" i="1" dirty="0" smtClean="0"/>
          </a:p>
          <a:p>
            <a:pPr algn="l">
              <a:lnSpc>
                <a:spcPct val="70000"/>
              </a:lnSpc>
            </a:pPr>
            <a:r>
              <a:rPr lang="en-US" sz="900" i="1" dirty="0" err="1" smtClean="0"/>
              <a:t>Veniturile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neaferente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dobanzilor</a:t>
            </a:r>
            <a:r>
              <a:rPr lang="en-US" sz="900" i="1" dirty="0" smtClean="0"/>
              <a:t>, sub </a:t>
            </a:r>
            <a:r>
              <a:rPr lang="en-US" sz="900" i="1" dirty="0" err="1" smtClean="0"/>
              <a:t>presiune</a:t>
            </a:r>
            <a:endParaRPr lang="en-US" sz="900" i="1" dirty="0" smtClean="0"/>
          </a:p>
          <a:p>
            <a:pPr algn="l">
              <a:lnSpc>
                <a:spcPct val="70000"/>
              </a:lnSpc>
            </a:pPr>
            <a:r>
              <a:rPr lang="en-US" sz="900" i="1" dirty="0" smtClean="0"/>
              <a:t> </a:t>
            </a:r>
            <a:endParaRPr lang="en-US" sz="900" i="1" dirty="0"/>
          </a:p>
        </p:txBody>
      </p:sp>
      <p:sp>
        <p:nvSpPr>
          <p:cNvPr id="32" name="Rounded Rectangle 31"/>
          <p:cNvSpPr/>
          <p:nvPr/>
        </p:nvSpPr>
        <p:spPr bwMode="auto">
          <a:xfrm>
            <a:off x="6552219" y="3011559"/>
            <a:ext cx="2413591" cy="413902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900" i="1" baseline="30000" dirty="0" smtClean="0"/>
              <a:t>  </a:t>
            </a:r>
          </a:p>
          <a:p>
            <a:pPr algn="l">
              <a:lnSpc>
                <a:spcPct val="70000"/>
              </a:lnSpc>
            </a:pPr>
            <a:endParaRPr lang="en-US" sz="900" i="1" dirty="0"/>
          </a:p>
          <a:p>
            <a:pPr algn="l">
              <a:lnSpc>
                <a:spcPct val="70000"/>
              </a:lnSpc>
            </a:pPr>
            <a:r>
              <a:rPr lang="en-US" sz="900" i="1" dirty="0" smtClean="0"/>
              <a:t>  </a:t>
            </a:r>
            <a:r>
              <a:rPr lang="en-US" sz="900" i="1" dirty="0" err="1" smtClean="0"/>
              <a:t>Cheltuieli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operationale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relativ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constante</a:t>
            </a:r>
            <a:r>
              <a:rPr lang="en-US" sz="900" i="1" dirty="0" smtClean="0"/>
              <a:t>*</a:t>
            </a:r>
            <a:endParaRPr lang="en-US" sz="900" i="1" dirty="0"/>
          </a:p>
          <a:p>
            <a:pPr algn="l">
              <a:lnSpc>
                <a:spcPct val="70000"/>
              </a:lnSpc>
            </a:pPr>
            <a:r>
              <a:rPr lang="en-US" sz="900" i="1" dirty="0"/>
              <a:t>  </a:t>
            </a:r>
          </a:p>
        </p:txBody>
      </p:sp>
      <p:sp>
        <p:nvSpPr>
          <p:cNvPr id="33" name="Rounded Rectangle 32"/>
          <p:cNvSpPr/>
          <p:nvPr/>
        </p:nvSpPr>
        <p:spPr bwMode="auto">
          <a:xfrm>
            <a:off x="6552219" y="3686481"/>
            <a:ext cx="2412269" cy="408884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  <a:spcBef>
                <a:spcPts val="300"/>
              </a:spcBef>
            </a:pPr>
            <a:r>
              <a:rPr lang="en-US" sz="900" i="1" dirty="0" smtClean="0"/>
              <a:t>   </a:t>
            </a:r>
            <a:r>
              <a:rPr lang="en-US" sz="900" i="1" dirty="0" err="1" smtClean="0"/>
              <a:t>Costul</a:t>
            </a:r>
            <a:r>
              <a:rPr lang="en-US" sz="900" i="1" dirty="0" smtClean="0"/>
              <a:t> net al </a:t>
            </a:r>
            <a:r>
              <a:rPr lang="en-US" sz="900" i="1" dirty="0" err="1" smtClean="0"/>
              <a:t>riscului</a:t>
            </a:r>
            <a:r>
              <a:rPr lang="en-US" sz="900" i="1" dirty="0" smtClean="0"/>
              <a:t> </a:t>
            </a:r>
            <a:r>
              <a:rPr lang="en-US" sz="900" i="1" dirty="0" err="1" smtClean="0"/>
              <a:t>aproximativ</a:t>
            </a:r>
            <a:r>
              <a:rPr lang="en-US" sz="900" i="1" dirty="0" smtClean="0"/>
              <a:t> 35 </a:t>
            </a:r>
            <a:r>
              <a:rPr lang="en-US" sz="900" i="1" dirty="0" err="1" smtClean="0"/>
              <a:t>bp</a:t>
            </a:r>
            <a:endParaRPr lang="en-US" sz="900" i="1" baseline="30000" dirty="0"/>
          </a:p>
        </p:txBody>
      </p:sp>
      <p:sp>
        <p:nvSpPr>
          <p:cNvPr id="9" name="Slide Number Placeholder 4"/>
          <p:cNvSpPr txBox="1">
            <a:spLocks noGrp="1"/>
          </p:cNvSpPr>
          <p:nvPr/>
        </p:nvSpPr>
        <p:spPr bwMode="gray">
          <a:xfrm>
            <a:off x="8459788" y="6416675"/>
            <a:ext cx="36036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r"/>
            <a:r>
              <a:rPr lang="en-GB" sz="800" b="1" dirty="0" smtClean="0"/>
              <a:t>P.7</a:t>
            </a:r>
            <a:endParaRPr lang="en-GB" sz="800" b="1" dirty="0"/>
          </a:p>
        </p:txBody>
      </p:sp>
      <p:sp>
        <p:nvSpPr>
          <p:cNvPr id="10" name="Rounded Rectangle 9"/>
          <p:cNvSpPr/>
          <p:nvPr/>
        </p:nvSpPr>
        <p:spPr bwMode="auto">
          <a:xfrm>
            <a:off x="6588224" y="1195185"/>
            <a:ext cx="2304256" cy="408884"/>
          </a:xfrm>
          <a:prstGeom prst="roundRect">
            <a:avLst/>
          </a:prstGeom>
          <a:solidFill>
            <a:srgbClr val="E60028"/>
          </a:solidFill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900" i="1" baseline="30000" dirty="0" smtClean="0">
                <a:solidFill>
                  <a:schemeClr val="bg1"/>
                </a:solidFill>
              </a:rPr>
              <a:t>   </a:t>
            </a:r>
            <a:r>
              <a:rPr lang="en-US" sz="1200" b="1" i="1" dirty="0" smtClean="0">
                <a:solidFill>
                  <a:schemeClr val="bg1"/>
                </a:solidFill>
              </a:rPr>
              <a:t>Perspective </a:t>
            </a:r>
            <a:r>
              <a:rPr lang="en-US" sz="1200" b="1" i="1" dirty="0" err="1" smtClean="0">
                <a:solidFill>
                  <a:schemeClr val="bg1"/>
                </a:solidFill>
              </a:rPr>
              <a:t>pentru</a:t>
            </a:r>
            <a:r>
              <a:rPr lang="en-US" sz="1200" b="1" i="1" dirty="0" smtClean="0">
                <a:solidFill>
                  <a:schemeClr val="bg1"/>
                </a:solidFill>
              </a:rPr>
              <a:t> 2020</a:t>
            </a:r>
            <a:endParaRPr lang="en-US" sz="1200" b="1" i="1" dirty="0">
              <a:solidFill>
                <a:schemeClr val="bg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6552220" y="5157192"/>
            <a:ext cx="2412268" cy="352162"/>
          </a:xfrm>
          <a:prstGeom prst="roundRect">
            <a:avLst/>
          </a:prstGeom>
          <a:noFill/>
          <a:ln w="9525" cap="flat" cmpd="sng" algn="ctr">
            <a:solidFill>
              <a:srgbClr val="E6002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l">
              <a:lnSpc>
                <a:spcPct val="70000"/>
              </a:lnSpc>
            </a:pPr>
            <a:r>
              <a:rPr lang="en-US" sz="1400" i="1" dirty="0" smtClean="0"/>
              <a:t>             </a:t>
            </a:r>
            <a:r>
              <a:rPr lang="en-US" sz="1400" i="1" baseline="30000" dirty="0" smtClean="0"/>
              <a:t>      ROE &gt;15% </a:t>
            </a:r>
            <a:endParaRPr lang="en-US" sz="1400" i="1" baseline="30000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55707" y="278002"/>
            <a:ext cx="8424381" cy="276999"/>
          </a:xfrm>
        </p:spPr>
        <p:txBody>
          <a:bodyPr/>
          <a:lstStyle/>
          <a:p>
            <a:r>
              <a:rPr lang="en-US" sz="1800" b="1" dirty="0" smtClean="0">
                <a:solidFill>
                  <a:srgbClr val="E60028"/>
                </a:solidFill>
              </a:rPr>
              <a:t>BUGET 2020 -  PROFITABILITE</a:t>
            </a:r>
            <a:endParaRPr lang="en-US" sz="1800" b="1" dirty="0">
              <a:solidFill>
                <a:srgbClr val="E60028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5041" y="5946775"/>
            <a:ext cx="280878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*</a:t>
            </a:r>
            <a:r>
              <a:rPr lang="en-US" sz="800" dirty="0" err="1" smtClean="0"/>
              <a:t>luand</a:t>
            </a:r>
            <a:r>
              <a:rPr lang="en-US" sz="800" dirty="0" smtClean="0"/>
              <a:t> in </a:t>
            </a:r>
            <a:r>
              <a:rPr lang="en-US" sz="800" dirty="0" err="1" smtClean="0"/>
              <a:t>considerare</a:t>
            </a:r>
            <a:r>
              <a:rPr lang="en-US" sz="800" dirty="0" smtClean="0"/>
              <a:t> </a:t>
            </a:r>
            <a:r>
              <a:rPr lang="en-US" sz="800" dirty="0" err="1" smtClean="0"/>
              <a:t>anularea</a:t>
            </a:r>
            <a:r>
              <a:rPr lang="en-US" sz="800" dirty="0" smtClean="0"/>
              <a:t> </a:t>
            </a:r>
            <a:r>
              <a:rPr lang="en-US" sz="800" dirty="0" err="1" smtClean="0"/>
              <a:t>taxei</a:t>
            </a:r>
            <a:r>
              <a:rPr lang="en-US" sz="800" dirty="0" smtClean="0"/>
              <a:t> </a:t>
            </a:r>
            <a:r>
              <a:rPr lang="en-US" sz="800" dirty="0" err="1" smtClean="0"/>
              <a:t>pe</a:t>
            </a:r>
            <a:r>
              <a:rPr lang="en-US" sz="800" dirty="0" smtClean="0"/>
              <a:t> active </a:t>
            </a:r>
            <a:r>
              <a:rPr lang="en-US" sz="800" dirty="0" err="1" smtClean="0"/>
              <a:t>financiare</a:t>
            </a:r>
            <a:endParaRPr lang="en-US" sz="8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4840"/>
              </p:ext>
            </p:extLst>
          </p:nvPr>
        </p:nvGraphicFramePr>
        <p:xfrm>
          <a:off x="355707" y="1340768"/>
          <a:ext cx="5656454" cy="4407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" name="Worksheet" r:id="rId4" imgW="6524686" imgH="4638533" progId="Excel.Sheet.12">
                  <p:link updateAutomatic="1"/>
                </p:oleObj>
              </mc:Choice>
              <mc:Fallback>
                <p:oleObj name="Worksheet" r:id="rId4" imgW="6524686" imgH="463853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5707" y="1340768"/>
                        <a:ext cx="5656454" cy="4407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5116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87z7N8YsWwHN2jcf82zfz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qZ.MON4w6E9_0UHgRZhQ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_LAYOUT_CONST" val="3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nmDEOymWfPIXOyEnGXft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m_H78gsxg7d8oXms3XoM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_SLIDE_TYPE" val="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Wfusj.O2tjXwTkcaBAOY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IjoJwIHUry05z1Q_83SRw"/>
</p:tagLst>
</file>

<file path=ppt/theme/theme1.xml><?xml version="1.0" encoding="utf-8"?>
<a:theme xmlns:a="http://schemas.openxmlformats.org/drawingml/2006/main" name="Modele BHFM 20110704">
  <a:themeElements>
    <a:clrScheme name="Modele BHFM 20110704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Modele BHFM 20110704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Modele BHFM 20110704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G_FR_Sommaire_1">
  <a:themeElements>
    <a:clrScheme name="1_SG_FR_Sommaire_1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FR_Sommaire_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SG_FR_Sommaire_1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G_FR_Sommaire_2">
  <a:themeElements>
    <a:clrScheme name="1_SG_FR_Sommaire_2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FR_Sommaire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SG_FR_Sommaire_2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G_FR_Chapitre_1">
  <a:themeElements>
    <a:clrScheme name="1_SG_FR_Chapitre_1 1">
      <a:dk1>
        <a:srgbClr val="E60028"/>
      </a:dk1>
      <a:lt1>
        <a:srgbClr val="FFFFFF"/>
      </a:lt1>
      <a:dk2>
        <a:srgbClr val="7DBE78"/>
      </a:dk2>
      <a:lt2>
        <a:srgbClr val="6E6E87"/>
      </a:lt2>
      <a:accent1>
        <a:srgbClr val="69AACD"/>
      </a:accent1>
      <a:accent2>
        <a:srgbClr val="C8AAC3"/>
      </a:accent2>
      <a:accent3>
        <a:srgbClr val="FFFFFF"/>
      </a:accent3>
      <a:accent4>
        <a:srgbClr val="C40021"/>
      </a:accent4>
      <a:accent5>
        <a:srgbClr val="B9D2E3"/>
      </a:accent5>
      <a:accent6>
        <a:srgbClr val="B59AB0"/>
      </a:accent6>
      <a:hlink>
        <a:srgbClr val="F0B93C"/>
      </a:hlink>
      <a:folHlink>
        <a:srgbClr val="C86E5A"/>
      </a:folHlink>
    </a:clrScheme>
    <a:fontScheme name="1_SG_FR_Chapitre_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1_SG_FR_Chapitre_1 1">
        <a:dk1>
          <a:srgbClr val="E60028"/>
        </a:dk1>
        <a:lt1>
          <a:srgbClr val="FFFFFF"/>
        </a:lt1>
        <a:dk2>
          <a:srgbClr val="7DBE78"/>
        </a:dk2>
        <a:lt2>
          <a:srgbClr val="6E6E87"/>
        </a:lt2>
        <a:accent1>
          <a:srgbClr val="69AACD"/>
        </a:accent1>
        <a:accent2>
          <a:srgbClr val="C8AAC3"/>
        </a:accent2>
        <a:accent3>
          <a:srgbClr val="FFFFFF"/>
        </a:accent3>
        <a:accent4>
          <a:srgbClr val="C40021"/>
        </a:accent4>
        <a:accent5>
          <a:srgbClr val="B9D2E3"/>
        </a:accent5>
        <a:accent6>
          <a:srgbClr val="B59AB0"/>
        </a:accent6>
        <a:hlink>
          <a:srgbClr val="F0B93C"/>
        </a:hlink>
        <a:folHlink>
          <a:srgbClr val="C86E5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Modele BHFM 20110704</Template>
  <TotalTime>23499</TotalTime>
  <Words>1027</Words>
  <Application>Microsoft Office PowerPoint</Application>
  <PresentationFormat>On-screen Show (4:3)</PresentationFormat>
  <Paragraphs>123</Paragraphs>
  <Slides>7</Slides>
  <Notes>5</Notes>
  <HiddenSlides>0</HiddenSlides>
  <MMClips>0</MMClips>
  <ScaleCrop>false</ScaleCrop>
  <HeadingPairs>
    <vt:vector size="10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Links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23" baseType="lpstr">
      <vt:lpstr>ＭＳ Ｐゴシック</vt:lpstr>
      <vt:lpstr>Arial</vt:lpstr>
      <vt:lpstr>Arial Narrow</vt:lpstr>
      <vt:lpstr>Calibri</vt:lpstr>
      <vt:lpstr>Helvetica</vt:lpstr>
      <vt:lpstr>HelveticaNeueLT Com 75 Bd</vt:lpstr>
      <vt:lpstr>Open Sans</vt:lpstr>
      <vt:lpstr>Source Sans Pro</vt:lpstr>
      <vt:lpstr>Wingdings</vt:lpstr>
      <vt:lpstr>Modele BHFM 20110704</vt:lpstr>
      <vt:lpstr>1_SG_FR_Sommaire_1</vt:lpstr>
      <vt:lpstr>1_SG_FR_Sommaire_2</vt:lpstr>
      <vt:lpstr>1_SG_FR_Chapitre_1</vt:lpstr>
      <vt:lpstr>file:///\\Xfs07\Sinteza%20Lunara\Budget%202020\AGA\AGA%202020.xlsx!INDICATEURS%20ro!R3C1:R17C14</vt:lpstr>
      <vt:lpstr>file:///\\Xfs07\Sinteza%20Lunara\Budget%202020\AGA\AGA%202020%20PL.xlsx!rezultate%20rom%20!R2C1:R16C10</vt:lpstr>
      <vt:lpstr>think-cell Slide</vt:lpstr>
      <vt:lpstr>BRD Buget 2020</vt:lpstr>
      <vt:lpstr>PowerPoint Presentation</vt:lpstr>
      <vt:lpstr>transformarea MODELului nostru de business</vt:lpstr>
      <vt:lpstr>PowerPoint Presentation</vt:lpstr>
      <vt:lpstr>PowerPoint Presentation</vt:lpstr>
      <vt:lpstr>BUGET 2020 - INDICATORi cheie</vt:lpstr>
      <vt:lpstr>BUGET 2020 -  PROFITABILITE</vt:lpstr>
    </vt:vector>
  </TitlesOfParts>
  <Company>Société Générale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la filiale XXX</dc:title>
  <dc:creator>adina.rosu</dc:creator>
  <cp:lastModifiedBy>ROSU Adina</cp:lastModifiedBy>
  <cp:revision>1700</cp:revision>
  <cp:lastPrinted>2020-03-12T13:54:09Z</cp:lastPrinted>
  <dcterms:created xsi:type="dcterms:W3CDTF">2011-07-27T08:58:46Z</dcterms:created>
  <dcterms:modified xsi:type="dcterms:W3CDTF">2020-03-12T17:33:32Z</dcterms:modified>
</cp:coreProperties>
</file>