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648" r:id="rId2"/>
    <p:sldMasterId id="2147483715" r:id="rId3"/>
    <p:sldMasterId id="2147483721" r:id="rId4"/>
  </p:sldMasterIdLst>
  <p:notesMasterIdLst>
    <p:notesMasterId r:id="rId12"/>
  </p:notesMasterIdLst>
  <p:handoutMasterIdLst>
    <p:handoutMasterId r:id="rId13"/>
  </p:handoutMasterIdLst>
  <p:sldIdLst>
    <p:sldId id="260" r:id="rId5"/>
    <p:sldId id="358" r:id="rId6"/>
    <p:sldId id="355" r:id="rId7"/>
    <p:sldId id="357" r:id="rId8"/>
    <p:sldId id="346" r:id="rId9"/>
    <p:sldId id="362" r:id="rId10"/>
    <p:sldId id="364" r:id="rId11"/>
  </p:sldIdLst>
  <p:sldSz cx="9144000" cy="6858000" type="screen4x3"/>
  <p:notesSz cx="6797675" cy="9928225"/>
  <p:custDataLst>
    <p:tags r:id="rId14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0028"/>
    <a:srgbClr val="A5A5A5"/>
    <a:srgbClr val="C2C2C2"/>
    <a:srgbClr val="73738B"/>
    <a:srgbClr val="CC0000"/>
    <a:srgbClr val="31859C"/>
    <a:srgbClr val="C9C29F"/>
    <a:srgbClr val="DDD9C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4" autoAdjust="0"/>
    <p:restoredTop sz="96723" autoAdjust="0"/>
  </p:normalViewPr>
  <p:slideViewPr>
    <p:cSldViewPr>
      <p:cViewPr varScale="1">
        <p:scale>
          <a:sx n="111" d="100"/>
          <a:sy n="111" d="100"/>
        </p:scale>
        <p:origin x="16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8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14"/>
      </p:cViewPr>
      <p:guideLst>
        <p:guide orient="horz" pos="2929"/>
        <p:guide pos="2207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7EDB7330-1C6C-4649-95CC-05127F5C3DBE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6" y="4714114"/>
            <a:ext cx="5439101" cy="446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4162CF33-256A-4FAB-83BB-57A15EA659C8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C17F9-616B-4BD6-9BBE-F85C7EA4C488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814" y="9430817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3" tIns="47755" rIns="95513" bIns="47755" anchor="b"/>
          <a:lstStyle/>
          <a:p>
            <a:pPr algn="r" defTabSz="955776"/>
            <a:fld id="{A6049FEC-9064-43EF-8D9D-517594DF53CC}" type="slidenum">
              <a:rPr lang="fr-FR" sz="1300">
                <a:solidFill>
                  <a:schemeClr val="tx1"/>
                </a:solidFill>
              </a:rPr>
              <a:pPr algn="r" defTabSz="955776"/>
              <a:t>2</a:t>
            </a:fld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84138"/>
            <a:ext cx="5640388" cy="4232275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" y="4318092"/>
            <a:ext cx="6797675" cy="4467471"/>
          </a:xfrm>
          <a:noFill/>
          <a:ln/>
        </p:spPr>
        <p:txBody>
          <a:bodyPr lIns="95513" tIns="47755" rIns="95513" bIns="47755"/>
          <a:lstStyle/>
          <a:p>
            <a:pPr eaLnBrk="1" hangingPunct="1">
              <a:lnSpc>
                <a:spcPct val="80000"/>
              </a:lnSpc>
            </a:pPr>
            <a:endParaRPr lang="fr-FR" sz="9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3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8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51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33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2085975"/>
            <a:ext cx="8029575" cy="2681288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1295400"/>
            <a:ext cx="8029575" cy="719138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57213" y="4849813"/>
            <a:ext cx="8029575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endParaRPr lang="fr-FR" dirty="0"/>
          </a:p>
        </p:txBody>
      </p:sp>
      <p:sp>
        <p:nvSpPr>
          <p:cNvPr id="954380" name="Line 12"/>
          <p:cNvSpPr>
            <a:spLocks noChangeShapeType="1"/>
          </p:cNvSpPr>
          <p:nvPr/>
        </p:nvSpPr>
        <p:spPr bwMode="gray">
          <a:xfrm flipV="1">
            <a:off x="4572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logo_BRD_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5805264"/>
            <a:ext cx="1920211" cy="7200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A02739D-A658-4FAC-BB9E-4CD069A51EA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260350"/>
            <a:ext cx="20066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260350"/>
            <a:ext cx="58705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8F6D87-32B5-4B19-9013-F8B6DA107EA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19431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9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1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39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39" y="6084172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56542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084177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263137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4546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141E433-6E6E-4BBE-9AA7-03A1BAC192C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1EDFFEF-BF5C-47EE-8A86-3C9BC333FD5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3A208-3694-44F6-8F38-0FC929BC09E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916113"/>
            <a:ext cx="3938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938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BBE42AD-1166-4AEA-9432-E6B78FDEA23D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4CC66D9-1D05-4278-8B27-5B9886A728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E719CF5-9120-4DDF-8D50-AABA5097EC3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C68A018-7726-44BC-BBFC-BE36B5151B3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E1B3239-D5E4-4730-89E7-0E73EB936C5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063888-2C5A-4FA1-B74B-476C898D527B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E5D8041-469B-41FE-B2F1-CB32DC81784C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38F790D-28E2-4F34-A301-797D09D6EFF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B2D0B0F-72A5-4EDE-AE7D-5536308339C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2CD64E2-E4CC-499C-BE20-691B36DA477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FE85E07-F967-4CEA-AB79-B2756F07B5F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768B2B42-2B4B-4834-8533-E85BCE1F18C0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5A59B88-44AF-4C2C-944B-10AC1A9A829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544763"/>
            <a:ext cx="3938587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44763"/>
            <a:ext cx="3938588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952F204-3F26-49DA-80F0-5259349E93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8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7030FB9-E0B8-4D43-874C-AB314D0E369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9DEBB5D0-B861-4F71-89D8-BAB1EF7B9C0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4ACCF3D-F20A-4BF1-828E-6070094F5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D9AF7F0-5CDE-4562-B81F-5D0D00D68DB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431F891-1EBD-4000-BC09-5A6CC9AA587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4D3991A-1FB5-42F3-9854-729145257B2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D3EEC94-A838-4EA7-91F3-09AA54AB9B1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A95C8B0-87A8-4000-906C-F5E642372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8484E10-3861-4813-B8A9-1C4C4110B04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052513"/>
            <a:ext cx="39385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9385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4A928-7F01-4925-9017-F39854A91E36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CBB6F6A6-7F56-41B8-B8A5-E760DE563B2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293938"/>
            <a:ext cx="3938587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3938588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2A87FA-DE09-4297-BC78-19B4C165C4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C0BBFC4-EC3C-405A-A767-33048123B06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45364F-1FB4-4789-8D99-67A4A0266AC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0BA6A7E-3772-47B0-8505-FEA7FC119EF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2BB4417-F191-4949-9D51-08E5941AD4E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0FA011-DC26-4099-A41A-E33912A8F3A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BA8C6EE-5769-40F4-9D24-FB43C5DE53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301750"/>
            <a:ext cx="2006600" cy="326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301750"/>
            <a:ext cx="5870575" cy="326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63D2175-8400-4DF1-8C43-E0B5B7BE9AE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9653A4-CC29-444D-A6F3-A179A5E17B5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252279D-1E2E-4DD9-9698-E34C5FFC12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03F20CB-8015-45D2-9193-C40D9116952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5586156-2CCF-441C-8EC0-757A65F3B6C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BD92176-AD7C-4A83-9536-8CC2A9760BF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ags" Target="../tags/tag7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8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ags" Target="../tags/tag9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ags" Target="../tags/tag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vmlDrawing" Target="../drawings/vmlDrawing4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ags" Target="../tags/tag11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6238775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think-cell Slide" r:id="rId20" imgW="347" imgH="348" progId="TCLayout.ActiveDocument.1">
                  <p:embed/>
                </p:oleObj>
              </mc:Choice>
              <mc:Fallback>
                <p:oleObj name="think-cell Slide" r:id="rId20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9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B9890816-521E-475C-8D42-2BD2D65479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2" name="Picture 10" descr="logo nou BRD.JPG"/>
          <p:cNvPicPr>
            <a:picLocks noChangeAspect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78" r:id="rId12"/>
    <p:sldLayoutId id="2147483779" r:id="rId13"/>
    <p:sldLayoutId id="2147483780" r:id="rId14"/>
    <p:sldLayoutId id="2147483782" r:id="rId15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fontAlgn="base">
        <a:spcBef>
          <a:spcPct val="10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fontAlgn="base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fontAlgn="base">
        <a:spcBef>
          <a:spcPct val="50000"/>
        </a:spcBef>
        <a:spcAft>
          <a:spcPct val="0"/>
        </a:spcAft>
        <a:buFont typeface="Arial" pitchFamily="34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fontAlgn="base">
        <a:spcBef>
          <a:spcPct val="50000"/>
        </a:spcBef>
        <a:spcAft>
          <a:spcPct val="0"/>
        </a:spcAft>
        <a:buFont typeface="Arial" pitchFamily="34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2830453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16113"/>
            <a:ext cx="8029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5ECDCCFA-045E-488B-BCBE-C6CD30D1246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l" rtl="0" fontAlgn="base">
        <a:spcBef>
          <a:spcPct val="50000"/>
        </a:spcBef>
        <a:spcAft>
          <a:spcPct val="20000"/>
        </a:spcAft>
        <a:buFont typeface="Arial" pitchFamily="34" charset="0"/>
        <a:defRPr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fontAlgn="base">
        <a:spcBef>
          <a:spcPct val="0"/>
        </a:spcBef>
        <a:spcAft>
          <a:spcPct val="20000"/>
        </a:spcAft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fontAlgn="base">
        <a:spcBef>
          <a:spcPct val="0"/>
        </a:spcBef>
        <a:spcAft>
          <a:spcPct val="40000"/>
        </a:spcAft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299537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544763"/>
            <a:ext cx="8029575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2501" name="Line 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gray">
          <a:xfrm flipV="1">
            <a:off x="4572000" y="1700213"/>
            <a:ext cx="0" cy="687387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D2CEAD3B-F6DA-4914-9AA0-9D809B8B08E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1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7544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spcBef>
          <a:spcPct val="80000"/>
        </a:spcBef>
        <a:spcAft>
          <a:spcPct val="20000"/>
        </a:spcAft>
        <a:buFont typeface="Arial" pitchFamily="34" charset="0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fontAlgn="base">
        <a:lnSpc>
          <a:spcPct val="140000"/>
        </a:lnSpc>
        <a:spcBef>
          <a:spcPct val="0"/>
        </a:spcBef>
        <a:spcAft>
          <a:spcPct val="20000"/>
        </a:spcAft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fontAlgn="base">
        <a:spcBef>
          <a:spcPct val="0"/>
        </a:spcBef>
        <a:spcAft>
          <a:spcPct val="40000"/>
        </a:spcAft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356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301750"/>
            <a:ext cx="80295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8648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293938"/>
            <a:ext cx="8029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8655" name="Line 1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9DBB41ED-E21A-4400-A8A3-8C0097CAEF67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8671" name="Rectangle 31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fontAlgn="base">
        <a:lnSpc>
          <a:spcPct val="90000"/>
        </a:lnSpc>
        <a:spcBef>
          <a:spcPct val="0"/>
        </a:spcBef>
        <a:spcAft>
          <a:spcPct val="0"/>
        </a:spcAft>
        <a:buFont typeface="Wingdings" pitchFamily="2" charset="2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fontAlgn="base">
        <a:lnSpc>
          <a:spcPct val="90000"/>
        </a:lnSpc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1.sv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13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Budget%202020\AGA\AGA%202020.xlsx!INDICATEURS%20engl!R4C1:R17C14" TargetMode="External"/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file:///\\Xfs07\Sinteza%20Lunara\Budget%202020\AGA\AGA%202020%20PL.xlsx!rezultate%20engl!R3C1:R15C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6081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42728" y="3651572"/>
            <a:ext cx="3699337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BRD CONSOLIDATED, according to IFRS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563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>
                <a:solidFill>
                  <a:schemeClr val="tx1"/>
                </a:solidFill>
              </a:rPr>
              <a:t>April </a:t>
            </a:r>
            <a:r>
              <a:rPr lang="en-US" sz="923" cap="all" spc="185" dirty="0" smtClean="0">
                <a:solidFill>
                  <a:schemeClr val="tx1"/>
                </a:solidFill>
              </a:rPr>
              <a:t>23-</a:t>
            </a:r>
            <a:r>
              <a:rPr lang="en-US" sz="923" spc="185" dirty="0" smtClean="0">
                <a:solidFill>
                  <a:schemeClr val="tx1"/>
                </a:solidFill>
              </a:rPr>
              <a:t>rd</a:t>
            </a:r>
            <a:r>
              <a:rPr lang="en-US" sz="923" cap="all" spc="185" dirty="0" smtClean="0">
                <a:solidFill>
                  <a:schemeClr val="tx1"/>
                </a:solidFill>
              </a:rPr>
              <a:t> 2020</a:t>
            </a:r>
            <a:endParaRPr lang="en-US" sz="923" cap="all" spc="185" dirty="0">
              <a:solidFill>
                <a:schemeClr val="tx1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9552" y="1372099"/>
            <a:ext cx="8002377" cy="2681288"/>
          </a:xfrm>
        </p:spPr>
        <p:txBody>
          <a:bodyPr/>
          <a:lstStyle/>
          <a:p>
            <a:r>
              <a:rPr lang="en-US" sz="3600" dirty="0" smtClean="0"/>
              <a:t>BRD GROUP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0000"/>
                </a:solidFill>
              </a:rPr>
              <a:t>Budget 2020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652551" y="3501008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 </a:t>
            </a:r>
            <a:r>
              <a:rPr lang="en-US" kern="0" dirty="0" smtClean="0">
                <a:solidFill>
                  <a:schemeClr val="bg1"/>
                </a:solidFill>
              </a:rPr>
              <a:t>General Shareholders Assembly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P.</a:t>
            </a:r>
            <a:fld id="{98AA2FFE-D0A9-468C-B487-D98853210D43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/>
              <a:t>P.</a:t>
            </a:r>
            <a:fld id="{3454F227-AACF-4393-816D-DC412C15EB49}" type="slidenum">
              <a:rPr lang="en-GB" sz="800" b="1"/>
              <a:pPr algn="r"/>
              <a:t>2</a:t>
            </a:fld>
            <a:endParaRPr lang="en-GB" sz="800" b="1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gray">
          <a:xfrm>
            <a:off x="388938" y="298450"/>
            <a:ext cx="67754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BANKING ENVIRONMENT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19" y="3824581"/>
            <a:ext cx="6586629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 smtClean="0">
                <a:solidFill>
                  <a:schemeClr val="bg1"/>
                </a:solidFill>
              </a:rPr>
              <a:t>Lending to individuals expected to continue growing in 2020, but at lower pace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4121" y="4253026"/>
            <a:ext cx="8017692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 smtClean="0"/>
              <a:t>Lending to households </a:t>
            </a:r>
            <a:r>
              <a:rPr lang="en-US" sz="1000" kern="0" dirty="0" smtClean="0"/>
              <a:t>has been dynamic in the last 3 years, in line with disposable income and private consumption rising trends. Housing loans posted a strong performance (market CAGR of +10.2% 2017-2019).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4962827"/>
            <a:ext cx="6689443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200" b="1" kern="0" dirty="0">
                <a:solidFill>
                  <a:schemeClr val="bg1"/>
                </a:solidFill>
              </a:rPr>
              <a:t>Lending to corporates </a:t>
            </a:r>
            <a:r>
              <a:rPr lang="en-US" sz="1200" b="1" kern="0" dirty="0" smtClean="0">
                <a:solidFill>
                  <a:schemeClr val="bg1"/>
                </a:solidFill>
              </a:rPr>
              <a:t>expected to register moderate increase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3284" y="5425866"/>
            <a:ext cx="7926866" cy="4514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/>
              <a:t>After contracting almost continuously over the period 2011-2017, loans to </a:t>
            </a:r>
            <a:r>
              <a:rPr lang="en-US" sz="1000" kern="0" dirty="0" smtClean="0"/>
              <a:t>corporate </a:t>
            </a:r>
            <a:r>
              <a:rPr lang="en-US" sz="1000" kern="0" dirty="0"/>
              <a:t>sector rebounded </a:t>
            </a:r>
            <a:r>
              <a:rPr lang="en-US" sz="1000" kern="0" dirty="0" smtClean="0"/>
              <a:t>moderately </a:t>
            </a:r>
            <a:r>
              <a:rPr lang="en-US" sz="1000" kern="0" dirty="0"/>
              <a:t>in </a:t>
            </a:r>
            <a:r>
              <a:rPr lang="en-US" sz="1000" kern="0" dirty="0" smtClean="0"/>
              <a:t>2018 and 2019.</a:t>
            </a:r>
            <a:endParaRPr lang="en-US" sz="1000" kern="0" dirty="0"/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/>
              <a:t>Looking ahead, </a:t>
            </a:r>
            <a:r>
              <a:rPr lang="en-US" sz="1000" kern="0" dirty="0" smtClean="0"/>
              <a:t>in a context of economic slowdown, loans </a:t>
            </a:r>
            <a:r>
              <a:rPr lang="en-US" sz="1000" kern="0" dirty="0"/>
              <a:t>to </a:t>
            </a:r>
            <a:r>
              <a:rPr lang="en-US" sz="1000" kern="0" dirty="0" smtClean="0"/>
              <a:t>companies are expected to continue to grow </a:t>
            </a:r>
            <a:r>
              <a:rPr lang="en-US" sz="1000" kern="0" dirty="0"/>
              <a:t>at a </a:t>
            </a:r>
            <a:r>
              <a:rPr lang="en-US" sz="1000" kern="0" dirty="0" smtClean="0"/>
              <a:t>moderate pace.</a:t>
            </a:r>
            <a:endParaRPr lang="en-US" sz="1000" kern="0" dirty="0"/>
          </a:p>
        </p:txBody>
      </p:sp>
      <p:grpSp>
        <p:nvGrpSpPr>
          <p:cNvPr id="20" name="Group 26"/>
          <p:cNvGrpSpPr>
            <a:grpSpLocks noChangeAspect="1"/>
          </p:cNvGrpSpPr>
          <p:nvPr/>
        </p:nvGrpSpPr>
        <p:grpSpPr bwMode="auto">
          <a:xfrm>
            <a:off x="325208" y="4344646"/>
            <a:ext cx="258486" cy="206613"/>
            <a:chOff x="205" y="-4158"/>
            <a:chExt cx="4116" cy="3290"/>
          </a:xfrm>
          <a:solidFill>
            <a:srgbClr val="E60028"/>
          </a:solidFill>
        </p:grpSpPr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5" y="-2894"/>
              <a:ext cx="1816" cy="1450"/>
            </a:xfrm>
            <a:custGeom>
              <a:avLst/>
              <a:gdLst/>
              <a:ahLst/>
              <a:cxnLst>
                <a:cxn ang="0">
                  <a:pos x="1166" y="524"/>
                </a:cxn>
                <a:cxn ang="0">
                  <a:pos x="1238" y="474"/>
                </a:cxn>
                <a:cxn ang="0">
                  <a:pos x="1314" y="430"/>
                </a:cxn>
                <a:cxn ang="0">
                  <a:pos x="1400" y="390"/>
                </a:cxn>
                <a:cxn ang="0">
                  <a:pos x="1484" y="362"/>
                </a:cxn>
                <a:cxn ang="0">
                  <a:pos x="1526" y="352"/>
                </a:cxn>
                <a:cxn ang="0">
                  <a:pos x="1572" y="340"/>
                </a:cxn>
                <a:cxn ang="0">
                  <a:pos x="1618" y="332"/>
                </a:cxn>
                <a:cxn ang="0">
                  <a:pos x="1662" y="326"/>
                </a:cxn>
                <a:cxn ang="0">
                  <a:pos x="1712" y="326"/>
                </a:cxn>
                <a:cxn ang="0">
                  <a:pos x="1758" y="322"/>
                </a:cxn>
                <a:cxn ang="0">
                  <a:pos x="1816" y="322"/>
                </a:cxn>
                <a:cxn ang="0">
                  <a:pos x="1750" y="300"/>
                </a:cxn>
                <a:cxn ang="0">
                  <a:pos x="1690" y="276"/>
                </a:cxn>
                <a:cxn ang="0">
                  <a:pos x="1632" y="242"/>
                </a:cxn>
                <a:cxn ang="0">
                  <a:pos x="1576" y="206"/>
                </a:cxn>
                <a:cxn ang="0">
                  <a:pos x="1526" y="162"/>
                </a:cxn>
                <a:cxn ang="0">
                  <a:pos x="1476" y="116"/>
                </a:cxn>
                <a:cxn ang="0">
                  <a:pos x="1434" y="68"/>
                </a:cxn>
                <a:cxn ang="0">
                  <a:pos x="1400" y="14"/>
                </a:cxn>
                <a:cxn ang="0">
                  <a:pos x="1322" y="4"/>
                </a:cxn>
                <a:cxn ang="0">
                  <a:pos x="1246" y="0"/>
                </a:cxn>
                <a:cxn ang="0">
                  <a:pos x="780" y="0"/>
                </a:cxn>
                <a:cxn ang="0">
                  <a:pos x="700" y="4"/>
                </a:cxn>
                <a:cxn ang="0">
                  <a:pos x="622" y="14"/>
                </a:cxn>
                <a:cxn ang="0">
                  <a:pos x="546" y="32"/>
                </a:cxn>
                <a:cxn ang="0">
                  <a:pos x="474" y="58"/>
                </a:cxn>
                <a:cxn ang="0">
                  <a:pos x="408" y="86"/>
                </a:cxn>
                <a:cxn ang="0">
                  <a:pos x="344" y="124"/>
                </a:cxn>
                <a:cxn ang="0">
                  <a:pos x="282" y="166"/>
                </a:cxn>
                <a:cxn ang="0">
                  <a:pos x="230" y="214"/>
                </a:cxn>
                <a:cxn ang="0">
                  <a:pos x="180" y="264"/>
                </a:cxn>
                <a:cxn ang="0">
                  <a:pos x="134" y="322"/>
                </a:cxn>
                <a:cxn ang="0">
                  <a:pos x="96" y="384"/>
                </a:cxn>
                <a:cxn ang="0">
                  <a:pos x="60" y="446"/>
                </a:cxn>
                <a:cxn ang="0">
                  <a:pos x="34" y="514"/>
                </a:cxn>
                <a:cxn ang="0">
                  <a:pos x="16" y="582"/>
                </a:cxn>
                <a:cxn ang="0">
                  <a:pos x="4" y="654"/>
                </a:cxn>
                <a:cxn ang="0">
                  <a:pos x="0" y="730"/>
                </a:cxn>
                <a:cxn ang="0">
                  <a:pos x="0" y="1306"/>
                </a:cxn>
                <a:cxn ang="0">
                  <a:pos x="4" y="1306"/>
                </a:cxn>
                <a:cxn ang="0">
                  <a:pos x="104" y="1336"/>
                </a:cxn>
                <a:cxn ang="0">
                  <a:pos x="198" y="1360"/>
                </a:cxn>
                <a:cxn ang="0">
                  <a:pos x="302" y="1382"/>
                </a:cxn>
                <a:cxn ang="0">
                  <a:pos x="406" y="1404"/>
                </a:cxn>
                <a:cxn ang="0">
                  <a:pos x="508" y="1418"/>
                </a:cxn>
                <a:cxn ang="0">
                  <a:pos x="612" y="1432"/>
                </a:cxn>
                <a:cxn ang="0">
                  <a:pos x="718" y="1444"/>
                </a:cxn>
                <a:cxn ang="0">
                  <a:pos x="826" y="1450"/>
                </a:cxn>
                <a:cxn ang="0">
                  <a:pos x="826" y="1204"/>
                </a:cxn>
                <a:cxn ang="0">
                  <a:pos x="830" y="1158"/>
                </a:cxn>
                <a:cxn ang="0">
                  <a:pos x="834" y="1114"/>
                </a:cxn>
                <a:cxn ang="0">
                  <a:pos x="838" y="1070"/>
                </a:cxn>
                <a:cxn ang="0">
                  <a:pos x="844" y="1028"/>
                </a:cxn>
                <a:cxn ang="0">
                  <a:pos x="856" y="984"/>
                </a:cxn>
                <a:cxn ang="0">
                  <a:pos x="868" y="940"/>
                </a:cxn>
                <a:cxn ang="0">
                  <a:pos x="902" y="862"/>
                </a:cxn>
                <a:cxn ang="0">
                  <a:pos x="940" y="786"/>
                </a:cxn>
                <a:cxn ang="0">
                  <a:pos x="986" y="712"/>
                </a:cxn>
                <a:cxn ang="0">
                  <a:pos x="1040" y="644"/>
                </a:cxn>
                <a:cxn ang="0">
                  <a:pos x="1100" y="582"/>
                </a:cxn>
                <a:cxn ang="0">
                  <a:pos x="1166" y="524"/>
                </a:cxn>
              </a:cxnLst>
              <a:rect l="0" t="0" r="r" b="b"/>
              <a:pathLst>
                <a:path w="1816" h="1450">
                  <a:moveTo>
                    <a:pt x="1166" y="524"/>
                  </a:moveTo>
                  <a:lnTo>
                    <a:pt x="1238" y="474"/>
                  </a:lnTo>
                  <a:lnTo>
                    <a:pt x="1314" y="430"/>
                  </a:lnTo>
                  <a:lnTo>
                    <a:pt x="1400" y="390"/>
                  </a:lnTo>
                  <a:lnTo>
                    <a:pt x="1484" y="362"/>
                  </a:lnTo>
                  <a:lnTo>
                    <a:pt x="1526" y="352"/>
                  </a:lnTo>
                  <a:lnTo>
                    <a:pt x="1572" y="340"/>
                  </a:lnTo>
                  <a:lnTo>
                    <a:pt x="1618" y="332"/>
                  </a:lnTo>
                  <a:lnTo>
                    <a:pt x="1662" y="326"/>
                  </a:lnTo>
                  <a:lnTo>
                    <a:pt x="1712" y="326"/>
                  </a:lnTo>
                  <a:lnTo>
                    <a:pt x="1758" y="322"/>
                  </a:lnTo>
                  <a:lnTo>
                    <a:pt x="1816" y="322"/>
                  </a:lnTo>
                  <a:lnTo>
                    <a:pt x="1750" y="300"/>
                  </a:lnTo>
                  <a:lnTo>
                    <a:pt x="1690" y="276"/>
                  </a:lnTo>
                  <a:lnTo>
                    <a:pt x="1632" y="242"/>
                  </a:lnTo>
                  <a:lnTo>
                    <a:pt x="1576" y="206"/>
                  </a:lnTo>
                  <a:lnTo>
                    <a:pt x="1526" y="162"/>
                  </a:lnTo>
                  <a:lnTo>
                    <a:pt x="1476" y="116"/>
                  </a:lnTo>
                  <a:lnTo>
                    <a:pt x="1434" y="68"/>
                  </a:lnTo>
                  <a:lnTo>
                    <a:pt x="1400" y="14"/>
                  </a:lnTo>
                  <a:lnTo>
                    <a:pt x="1322" y="4"/>
                  </a:lnTo>
                  <a:lnTo>
                    <a:pt x="1246" y="0"/>
                  </a:lnTo>
                  <a:lnTo>
                    <a:pt x="780" y="0"/>
                  </a:lnTo>
                  <a:lnTo>
                    <a:pt x="700" y="4"/>
                  </a:lnTo>
                  <a:lnTo>
                    <a:pt x="622" y="14"/>
                  </a:lnTo>
                  <a:lnTo>
                    <a:pt x="546" y="32"/>
                  </a:lnTo>
                  <a:lnTo>
                    <a:pt x="474" y="58"/>
                  </a:lnTo>
                  <a:lnTo>
                    <a:pt x="408" y="86"/>
                  </a:lnTo>
                  <a:lnTo>
                    <a:pt x="344" y="124"/>
                  </a:lnTo>
                  <a:lnTo>
                    <a:pt x="282" y="166"/>
                  </a:lnTo>
                  <a:lnTo>
                    <a:pt x="230" y="214"/>
                  </a:lnTo>
                  <a:lnTo>
                    <a:pt x="180" y="264"/>
                  </a:lnTo>
                  <a:lnTo>
                    <a:pt x="134" y="322"/>
                  </a:lnTo>
                  <a:lnTo>
                    <a:pt x="96" y="384"/>
                  </a:lnTo>
                  <a:lnTo>
                    <a:pt x="60" y="446"/>
                  </a:lnTo>
                  <a:lnTo>
                    <a:pt x="34" y="514"/>
                  </a:lnTo>
                  <a:lnTo>
                    <a:pt x="16" y="582"/>
                  </a:lnTo>
                  <a:lnTo>
                    <a:pt x="4" y="654"/>
                  </a:lnTo>
                  <a:lnTo>
                    <a:pt x="0" y="730"/>
                  </a:lnTo>
                  <a:lnTo>
                    <a:pt x="0" y="1306"/>
                  </a:lnTo>
                  <a:lnTo>
                    <a:pt x="4" y="1306"/>
                  </a:lnTo>
                  <a:lnTo>
                    <a:pt x="104" y="1336"/>
                  </a:lnTo>
                  <a:lnTo>
                    <a:pt x="198" y="1360"/>
                  </a:lnTo>
                  <a:lnTo>
                    <a:pt x="302" y="1382"/>
                  </a:lnTo>
                  <a:lnTo>
                    <a:pt x="406" y="1404"/>
                  </a:lnTo>
                  <a:lnTo>
                    <a:pt x="508" y="1418"/>
                  </a:lnTo>
                  <a:lnTo>
                    <a:pt x="612" y="1432"/>
                  </a:lnTo>
                  <a:lnTo>
                    <a:pt x="718" y="1444"/>
                  </a:lnTo>
                  <a:lnTo>
                    <a:pt x="826" y="1450"/>
                  </a:lnTo>
                  <a:lnTo>
                    <a:pt x="826" y="1204"/>
                  </a:lnTo>
                  <a:lnTo>
                    <a:pt x="830" y="1158"/>
                  </a:lnTo>
                  <a:lnTo>
                    <a:pt x="834" y="1114"/>
                  </a:lnTo>
                  <a:lnTo>
                    <a:pt x="838" y="1070"/>
                  </a:lnTo>
                  <a:lnTo>
                    <a:pt x="844" y="1028"/>
                  </a:lnTo>
                  <a:lnTo>
                    <a:pt x="856" y="984"/>
                  </a:lnTo>
                  <a:lnTo>
                    <a:pt x="868" y="940"/>
                  </a:lnTo>
                  <a:lnTo>
                    <a:pt x="902" y="862"/>
                  </a:lnTo>
                  <a:lnTo>
                    <a:pt x="940" y="786"/>
                  </a:lnTo>
                  <a:lnTo>
                    <a:pt x="986" y="712"/>
                  </a:lnTo>
                  <a:lnTo>
                    <a:pt x="1040" y="644"/>
                  </a:lnTo>
                  <a:lnTo>
                    <a:pt x="1100" y="582"/>
                  </a:lnTo>
                  <a:lnTo>
                    <a:pt x="1166" y="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659" y="-4158"/>
              <a:ext cx="1090" cy="1094"/>
            </a:xfrm>
            <a:custGeom>
              <a:avLst/>
              <a:gdLst/>
              <a:ahLst/>
              <a:cxnLst>
                <a:cxn ang="0">
                  <a:pos x="26" y="708"/>
                </a:cxn>
                <a:cxn ang="0">
                  <a:pos x="70" y="808"/>
                </a:cxn>
                <a:cxn ang="0">
                  <a:pos x="128" y="894"/>
                </a:cxn>
                <a:cxn ang="0">
                  <a:pos x="206" y="968"/>
                </a:cxn>
                <a:cxn ang="0">
                  <a:pos x="298" y="1030"/>
                </a:cxn>
                <a:cxn ang="0">
                  <a:pos x="402" y="1068"/>
                </a:cxn>
                <a:cxn ang="0">
                  <a:pos x="512" y="1094"/>
                </a:cxn>
                <a:cxn ang="0">
                  <a:pos x="610" y="1094"/>
                </a:cxn>
                <a:cxn ang="0">
                  <a:pos x="688" y="1082"/>
                </a:cxn>
                <a:cxn ang="0">
                  <a:pos x="762" y="1062"/>
                </a:cxn>
                <a:cxn ang="0">
                  <a:pos x="832" y="1032"/>
                </a:cxn>
                <a:cxn ang="0">
                  <a:pos x="858" y="972"/>
                </a:cxn>
                <a:cxn ang="0">
                  <a:pos x="846" y="886"/>
                </a:cxn>
                <a:cxn ang="0">
                  <a:pos x="846" y="804"/>
                </a:cxn>
                <a:cxn ang="0">
                  <a:pos x="862" y="694"/>
                </a:cxn>
                <a:cxn ang="0">
                  <a:pos x="912" y="556"/>
                </a:cxn>
                <a:cxn ang="0">
                  <a:pos x="990" y="434"/>
                </a:cxn>
                <a:cxn ang="0">
                  <a:pos x="1090" y="330"/>
                </a:cxn>
                <a:cxn ang="0">
                  <a:pos x="1052" y="260"/>
                </a:cxn>
                <a:cxn ang="0">
                  <a:pos x="1004" y="196"/>
                </a:cxn>
                <a:cxn ang="0">
                  <a:pos x="950" y="138"/>
                </a:cxn>
                <a:cxn ang="0">
                  <a:pos x="884" y="92"/>
                </a:cxn>
                <a:cxn ang="0">
                  <a:pos x="814" y="52"/>
                </a:cxn>
                <a:cxn ang="0">
                  <a:pos x="736" y="24"/>
                </a:cxn>
                <a:cxn ang="0">
                  <a:pos x="656" y="2"/>
                </a:cxn>
                <a:cxn ang="0">
                  <a:pos x="570" y="0"/>
                </a:cxn>
                <a:cxn ang="0">
                  <a:pos x="452" y="10"/>
                </a:cxn>
                <a:cxn ang="0">
                  <a:pos x="346" y="42"/>
                </a:cxn>
                <a:cxn ang="0">
                  <a:pos x="250" y="92"/>
                </a:cxn>
                <a:cxn ang="0">
                  <a:pos x="166" y="160"/>
                </a:cxn>
                <a:cxn ang="0">
                  <a:pos x="96" y="242"/>
                </a:cxn>
                <a:cxn ang="0">
                  <a:pos x="44" y="334"/>
                </a:cxn>
                <a:cxn ang="0">
                  <a:pos x="10" y="438"/>
                </a:cxn>
                <a:cxn ang="0">
                  <a:pos x="0" y="548"/>
                </a:cxn>
                <a:cxn ang="0">
                  <a:pos x="10" y="658"/>
                </a:cxn>
              </a:cxnLst>
              <a:rect l="0" t="0" r="r" b="b"/>
              <a:pathLst>
                <a:path w="1090" h="1094">
                  <a:moveTo>
                    <a:pt x="10" y="658"/>
                  </a:moveTo>
                  <a:lnTo>
                    <a:pt x="26" y="708"/>
                  </a:lnTo>
                  <a:lnTo>
                    <a:pt x="44" y="758"/>
                  </a:lnTo>
                  <a:lnTo>
                    <a:pt x="70" y="808"/>
                  </a:lnTo>
                  <a:lnTo>
                    <a:pt x="96" y="854"/>
                  </a:lnTo>
                  <a:lnTo>
                    <a:pt x="128" y="894"/>
                  </a:lnTo>
                  <a:lnTo>
                    <a:pt x="166" y="934"/>
                  </a:lnTo>
                  <a:lnTo>
                    <a:pt x="206" y="968"/>
                  </a:lnTo>
                  <a:lnTo>
                    <a:pt x="250" y="1000"/>
                  </a:lnTo>
                  <a:lnTo>
                    <a:pt x="298" y="1030"/>
                  </a:lnTo>
                  <a:lnTo>
                    <a:pt x="346" y="1050"/>
                  </a:lnTo>
                  <a:lnTo>
                    <a:pt x="402" y="1068"/>
                  </a:lnTo>
                  <a:lnTo>
                    <a:pt x="452" y="1082"/>
                  </a:lnTo>
                  <a:lnTo>
                    <a:pt x="512" y="1094"/>
                  </a:lnTo>
                  <a:lnTo>
                    <a:pt x="570" y="1094"/>
                  </a:lnTo>
                  <a:lnTo>
                    <a:pt x="610" y="1094"/>
                  </a:lnTo>
                  <a:lnTo>
                    <a:pt x="648" y="1090"/>
                  </a:lnTo>
                  <a:lnTo>
                    <a:pt x="688" y="1082"/>
                  </a:lnTo>
                  <a:lnTo>
                    <a:pt x="726" y="1072"/>
                  </a:lnTo>
                  <a:lnTo>
                    <a:pt x="762" y="1062"/>
                  </a:lnTo>
                  <a:lnTo>
                    <a:pt x="798" y="1048"/>
                  </a:lnTo>
                  <a:lnTo>
                    <a:pt x="832" y="1032"/>
                  </a:lnTo>
                  <a:lnTo>
                    <a:pt x="868" y="1016"/>
                  </a:lnTo>
                  <a:lnTo>
                    <a:pt x="858" y="972"/>
                  </a:lnTo>
                  <a:lnTo>
                    <a:pt x="850" y="930"/>
                  </a:lnTo>
                  <a:lnTo>
                    <a:pt x="846" y="886"/>
                  </a:lnTo>
                  <a:lnTo>
                    <a:pt x="842" y="844"/>
                  </a:lnTo>
                  <a:lnTo>
                    <a:pt x="846" y="804"/>
                  </a:lnTo>
                  <a:lnTo>
                    <a:pt x="850" y="766"/>
                  </a:lnTo>
                  <a:lnTo>
                    <a:pt x="862" y="694"/>
                  </a:lnTo>
                  <a:lnTo>
                    <a:pt x="884" y="622"/>
                  </a:lnTo>
                  <a:lnTo>
                    <a:pt x="912" y="556"/>
                  </a:lnTo>
                  <a:lnTo>
                    <a:pt x="946" y="492"/>
                  </a:lnTo>
                  <a:lnTo>
                    <a:pt x="990" y="434"/>
                  </a:lnTo>
                  <a:lnTo>
                    <a:pt x="1038" y="378"/>
                  </a:lnTo>
                  <a:lnTo>
                    <a:pt x="1090" y="330"/>
                  </a:lnTo>
                  <a:lnTo>
                    <a:pt x="1074" y="296"/>
                  </a:lnTo>
                  <a:lnTo>
                    <a:pt x="1052" y="260"/>
                  </a:lnTo>
                  <a:lnTo>
                    <a:pt x="1030" y="228"/>
                  </a:lnTo>
                  <a:lnTo>
                    <a:pt x="1004" y="196"/>
                  </a:lnTo>
                  <a:lnTo>
                    <a:pt x="980" y="166"/>
                  </a:lnTo>
                  <a:lnTo>
                    <a:pt x="950" y="138"/>
                  </a:lnTo>
                  <a:lnTo>
                    <a:pt x="916" y="114"/>
                  </a:lnTo>
                  <a:lnTo>
                    <a:pt x="884" y="92"/>
                  </a:lnTo>
                  <a:lnTo>
                    <a:pt x="850" y="70"/>
                  </a:lnTo>
                  <a:lnTo>
                    <a:pt x="814" y="52"/>
                  </a:lnTo>
                  <a:lnTo>
                    <a:pt x="776" y="34"/>
                  </a:lnTo>
                  <a:lnTo>
                    <a:pt x="736" y="24"/>
                  </a:lnTo>
                  <a:lnTo>
                    <a:pt x="696" y="14"/>
                  </a:lnTo>
                  <a:lnTo>
                    <a:pt x="656" y="2"/>
                  </a:lnTo>
                  <a:lnTo>
                    <a:pt x="610" y="0"/>
                  </a:lnTo>
                  <a:lnTo>
                    <a:pt x="570" y="0"/>
                  </a:lnTo>
                  <a:lnTo>
                    <a:pt x="512" y="2"/>
                  </a:lnTo>
                  <a:lnTo>
                    <a:pt x="452" y="10"/>
                  </a:lnTo>
                  <a:lnTo>
                    <a:pt x="402" y="24"/>
                  </a:lnTo>
                  <a:lnTo>
                    <a:pt x="346" y="42"/>
                  </a:lnTo>
                  <a:lnTo>
                    <a:pt x="298" y="64"/>
                  </a:lnTo>
                  <a:lnTo>
                    <a:pt x="250" y="92"/>
                  </a:lnTo>
                  <a:lnTo>
                    <a:pt x="206" y="124"/>
                  </a:lnTo>
                  <a:lnTo>
                    <a:pt x="166" y="160"/>
                  </a:lnTo>
                  <a:lnTo>
                    <a:pt x="128" y="198"/>
                  </a:lnTo>
                  <a:lnTo>
                    <a:pt x="96" y="242"/>
                  </a:lnTo>
                  <a:lnTo>
                    <a:pt x="70" y="284"/>
                  </a:lnTo>
                  <a:lnTo>
                    <a:pt x="44" y="334"/>
                  </a:lnTo>
                  <a:lnTo>
                    <a:pt x="26" y="384"/>
                  </a:lnTo>
                  <a:lnTo>
                    <a:pt x="10" y="438"/>
                  </a:lnTo>
                  <a:lnTo>
                    <a:pt x="4" y="492"/>
                  </a:lnTo>
                  <a:lnTo>
                    <a:pt x="0" y="548"/>
                  </a:lnTo>
                  <a:lnTo>
                    <a:pt x="4" y="602"/>
                  </a:lnTo>
                  <a:lnTo>
                    <a:pt x="10" y="6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2505" y="-2894"/>
              <a:ext cx="1816" cy="1450"/>
            </a:xfrm>
            <a:custGeom>
              <a:avLst/>
              <a:gdLst/>
              <a:ahLst/>
              <a:cxnLst>
                <a:cxn ang="0">
                  <a:pos x="1812" y="654"/>
                </a:cxn>
                <a:cxn ang="0">
                  <a:pos x="1800" y="582"/>
                </a:cxn>
                <a:cxn ang="0">
                  <a:pos x="1782" y="514"/>
                </a:cxn>
                <a:cxn ang="0">
                  <a:pos x="1754" y="446"/>
                </a:cxn>
                <a:cxn ang="0">
                  <a:pos x="1720" y="384"/>
                </a:cxn>
                <a:cxn ang="0">
                  <a:pos x="1682" y="322"/>
                </a:cxn>
                <a:cxn ang="0">
                  <a:pos x="1636" y="264"/>
                </a:cxn>
                <a:cxn ang="0">
                  <a:pos x="1586" y="214"/>
                </a:cxn>
                <a:cxn ang="0">
                  <a:pos x="1532" y="166"/>
                </a:cxn>
                <a:cxn ang="0">
                  <a:pos x="1472" y="124"/>
                </a:cxn>
                <a:cxn ang="0">
                  <a:pos x="1406" y="86"/>
                </a:cxn>
                <a:cxn ang="0">
                  <a:pos x="1342" y="58"/>
                </a:cxn>
                <a:cxn ang="0">
                  <a:pos x="1268" y="32"/>
                </a:cxn>
                <a:cxn ang="0">
                  <a:pos x="1192" y="14"/>
                </a:cxn>
                <a:cxn ang="0">
                  <a:pos x="1116" y="4"/>
                </a:cxn>
                <a:cxn ang="0">
                  <a:pos x="1036" y="0"/>
                </a:cxn>
                <a:cxn ang="0">
                  <a:pos x="570" y="0"/>
                </a:cxn>
                <a:cxn ang="0">
                  <a:pos x="492" y="4"/>
                </a:cxn>
                <a:cxn ang="0">
                  <a:pos x="416" y="14"/>
                </a:cxn>
                <a:cxn ang="0">
                  <a:pos x="382" y="68"/>
                </a:cxn>
                <a:cxn ang="0">
                  <a:pos x="340" y="116"/>
                </a:cxn>
                <a:cxn ang="0">
                  <a:pos x="290" y="162"/>
                </a:cxn>
                <a:cxn ang="0">
                  <a:pos x="240" y="206"/>
                </a:cxn>
                <a:cxn ang="0">
                  <a:pos x="184" y="242"/>
                </a:cxn>
                <a:cxn ang="0">
                  <a:pos x="126" y="276"/>
                </a:cxn>
                <a:cxn ang="0">
                  <a:pos x="64" y="300"/>
                </a:cxn>
                <a:cxn ang="0">
                  <a:pos x="0" y="322"/>
                </a:cxn>
                <a:cxn ang="0">
                  <a:pos x="56" y="322"/>
                </a:cxn>
                <a:cxn ang="0">
                  <a:pos x="102" y="326"/>
                </a:cxn>
                <a:cxn ang="0">
                  <a:pos x="152" y="326"/>
                </a:cxn>
                <a:cxn ang="0">
                  <a:pos x="198" y="332"/>
                </a:cxn>
                <a:cxn ang="0">
                  <a:pos x="244" y="340"/>
                </a:cxn>
                <a:cxn ang="0">
                  <a:pos x="290" y="352"/>
                </a:cxn>
                <a:cxn ang="0">
                  <a:pos x="332" y="362"/>
                </a:cxn>
                <a:cxn ang="0">
                  <a:pos x="416" y="390"/>
                </a:cxn>
                <a:cxn ang="0">
                  <a:pos x="500" y="430"/>
                </a:cxn>
                <a:cxn ang="0">
                  <a:pos x="576" y="474"/>
                </a:cxn>
                <a:cxn ang="0">
                  <a:pos x="650" y="524"/>
                </a:cxn>
                <a:cxn ang="0">
                  <a:pos x="714" y="582"/>
                </a:cxn>
                <a:cxn ang="0">
                  <a:pos x="776" y="644"/>
                </a:cxn>
                <a:cxn ang="0">
                  <a:pos x="830" y="712"/>
                </a:cxn>
                <a:cxn ang="0">
                  <a:pos x="876" y="786"/>
                </a:cxn>
                <a:cxn ang="0">
                  <a:pos x="914" y="862"/>
                </a:cxn>
                <a:cxn ang="0">
                  <a:pos x="948" y="940"/>
                </a:cxn>
                <a:cxn ang="0">
                  <a:pos x="960" y="984"/>
                </a:cxn>
                <a:cxn ang="0">
                  <a:pos x="970" y="1028"/>
                </a:cxn>
                <a:cxn ang="0">
                  <a:pos x="978" y="1070"/>
                </a:cxn>
                <a:cxn ang="0">
                  <a:pos x="982" y="1114"/>
                </a:cxn>
                <a:cxn ang="0">
                  <a:pos x="986" y="1158"/>
                </a:cxn>
                <a:cxn ang="0">
                  <a:pos x="990" y="1204"/>
                </a:cxn>
                <a:cxn ang="0">
                  <a:pos x="990" y="1450"/>
                </a:cxn>
                <a:cxn ang="0">
                  <a:pos x="1096" y="1444"/>
                </a:cxn>
                <a:cxn ang="0">
                  <a:pos x="1204" y="1432"/>
                </a:cxn>
                <a:cxn ang="0">
                  <a:pos x="1308" y="1418"/>
                </a:cxn>
                <a:cxn ang="0">
                  <a:pos x="1410" y="1404"/>
                </a:cxn>
                <a:cxn ang="0">
                  <a:pos x="1514" y="1382"/>
                </a:cxn>
                <a:cxn ang="0">
                  <a:pos x="1616" y="1360"/>
                </a:cxn>
                <a:cxn ang="0">
                  <a:pos x="1712" y="1336"/>
                </a:cxn>
                <a:cxn ang="0">
                  <a:pos x="1812" y="1306"/>
                </a:cxn>
                <a:cxn ang="0">
                  <a:pos x="1816" y="1306"/>
                </a:cxn>
                <a:cxn ang="0">
                  <a:pos x="1816" y="730"/>
                </a:cxn>
                <a:cxn ang="0">
                  <a:pos x="1812" y="654"/>
                </a:cxn>
              </a:cxnLst>
              <a:rect l="0" t="0" r="r" b="b"/>
              <a:pathLst>
                <a:path w="1816" h="1450">
                  <a:moveTo>
                    <a:pt x="1812" y="654"/>
                  </a:moveTo>
                  <a:lnTo>
                    <a:pt x="1800" y="582"/>
                  </a:lnTo>
                  <a:lnTo>
                    <a:pt x="1782" y="514"/>
                  </a:lnTo>
                  <a:lnTo>
                    <a:pt x="1754" y="446"/>
                  </a:lnTo>
                  <a:lnTo>
                    <a:pt x="1720" y="384"/>
                  </a:lnTo>
                  <a:lnTo>
                    <a:pt x="1682" y="322"/>
                  </a:lnTo>
                  <a:lnTo>
                    <a:pt x="1636" y="264"/>
                  </a:lnTo>
                  <a:lnTo>
                    <a:pt x="1586" y="214"/>
                  </a:lnTo>
                  <a:lnTo>
                    <a:pt x="1532" y="166"/>
                  </a:lnTo>
                  <a:lnTo>
                    <a:pt x="1472" y="124"/>
                  </a:lnTo>
                  <a:lnTo>
                    <a:pt x="1406" y="86"/>
                  </a:lnTo>
                  <a:lnTo>
                    <a:pt x="1342" y="58"/>
                  </a:lnTo>
                  <a:lnTo>
                    <a:pt x="1268" y="32"/>
                  </a:lnTo>
                  <a:lnTo>
                    <a:pt x="1192" y="14"/>
                  </a:lnTo>
                  <a:lnTo>
                    <a:pt x="1116" y="4"/>
                  </a:lnTo>
                  <a:lnTo>
                    <a:pt x="1036" y="0"/>
                  </a:lnTo>
                  <a:lnTo>
                    <a:pt x="570" y="0"/>
                  </a:lnTo>
                  <a:lnTo>
                    <a:pt x="492" y="4"/>
                  </a:lnTo>
                  <a:lnTo>
                    <a:pt x="416" y="14"/>
                  </a:lnTo>
                  <a:lnTo>
                    <a:pt x="382" y="68"/>
                  </a:lnTo>
                  <a:lnTo>
                    <a:pt x="340" y="116"/>
                  </a:lnTo>
                  <a:lnTo>
                    <a:pt x="290" y="162"/>
                  </a:lnTo>
                  <a:lnTo>
                    <a:pt x="240" y="206"/>
                  </a:lnTo>
                  <a:lnTo>
                    <a:pt x="184" y="242"/>
                  </a:lnTo>
                  <a:lnTo>
                    <a:pt x="126" y="276"/>
                  </a:lnTo>
                  <a:lnTo>
                    <a:pt x="64" y="300"/>
                  </a:lnTo>
                  <a:lnTo>
                    <a:pt x="0" y="322"/>
                  </a:lnTo>
                  <a:lnTo>
                    <a:pt x="56" y="322"/>
                  </a:lnTo>
                  <a:lnTo>
                    <a:pt x="102" y="326"/>
                  </a:lnTo>
                  <a:lnTo>
                    <a:pt x="152" y="326"/>
                  </a:lnTo>
                  <a:lnTo>
                    <a:pt x="198" y="332"/>
                  </a:lnTo>
                  <a:lnTo>
                    <a:pt x="244" y="340"/>
                  </a:lnTo>
                  <a:lnTo>
                    <a:pt x="290" y="352"/>
                  </a:lnTo>
                  <a:lnTo>
                    <a:pt x="332" y="362"/>
                  </a:lnTo>
                  <a:lnTo>
                    <a:pt x="416" y="390"/>
                  </a:lnTo>
                  <a:lnTo>
                    <a:pt x="500" y="430"/>
                  </a:lnTo>
                  <a:lnTo>
                    <a:pt x="576" y="474"/>
                  </a:lnTo>
                  <a:lnTo>
                    <a:pt x="650" y="524"/>
                  </a:lnTo>
                  <a:lnTo>
                    <a:pt x="714" y="582"/>
                  </a:lnTo>
                  <a:lnTo>
                    <a:pt x="776" y="644"/>
                  </a:lnTo>
                  <a:lnTo>
                    <a:pt x="830" y="712"/>
                  </a:lnTo>
                  <a:lnTo>
                    <a:pt x="876" y="786"/>
                  </a:lnTo>
                  <a:lnTo>
                    <a:pt x="914" y="862"/>
                  </a:lnTo>
                  <a:lnTo>
                    <a:pt x="948" y="940"/>
                  </a:lnTo>
                  <a:lnTo>
                    <a:pt x="960" y="984"/>
                  </a:lnTo>
                  <a:lnTo>
                    <a:pt x="970" y="1028"/>
                  </a:lnTo>
                  <a:lnTo>
                    <a:pt x="978" y="1070"/>
                  </a:lnTo>
                  <a:lnTo>
                    <a:pt x="982" y="1114"/>
                  </a:lnTo>
                  <a:lnTo>
                    <a:pt x="986" y="1158"/>
                  </a:lnTo>
                  <a:lnTo>
                    <a:pt x="990" y="1204"/>
                  </a:lnTo>
                  <a:lnTo>
                    <a:pt x="990" y="1450"/>
                  </a:lnTo>
                  <a:lnTo>
                    <a:pt x="1096" y="1444"/>
                  </a:lnTo>
                  <a:lnTo>
                    <a:pt x="1204" y="1432"/>
                  </a:lnTo>
                  <a:lnTo>
                    <a:pt x="1308" y="1418"/>
                  </a:lnTo>
                  <a:lnTo>
                    <a:pt x="1410" y="1404"/>
                  </a:lnTo>
                  <a:lnTo>
                    <a:pt x="1514" y="1382"/>
                  </a:lnTo>
                  <a:lnTo>
                    <a:pt x="1616" y="1360"/>
                  </a:lnTo>
                  <a:lnTo>
                    <a:pt x="1712" y="1336"/>
                  </a:lnTo>
                  <a:lnTo>
                    <a:pt x="1812" y="1306"/>
                  </a:lnTo>
                  <a:lnTo>
                    <a:pt x="1816" y="1306"/>
                  </a:lnTo>
                  <a:lnTo>
                    <a:pt x="1816" y="730"/>
                  </a:lnTo>
                  <a:lnTo>
                    <a:pt x="1812" y="6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2777" y="-4158"/>
              <a:ext cx="1090" cy="1094"/>
            </a:xfrm>
            <a:custGeom>
              <a:avLst/>
              <a:gdLst/>
              <a:ahLst/>
              <a:cxnLst>
                <a:cxn ang="0">
                  <a:pos x="144" y="492"/>
                </a:cxn>
                <a:cxn ang="0">
                  <a:pos x="206" y="622"/>
                </a:cxn>
                <a:cxn ang="0">
                  <a:pos x="240" y="766"/>
                </a:cxn>
                <a:cxn ang="0">
                  <a:pos x="246" y="844"/>
                </a:cxn>
                <a:cxn ang="0">
                  <a:pos x="240" y="930"/>
                </a:cxn>
                <a:cxn ang="0">
                  <a:pos x="220" y="1016"/>
                </a:cxn>
                <a:cxn ang="0">
                  <a:pos x="290" y="1048"/>
                </a:cxn>
                <a:cxn ang="0">
                  <a:pos x="364" y="1072"/>
                </a:cxn>
                <a:cxn ang="0">
                  <a:pos x="442" y="1090"/>
                </a:cxn>
                <a:cxn ang="0">
                  <a:pos x="520" y="1094"/>
                </a:cxn>
                <a:cxn ang="0">
                  <a:pos x="636" y="1082"/>
                </a:cxn>
                <a:cxn ang="0">
                  <a:pos x="744" y="1050"/>
                </a:cxn>
                <a:cxn ang="0">
                  <a:pos x="840" y="1000"/>
                </a:cxn>
                <a:cxn ang="0">
                  <a:pos x="924" y="934"/>
                </a:cxn>
                <a:cxn ang="0">
                  <a:pos x="994" y="854"/>
                </a:cxn>
                <a:cxn ang="0">
                  <a:pos x="1046" y="758"/>
                </a:cxn>
                <a:cxn ang="0">
                  <a:pos x="1078" y="658"/>
                </a:cxn>
                <a:cxn ang="0">
                  <a:pos x="1090" y="548"/>
                </a:cxn>
                <a:cxn ang="0">
                  <a:pos x="1078" y="438"/>
                </a:cxn>
                <a:cxn ang="0">
                  <a:pos x="1046" y="334"/>
                </a:cxn>
                <a:cxn ang="0">
                  <a:pos x="994" y="242"/>
                </a:cxn>
                <a:cxn ang="0">
                  <a:pos x="924" y="160"/>
                </a:cxn>
                <a:cxn ang="0">
                  <a:pos x="840" y="92"/>
                </a:cxn>
                <a:cxn ang="0">
                  <a:pos x="744" y="42"/>
                </a:cxn>
                <a:cxn ang="0">
                  <a:pos x="636" y="10"/>
                </a:cxn>
                <a:cxn ang="0">
                  <a:pos x="520" y="0"/>
                </a:cxn>
                <a:cxn ang="0">
                  <a:pos x="434" y="2"/>
                </a:cxn>
                <a:cxn ang="0">
                  <a:pos x="354" y="24"/>
                </a:cxn>
                <a:cxn ang="0">
                  <a:pos x="276" y="52"/>
                </a:cxn>
                <a:cxn ang="0">
                  <a:pos x="206" y="92"/>
                </a:cxn>
                <a:cxn ang="0">
                  <a:pos x="140" y="138"/>
                </a:cxn>
                <a:cxn ang="0">
                  <a:pos x="84" y="196"/>
                </a:cxn>
                <a:cxn ang="0">
                  <a:pos x="36" y="260"/>
                </a:cxn>
                <a:cxn ang="0">
                  <a:pos x="0" y="330"/>
                </a:cxn>
                <a:cxn ang="0">
                  <a:pos x="100" y="434"/>
                </a:cxn>
              </a:cxnLst>
              <a:rect l="0" t="0" r="r" b="b"/>
              <a:pathLst>
                <a:path w="1090" h="1094">
                  <a:moveTo>
                    <a:pt x="100" y="434"/>
                  </a:moveTo>
                  <a:lnTo>
                    <a:pt x="144" y="492"/>
                  </a:lnTo>
                  <a:lnTo>
                    <a:pt x="176" y="556"/>
                  </a:lnTo>
                  <a:lnTo>
                    <a:pt x="206" y="622"/>
                  </a:lnTo>
                  <a:lnTo>
                    <a:pt x="228" y="694"/>
                  </a:lnTo>
                  <a:lnTo>
                    <a:pt x="240" y="766"/>
                  </a:lnTo>
                  <a:lnTo>
                    <a:pt x="242" y="804"/>
                  </a:lnTo>
                  <a:lnTo>
                    <a:pt x="246" y="844"/>
                  </a:lnTo>
                  <a:lnTo>
                    <a:pt x="242" y="886"/>
                  </a:lnTo>
                  <a:lnTo>
                    <a:pt x="240" y="930"/>
                  </a:lnTo>
                  <a:lnTo>
                    <a:pt x="232" y="972"/>
                  </a:lnTo>
                  <a:lnTo>
                    <a:pt x="220" y="1016"/>
                  </a:lnTo>
                  <a:lnTo>
                    <a:pt x="258" y="1032"/>
                  </a:lnTo>
                  <a:lnTo>
                    <a:pt x="290" y="1048"/>
                  </a:lnTo>
                  <a:lnTo>
                    <a:pt x="328" y="1062"/>
                  </a:lnTo>
                  <a:lnTo>
                    <a:pt x="364" y="1072"/>
                  </a:lnTo>
                  <a:lnTo>
                    <a:pt x="402" y="1082"/>
                  </a:lnTo>
                  <a:lnTo>
                    <a:pt x="442" y="1090"/>
                  </a:lnTo>
                  <a:lnTo>
                    <a:pt x="478" y="1094"/>
                  </a:lnTo>
                  <a:lnTo>
                    <a:pt x="520" y="1094"/>
                  </a:lnTo>
                  <a:lnTo>
                    <a:pt x="578" y="1094"/>
                  </a:lnTo>
                  <a:lnTo>
                    <a:pt x="636" y="1082"/>
                  </a:lnTo>
                  <a:lnTo>
                    <a:pt x="688" y="1068"/>
                  </a:lnTo>
                  <a:lnTo>
                    <a:pt x="744" y="1050"/>
                  </a:lnTo>
                  <a:lnTo>
                    <a:pt x="792" y="1030"/>
                  </a:lnTo>
                  <a:lnTo>
                    <a:pt x="840" y="1000"/>
                  </a:lnTo>
                  <a:lnTo>
                    <a:pt x="884" y="968"/>
                  </a:lnTo>
                  <a:lnTo>
                    <a:pt x="924" y="934"/>
                  </a:lnTo>
                  <a:lnTo>
                    <a:pt x="960" y="894"/>
                  </a:lnTo>
                  <a:lnTo>
                    <a:pt x="994" y="854"/>
                  </a:lnTo>
                  <a:lnTo>
                    <a:pt x="1020" y="808"/>
                  </a:lnTo>
                  <a:lnTo>
                    <a:pt x="1046" y="758"/>
                  </a:lnTo>
                  <a:lnTo>
                    <a:pt x="1064" y="708"/>
                  </a:lnTo>
                  <a:lnTo>
                    <a:pt x="1078" y="658"/>
                  </a:lnTo>
                  <a:lnTo>
                    <a:pt x="1086" y="602"/>
                  </a:lnTo>
                  <a:lnTo>
                    <a:pt x="1090" y="548"/>
                  </a:lnTo>
                  <a:lnTo>
                    <a:pt x="1086" y="492"/>
                  </a:lnTo>
                  <a:lnTo>
                    <a:pt x="1078" y="438"/>
                  </a:lnTo>
                  <a:lnTo>
                    <a:pt x="1064" y="384"/>
                  </a:lnTo>
                  <a:lnTo>
                    <a:pt x="1046" y="334"/>
                  </a:lnTo>
                  <a:lnTo>
                    <a:pt x="1020" y="284"/>
                  </a:lnTo>
                  <a:lnTo>
                    <a:pt x="994" y="242"/>
                  </a:lnTo>
                  <a:lnTo>
                    <a:pt x="960" y="198"/>
                  </a:lnTo>
                  <a:lnTo>
                    <a:pt x="924" y="160"/>
                  </a:lnTo>
                  <a:lnTo>
                    <a:pt x="884" y="124"/>
                  </a:lnTo>
                  <a:lnTo>
                    <a:pt x="840" y="92"/>
                  </a:lnTo>
                  <a:lnTo>
                    <a:pt x="792" y="64"/>
                  </a:lnTo>
                  <a:lnTo>
                    <a:pt x="744" y="42"/>
                  </a:lnTo>
                  <a:lnTo>
                    <a:pt x="688" y="24"/>
                  </a:lnTo>
                  <a:lnTo>
                    <a:pt x="636" y="10"/>
                  </a:lnTo>
                  <a:lnTo>
                    <a:pt x="578" y="2"/>
                  </a:lnTo>
                  <a:lnTo>
                    <a:pt x="520" y="0"/>
                  </a:lnTo>
                  <a:lnTo>
                    <a:pt x="478" y="0"/>
                  </a:lnTo>
                  <a:lnTo>
                    <a:pt x="434" y="2"/>
                  </a:lnTo>
                  <a:lnTo>
                    <a:pt x="394" y="14"/>
                  </a:lnTo>
                  <a:lnTo>
                    <a:pt x="354" y="24"/>
                  </a:lnTo>
                  <a:lnTo>
                    <a:pt x="312" y="34"/>
                  </a:lnTo>
                  <a:lnTo>
                    <a:pt x="276" y="52"/>
                  </a:lnTo>
                  <a:lnTo>
                    <a:pt x="240" y="70"/>
                  </a:lnTo>
                  <a:lnTo>
                    <a:pt x="206" y="92"/>
                  </a:lnTo>
                  <a:lnTo>
                    <a:pt x="174" y="114"/>
                  </a:lnTo>
                  <a:lnTo>
                    <a:pt x="140" y="138"/>
                  </a:lnTo>
                  <a:lnTo>
                    <a:pt x="110" y="166"/>
                  </a:lnTo>
                  <a:lnTo>
                    <a:pt x="84" y="196"/>
                  </a:lnTo>
                  <a:lnTo>
                    <a:pt x="58" y="228"/>
                  </a:lnTo>
                  <a:lnTo>
                    <a:pt x="36" y="260"/>
                  </a:lnTo>
                  <a:lnTo>
                    <a:pt x="14" y="296"/>
                  </a:lnTo>
                  <a:lnTo>
                    <a:pt x="0" y="330"/>
                  </a:lnTo>
                  <a:lnTo>
                    <a:pt x="52" y="378"/>
                  </a:lnTo>
                  <a:lnTo>
                    <a:pt x="100" y="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1255" y="-2408"/>
              <a:ext cx="1986" cy="1540"/>
            </a:xfrm>
            <a:custGeom>
              <a:avLst/>
              <a:gdLst/>
              <a:ahLst/>
              <a:cxnLst>
                <a:cxn ang="0">
                  <a:pos x="1972" y="618"/>
                </a:cxn>
                <a:cxn ang="0">
                  <a:pos x="1954" y="544"/>
                </a:cxn>
                <a:cxn ang="0">
                  <a:pos x="1926" y="476"/>
                </a:cxn>
                <a:cxn ang="0">
                  <a:pos x="1894" y="406"/>
                </a:cxn>
                <a:cxn ang="0">
                  <a:pos x="1858" y="344"/>
                </a:cxn>
                <a:cxn ang="0">
                  <a:pos x="1816" y="282"/>
                </a:cxn>
                <a:cxn ang="0">
                  <a:pos x="1766" y="226"/>
                </a:cxn>
                <a:cxn ang="0">
                  <a:pos x="1714" y="178"/>
                </a:cxn>
                <a:cxn ang="0">
                  <a:pos x="1656" y="132"/>
                </a:cxn>
                <a:cxn ang="0">
                  <a:pos x="1592" y="94"/>
                </a:cxn>
                <a:cxn ang="0">
                  <a:pos x="1530" y="62"/>
                </a:cxn>
                <a:cxn ang="0">
                  <a:pos x="1458" y="36"/>
                </a:cxn>
                <a:cxn ang="0">
                  <a:pos x="1388" y="18"/>
                </a:cxn>
                <a:cxn ang="0">
                  <a:pos x="1314" y="4"/>
                </a:cxn>
                <a:cxn ang="0">
                  <a:pos x="1236" y="0"/>
                </a:cxn>
                <a:cxn ang="0">
                  <a:pos x="1068" y="0"/>
                </a:cxn>
                <a:cxn ang="0">
                  <a:pos x="934" y="0"/>
                </a:cxn>
                <a:cxn ang="0">
                  <a:pos x="750" y="0"/>
                </a:cxn>
                <a:cxn ang="0">
                  <a:pos x="676" y="4"/>
                </a:cxn>
                <a:cxn ang="0">
                  <a:pos x="602" y="18"/>
                </a:cxn>
                <a:cxn ang="0">
                  <a:pos x="528" y="36"/>
                </a:cxn>
                <a:cxn ang="0">
                  <a:pos x="460" y="62"/>
                </a:cxn>
                <a:cxn ang="0">
                  <a:pos x="392" y="94"/>
                </a:cxn>
                <a:cxn ang="0">
                  <a:pos x="332" y="132"/>
                </a:cxn>
                <a:cxn ang="0">
                  <a:pos x="276" y="178"/>
                </a:cxn>
                <a:cxn ang="0">
                  <a:pos x="222" y="226"/>
                </a:cxn>
                <a:cxn ang="0">
                  <a:pos x="172" y="282"/>
                </a:cxn>
                <a:cxn ang="0">
                  <a:pos x="130" y="344"/>
                </a:cxn>
                <a:cxn ang="0">
                  <a:pos x="92" y="406"/>
                </a:cxn>
                <a:cxn ang="0">
                  <a:pos x="60" y="476"/>
                </a:cxn>
                <a:cxn ang="0">
                  <a:pos x="34" y="544"/>
                </a:cxn>
                <a:cxn ang="0">
                  <a:pos x="18" y="618"/>
                </a:cxn>
                <a:cxn ang="0">
                  <a:pos x="6" y="696"/>
                </a:cxn>
                <a:cxn ang="0">
                  <a:pos x="0" y="776"/>
                </a:cxn>
                <a:cxn ang="0">
                  <a:pos x="0" y="1028"/>
                </a:cxn>
                <a:cxn ang="0">
                  <a:pos x="0" y="1386"/>
                </a:cxn>
                <a:cxn ang="0">
                  <a:pos x="120" y="1424"/>
                </a:cxn>
                <a:cxn ang="0">
                  <a:pos x="240" y="1452"/>
                </a:cxn>
                <a:cxn ang="0">
                  <a:pos x="364" y="1482"/>
                </a:cxn>
                <a:cxn ang="0">
                  <a:pos x="488" y="1500"/>
                </a:cxn>
                <a:cxn ang="0">
                  <a:pos x="612" y="1518"/>
                </a:cxn>
                <a:cxn ang="0">
                  <a:pos x="740" y="1530"/>
                </a:cxn>
                <a:cxn ang="0">
                  <a:pos x="866" y="1538"/>
                </a:cxn>
                <a:cxn ang="0">
                  <a:pos x="994" y="1540"/>
                </a:cxn>
                <a:cxn ang="0">
                  <a:pos x="1122" y="1538"/>
                </a:cxn>
                <a:cxn ang="0">
                  <a:pos x="1250" y="1530"/>
                </a:cxn>
                <a:cxn ang="0">
                  <a:pos x="1376" y="1518"/>
                </a:cxn>
                <a:cxn ang="0">
                  <a:pos x="1500" y="1500"/>
                </a:cxn>
                <a:cxn ang="0">
                  <a:pos x="1624" y="1482"/>
                </a:cxn>
                <a:cxn ang="0">
                  <a:pos x="1746" y="1452"/>
                </a:cxn>
                <a:cxn ang="0">
                  <a:pos x="1866" y="1424"/>
                </a:cxn>
                <a:cxn ang="0">
                  <a:pos x="1986" y="1386"/>
                </a:cxn>
                <a:cxn ang="0">
                  <a:pos x="1986" y="1028"/>
                </a:cxn>
                <a:cxn ang="0">
                  <a:pos x="1986" y="776"/>
                </a:cxn>
                <a:cxn ang="0">
                  <a:pos x="1982" y="696"/>
                </a:cxn>
                <a:cxn ang="0">
                  <a:pos x="1972" y="618"/>
                </a:cxn>
              </a:cxnLst>
              <a:rect l="0" t="0" r="r" b="b"/>
              <a:pathLst>
                <a:path w="1986" h="1540">
                  <a:moveTo>
                    <a:pt x="1972" y="618"/>
                  </a:moveTo>
                  <a:lnTo>
                    <a:pt x="1954" y="544"/>
                  </a:lnTo>
                  <a:lnTo>
                    <a:pt x="1926" y="476"/>
                  </a:lnTo>
                  <a:lnTo>
                    <a:pt x="1894" y="406"/>
                  </a:lnTo>
                  <a:lnTo>
                    <a:pt x="1858" y="344"/>
                  </a:lnTo>
                  <a:lnTo>
                    <a:pt x="1816" y="282"/>
                  </a:lnTo>
                  <a:lnTo>
                    <a:pt x="1766" y="226"/>
                  </a:lnTo>
                  <a:lnTo>
                    <a:pt x="1714" y="178"/>
                  </a:lnTo>
                  <a:lnTo>
                    <a:pt x="1656" y="132"/>
                  </a:lnTo>
                  <a:lnTo>
                    <a:pt x="1592" y="94"/>
                  </a:lnTo>
                  <a:lnTo>
                    <a:pt x="1530" y="62"/>
                  </a:lnTo>
                  <a:lnTo>
                    <a:pt x="1458" y="36"/>
                  </a:lnTo>
                  <a:lnTo>
                    <a:pt x="1388" y="18"/>
                  </a:lnTo>
                  <a:lnTo>
                    <a:pt x="1314" y="4"/>
                  </a:lnTo>
                  <a:lnTo>
                    <a:pt x="1236" y="0"/>
                  </a:lnTo>
                  <a:lnTo>
                    <a:pt x="1068" y="0"/>
                  </a:lnTo>
                  <a:lnTo>
                    <a:pt x="934" y="0"/>
                  </a:lnTo>
                  <a:lnTo>
                    <a:pt x="750" y="0"/>
                  </a:lnTo>
                  <a:lnTo>
                    <a:pt x="676" y="4"/>
                  </a:lnTo>
                  <a:lnTo>
                    <a:pt x="602" y="18"/>
                  </a:lnTo>
                  <a:lnTo>
                    <a:pt x="528" y="36"/>
                  </a:lnTo>
                  <a:lnTo>
                    <a:pt x="460" y="62"/>
                  </a:lnTo>
                  <a:lnTo>
                    <a:pt x="392" y="94"/>
                  </a:lnTo>
                  <a:lnTo>
                    <a:pt x="332" y="132"/>
                  </a:lnTo>
                  <a:lnTo>
                    <a:pt x="276" y="178"/>
                  </a:lnTo>
                  <a:lnTo>
                    <a:pt x="222" y="226"/>
                  </a:lnTo>
                  <a:lnTo>
                    <a:pt x="172" y="282"/>
                  </a:lnTo>
                  <a:lnTo>
                    <a:pt x="130" y="344"/>
                  </a:lnTo>
                  <a:lnTo>
                    <a:pt x="92" y="406"/>
                  </a:lnTo>
                  <a:lnTo>
                    <a:pt x="60" y="476"/>
                  </a:lnTo>
                  <a:lnTo>
                    <a:pt x="34" y="544"/>
                  </a:lnTo>
                  <a:lnTo>
                    <a:pt x="18" y="618"/>
                  </a:lnTo>
                  <a:lnTo>
                    <a:pt x="6" y="696"/>
                  </a:lnTo>
                  <a:lnTo>
                    <a:pt x="0" y="776"/>
                  </a:lnTo>
                  <a:lnTo>
                    <a:pt x="0" y="1028"/>
                  </a:lnTo>
                  <a:lnTo>
                    <a:pt x="0" y="1386"/>
                  </a:lnTo>
                  <a:lnTo>
                    <a:pt x="120" y="1424"/>
                  </a:lnTo>
                  <a:lnTo>
                    <a:pt x="240" y="1452"/>
                  </a:lnTo>
                  <a:lnTo>
                    <a:pt x="364" y="1482"/>
                  </a:lnTo>
                  <a:lnTo>
                    <a:pt x="488" y="1500"/>
                  </a:lnTo>
                  <a:lnTo>
                    <a:pt x="612" y="1518"/>
                  </a:lnTo>
                  <a:lnTo>
                    <a:pt x="740" y="1530"/>
                  </a:lnTo>
                  <a:lnTo>
                    <a:pt x="866" y="1538"/>
                  </a:lnTo>
                  <a:lnTo>
                    <a:pt x="994" y="1540"/>
                  </a:lnTo>
                  <a:lnTo>
                    <a:pt x="1122" y="1538"/>
                  </a:lnTo>
                  <a:lnTo>
                    <a:pt x="1250" y="1530"/>
                  </a:lnTo>
                  <a:lnTo>
                    <a:pt x="1376" y="1518"/>
                  </a:lnTo>
                  <a:lnTo>
                    <a:pt x="1500" y="1500"/>
                  </a:lnTo>
                  <a:lnTo>
                    <a:pt x="1624" y="1482"/>
                  </a:lnTo>
                  <a:lnTo>
                    <a:pt x="1746" y="1452"/>
                  </a:lnTo>
                  <a:lnTo>
                    <a:pt x="1866" y="1424"/>
                  </a:lnTo>
                  <a:lnTo>
                    <a:pt x="1986" y="1386"/>
                  </a:lnTo>
                  <a:lnTo>
                    <a:pt x="1986" y="1028"/>
                  </a:lnTo>
                  <a:lnTo>
                    <a:pt x="1986" y="776"/>
                  </a:lnTo>
                  <a:lnTo>
                    <a:pt x="1982" y="696"/>
                  </a:lnTo>
                  <a:lnTo>
                    <a:pt x="1972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auto">
            <a:xfrm>
              <a:off x="1669" y="-3868"/>
              <a:ext cx="1180" cy="1180"/>
            </a:xfrm>
            <a:custGeom>
              <a:avLst/>
              <a:gdLst/>
              <a:ahLst/>
              <a:cxnLst>
                <a:cxn ang="0">
                  <a:pos x="26" y="418"/>
                </a:cxn>
                <a:cxn ang="0">
                  <a:pos x="4" y="530"/>
                </a:cxn>
                <a:cxn ang="0">
                  <a:pos x="4" y="640"/>
                </a:cxn>
                <a:cxn ang="0">
                  <a:pos x="18" y="736"/>
                </a:cxn>
                <a:cxn ang="0">
                  <a:pos x="52" y="834"/>
                </a:cxn>
                <a:cxn ang="0">
                  <a:pos x="104" y="920"/>
                </a:cxn>
                <a:cxn ang="0">
                  <a:pos x="164" y="1000"/>
                </a:cxn>
                <a:cxn ang="0">
                  <a:pos x="258" y="1074"/>
                </a:cxn>
                <a:cxn ang="0">
                  <a:pos x="382" y="1142"/>
                </a:cxn>
                <a:cxn ang="0">
                  <a:pos x="516" y="1176"/>
                </a:cxn>
                <a:cxn ang="0">
                  <a:pos x="592" y="1180"/>
                </a:cxn>
                <a:cxn ang="0">
                  <a:pos x="678" y="1172"/>
                </a:cxn>
                <a:cxn ang="0">
                  <a:pos x="764" y="1154"/>
                </a:cxn>
                <a:cxn ang="0">
                  <a:pos x="842" y="1124"/>
                </a:cxn>
                <a:cxn ang="0">
                  <a:pos x="918" y="1082"/>
                </a:cxn>
                <a:cxn ang="0">
                  <a:pos x="988" y="1026"/>
                </a:cxn>
                <a:cxn ang="0">
                  <a:pos x="1064" y="944"/>
                </a:cxn>
                <a:cxn ang="0">
                  <a:pos x="1124" y="842"/>
                </a:cxn>
                <a:cxn ang="0">
                  <a:pos x="1162" y="732"/>
                </a:cxn>
                <a:cxn ang="0">
                  <a:pos x="1180" y="636"/>
                </a:cxn>
                <a:cxn ang="0">
                  <a:pos x="1176" y="530"/>
                </a:cxn>
                <a:cxn ang="0">
                  <a:pos x="1158" y="422"/>
                </a:cxn>
                <a:cxn ang="0">
                  <a:pos x="1116" y="320"/>
                </a:cxn>
                <a:cxn ang="0">
                  <a:pos x="1056" y="226"/>
                </a:cxn>
                <a:cxn ang="0">
                  <a:pos x="978" y="144"/>
                </a:cxn>
                <a:cxn ang="0">
                  <a:pos x="880" y="76"/>
                </a:cxn>
                <a:cxn ang="0">
                  <a:pos x="772" y="28"/>
                </a:cxn>
                <a:cxn ang="0">
                  <a:pos x="652" y="4"/>
                </a:cxn>
                <a:cxn ang="0">
                  <a:pos x="532" y="4"/>
                </a:cxn>
                <a:cxn ang="0">
                  <a:pos x="416" y="28"/>
                </a:cxn>
                <a:cxn ang="0">
                  <a:pos x="306" y="72"/>
                </a:cxn>
                <a:cxn ang="0">
                  <a:pos x="214" y="136"/>
                </a:cxn>
                <a:cxn ang="0">
                  <a:pos x="134" y="218"/>
                </a:cxn>
                <a:cxn ang="0">
                  <a:pos x="70" y="312"/>
                </a:cxn>
              </a:cxnLst>
              <a:rect l="0" t="0" r="r" b="b"/>
              <a:pathLst>
                <a:path w="1180" h="1180">
                  <a:moveTo>
                    <a:pt x="48" y="362"/>
                  </a:moveTo>
                  <a:lnTo>
                    <a:pt x="26" y="418"/>
                  </a:lnTo>
                  <a:lnTo>
                    <a:pt x="14" y="470"/>
                  </a:lnTo>
                  <a:lnTo>
                    <a:pt x="4" y="530"/>
                  </a:lnTo>
                  <a:lnTo>
                    <a:pt x="0" y="590"/>
                  </a:lnTo>
                  <a:lnTo>
                    <a:pt x="4" y="640"/>
                  </a:lnTo>
                  <a:lnTo>
                    <a:pt x="10" y="688"/>
                  </a:lnTo>
                  <a:lnTo>
                    <a:pt x="18" y="736"/>
                  </a:lnTo>
                  <a:lnTo>
                    <a:pt x="34" y="786"/>
                  </a:lnTo>
                  <a:lnTo>
                    <a:pt x="52" y="834"/>
                  </a:lnTo>
                  <a:lnTo>
                    <a:pt x="78" y="880"/>
                  </a:lnTo>
                  <a:lnTo>
                    <a:pt x="104" y="920"/>
                  </a:lnTo>
                  <a:lnTo>
                    <a:pt x="134" y="962"/>
                  </a:lnTo>
                  <a:lnTo>
                    <a:pt x="164" y="1000"/>
                  </a:lnTo>
                  <a:lnTo>
                    <a:pt x="202" y="1034"/>
                  </a:lnTo>
                  <a:lnTo>
                    <a:pt x="258" y="1074"/>
                  </a:lnTo>
                  <a:lnTo>
                    <a:pt x="318" y="1112"/>
                  </a:lnTo>
                  <a:lnTo>
                    <a:pt x="382" y="1142"/>
                  </a:lnTo>
                  <a:lnTo>
                    <a:pt x="450" y="1160"/>
                  </a:lnTo>
                  <a:lnTo>
                    <a:pt x="516" y="1176"/>
                  </a:lnTo>
                  <a:lnTo>
                    <a:pt x="554" y="1180"/>
                  </a:lnTo>
                  <a:lnTo>
                    <a:pt x="592" y="1180"/>
                  </a:lnTo>
                  <a:lnTo>
                    <a:pt x="636" y="1180"/>
                  </a:lnTo>
                  <a:lnTo>
                    <a:pt x="678" y="1172"/>
                  </a:lnTo>
                  <a:lnTo>
                    <a:pt x="722" y="1164"/>
                  </a:lnTo>
                  <a:lnTo>
                    <a:pt x="764" y="1154"/>
                  </a:lnTo>
                  <a:lnTo>
                    <a:pt x="806" y="1138"/>
                  </a:lnTo>
                  <a:lnTo>
                    <a:pt x="842" y="1124"/>
                  </a:lnTo>
                  <a:lnTo>
                    <a:pt x="880" y="1104"/>
                  </a:lnTo>
                  <a:lnTo>
                    <a:pt x="918" y="1082"/>
                  </a:lnTo>
                  <a:lnTo>
                    <a:pt x="944" y="1064"/>
                  </a:lnTo>
                  <a:lnTo>
                    <a:pt x="988" y="1026"/>
                  </a:lnTo>
                  <a:lnTo>
                    <a:pt x="1026" y="984"/>
                  </a:lnTo>
                  <a:lnTo>
                    <a:pt x="1064" y="944"/>
                  </a:lnTo>
                  <a:lnTo>
                    <a:pt x="1098" y="894"/>
                  </a:lnTo>
                  <a:lnTo>
                    <a:pt x="1124" y="842"/>
                  </a:lnTo>
                  <a:lnTo>
                    <a:pt x="1146" y="790"/>
                  </a:lnTo>
                  <a:lnTo>
                    <a:pt x="1162" y="732"/>
                  </a:lnTo>
                  <a:lnTo>
                    <a:pt x="1172" y="676"/>
                  </a:lnTo>
                  <a:lnTo>
                    <a:pt x="1180" y="636"/>
                  </a:lnTo>
                  <a:lnTo>
                    <a:pt x="1180" y="590"/>
                  </a:lnTo>
                  <a:lnTo>
                    <a:pt x="1176" y="530"/>
                  </a:lnTo>
                  <a:lnTo>
                    <a:pt x="1168" y="474"/>
                  </a:lnTo>
                  <a:lnTo>
                    <a:pt x="1158" y="422"/>
                  </a:lnTo>
                  <a:lnTo>
                    <a:pt x="1138" y="368"/>
                  </a:lnTo>
                  <a:lnTo>
                    <a:pt x="1116" y="320"/>
                  </a:lnTo>
                  <a:lnTo>
                    <a:pt x="1086" y="272"/>
                  </a:lnTo>
                  <a:lnTo>
                    <a:pt x="1056" y="226"/>
                  </a:lnTo>
                  <a:lnTo>
                    <a:pt x="1018" y="184"/>
                  </a:lnTo>
                  <a:lnTo>
                    <a:pt x="978" y="144"/>
                  </a:lnTo>
                  <a:lnTo>
                    <a:pt x="932" y="110"/>
                  </a:lnTo>
                  <a:lnTo>
                    <a:pt x="880" y="76"/>
                  </a:lnTo>
                  <a:lnTo>
                    <a:pt x="828" y="50"/>
                  </a:lnTo>
                  <a:lnTo>
                    <a:pt x="772" y="28"/>
                  </a:lnTo>
                  <a:lnTo>
                    <a:pt x="716" y="12"/>
                  </a:lnTo>
                  <a:lnTo>
                    <a:pt x="652" y="4"/>
                  </a:lnTo>
                  <a:lnTo>
                    <a:pt x="592" y="0"/>
                  </a:lnTo>
                  <a:lnTo>
                    <a:pt x="532" y="4"/>
                  </a:lnTo>
                  <a:lnTo>
                    <a:pt x="472" y="12"/>
                  </a:lnTo>
                  <a:lnTo>
                    <a:pt x="416" y="28"/>
                  </a:lnTo>
                  <a:lnTo>
                    <a:pt x="360" y="46"/>
                  </a:lnTo>
                  <a:lnTo>
                    <a:pt x="306" y="72"/>
                  </a:lnTo>
                  <a:lnTo>
                    <a:pt x="258" y="102"/>
                  </a:lnTo>
                  <a:lnTo>
                    <a:pt x="214" y="136"/>
                  </a:lnTo>
                  <a:lnTo>
                    <a:pt x="172" y="178"/>
                  </a:lnTo>
                  <a:lnTo>
                    <a:pt x="134" y="218"/>
                  </a:lnTo>
                  <a:lnTo>
                    <a:pt x="100" y="264"/>
                  </a:lnTo>
                  <a:lnTo>
                    <a:pt x="70" y="312"/>
                  </a:lnTo>
                  <a:lnTo>
                    <a:pt x="48" y="3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" name="Group 106"/>
          <p:cNvGrpSpPr>
            <a:grpSpLocks noChangeAspect="1"/>
          </p:cNvGrpSpPr>
          <p:nvPr/>
        </p:nvGrpSpPr>
        <p:grpSpPr bwMode="auto">
          <a:xfrm>
            <a:off x="518700" y="5492446"/>
            <a:ext cx="253282" cy="240810"/>
            <a:chOff x="-4746" y="752"/>
            <a:chExt cx="3696" cy="3514"/>
          </a:xfrm>
          <a:solidFill>
            <a:srgbClr val="000000"/>
          </a:solidFill>
        </p:grpSpPr>
        <p:sp>
          <p:nvSpPr>
            <p:cNvPr id="28" name="Freeform 107"/>
            <p:cNvSpPr>
              <a:spLocks/>
            </p:cNvSpPr>
            <p:nvPr/>
          </p:nvSpPr>
          <p:spPr bwMode="auto">
            <a:xfrm>
              <a:off x="-4182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108"/>
            <p:cNvSpPr>
              <a:spLocks/>
            </p:cNvSpPr>
            <p:nvPr/>
          </p:nvSpPr>
          <p:spPr bwMode="auto">
            <a:xfrm>
              <a:off x="-2740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109"/>
            <p:cNvSpPr>
              <a:spLocks noEditPoints="1"/>
            </p:cNvSpPr>
            <p:nvPr/>
          </p:nvSpPr>
          <p:spPr bwMode="auto">
            <a:xfrm>
              <a:off x="-4746" y="1752"/>
              <a:ext cx="3696" cy="2514"/>
            </a:xfrm>
            <a:custGeom>
              <a:avLst/>
              <a:gdLst/>
              <a:ahLst/>
              <a:cxnLst>
                <a:cxn ang="0">
                  <a:pos x="3696" y="1258"/>
                </a:cxn>
                <a:cxn ang="0">
                  <a:pos x="3696" y="1060"/>
                </a:cxn>
                <a:cxn ang="0">
                  <a:pos x="3696" y="966"/>
                </a:cxn>
                <a:cxn ang="0">
                  <a:pos x="3696" y="512"/>
                </a:cxn>
                <a:cxn ang="0">
                  <a:pos x="2824" y="512"/>
                </a:cxn>
                <a:cxn ang="0">
                  <a:pos x="2724" y="0"/>
                </a:cxn>
                <a:cxn ang="0">
                  <a:pos x="1438" y="512"/>
                </a:cxn>
                <a:cxn ang="0">
                  <a:pos x="1284" y="0"/>
                </a:cxn>
                <a:cxn ang="0">
                  <a:pos x="0" y="512"/>
                </a:cxn>
                <a:cxn ang="0">
                  <a:pos x="0" y="966"/>
                </a:cxn>
                <a:cxn ang="0">
                  <a:pos x="0" y="1060"/>
                </a:cxn>
                <a:cxn ang="0">
                  <a:pos x="0" y="1258"/>
                </a:cxn>
                <a:cxn ang="0">
                  <a:pos x="0" y="1306"/>
                </a:cxn>
                <a:cxn ang="0">
                  <a:pos x="0" y="2514"/>
                </a:cxn>
                <a:cxn ang="0">
                  <a:pos x="3696" y="2514"/>
                </a:cxn>
                <a:cxn ang="0">
                  <a:pos x="3696" y="1258"/>
                </a:cxn>
                <a:cxn ang="0">
                  <a:pos x="3696" y="1258"/>
                </a:cxn>
                <a:cxn ang="0">
                  <a:pos x="810" y="2086"/>
                </a:cxn>
                <a:cxn ang="0">
                  <a:pos x="318" y="2086"/>
                </a:cxn>
                <a:cxn ang="0">
                  <a:pos x="318" y="1382"/>
                </a:cxn>
                <a:cxn ang="0">
                  <a:pos x="810" y="1382"/>
                </a:cxn>
                <a:cxn ang="0">
                  <a:pos x="810" y="2086"/>
                </a:cxn>
                <a:cxn ang="0">
                  <a:pos x="1626" y="2086"/>
                </a:cxn>
                <a:cxn ang="0">
                  <a:pos x="1136" y="2086"/>
                </a:cxn>
                <a:cxn ang="0">
                  <a:pos x="1136" y="1382"/>
                </a:cxn>
                <a:cxn ang="0">
                  <a:pos x="1626" y="1382"/>
                </a:cxn>
                <a:cxn ang="0">
                  <a:pos x="1626" y="2086"/>
                </a:cxn>
                <a:cxn ang="0">
                  <a:pos x="2444" y="2086"/>
                </a:cxn>
                <a:cxn ang="0">
                  <a:pos x="1954" y="2086"/>
                </a:cxn>
                <a:cxn ang="0">
                  <a:pos x="1954" y="1382"/>
                </a:cxn>
                <a:cxn ang="0">
                  <a:pos x="2444" y="1382"/>
                </a:cxn>
                <a:cxn ang="0">
                  <a:pos x="2444" y="2086"/>
                </a:cxn>
              </a:cxnLst>
              <a:rect l="0" t="0" r="r" b="b"/>
              <a:pathLst>
                <a:path w="3696" h="2514">
                  <a:moveTo>
                    <a:pt x="3696" y="1258"/>
                  </a:moveTo>
                  <a:lnTo>
                    <a:pt x="3696" y="1060"/>
                  </a:lnTo>
                  <a:lnTo>
                    <a:pt x="3696" y="966"/>
                  </a:lnTo>
                  <a:lnTo>
                    <a:pt x="3696" y="512"/>
                  </a:lnTo>
                  <a:lnTo>
                    <a:pt x="2824" y="512"/>
                  </a:lnTo>
                  <a:lnTo>
                    <a:pt x="2724" y="0"/>
                  </a:lnTo>
                  <a:lnTo>
                    <a:pt x="1438" y="512"/>
                  </a:lnTo>
                  <a:lnTo>
                    <a:pt x="1284" y="0"/>
                  </a:lnTo>
                  <a:lnTo>
                    <a:pt x="0" y="512"/>
                  </a:lnTo>
                  <a:lnTo>
                    <a:pt x="0" y="966"/>
                  </a:lnTo>
                  <a:lnTo>
                    <a:pt x="0" y="1060"/>
                  </a:lnTo>
                  <a:lnTo>
                    <a:pt x="0" y="1258"/>
                  </a:lnTo>
                  <a:lnTo>
                    <a:pt x="0" y="1306"/>
                  </a:lnTo>
                  <a:lnTo>
                    <a:pt x="0" y="2514"/>
                  </a:lnTo>
                  <a:lnTo>
                    <a:pt x="3696" y="2514"/>
                  </a:lnTo>
                  <a:lnTo>
                    <a:pt x="3696" y="1258"/>
                  </a:lnTo>
                  <a:lnTo>
                    <a:pt x="3696" y="1258"/>
                  </a:lnTo>
                  <a:close/>
                  <a:moveTo>
                    <a:pt x="810" y="2086"/>
                  </a:moveTo>
                  <a:lnTo>
                    <a:pt x="318" y="2086"/>
                  </a:lnTo>
                  <a:lnTo>
                    <a:pt x="318" y="1382"/>
                  </a:lnTo>
                  <a:lnTo>
                    <a:pt x="810" y="1382"/>
                  </a:lnTo>
                  <a:lnTo>
                    <a:pt x="810" y="2086"/>
                  </a:lnTo>
                  <a:close/>
                  <a:moveTo>
                    <a:pt x="1626" y="2086"/>
                  </a:moveTo>
                  <a:lnTo>
                    <a:pt x="1136" y="2086"/>
                  </a:lnTo>
                  <a:lnTo>
                    <a:pt x="1136" y="1382"/>
                  </a:lnTo>
                  <a:lnTo>
                    <a:pt x="1626" y="1382"/>
                  </a:lnTo>
                  <a:lnTo>
                    <a:pt x="1626" y="2086"/>
                  </a:lnTo>
                  <a:close/>
                  <a:moveTo>
                    <a:pt x="2444" y="2086"/>
                  </a:moveTo>
                  <a:lnTo>
                    <a:pt x="1954" y="2086"/>
                  </a:lnTo>
                  <a:lnTo>
                    <a:pt x="1954" y="1382"/>
                  </a:lnTo>
                  <a:lnTo>
                    <a:pt x="2444" y="1382"/>
                  </a:lnTo>
                  <a:lnTo>
                    <a:pt x="2444" y="20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51519" y="1430563"/>
            <a:ext cx="6724048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fr-FR" sz="1200" b="1" dirty="0" err="1" smtClean="0">
                <a:solidFill>
                  <a:schemeClr val="bg1"/>
                </a:solidFill>
                <a:ea typeface="Source Sans Pro" pitchFamily="34" charset="0"/>
              </a:rPr>
              <a:t>Macro-economic</a:t>
            </a:r>
            <a:r>
              <a:rPr lang="fr-FR" sz="1200" b="1" dirty="0" smtClean="0">
                <a:solidFill>
                  <a:schemeClr val="bg1"/>
                </a:solidFill>
                <a:ea typeface="Source Sans Pro" pitchFamily="34" charset="0"/>
              </a:rPr>
              <a:t> </a:t>
            </a:r>
            <a:r>
              <a:rPr lang="fr-FR" sz="1200" b="1" dirty="0" err="1" smtClean="0">
                <a:solidFill>
                  <a:schemeClr val="bg1"/>
                </a:solidFill>
                <a:ea typeface="Source Sans Pro" pitchFamily="34" charset="0"/>
              </a:rPr>
              <a:t>assumptions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298" y="1788859"/>
            <a:ext cx="7880579" cy="17338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/>
              <a:t>GDP growth </a:t>
            </a:r>
            <a:r>
              <a:rPr lang="en-US" sz="1000" kern="0" dirty="0"/>
              <a:t>reached 7.0% in </a:t>
            </a:r>
            <a:r>
              <a:rPr lang="en-US" sz="1000" kern="0" dirty="0" smtClean="0"/>
              <a:t>2017, 4.1</a:t>
            </a:r>
            <a:r>
              <a:rPr lang="en-US" sz="1000" kern="0" dirty="0"/>
              <a:t>% in </a:t>
            </a:r>
            <a:r>
              <a:rPr lang="en-US" sz="1000" kern="0" dirty="0" smtClean="0"/>
              <a:t>2018 and 4.0% in 2019, </a:t>
            </a:r>
            <a:r>
              <a:rPr lang="en-US" sz="1000" kern="0" dirty="0"/>
              <a:t>driven by private consumption which benefitted from dynamic employment and pro-cyclical fiscal </a:t>
            </a:r>
            <a:r>
              <a:rPr lang="en-US" sz="1000" kern="0" dirty="0" smtClean="0"/>
              <a:t>stimulus.</a:t>
            </a:r>
            <a:r>
              <a:rPr lang="en-US" sz="1000" kern="0" dirty="0"/>
              <a:t> Looking ahead, a relatively soft landing scenario appears as the most probable, with GDP growth decelerating to 1.7% in </a:t>
            </a:r>
            <a:r>
              <a:rPr lang="en-US" sz="1000" kern="0" dirty="0" smtClean="0"/>
              <a:t>2020.</a:t>
            </a:r>
          </a:p>
          <a:p>
            <a:pPr marL="18288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endParaRPr lang="en-US" sz="1000" kern="0" dirty="0" smtClean="0"/>
          </a:p>
          <a:p>
            <a:pPr marL="28575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000" kern="0" dirty="0"/>
              <a:t>In a scenario of relatively stable inflation (around 3% from 2020 onwards), interbank rates are expected to remain relatively unchanged. The 2020 budget and the projections up to 2024 are built on a </a:t>
            </a:r>
            <a:r>
              <a:rPr lang="en-US" sz="1000" kern="0" dirty="0" err="1"/>
              <a:t>robor</a:t>
            </a:r>
            <a:r>
              <a:rPr lang="en-US" sz="1000" kern="0" dirty="0"/>
              <a:t> 3m assumption of 3.2</a:t>
            </a:r>
            <a:r>
              <a:rPr lang="en-US" sz="1000" kern="0" dirty="0" smtClean="0"/>
              <a:t>%, stable compared to H2-2019.</a:t>
            </a:r>
          </a:p>
          <a:p>
            <a:pPr marL="28575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endParaRPr lang="en-US" sz="1000" kern="0" dirty="0" smtClean="0"/>
          </a:p>
          <a:p>
            <a:pPr marL="28575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000" kern="0" dirty="0" smtClean="0"/>
              <a:t>Exchange </a:t>
            </a:r>
            <a:r>
              <a:rPr lang="en-US" sz="1000" kern="0" dirty="0"/>
              <a:t>rate is likely to be under pressure in 2020, considering the need to rein the external shortfall, in a context of deteriorating external </a:t>
            </a:r>
            <a:r>
              <a:rPr lang="en-US" sz="1000" kern="0" dirty="0" smtClean="0"/>
              <a:t>competitiveness. End </a:t>
            </a:r>
            <a:r>
              <a:rPr lang="en-US" sz="1000" kern="0" dirty="0"/>
              <a:t>of period exchange rate assumptions : 4.78 for 2019 ; 4.87 for </a:t>
            </a:r>
            <a:r>
              <a:rPr lang="en-US" sz="1000" kern="0" dirty="0" smtClean="0"/>
              <a:t>2020.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0324" y="961014"/>
            <a:ext cx="8471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fr-FR" sz="1200" b="1" dirty="0" smtClean="0">
                <a:ea typeface="Source Sans Pro" pitchFamily="34" charset="0"/>
              </a:rPr>
              <a:t>DISCLAIMER: This budget document </a:t>
            </a:r>
            <a:r>
              <a:rPr lang="fr-FR" sz="1200" b="1" dirty="0" err="1" smtClean="0">
                <a:ea typeface="Source Sans Pro" pitchFamily="34" charset="0"/>
              </a:rPr>
              <a:t>is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based</a:t>
            </a:r>
            <a:r>
              <a:rPr lang="fr-FR" sz="1200" b="1" dirty="0" smtClean="0">
                <a:ea typeface="Source Sans Pro" pitchFamily="34" charset="0"/>
              </a:rPr>
              <a:t> on the </a:t>
            </a:r>
            <a:r>
              <a:rPr lang="fr-FR" sz="1200" b="1" dirty="0" err="1" smtClean="0">
                <a:ea typeface="Source Sans Pro" pitchFamily="34" charset="0"/>
              </a:rPr>
              <a:t>assumption</a:t>
            </a:r>
            <a:r>
              <a:rPr lang="fr-FR" sz="1200" b="1" dirty="0" smtClean="0">
                <a:ea typeface="Source Sans Pro" pitchFamily="34" charset="0"/>
              </a:rPr>
              <a:t> of </a:t>
            </a:r>
            <a:r>
              <a:rPr lang="fr-FR" sz="1200" b="1" dirty="0" err="1" smtClean="0">
                <a:ea typeface="Source Sans Pro" pitchFamily="34" charset="0"/>
              </a:rPr>
              <a:t>rapid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regression</a:t>
            </a:r>
            <a:r>
              <a:rPr lang="fr-FR" sz="1200" b="1" dirty="0" smtClean="0">
                <a:ea typeface="Source Sans Pro" pitchFamily="34" charset="0"/>
              </a:rPr>
              <a:t> of the Covid-19 </a:t>
            </a:r>
            <a:r>
              <a:rPr lang="fr-FR" sz="1200" b="1" dirty="0" err="1" smtClean="0">
                <a:ea typeface="Source Sans Pro" pitchFamily="34" charset="0"/>
              </a:rPr>
              <a:t>outbreak</a:t>
            </a:r>
            <a:r>
              <a:rPr lang="fr-FR" sz="1200" b="1" dirty="0" smtClean="0">
                <a:ea typeface="Source Sans Pro" pitchFamily="34" charset="0"/>
              </a:rPr>
              <a:t>.</a:t>
            </a:r>
            <a:endParaRPr lang="en-US" sz="1200" b="1" kern="0" dirty="0"/>
          </a:p>
        </p:txBody>
      </p:sp>
    </p:spTree>
    <p:extLst>
      <p:ext uri="{BB962C8B-B14F-4D97-AF65-F5344CB8AC3E}">
        <p14:creationId xmlns:p14="http://schemas.microsoft.com/office/powerpoint/2010/main" val="205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6"/>
          <p:cNvSpPr>
            <a:spLocks/>
          </p:cNvSpPr>
          <p:nvPr/>
        </p:nvSpPr>
        <p:spPr bwMode="auto">
          <a:xfrm>
            <a:off x="4836697" y="4273638"/>
            <a:ext cx="4065936" cy="7645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AutoShape 6"/>
          <p:cNvSpPr>
            <a:spLocks/>
          </p:cNvSpPr>
          <p:nvPr/>
        </p:nvSpPr>
        <p:spPr bwMode="auto">
          <a:xfrm>
            <a:off x="363734" y="2593523"/>
            <a:ext cx="4324582" cy="1078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AutoShape 6"/>
          <p:cNvSpPr>
            <a:spLocks/>
          </p:cNvSpPr>
          <p:nvPr/>
        </p:nvSpPr>
        <p:spPr bwMode="auto">
          <a:xfrm>
            <a:off x="4764647" y="2448032"/>
            <a:ext cx="4194324" cy="13069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transformING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OUR BUSINESS MODEL</a:t>
            </a:r>
            <a:endParaRPr lang="fr-FR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68112" y="1193489"/>
            <a:ext cx="4301729" cy="13493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5A5A5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AutoShape 4"/>
          <p:cNvSpPr>
            <a:spLocks/>
          </p:cNvSpPr>
          <p:nvPr/>
        </p:nvSpPr>
        <p:spPr bwMode="auto">
          <a:xfrm>
            <a:off x="325439" y="3797929"/>
            <a:ext cx="8533700" cy="358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0028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</a:rPr>
              <a:t>CORPORATE  </a:t>
            </a:r>
            <a:r>
              <a:rPr lang="en-US" sz="1400" b="1" dirty="0">
                <a:solidFill>
                  <a:schemeClr val="bg1"/>
                </a:solidFill>
              </a:rPr>
              <a:t>– </a:t>
            </a:r>
            <a:r>
              <a:rPr lang="en-US" sz="1400" b="1" dirty="0" smtClean="0">
                <a:solidFill>
                  <a:schemeClr val="bg1"/>
                </a:solidFill>
              </a:rPr>
              <a:t>Continuously increasing efficiency of the model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" name="AutoShape 26"/>
          <p:cNvSpPr>
            <a:spLocks/>
          </p:cNvSpPr>
          <p:nvPr/>
        </p:nvSpPr>
        <p:spPr bwMode="auto">
          <a:xfrm>
            <a:off x="936293" y="1378502"/>
            <a:ext cx="4150498" cy="1977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00" b="1" cap="all" dirty="0" smtClean="0"/>
              <a:t>      </a:t>
            </a:r>
            <a:r>
              <a:rPr lang="en-US" sz="1200" b="1" cap="all" dirty="0" smtClean="0">
                <a:solidFill>
                  <a:schemeClr val="bg1"/>
                </a:solidFill>
              </a:rPr>
              <a:t>Customize </a:t>
            </a:r>
            <a:r>
              <a:rPr lang="en-US" sz="1200" b="1" cap="all" dirty="0">
                <a:solidFill>
                  <a:schemeClr val="bg1"/>
                </a:solidFill>
              </a:rPr>
              <a:t>THE value </a:t>
            </a:r>
            <a:r>
              <a:rPr lang="en-US" sz="1200" b="1" cap="all" dirty="0" smtClean="0">
                <a:solidFill>
                  <a:schemeClr val="bg1"/>
                </a:solidFill>
              </a:rPr>
              <a:t>proposition </a:t>
            </a:r>
            <a:endParaRPr lang="en-US" sz="1200" b="1" cap="all" dirty="0">
              <a:solidFill>
                <a:schemeClr val="bg1"/>
              </a:solidFill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US" sz="1200" b="1" dirty="0">
              <a:solidFill>
                <a:schemeClr val="bg1"/>
              </a:solidFill>
              <a:ea typeface="HelveticaNeueLT Com 75 Bd" charset="0"/>
              <a:sym typeface="Open Sans" charset="0"/>
            </a:endParaRPr>
          </a:p>
        </p:txBody>
      </p:sp>
      <p:sp>
        <p:nvSpPr>
          <p:cNvPr id="29" name="AutoShape 6"/>
          <p:cNvSpPr>
            <a:spLocks/>
          </p:cNvSpPr>
          <p:nvPr/>
        </p:nvSpPr>
        <p:spPr bwMode="auto">
          <a:xfrm>
            <a:off x="341044" y="4296887"/>
            <a:ext cx="4345059" cy="184530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AutoShape 26"/>
          <p:cNvSpPr>
            <a:spLocks/>
          </p:cNvSpPr>
          <p:nvPr/>
        </p:nvSpPr>
        <p:spPr bwMode="auto">
          <a:xfrm>
            <a:off x="717291" y="2510545"/>
            <a:ext cx="4057526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100" b="1" cap="all" dirty="0" smtClean="0">
                <a:solidFill>
                  <a:schemeClr val="bg1"/>
                </a:solidFill>
              </a:rPr>
              <a:t>ENHANCE DISTRIBUTION NETWORK &amp; SERVICE MODEL</a:t>
            </a:r>
            <a:endParaRPr lang="en-US" sz="1100" b="1" cap="all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0043" y="1433055"/>
            <a:ext cx="4453462" cy="98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eaLnBrk="0" fontAlgn="auto" hangingPunct="0">
              <a:lnSpc>
                <a:spcPts val="1800"/>
              </a:lnSpc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schemeClr val="bg1"/>
                </a:solidFill>
              </a:rPr>
              <a:t>Customized approach per sub-segment on individuals, with differentiated offers and levels of service, resulting in higher value extraction on Affluent and </a:t>
            </a:r>
            <a:r>
              <a:rPr lang="en-US" sz="1050" dirty="0" smtClean="0">
                <a:solidFill>
                  <a:schemeClr val="bg1"/>
                </a:solidFill>
              </a:rPr>
              <a:t>Higher </a:t>
            </a:r>
            <a:r>
              <a:rPr lang="en-US" sz="1050" dirty="0">
                <a:solidFill>
                  <a:schemeClr val="bg1"/>
                </a:solidFill>
              </a:rPr>
              <a:t>Mass Market and reduced costs on </a:t>
            </a:r>
            <a:r>
              <a:rPr lang="en-US" sz="1050" dirty="0" smtClean="0">
                <a:solidFill>
                  <a:schemeClr val="bg1"/>
                </a:solidFill>
              </a:rPr>
              <a:t>Lower </a:t>
            </a:r>
            <a:r>
              <a:rPr lang="en-US" sz="1050" dirty="0">
                <a:solidFill>
                  <a:schemeClr val="bg1"/>
                </a:solidFill>
              </a:rPr>
              <a:t>Mass Market </a:t>
            </a:r>
          </a:p>
        </p:txBody>
      </p:sp>
      <p:sp>
        <p:nvSpPr>
          <p:cNvPr id="35" name="Freeform 4851">
            <a:extLst>
              <a:ext uri="{FF2B5EF4-FFF2-40B4-BE49-F238E27FC236}">
                <a16:creationId xmlns:a16="http://schemas.microsoft.com/office/drawing/2014/main" id="{65437B87-B999-4F70-9039-4D8A5658D286}"/>
              </a:ext>
            </a:extLst>
          </p:cNvPr>
          <p:cNvSpPr>
            <a:spLocks noEditPoints="1"/>
          </p:cNvSpPr>
          <p:nvPr/>
        </p:nvSpPr>
        <p:spPr bwMode="auto">
          <a:xfrm>
            <a:off x="397094" y="1266715"/>
            <a:ext cx="333498" cy="333498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900" y="2869158"/>
            <a:ext cx="42701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Optimize footprint (-64 branches in 2020) and increase the size of branches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Continue 24H area expansion &amp; roll-out of cashless model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0" name="AutoShape 26"/>
          <p:cNvSpPr>
            <a:spLocks/>
          </p:cNvSpPr>
          <p:nvPr/>
        </p:nvSpPr>
        <p:spPr bwMode="auto">
          <a:xfrm>
            <a:off x="5791901" y="2494457"/>
            <a:ext cx="3115882" cy="4432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>
                    <a:lumMod val="50000"/>
                  </a:schemeClr>
                </a:solidFill>
              </a:rPr>
              <a:t>FOCUS ON CUSTOMER EXPERIENCE</a:t>
            </a:r>
            <a:endParaRPr lang="en-US" sz="1200" b="1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1988" y="2948928"/>
            <a:ext cx="449681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Create Customer Journeys 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Develop Omni-Channel experience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41044" y="796609"/>
            <a:ext cx="8566739" cy="368285"/>
          </a:xfrm>
          <a:prstGeom prst="rect">
            <a:avLst/>
          </a:prstGeom>
          <a:solidFill>
            <a:srgbClr val="E6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>
                <a:solidFill>
                  <a:schemeClr val="bg1"/>
                </a:solidFill>
              </a:rPr>
              <a:t> RETAIL – </a:t>
            </a:r>
            <a:r>
              <a:rPr lang="en-US" sz="1400" b="1" dirty="0" smtClean="0">
                <a:solidFill>
                  <a:schemeClr val="bg1"/>
                </a:solidFill>
              </a:rPr>
              <a:t>Towards </a:t>
            </a:r>
            <a:r>
              <a:rPr lang="en-US" sz="1400" b="1" dirty="0">
                <a:solidFill>
                  <a:schemeClr val="bg1"/>
                </a:solidFill>
              </a:rPr>
              <a:t>a more customer centric, </a:t>
            </a:r>
            <a:r>
              <a:rPr lang="en-US" sz="1400" b="1" dirty="0" smtClean="0">
                <a:solidFill>
                  <a:schemeClr val="bg1"/>
                </a:solidFill>
              </a:rPr>
              <a:t>digital and </a:t>
            </a:r>
            <a:r>
              <a:rPr lang="en-US" sz="1400" b="1" dirty="0">
                <a:solidFill>
                  <a:schemeClr val="bg1"/>
                </a:solidFill>
              </a:rPr>
              <a:t>efficient bank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1" name="AutoShape 26"/>
          <p:cNvSpPr>
            <a:spLocks/>
          </p:cNvSpPr>
          <p:nvPr/>
        </p:nvSpPr>
        <p:spPr bwMode="auto">
          <a:xfrm>
            <a:off x="5839656" y="420984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200" b="1" cap="all" dirty="0"/>
              <a:t>Enhance </a:t>
            </a:r>
            <a:r>
              <a:rPr lang="en-US" sz="1200" b="1" cap="all" dirty="0" smtClean="0"/>
              <a:t>processes </a:t>
            </a:r>
            <a:endParaRPr lang="en-US" sz="1200" b="1" cap="all" dirty="0"/>
          </a:p>
        </p:txBody>
      </p:sp>
      <p:sp>
        <p:nvSpPr>
          <p:cNvPr id="62" name="Rectangle 61"/>
          <p:cNvSpPr/>
          <p:nvPr/>
        </p:nvSpPr>
        <p:spPr>
          <a:xfrm>
            <a:off x="0" y="4754428"/>
            <a:ext cx="4772156" cy="884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Set up sales management tool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Structure and roll-out marketing actions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Review offers and improve client experience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Develop analytics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764646" y="4623892"/>
            <a:ext cx="4137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Further streamline and digitalize processes (esp. credit granting and GTB services)</a:t>
            </a:r>
            <a:endParaRPr lang="en-US" sz="1000" dirty="0"/>
          </a:p>
        </p:txBody>
      </p:sp>
      <p:grpSp>
        <p:nvGrpSpPr>
          <p:cNvPr id="64" name="Group 4"/>
          <p:cNvGrpSpPr>
            <a:grpSpLocks noChangeAspect="1"/>
          </p:cNvGrpSpPr>
          <p:nvPr/>
        </p:nvGrpSpPr>
        <p:grpSpPr bwMode="auto">
          <a:xfrm>
            <a:off x="441310" y="4445022"/>
            <a:ext cx="294060" cy="188021"/>
            <a:chOff x="1944" y="1626"/>
            <a:chExt cx="330" cy="211"/>
          </a:xfrm>
          <a:solidFill>
            <a:schemeClr val="bg1"/>
          </a:solidFill>
        </p:grpSpPr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852994" y="4364012"/>
            <a:ext cx="3800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Improve MARKETING &amp; sales management</a:t>
            </a:r>
          </a:p>
        </p:txBody>
      </p:sp>
      <p:grpSp>
        <p:nvGrpSpPr>
          <p:cNvPr id="97" name="Group 22"/>
          <p:cNvGrpSpPr>
            <a:grpSpLocks noChangeAspect="1"/>
          </p:cNvGrpSpPr>
          <p:nvPr/>
        </p:nvGrpSpPr>
        <p:grpSpPr bwMode="auto">
          <a:xfrm>
            <a:off x="329340" y="2602036"/>
            <a:ext cx="375693" cy="503945"/>
            <a:chOff x="2016" y="1651"/>
            <a:chExt cx="458" cy="796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2080" y="1776"/>
              <a:ext cx="394" cy="585"/>
            </a:xfrm>
            <a:custGeom>
              <a:avLst/>
              <a:gdLst/>
              <a:ahLst/>
              <a:cxnLst>
                <a:cxn ang="0">
                  <a:pos x="903" y="75"/>
                </a:cxn>
                <a:cxn ang="0">
                  <a:pos x="1010" y="372"/>
                </a:cxn>
                <a:cxn ang="0">
                  <a:pos x="912" y="552"/>
                </a:cxn>
                <a:cxn ang="0">
                  <a:pos x="989" y="605"/>
                </a:cxn>
                <a:cxn ang="0">
                  <a:pos x="1003" y="891"/>
                </a:cxn>
                <a:cxn ang="0">
                  <a:pos x="961" y="1045"/>
                </a:cxn>
                <a:cxn ang="0">
                  <a:pos x="842" y="1241"/>
                </a:cxn>
                <a:cxn ang="0">
                  <a:pos x="611" y="1420"/>
                </a:cxn>
                <a:cxn ang="0">
                  <a:pos x="413" y="1521"/>
                </a:cxn>
                <a:cxn ang="0">
                  <a:pos x="4" y="1212"/>
                </a:cxn>
                <a:cxn ang="0">
                  <a:pos x="19" y="959"/>
                </a:cxn>
                <a:cxn ang="0">
                  <a:pos x="71" y="515"/>
                </a:cxn>
                <a:cxn ang="0">
                  <a:pos x="217" y="482"/>
                </a:cxn>
                <a:cxn ang="0">
                  <a:pos x="283" y="1"/>
                </a:cxn>
                <a:cxn ang="0">
                  <a:pos x="274" y="842"/>
                </a:cxn>
                <a:cxn ang="0">
                  <a:pos x="369" y="1046"/>
                </a:cxn>
                <a:cxn ang="0">
                  <a:pos x="786" y="1041"/>
                </a:cxn>
                <a:cxn ang="0">
                  <a:pos x="730" y="909"/>
                </a:cxn>
                <a:cxn ang="0">
                  <a:pos x="316" y="885"/>
                </a:cxn>
                <a:cxn ang="0">
                  <a:pos x="344" y="615"/>
                </a:cxn>
                <a:cxn ang="0">
                  <a:pos x="785" y="618"/>
                </a:cxn>
                <a:cxn ang="0">
                  <a:pos x="325" y="638"/>
                </a:cxn>
                <a:cxn ang="0">
                  <a:pos x="319" y="890"/>
                </a:cxn>
                <a:cxn ang="0">
                  <a:pos x="737" y="905"/>
                </a:cxn>
                <a:cxn ang="0">
                  <a:pos x="793" y="826"/>
                </a:cxn>
                <a:cxn ang="0">
                  <a:pos x="777" y="718"/>
                </a:cxn>
                <a:cxn ang="0">
                  <a:pos x="830" y="648"/>
                </a:cxn>
                <a:cxn ang="0">
                  <a:pos x="836" y="407"/>
                </a:cxn>
                <a:cxn ang="0">
                  <a:pos x="300" y="162"/>
                </a:cxn>
                <a:cxn ang="0">
                  <a:pos x="219" y="711"/>
                </a:cxn>
                <a:cxn ang="0">
                  <a:pos x="197" y="507"/>
                </a:cxn>
                <a:cxn ang="0">
                  <a:pos x="99" y="679"/>
                </a:cxn>
                <a:cxn ang="0">
                  <a:pos x="51" y="1140"/>
                </a:cxn>
                <a:cxn ang="0">
                  <a:pos x="237" y="1343"/>
                </a:cxn>
                <a:cxn ang="0">
                  <a:pos x="487" y="1410"/>
                </a:cxn>
                <a:cxn ang="0">
                  <a:pos x="621" y="1274"/>
                </a:cxn>
                <a:cxn ang="0">
                  <a:pos x="354" y="1277"/>
                </a:cxn>
                <a:cxn ang="0">
                  <a:pos x="331" y="1085"/>
                </a:cxn>
                <a:cxn ang="0">
                  <a:pos x="219" y="793"/>
                </a:cxn>
                <a:cxn ang="0">
                  <a:pos x="940" y="934"/>
                </a:cxn>
                <a:cxn ang="0">
                  <a:pos x="947" y="791"/>
                </a:cxn>
                <a:cxn ang="0">
                  <a:pos x="797" y="972"/>
                </a:cxn>
                <a:cxn ang="0">
                  <a:pos x="917" y="590"/>
                </a:cxn>
                <a:cxn ang="0">
                  <a:pos x="910" y="638"/>
                </a:cxn>
                <a:cxn ang="0">
                  <a:pos x="963" y="744"/>
                </a:cxn>
                <a:cxn ang="0">
                  <a:pos x="998" y="418"/>
                </a:cxn>
                <a:cxn ang="0">
                  <a:pos x="910" y="350"/>
                </a:cxn>
                <a:cxn ang="0">
                  <a:pos x="866" y="506"/>
                </a:cxn>
                <a:cxn ang="0">
                  <a:pos x="963" y="982"/>
                </a:cxn>
                <a:cxn ang="0">
                  <a:pos x="818" y="1014"/>
                </a:cxn>
                <a:cxn ang="0">
                  <a:pos x="938" y="1031"/>
                </a:cxn>
              </a:cxnLst>
              <a:rect l="0" t="0" r="r" b="b"/>
              <a:pathLst>
                <a:path w="1033" h="1532">
                  <a:moveTo>
                    <a:pt x="559" y="1"/>
                  </a:moveTo>
                  <a:cubicBezTo>
                    <a:pt x="653" y="1"/>
                    <a:pt x="746" y="1"/>
                    <a:pt x="839" y="1"/>
                  </a:cubicBezTo>
                  <a:cubicBezTo>
                    <a:pt x="865" y="1"/>
                    <a:pt x="886" y="10"/>
                    <a:pt x="896" y="34"/>
                  </a:cubicBezTo>
                  <a:cubicBezTo>
                    <a:pt x="901" y="46"/>
                    <a:pt x="903" y="61"/>
                    <a:pt x="903" y="75"/>
                  </a:cubicBezTo>
                  <a:cubicBezTo>
                    <a:pt x="903" y="139"/>
                    <a:pt x="903" y="203"/>
                    <a:pt x="903" y="267"/>
                  </a:cubicBezTo>
                  <a:cubicBezTo>
                    <a:pt x="903" y="271"/>
                    <a:pt x="903" y="276"/>
                    <a:pt x="903" y="281"/>
                  </a:cubicBezTo>
                  <a:cubicBezTo>
                    <a:pt x="903" y="288"/>
                    <a:pt x="905" y="293"/>
                    <a:pt x="914" y="294"/>
                  </a:cubicBezTo>
                  <a:cubicBezTo>
                    <a:pt x="959" y="303"/>
                    <a:pt x="988" y="334"/>
                    <a:pt x="1010" y="372"/>
                  </a:cubicBezTo>
                  <a:cubicBezTo>
                    <a:pt x="1023" y="396"/>
                    <a:pt x="1033" y="423"/>
                    <a:pt x="1023" y="450"/>
                  </a:cubicBezTo>
                  <a:cubicBezTo>
                    <a:pt x="1017" y="465"/>
                    <a:pt x="1009" y="480"/>
                    <a:pt x="999" y="491"/>
                  </a:cubicBezTo>
                  <a:cubicBezTo>
                    <a:pt x="985" y="507"/>
                    <a:pt x="968" y="521"/>
                    <a:pt x="951" y="533"/>
                  </a:cubicBezTo>
                  <a:cubicBezTo>
                    <a:pt x="939" y="542"/>
                    <a:pt x="925" y="546"/>
                    <a:pt x="912" y="552"/>
                  </a:cubicBezTo>
                  <a:cubicBezTo>
                    <a:pt x="909" y="553"/>
                    <a:pt x="908" y="556"/>
                    <a:pt x="906" y="559"/>
                  </a:cubicBezTo>
                  <a:cubicBezTo>
                    <a:pt x="908" y="560"/>
                    <a:pt x="910" y="561"/>
                    <a:pt x="913" y="561"/>
                  </a:cubicBezTo>
                  <a:cubicBezTo>
                    <a:pt x="920" y="563"/>
                    <a:pt x="928" y="564"/>
                    <a:pt x="936" y="565"/>
                  </a:cubicBezTo>
                  <a:cubicBezTo>
                    <a:pt x="962" y="568"/>
                    <a:pt x="978" y="583"/>
                    <a:pt x="989" y="605"/>
                  </a:cubicBezTo>
                  <a:cubicBezTo>
                    <a:pt x="1007" y="642"/>
                    <a:pt x="1010" y="681"/>
                    <a:pt x="1006" y="720"/>
                  </a:cubicBezTo>
                  <a:cubicBezTo>
                    <a:pt x="1005" y="736"/>
                    <a:pt x="998" y="749"/>
                    <a:pt x="987" y="760"/>
                  </a:cubicBezTo>
                  <a:cubicBezTo>
                    <a:pt x="980" y="767"/>
                    <a:pt x="979" y="772"/>
                    <a:pt x="984" y="781"/>
                  </a:cubicBezTo>
                  <a:cubicBezTo>
                    <a:pt x="1002" y="815"/>
                    <a:pt x="1008" y="853"/>
                    <a:pt x="1003" y="891"/>
                  </a:cubicBezTo>
                  <a:cubicBezTo>
                    <a:pt x="1001" y="901"/>
                    <a:pt x="997" y="911"/>
                    <a:pt x="991" y="921"/>
                  </a:cubicBezTo>
                  <a:cubicBezTo>
                    <a:pt x="986" y="930"/>
                    <a:pt x="984" y="937"/>
                    <a:pt x="986" y="948"/>
                  </a:cubicBezTo>
                  <a:cubicBezTo>
                    <a:pt x="989" y="964"/>
                    <a:pt x="988" y="981"/>
                    <a:pt x="988" y="998"/>
                  </a:cubicBezTo>
                  <a:cubicBezTo>
                    <a:pt x="987" y="1017"/>
                    <a:pt x="976" y="1033"/>
                    <a:pt x="961" y="1045"/>
                  </a:cubicBezTo>
                  <a:cubicBezTo>
                    <a:pt x="947" y="1056"/>
                    <a:pt x="932" y="1066"/>
                    <a:pt x="917" y="1075"/>
                  </a:cubicBezTo>
                  <a:cubicBezTo>
                    <a:pt x="906" y="1081"/>
                    <a:pt x="903" y="1087"/>
                    <a:pt x="903" y="1098"/>
                  </a:cubicBezTo>
                  <a:cubicBezTo>
                    <a:pt x="903" y="1123"/>
                    <a:pt x="903" y="1148"/>
                    <a:pt x="903" y="1172"/>
                  </a:cubicBezTo>
                  <a:cubicBezTo>
                    <a:pt x="903" y="1212"/>
                    <a:pt x="892" y="1238"/>
                    <a:pt x="842" y="1241"/>
                  </a:cubicBezTo>
                  <a:cubicBezTo>
                    <a:pt x="818" y="1242"/>
                    <a:pt x="794" y="1242"/>
                    <a:pt x="770" y="1242"/>
                  </a:cubicBezTo>
                  <a:cubicBezTo>
                    <a:pt x="754" y="1242"/>
                    <a:pt x="754" y="1242"/>
                    <a:pt x="749" y="1257"/>
                  </a:cubicBezTo>
                  <a:cubicBezTo>
                    <a:pt x="741" y="1285"/>
                    <a:pt x="725" y="1308"/>
                    <a:pt x="707" y="1331"/>
                  </a:cubicBezTo>
                  <a:cubicBezTo>
                    <a:pt x="680" y="1366"/>
                    <a:pt x="649" y="1397"/>
                    <a:pt x="611" y="1420"/>
                  </a:cubicBezTo>
                  <a:cubicBezTo>
                    <a:pt x="580" y="1438"/>
                    <a:pt x="547" y="1450"/>
                    <a:pt x="510" y="1446"/>
                  </a:cubicBezTo>
                  <a:cubicBezTo>
                    <a:pt x="495" y="1445"/>
                    <a:pt x="484" y="1449"/>
                    <a:pt x="476" y="1464"/>
                  </a:cubicBezTo>
                  <a:cubicBezTo>
                    <a:pt x="465" y="1482"/>
                    <a:pt x="451" y="1498"/>
                    <a:pt x="439" y="1516"/>
                  </a:cubicBezTo>
                  <a:cubicBezTo>
                    <a:pt x="428" y="1531"/>
                    <a:pt x="428" y="1532"/>
                    <a:pt x="413" y="1521"/>
                  </a:cubicBezTo>
                  <a:cubicBezTo>
                    <a:pt x="378" y="1496"/>
                    <a:pt x="343" y="1470"/>
                    <a:pt x="308" y="1445"/>
                  </a:cubicBezTo>
                  <a:cubicBezTo>
                    <a:pt x="229" y="1387"/>
                    <a:pt x="149" y="1329"/>
                    <a:pt x="69" y="1271"/>
                  </a:cubicBezTo>
                  <a:cubicBezTo>
                    <a:pt x="49" y="1256"/>
                    <a:pt x="28" y="1241"/>
                    <a:pt x="8" y="1226"/>
                  </a:cubicBezTo>
                  <a:cubicBezTo>
                    <a:pt x="1" y="1222"/>
                    <a:pt x="0" y="1218"/>
                    <a:pt x="4" y="1212"/>
                  </a:cubicBezTo>
                  <a:cubicBezTo>
                    <a:pt x="7" y="1207"/>
                    <a:pt x="10" y="1203"/>
                    <a:pt x="13" y="1198"/>
                  </a:cubicBezTo>
                  <a:cubicBezTo>
                    <a:pt x="21" y="1186"/>
                    <a:pt x="24" y="1173"/>
                    <a:pt x="23" y="1158"/>
                  </a:cubicBezTo>
                  <a:cubicBezTo>
                    <a:pt x="22" y="1129"/>
                    <a:pt x="23" y="1100"/>
                    <a:pt x="23" y="1070"/>
                  </a:cubicBezTo>
                  <a:cubicBezTo>
                    <a:pt x="22" y="1033"/>
                    <a:pt x="19" y="996"/>
                    <a:pt x="19" y="959"/>
                  </a:cubicBezTo>
                  <a:cubicBezTo>
                    <a:pt x="19" y="897"/>
                    <a:pt x="29" y="837"/>
                    <a:pt x="46" y="778"/>
                  </a:cubicBezTo>
                  <a:cubicBezTo>
                    <a:pt x="54" y="751"/>
                    <a:pt x="61" y="724"/>
                    <a:pt x="68" y="697"/>
                  </a:cubicBezTo>
                  <a:cubicBezTo>
                    <a:pt x="70" y="689"/>
                    <a:pt x="71" y="680"/>
                    <a:pt x="71" y="671"/>
                  </a:cubicBezTo>
                  <a:cubicBezTo>
                    <a:pt x="71" y="619"/>
                    <a:pt x="71" y="567"/>
                    <a:pt x="71" y="515"/>
                  </a:cubicBezTo>
                  <a:cubicBezTo>
                    <a:pt x="71" y="498"/>
                    <a:pt x="73" y="481"/>
                    <a:pt x="83" y="466"/>
                  </a:cubicBezTo>
                  <a:cubicBezTo>
                    <a:pt x="99" y="442"/>
                    <a:pt x="124" y="433"/>
                    <a:pt x="153" y="440"/>
                  </a:cubicBezTo>
                  <a:cubicBezTo>
                    <a:pt x="177" y="446"/>
                    <a:pt x="198" y="458"/>
                    <a:pt x="213" y="480"/>
                  </a:cubicBezTo>
                  <a:cubicBezTo>
                    <a:pt x="213" y="481"/>
                    <a:pt x="216" y="481"/>
                    <a:pt x="217" y="482"/>
                  </a:cubicBezTo>
                  <a:cubicBezTo>
                    <a:pt x="218" y="481"/>
                    <a:pt x="218" y="479"/>
                    <a:pt x="218" y="478"/>
                  </a:cubicBezTo>
                  <a:cubicBezTo>
                    <a:pt x="218" y="473"/>
                    <a:pt x="218" y="467"/>
                    <a:pt x="218" y="462"/>
                  </a:cubicBezTo>
                  <a:cubicBezTo>
                    <a:pt x="218" y="330"/>
                    <a:pt x="219" y="198"/>
                    <a:pt x="217" y="66"/>
                  </a:cubicBezTo>
                  <a:cubicBezTo>
                    <a:pt x="217" y="27"/>
                    <a:pt x="248" y="0"/>
                    <a:pt x="283" y="1"/>
                  </a:cubicBezTo>
                  <a:cubicBezTo>
                    <a:pt x="375" y="2"/>
                    <a:pt x="467" y="1"/>
                    <a:pt x="559" y="1"/>
                  </a:cubicBezTo>
                  <a:close/>
                  <a:moveTo>
                    <a:pt x="275" y="518"/>
                  </a:moveTo>
                  <a:cubicBezTo>
                    <a:pt x="275" y="518"/>
                    <a:pt x="275" y="518"/>
                    <a:pt x="275" y="518"/>
                  </a:cubicBezTo>
                  <a:cubicBezTo>
                    <a:pt x="275" y="626"/>
                    <a:pt x="275" y="734"/>
                    <a:pt x="274" y="842"/>
                  </a:cubicBezTo>
                  <a:cubicBezTo>
                    <a:pt x="274" y="855"/>
                    <a:pt x="278" y="866"/>
                    <a:pt x="287" y="876"/>
                  </a:cubicBezTo>
                  <a:cubicBezTo>
                    <a:pt x="311" y="902"/>
                    <a:pt x="327" y="932"/>
                    <a:pt x="336" y="966"/>
                  </a:cubicBezTo>
                  <a:cubicBezTo>
                    <a:pt x="341" y="987"/>
                    <a:pt x="346" y="1009"/>
                    <a:pt x="351" y="1030"/>
                  </a:cubicBezTo>
                  <a:cubicBezTo>
                    <a:pt x="354" y="1044"/>
                    <a:pt x="355" y="1046"/>
                    <a:pt x="369" y="1046"/>
                  </a:cubicBezTo>
                  <a:cubicBezTo>
                    <a:pt x="372" y="1046"/>
                    <a:pt x="374" y="1046"/>
                    <a:pt x="377" y="1046"/>
                  </a:cubicBezTo>
                  <a:cubicBezTo>
                    <a:pt x="506" y="1046"/>
                    <a:pt x="636" y="1046"/>
                    <a:pt x="765" y="1046"/>
                  </a:cubicBezTo>
                  <a:cubicBezTo>
                    <a:pt x="770" y="1046"/>
                    <a:pt x="774" y="1047"/>
                    <a:pt x="779" y="1046"/>
                  </a:cubicBezTo>
                  <a:cubicBezTo>
                    <a:pt x="782" y="1045"/>
                    <a:pt x="786" y="1042"/>
                    <a:pt x="786" y="1041"/>
                  </a:cubicBezTo>
                  <a:cubicBezTo>
                    <a:pt x="786" y="1026"/>
                    <a:pt x="792" y="1009"/>
                    <a:pt x="782" y="996"/>
                  </a:cubicBezTo>
                  <a:cubicBezTo>
                    <a:pt x="765" y="973"/>
                    <a:pt x="756" y="949"/>
                    <a:pt x="755" y="921"/>
                  </a:cubicBezTo>
                  <a:cubicBezTo>
                    <a:pt x="755" y="912"/>
                    <a:pt x="750" y="909"/>
                    <a:pt x="742" y="909"/>
                  </a:cubicBezTo>
                  <a:cubicBezTo>
                    <a:pt x="738" y="909"/>
                    <a:pt x="734" y="909"/>
                    <a:pt x="730" y="909"/>
                  </a:cubicBezTo>
                  <a:cubicBezTo>
                    <a:pt x="603" y="909"/>
                    <a:pt x="475" y="909"/>
                    <a:pt x="348" y="909"/>
                  </a:cubicBezTo>
                  <a:cubicBezTo>
                    <a:pt x="343" y="909"/>
                    <a:pt x="337" y="909"/>
                    <a:pt x="332" y="909"/>
                  </a:cubicBezTo>
                  <a:cubicBezTo>
                    <a:pt x="323" y="909"/>
                    <a:pt x="317" y="904"/>
                    <a:pt x="316" y="895"/>
                  </a:cubicBezTo>
                  <a:cubicBezTo>
                    <a:pt x="316" y="891"/>
                    <a:pt x="316" y="888"/>
                    <a:pt x="316" y="885"/>
                  </a:cubicBezTo>
                  <a:cubicBezTo>
                    <a:pt x="316" y="803"/>
                    <a:pt x="316" y="721"/>
                    <a:pt x="316" y="639"/>
                  </a:cubicBezTo>
                  <a:cubicBezTo>
                    <a:pt x="316" y="636"/>
                    <a:pt x="316" y="633"/>
                    <a:pt x="316" y="631"/>
                  </a:cubicBezTo>
                  <a:cubicBezTo>
                    <a:pt x="317" y="620"/>
                    <a:pt x="321" y="616"/>
                    <a:pt x="332" y="615"/>
                  </a:cubicBezTo>
                  <a:cubicBezTo>
                    <a:pt x="336" y="614"/>
                    <a:pt x="340" y="615"/>
                    <a:pt x="344" y="615"/>
                  </a:cubicBezTo>
                  <a:cubicBezTo>
                    <a:pt x="488" y="615"/>
                    <a:pt x="631" y="615"/>
                    <a:pt x="774" y="615"/>
                  </a:cubicBezTo>
                  <a:cubicBezTo>
                    <a:pt x="778" y="615"/>
                    <a:pt x="781" y="614"/>
                    <a:pt x="784" y="615"/>
                  </a:cubicBezTo>
                  <a:cubicBezTo>
                    <a:pt x="786" y="615"/>
                    <a:pt x="788" y="616"/>
                    <a:pt x="790" y="616"/>
                  </a:cubicBezTo>
                  <a:cubicBezTo>
                    <a:pt x="788" y="617"/>
                    <a:pt x="787" y="618"/>
                    <a:pt x="785" y="618"/>
                  </a:cubicBezTo>
                  <a:cubicBezTo>
                    <a:pt x="780" y="618"/>
                    <a:pt x="776" y="618"/>
                    <a:pt x="771" y="618"/>
                  </a:cubicBezTo>
                  <a:cubicBezTo>
                    <a:pt x="632" y="618"/>
                    <a:pt x="493" y="618"/>
                    <a:pt x="353" y="618"/>
                  </a:cubicBezTo>
                  <a:cubicBezTo>
                    <a:pt x="347" y="618"/>
                    <a:pt x="341" y="618"/>
                    <a:pt x="335" y="618"/>
                  </a:cubicBezTo>
                  <a:cubicBezTo>
                    <a:pt x="322" y="620"/>
                    <a:pt x="319" y="626"/>
                    <a:pt x="325" y="638"/>
                  </a:cubicBezTo>
                  <a:cubicBezTo>
                    <a:pt x="326" y="641"/>
                    <a:pt x="327" y="647"/>
                    <a:pt x="325" y="648"/>
                  </a:cubicBezTo>
                  <a:cubicBezTo>
                    <a:pt x="317" y="654"/>
                    <a:pt x="319" y="662"/>
                    <a:pt x="319" y="670"/>
                  </a:cubicBezTo>
                  <a:cubicBezTo>
                    <a:pt x="319" y="739"/>
                    <a:pt x="319" y="809"/>
                    <a:pt x="319" y="878"/>
                  </a:cubicBezTo>
                  <a:cubicBezTo>
                    <a:pt x="319" y="882"/>
                    <a:pt x="319" y="886"/>
                    <a:pt x="319" y="890"/>
                  </a:cubicBezTo>
                  <a:cubicBezTo>
                    <a:pt x="320" y="899"/>
                    <a:pt x="326" y="905"/>
                    <a:pt x="335" y="906"/>
                  </a:cubicBezTo>
                  <a:cubicBezTo>
                    <a:pt x="339" y="906"/>
                    <a:pt x="343" y="906"/>
                    <a:pt x="347" y="906"/>
                  </a:cubicBezTo>
                  <a:cubicBezTo>
                    <a:pt x="472" y="906"/>
                    <a:pt x="597" y="906"/>
                    <a:pt x="723" y="906"/>
                  </a:cubicBezTo>
                  <a:cubicBezTo>
                    <a:pt x="727" y="906"/>
                    <a:pt x="732" y="906"/>
                    <a:pt x="737" y="905"/>
                  </a:cubicBezTo>
                  <a:cubicBezTo>
                    <a:pt x="739" y="905"/>
                    <a:pt x="743" y="903"/>
                    <a:pt x="743" y="902"/>
                  </a:cubicBezTo>
                  <a:cubicBezTo>
                    <a:pt x="744" y="886"/>
                    <a:pt x="759" y="879"/>
                    <a:pt x="764" y="865"/>
                  </a:cubicBezTo>
                  <a:cubicBezTo>
                    <a:pt x="768" y="855"/>
                    <a:pt x="776" y="847"/>
                    <a:pt x="783" y="838"/>
                  </a:cubicBezTo>
                  <a:cubicBezTo>
                    <a:pt x="786" y="834"/>
                    <a:pt x="790" y="830"/>
                    <a:pt x="793" y="826"/>
                  </a:cubicBezTo>
                  <a:cubicBezTo>
                    <a:pt x="802" y="814"/>
                    <a:pt x="801" y="808"/>
                    <a:pt x="789" y="799"/>
                  </a:cubicBezTo>
                  <a:cubicBezTo>
                    <a:pt x="786" y="797"/>
                    <a:pt x="781" y="792"/>
                    <a:pt x="781" y="790"/>
                  </a:cubicBezTo>
                  <a:cubicBezTo>
                    <a:pt x="784" y="779"/>
                    <a:pt x="777" y="772"/>
                    <a:pt x="776" y="763"/>
                  </a:cubicBezTo>
                  <a:cubicBezTo>
                    <a:pt x="774" y="748"/>
                    <a:pt x="774" y="732"/>
                    <a:pt x="777" y="718"/>
                  </a:cubicBezTo>
                  <a:cubicBezTo>
                    <a:pt x="782" y="698"/>
                    <a:pt x="791" y="680"/>
                    <a:pt x="798" y="661"/>
                  </a:cubicBezTo>
                  <a:cubicBezTo>
                    <a:pt x="801" y="655"/>
                    <a:pt x="801" y="660"/>
                    <a:pt x="803" y="662"/>
                  </a:cubicBezTo>
                  <a:cubicBezTo>
                    <a:pt x="805" y="663"/>
                    <a:pt x="809" y="662"/>
                    <a:pt x="811" y="661"/>
                  </a:cubicBezTo>
                  <a:cubicBezTo>
                    <a:pt x="818" y="657"/>
                    <a:pt x="823" y="651"/>
                    <a:pt x="830" y="648"/>
                  </a:cubicBezTo>
                  <a:cubicBezTo>
                    <a:pt x="843" y="642"/>
                    <a:pt x="846" y="632"/>
                    <a:pt x="846" y="619"/>
                  </a:cubicBezTo>
                  <a:cubicBezTo>
                    <a:pt x="845" y="594"/>
                    <a:pt x="845" y="570"/>
                    <a:pt x="846" y="545"/>
                  </a:cubicBezTo>
                  <a:cubicBezTo>
                    <a:pt x="846" y="532"/>
                    <a:pt x="844" y="521"/>
                    <a:pt x="837" y="509"/>
                  </a:cubicBezTo>
                  <a:cubicBezTo>
                    <a:pt x="818" y="476"/>
                    <a:pt x="816" y="441"/>
                    <a:pt x="836" y="407"/>
                  </a:cubicBezTo>
                  <a:cubicBezTo>
                    <a:pt x="843" y="394"/>
                    <a:pt x="846" y="383"/>
                    <a:pt x="846" y="369"/>
                  </a:cubicBezTo>
                  <a:cubicBezTo>
                    <a:pt x="846" y="309"/>
                    <a:pt x="846" y="249"/>
                    <a:pt x="846" y="189"/>
                  </a:cubicBezTo>
                  <a:cubicBezTo>
                    <a:pt x="846" y="167"/>
                    <a:pt x="841" y="162"/>
                    <a:pt x="818" y="162"/>
                  </a:cubicBezTo>
                  <a:cubicBezTo>
                    <a:pt x="646" y="162"/>
                    <a:pt x="473" y="162"/>
                    <a:pt x="300" y="162"/>
                  </a:cubicBezTo>
                  <a:cubicBezTo>
                    <a:pt x="278" y="162"/>
                    <a:pt x="275" y="166"/>
                    <a:pt x="275" y="188"/>
                  </a:cubicBezTo>
                  <a:cubicBezTo>
                    <a:pt x="275" y="191"/>
                    <a:pt x="275" y="193"/>
                    <a:pt x="275" y="196"/>
                  </a:cubicBezTo>
                  <a:cubicBezTo>
                    <a:pt x="275" y="303"/>
                    <a:pt x="275" y="410"/>
                    <a:pt x="275" y="518"/>
                  </a:cubicBezTo>
                  <a:close/>
                  <a:moveTo>
                    <a:pt x="219" y="711"/>
                  </a:moveTo>
                  <a:cubicBezTo>
                    <a:pt x="219" y="711"/>
                    <a:pt x="219" y="711"/>
                    <a:pt x="219" y="711"/>
                  </a:cubicBezTo>
                  <a:cubicBezTo>
                    <a:pt x="219" y="701"/>
                    <a:pt x="219" y="691"/>
                    <a:pt x="219" y="681"/>
                  </a:cubicBezTo>
                  <a:cubicBezTo>
                    <a:pt x="218" y="644"/>
                    <a:pt x="218" y="607"/>
                    <a:pt x="214" y="570"/>
                  </a:cubicBezTo>
                  <a:cubicBezTo>
                    <a:pt x="212" y="548"/>
                    <a:pt x="206" y="527"/>
                    <a:pt x="197" y="507"/>
                  </a:cubicBezTo>
                  <a:cubicBezTo>
                    <a:pt x="185" y="481"/>
                    <a:pt x="163" y="466"/>
                    <a:pt x="133" y="466"/>
                  </a:cubicBezTo>
                  <a:cubicBezTo>
                    <a:pt x="124" y="466"/>
                    <a:pt x="117" y="469"/>
                    <a:pt x="111" y="476"/>
                  </a:cubicBezTo>
                  <a:cubicBezTo>
                    <a:pt x="100" y="487"/>
                    <a:pt x="99" y="501"/>
                    <a:pt x="99" y="515"/>
                  </a:cubicBezTo>
                  <a:cubicBezTo>
                    <a:pt x="99" y="570"/>
                    <a:pt x="99" y="624"/>
                    <a:pt x="99" y="679"/>
                  </a:cubicBezTo>
                  <a:cubicBezTo>
                    <a:pt x="99" y="688"/>
                    <a:pt x="98" y="696"/>
                    <a:pt x="96" y="705"/>
                  </a:cubicBezTo>
                  <a:cubicBezTo>
                    <a:pt x="89" y="730"/>
                    <a:pt x="81" y="754"/>
                    <a:pt x="74" y="779"/>
                  </a:cubicBezTo>
                  <a:cubicBezTo>
                    <a:pt x="57" y="838"/>
                    <a:pt x="47" y="899"/>
                    <a:pt x="47" y="960"/>
                  </a:cubicBezTo>
                  <a:cubicBezTo>
                    <a:pt x="48" y="1020"/>
                    <a:pt x="50" y="1080"/>
                    <a:pt x="51" y="1140"/>
                  </a:cubicBezTo>
                  <a:cubicBezTo>
                    <a:pt x="51" y="1163"/>
                    <a:pt x="54" y="1187"/>
                    <a:pt x="39" y="1207"/>
                  </a:cubicBezTo>
                  <a:cubicBezTo>
                    <a:pt x="36" y="1212"/>
                    <a:pt x="37" y="1217"/>
                    <a:pt x="43" y="1221"/>
                  </a:cubicBezTo>
                  <a:cubicBezTo>
                    <a:pt x="56" y="1228"/>
                    <a:pt x="70" y="1236"/>
                    <a:pt x="82" y="1244"/>
                  </a:cubicBezTo>
                  <a:cubicBezTo>
                    <a:pt x="134" y="1277"/>
                    <a:pt x="186" y="1310"/>
                    <a:pt x="237" y="1343"/>
                  </a:cubicBezTo>
                  <a:cubicBezTo>
                    <a:pt x="298" y="1381"/>
                    <a:pt x="359" y="1419"/>
                    <a:pt x="420" y="1457"/>
                  </a:cubicBezTo>
                  <a:cubicBezTo>
                    <a:pt x="430" y="1464"/>
                    <a:pt x="432" y="1464"/>
                    <a:pt x="439" y="1453"/>
                  </a:cubicBezTo>
                  <a:cubicBezTo>
                    <a:pt x="448" y="1442"/>
                    <a:pt x="457" y="1430"/>
                    <a:pt x="465" y="1418"/>
                  </a:cubicBezTo>
                  <a:cubicBezTo>
                    <a:pt x="471" y="1409"/>
                    <a:pt x="477" y="1407"/>
                    <a:pt x="487" y="1410"/>
                  </a:cubicBezTo>
                  <a:cubicBezTo>
                    <a:pt x="519" y="1420"/>
                    <a:pt x="550" y="1412"/>
                    <a:pt x="579" y="1397"/>
                  </a:cubicBezTo>
                  <a:cubicBezTo>
                    <a:pt x="620" y="1378"/>
                    <a:pt x="652" y="1347"/>
                    <a:pt x="679" y="1310"/>
                  </a:cubicBezTo>
                  <a:cubicBezTo>
                    <a:pt x="687" y="1299"/>
                    <a:pt x="687" y="1295"/>
                    <a:pt x="673" y="1290"/>
                  </a:cubicBezTo>
                  <a:cubicBezTo>
                    <a:pt x="656" y="1284"/>
                    <a:pt x="639" y="1278"/>
                    <a:pt x="621" y="1274"/>
                  </a:cubicBezTo>
                  <a:cubicBezTo>
                    <a:pt x="582" y="1265"/>
                    <a:pt x="542" y="1259"/>
                    <a:pt x="501" y="1257"/>
                  </a:cubicBezTo>
                  <a:cubicBezTo>
                    <a:pt x="468" y="1256"/>
                    <a:pt x="436" y="1252"/>
                    <a:pt x="404" y="1250"/>
                  </a:cubicBezTo>
                  <a:cubicBezTo>
                    <a:pt x="396" y="1250"/>
                    <a:pt x="388" y="1251"/>
                    <a:pt x="380" y="1253"/>
                  </a:cubicBezTo>
                  <a:cubicBezTo>
                    <a:pt x="367" y="1256"/>
                    <a:pt x="356" y="1261"/>
                    <a:pt x="354" y="1277"/>
                  </a:cubicBezTo>
                  <a:cubicBezTo>
                    <a:pt x="353" y="1285"/>
                    <a:pt x="348" y="1290"/>
                    <a:pt x="339" y="1289"/>
                  </a:cubicBezTo>
                  <a:cubicBezTo>
                    <a:pt x="331" y="1287"/>
                    <a:pt x="327" y="1279"/>
                    <a:pt x="328" y="1270"/>
                  </a:cubicBezTo>
                  <a:cubicBezTo>
                    <a:pt x="330" y="1229"/>
                    <a:pt x="333" y="1188"/>
                    <a:pt x="334" y="1146"/>
                  </a:cubicBezTo>
                  <a:cubicBezTo>
                    <a:pt x="335" y="1126"/>
                    <a:pt x="332" y="1105"/>
                    <a:pt x="331" y="1085"/>
                  </a:cubicBezTo>
                  <a:cubicBezTo>
                    <a:pt x="329" y="1041"/>
                    <a:pt x="322" y="997"/>
                    <a:pt x="305" y="956"/>
                  </a:cubicBezTo>
                  <a:cubicBezTo>
                    <a:pt x="290" y="917"/>
                    <a:pt x="267" y="882"/>
                    <a:pt x="228" y="860"/>
                  </a:cubicBezTo>
                  <a:cubicBezTo>
                    <a:pt x="217" y="854"/>
                    <a:pt x="214" y="843"/>
                    <a:pt x="216" y="831"/>
                  </a:cubicBezTo>
                  <a:cubicBezTo>
                    <a:pt x="217" y="819"/>
                    <a:pt x="218" y="806"/>
                    <a:pt x="219" y="793"/>
                  </a:cubicBezTo>
                  <a:cubicBezTo>
                    <a:pt x="219" y="766"/>
                    <a:pt x="219" y="739"/>
                    <a:pt x="219" y="711"/>
                  </a:cubicBezTo>
                  <a:close/>
                  <a:moveTo>
                    <a:pt x="826" y="987"/>
                  </a:moveTo>
                  <a:cubicBezTo>
                    <a:pt x="833" y="986"/>
                    <a:pt x="839" y="985"/>
                    <a:pt x="845" y="983"/>
                  </a:cubicBezTo>
                  <a:cubicBezTo>
                    <a:pt x="881" y="974"/>
                    <a:pt x="912" y="956"/>
                    <a:pt x="940" y="934"/>
                  </a:cubicBezTo>
                  <a:cubicBezTo>
                    <a:pt x="958" y="920"/>
                    <a:pt x="976" y="905"/>
                    <a:pt x="977" y="880"/>
                  </a:cubicBezTo>
                  <a:cubicBezTo>
                    <a:pt x="978" y="868"/>
                    <a:pt x="977" y="856"/>
                    <a:pt x="975" y="844"/>
                  </a:cubicBezTo>
                  <a:cubicBezTo>
                    <a:pt x="971" y="828"/>
                    <a:pt x="965" y="811"/>
                    <a:pt x="959" y="795"/>
                  </a:cubicBezTo>
                  <a:cubicBezTo>
                    <a:pt x="957" y="789"/>
                    <a:pt x="953" y="787"/>
                    <a:pt x="947" y="791"/>
                  </a:cubicBezTo>
                  <a:cubicBezTo>
                    <a:pt x="941" y="796"/>
                    <a:pt x="934" y="799"/>
                    <a:pt x="927" y="804"/>
                  </a:cubicBezTo>
                  <a:cubicBezTo>
                    <a:pt x="907" y="815"/>
                    <a:pt x="887" y="825"/>
                    <a:pt x="864" y="829"/>
                  </a:cubicBezTo>
                  <a:cubicBezTo>
                    <a:pt x="848" y="831"/>
                    <a:pt x="834" y="838"/>
                    <a:pt x="820" y="846"/>
                  </a:cubicBezTo>
                  <a:cubicBezTo>
                    <a:pt x="775" y="873"/>
                    <a:pt x="769" y="931"/>
                    <a:pt x="797" y="972"/>
                  </a:cubicBezTo>
                  <a:cubicBezTo>
                    <a:pt x="804" y="982"/>
                    <a:pt x="814" y="987"/>
                    <a:pt x="826" y="987"/>
                  </a:cubicBezTo>
                  <a:close/>
                  <a:moveTo>
                    <a:pt x="979" y="691"/>
                  </a:moveTo>
                  <a:cubicBezTo>
                    <a:pt x="980" y="666"/>
                    <a:pt x="976" y="642"/>
                    <a:pt x="966" y="619"/>
                  </a:cubicBezTo>
                  <a:cubicBezTo>
                    <a:pt x="956" y="599"/>
                    <a:pt x="939" y="590"/>
                    <a:pt x="917" y="590"/>
                  </a:cubicBezTo>
                  <a:cubicBezTo>
                    <a:pt x="912" y="590"/>
                    <a:pt x="905" y="589"/>
                    <a:pt x="903" y="597"/>
                  </a:cubicBezTo>
                  <a:cubicBezTo>
                    <a:pt x="902" y="604"/>
                    <a:pt x="904" y="609"/>
                    <a:pt x="911" y="611"/>
                  </a:cubicBezTo>
                  <a:cubicBezTo>
                    <a:pt x="918" y="613"/>
                    <a:pt x="924" y="618"/>
                    <a:pt x="922" y="626"/>
                  </a:cubicBezTo>
                  <a:cubicBezTo>
                    <a:pt x="920" y="630"/>
                    <a:pt x="915" y="635"/>
                    <a:pt x="910" y="638"/>
                  </a:cubicBezTo>
                  <a:cubicBezTo>
                    <a:pt x="893" y="646"/>
                    <a:pt x="875" y="654"/>
                    <a:pt x="858" y="662"/>
                  </a:cubicBezTo>
                  <a:cubicBezTo>
                    <a:pt x="817" y="681"/>
                    <a:pt x="801" y="714"/>
                    <a:pt x="808" y="758"/>
                  </a:cubicBezTo>
                  <a:cubicBezTo>
                    <a:pt x="813" y="794"/>
                    <a:pt x="831" y="811"/>
                    <a:pt x="871" y="799"/>
                  </a:cubicBezTo>
                  <a:cubicBezTo>
                    <a:pt x="907" y="788"/>
                    <a:pt x="936" y="768"/>
                    <a:pt x="963" y="744"/>
                  </a:cubicBezTo>
                  <a:cubicBezTo>
                    <a:pt x="974" y="735"/>
                    <a:pt x="979" y="723"/>
                    <a:pt x="979" y="709"/>
                  </a:cubicBezTo>
                  <a:cubicBezTo>
                    <a:pt x="979" y="703"/>
                    <a:pt x="979" y="697"/>
                    <a:pt x="979" y="691"/>
                  </a:cubicBezTo>
                  <a:close/>
                  <a:moveTo>
                    <a:pt x="999" y="429"/>
                  </a:moveTo>
                  <a:cubicBezTo>
                    <a:pt x="999" y="425"/>
                    <a:pt x="999" y="421"/>
                    <a:pt x="998" y="418"/>
                  </a:cubicBezTo>
                  <a:cubicBezTo>
                    <a:pt x="988" y="382"/>
                    <a:pt x="967" y="354"/>
                    <a:pt x="936" y="333"/>
                  </a:cubicBezTo>
                  <a:cubicBezTo>
                    <a:pt x="930" y="329"/>
                    <a:pt x="922" y="326"/>
                    <a:pt x="915" y="323"/>
                  </a:cubicBezTo>
                  <a:cubicBezTo>
                    <a:pt x="912" y="322"/>
                    <a:pt x="906" y="324"/>
                    <a:pt x="904" y="326"/>
                  </a:cubicBezTo>
                  <a:cubicBezTo>
                    <a:pt x="900" y="332"/>
                    <a:pt x="904" y="346"/>
                    <a:pt x="910" y="350"/>
                  </a:cubicBezTo>
                  <a:cubicBezTo>
                    <a:pt x="925" y="361"/>
                    <a:pt x="925" y="368"/>
                    <a:pt x="910" y="378"/>
                  </a:cubicBezTo>
                  <a:cubicBezTo>
                    <a:pt x="900" y="385"/>
                    <a:pt x="889" y="391"/>
                    <a:pt x="880" y="398"/>
                  </a:cubicBezTo>
                  <a:cubicBezTo>
                    <a:pt x="868" y="406"/>
                    <a:pt x="858" y="415"/>
                    <a:pt x="853" y="429"/>
                  </a:cubicBezTo>
                  <a:cubicBezTo>
                    <a:pt x="842" y="457"/>
                    <a:pt x="849" y="483"/>
                    <a:pt x="866" y="506"/>
                  </a:cubicBezTo>
                  <a:cubicBezTo>
                    <a:pt x="882" y="528"/>
                    <a:pt x="903" y="532"/>
                    <a:pt x="925" y="517"/>
                  </a:cubicBezTo>
                  <a:cubicBezTo>
                    <a:pt x="945" y="502"/>
                    <a:pt x="963" y="486"/>
                    <a:pt x="981" y="469"/>
                  </a:cubicBezTo>
                  <a:cubicBezTo>
                    <a:pt x="992" y="459"/>
                    <a:pt x="998" y="444"/>
                    <a:pt x="999" y="429"/>
                  </a:cubicBezTo>
                  <a:close/>
                  <a:moveTo>
                    <a:pt x="963" y="982"/>
                  </a:moveTo>
                  <a:cubicBezTo>
                    <a:pt x="963" y="978"/>
                    <a:pt x="964" y="974"/>
                    <a:pt x="963" y="971"/>
                  </a:cubicBezTo>
                  <a:cubicBezTo>
                    <a:pt x="962" y="966"/>
                    <a:pt x="961" y="961"/>
                    <a:pt x="959" y="956"/>
                  </a:cubicBezTo>
                  <a:cubicBezTo>
                    <a:pt x="955" y="959"/>
                    <a:pt x="951" y="961"/>
                    <a:pt x="947" y="963"/>
                  </a:cubicBezTo>
                  <a:cubicBezTo>
                    <a:pt x="908" y="989"/>
                    <a:pt x="867" y="1012"/>
                    <a:pt x="818" y="1014"/>
                  </a:cubicBezTo>
                  <a:cubicBezTo>
                    <a:pt x="809" y="1015"/>
                    <a:pt x="806" y="1020"/>
                    <a:pt x="808" y="1027"/>
                  </a:cubicBezTo>
                  <a:cubicBezTo>
                    <a:pt x="811" y="1035"/>
                    <a:pt x="813" y="1043"/>
                    <a:pt x="816" y="1050"/>
                  </a:cubicBezTo>
                  <a:cubicBezTo>
                    <a:pt x="823" y="1070"/>
                    <a:pt x="835" y="1076"/>
                    <a:pt x="856" y="1072"/>
                  </a:cubicBezTo>
                  <a:cubicBezTo>
                    <a:pt x="887" y="1065"/>
                    <a:pt x="913" y="1049"/>
                    <a:pt x="938" y="1031"/>
                  </a:cubicBezTo>
                  <a:cubicBezTo>
                    <a:pt x="955" y="1018"/>
                    <a:pt x="966" y="1003"/>
                    <a:pt x="963" y="9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auto">
            <a:xfrm>
              <a:off x="2016" y="2254"/>
              <a:ext cx="228" cy="193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31" y="6"/>
                </a:cxn>
                <a:cxn ang="0">
                  <a:pos x="370" y="183"/>
                </a:cxn>
                <a:cxn ang="0">
                  <a:pos x="564" y="324"/>
                </a:cxn>
                <a:cxn ang="0">
                  <a:pos x="585" y="339"/>
                </a:cxn>
                <a:cxn ang="0">
                  <a:pos x="590" y="363"/>
                </a:cxn>
                <a:cxn ang="0">
                  <a:pos x="566" y="395"/>
                </a:cxn>
                <a:cxn ang="0">
                  <a:pos x="495" y="491"/>
                </a:cxn>
                <a:cxn ang="0">
                  <a:pos x="465" y="496"/>
                </a:cxn>
                <a:cxn ang="0">
                  <a:pos x="355" y="416"/>
                </a:cxn>
                <a:cxn ang="0">
                  <a:pos x="186" y="292"/>
                </a:cxn>
                <a:cxn ang="0">
                  <a:pos x="24" y="173"/>
                </a:cxn>
                <a:cxn ang="0">
                  <a:pos x="16" y="167"/>
                </a:cxn>
                <a:cxn ang="0">
                  <a:pos x="12" y="139"/>
                </a:cxn>
                <a:cxn ang="0">
                  <a:pos x="93" y="33"/>
                </a:cxn>
                <a:cxn ang="0">
                  <a:pos x="109" y="10"/>
                </a:cxn>
                <a:cxn ang="0">
                  <a:pos x="121" y="0"/>
                </a:cxn>
              </a:cxnLst>
              <a:rect l="0" t="0" r="r" b="b"/>
              <a:pathLst>
                <a:path w="598" h="506">
                  <a:moveTo>
                    <a:pt x="121" y="0"/>
                  </a:moveTo>
                  <a:cubicBezTo>
                    <a:pt x="125" y="3"/>
                    <a:pt x="128" y="4"/>
                    <a:pt x="131" y="6"/>
                  </a:cubicBezTo>
                  <a:cubicBezTo>
                    <a:pt x="210" y="65"/>
                    <a:pt x="290" y="124"/>
                    <a:pt x="370" y="183"/>
                  </a:cubicBezTo>
                  <a:cubicBezTo>
                    <a:pt x="435" y="230"/>
                    <a:pt x="499" y="277"/>
                    <a:pt x="564" y="324"/>
                  </a:cubicBezTo>
                  <a:cubicBezTo>
                    <a:pt x="571" y="329"/>
                    <a:pt x="578" y="334"/>
                    <a:pt x="585" y="339"/>
                  </a:cubicBezTo>
                  <a:cubicBezTo>
                    <a:pt x="597" y="347"/>
                    <a:pt x="598" y="352"/>
                    <a:pt x="590" y="363"/>
                  </a:cubicBezTo>
                  <a:cubicBezTo>
                    <a:pt x="583" y="374"/>
                    <a:pt x="574" y="385"/>
                    <a:pt x="566" y="395"/>
                  </a:cubicBezTo>
                  <a:cubicBezTo>
                    <a:pt x="542" y="427"/>
                    <a:pt x="518" y="459"/>
                    <a:pt x="495" y="491"/>
                  </a:cubicBezTo>
                  <a:cubicBezTo>
                    <a:pt x="484" y="505"/>
                    <a:pt x="480" y="506"/>
                    <a:pt x="465" y="496"/>
                  </a:cubicBezTo>
                  <a:cubicBezTo>
                    <a:pt x="428" y="469"/>
                    <a:pt x="392" y="443"/>
                    <a:pt x="355" y="416"/>
                  </a:cubicBezTo>
                  <a:cubicBezTo>
                    <a:pt x="299" y="375"/>
                    <a:pt x="243" y="333"/>
                    <a:pt x="186" y="292"/>
                  </a:cubicBezTo>
                  <a:cubicBezTo>
                    <a:pt x="132" y="253"/>
                    <a:pt x="78" y="213"/>
                    <a:pt x="24" y="173"/>
                  </a:cubicBezTo>
                  <a:cubicBezTo>
                    <a:pt x="21" y="172"/>
                    <a:pt x="19" y="169"/>
                    <a:pt x="16" y="167"/>
                  </a:cubicBezTo>
                  <a:cubicBezTo>
                    <a:pt x="0" y="156"/>
                    <a:pt x="5" y="149"/>
                    <a:pt x="12" y="139"/>
                  </a:cubicBezTo>
                  <a:cubicBezTo>
                    <a:pt x="39" y="104"/>
                    <a:pt x="66" y="68"/>
                    <a:pt x="93" y="33"/>
                  </a:cubicBezTo>
                  <a:cubicBezTo>
                    <a:pt x="98" y="25"/>
                    <a:pt x="103" y="17"/>
                    <a:pt x="109" y="10"/>
                  </a:cubicBezTo>
                  <a:cubicBezTo>
                    <a:pt x="112" y="6"/>
                    <a:pt x="117" y="4"/>
                    <a:pt x="12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auto">
            <a:xfrm>
              <a:off x="2203" y="1904"/>
              <a:ext cx="182" cy="21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436" y="0"/>
                </a:cxn>
                <a:cxn ang="0">
                  <a:pos x="454" y="1"/>
                </a:cxn>
                <a:cxn ang="0">
                  <a:pos x="477" y="25"/>
                </a:cxn>
                <a:cxn ang="0">
                  <a:pos x="457" y="52"/>
                </a:cxn>
                <a:cxn ang="0">
                  <a:pos x="436" y="55"/>
                </a:cxn>
                <a:cxn ang="0">
                  <a:pos x="45" y="55"/>
                </a:cxn>
                <a:cxn ang="0">
                  <a:pos x="23" y="53"/>
                </a:cxn>
                <a:cxn ang="0">
                  <a:pos x="1" y="26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239" y="0"/>
                </a:cxn>
              </a:cxnLst>
              <a:rect l="0" t="0" r="r" b="b"/>
              <a:pathLst>
                <a:path w="477" h="55">
                  <a:moveTo>
                    <a:pt x="239" y="0"/>
                  </a:moveTo>
                  <a:cubicBezTo>
                    <a:pt x="304" y="0"/>
                    <a:pt x="370" y="0"/>
                    <a:pt x="436" y="0"/>
                  </a:cubicBezTo>
                  <a:cubicBezTo>
                    <a:pt x="442" y="0"/>
                    <a:pt x="448" y="0"/>
                    <a:pt x="454" y="1"/>
                  </a:cubicBezTo>
                  <a:cubicBezTo>
                    <a:pt x="466" y="3"/>
                    <a:pt x="476" y="14"/>
                    <a:pt x="477" y="25"/>
                  </a:cubicBezTo>
                  <a:cubicBezTo>
                    <a:pt x="477" y="37"/>
                    <a:pt x="470" y="49"/>
                    <a:pt x="457" y="52"/>
                  </a:cubicBezTo>
                  <a:cubicBezTo>
                    <a:pt x="451" y="54"/>
                    <a:pt x="443" y="55"/>
                    <a:pt x="436" y="55"/>
                  </a:cubicBezTo>
                  <a:cubicBezTo>
                    <a:pt x="305" y="55"/>
                    <a:pt x="175" y="55"/>
                    <a:pt x="45" y="55"/>
                  </a:cubicBezTo>
                  <a:cubicBezTo>
                    <a:pt x="37" y="55"/>
                    <a:pt x="30" y="54"/>
                    <a:pt x="23" y="53"/>
                  </a:cubicBezTo>
                  <a:cubicBezTo>
                    <a:pt x="9" y="50"/>
                    <a:pt x="0" y="39"/>
                    <a:pt x="1" y="26"/>
                  </a:cubicBezTo>
                  <a:cubicBezTo>
                    <a:pt x="1" y="14"/>
                    <a:pt x="12" y="2"/>
                    <a:pt x="25" y="0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108" y="0"/>
                    <a:pt x="173" y="0"/>
                    <a:pt x="2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26"/>
            <p:cNvSpPr>
              <a:spLocks noEditPoints="1"/>
            </p:cNvSpPr>
            <p:nvPr/>
          </p:nvSpPr>
          <p:spPr bwMode="auto">
            <a:xfrm>
              <a:off x="2216" y="2030"/>
              <a:ext cx="39" cy="39"/>
            </a:xfrm>
            <a:custGeom>
              <a:avLst/>
              <a:gdLst/>
              <a:ahLst/>
              <a:cxnLst>
                <a:cxn ang="0">
                  <a:pos x="51" y="100"/>
                </a:cxn>
                <a:cxn ang="0">
                  <a:pos x="23" y="100"/>
                </a:cxn>
                <a:cxn ang="0">
                  <a:pos x="1" y="77"/>
                </a:cxn>
                <a:cxn ang="0">
                  <a:pos x="1" y="23"/>
                </a:cxn>
                <a:cxn ang="0">
                  <a:pos x="24" y="0"/>
                </a:cxn>
                <a:cxn ang="0">
                  <a:pos x="74" y="0"/>
                </a:cxn>
                <a:cxn ang="0">
                  <a:pos x="100" y="22"/>
                </a:cxn>
                <a:cxn ang="0">
                  <a:pos x="100" y="77"/>
                </a:cxn>
                <a:cxn ang="0">
                  <a:pos x="73" y="100"/>
                </a:cxn>
                <a:cxn ang="0">
                  <a:pos x="51" y="100"/>
                </a:cxn>
                <a:cxn ang="0">
                  <a:pos x="51" y="100"/>
                </a:cxn>
                <a:cxn ang="0">
                  <a:pos x="56" y="39"/>
                </a:cxn>
                <a:cxn ang="0">
                  <a:pos x="56" y="40"/>
                </a:cxn>
                <a:cxn ang="0">
                  <a:pos x="22" y="40"/>
                </a:cxn>
                <a:cxn ang="0">
                  <a:pos x="9" y="51"/>
                </a:cxn>
                <a:cxn ang="0">
                  <a:pos x="23" y="64"/>
                </a:cxn>
                <a:cxn ang="0">
                  <a:pos x="80" y="64"/>
                </a:cxn>
                <a:cxn ang="0">
                  <a:pos x="93" y="49"/>
                </a:cxn>
                <a:cxn ang="0">
                  <a:pos x="79" y="39"/>
                </a:cxn>
                <a:cxn ang="0">
                  <a:pos x="56" y="39"/>
                </a:cxn>
              </a:cxnLst>
              <a:rect l="0" t="0" r="r" b="b"/>
              <a:pathLst>
                <a:path w="102" h="101">
                  <a:moveTo>
                    <a:pt x="51" y="100"/>
                  </a:moveTo>
                  <a:cubicBezTo>
                    <a:pt x="42" y="100"/>
                    <a:pt x="33" y="101"/>
                    <a:pt x="23" y="100"/>
                  </a:cubicBezTo>
                  <a:cubicBezTo>
                    <a:pt x="10" y="99"/>
                    <a:pt x="1" y="91"/>
                    <a:pt x="1" y="77"/>
                  </a:cubicBezTo>
                  <a:cubicBezTo>
                    <a:pt x="0" y="59"/>
                    <a:pt x="0" y="41"/>
                    <a:pt x="1" y="23"/>
                  </a:cubicBezTo>
                  <a:cubicBezTo>
                    <a:pt x="1" y="8"/>
                    <a:pt x="9" y="0"/>
                    <a:pt x="24" y="0"/>
                  </a:cubicBezTo>
                  <a:cubicBezTo>
                    <a:pt x="41" y="0"/>
                    <a:pt x="58" y="0"/>
                    <a:pt x="74" y="0"/>
                  </a:cubicBezTo>
                  <a:cubicBezTo>
                    <a:pt x="90" y="0"/>
                    <a:pt x="99" y="7"/>
                    <a:pt x="100" y="22"/>
                  </a:cubicBezTo>
                  <a:cubicBezTo>
                    <a:pt x="102" y="40"/>
                    <a:pt x="102" y="59"/>
                    <a:pt x="100" y="77"/>
                  </a:cubicBezTo>
                  <a:cubicBezTo>
                    <a:pt x="99" y="93"/>
                    <a:pt x="90" y="100"/>
                    <a:pt x="73" y="100"/>
                  </a:cubicBezTo>
                  <a:cubicBezTo>
                    <a:pt x="66" y="100"/>
                    <a:pt x="59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56" y="39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44" y="40"/>
                    <a:pt x="33" y="40"/>
                    <a:pt x="22" y="40"/>
                  </a:cubicBezTo>
                  <a:cubicBezTo>
                    <a:pt x="14" y="40"/>
                    <a:pt x="9" y="42"/>
                    <a:pt x="9" y="51"/>
                  </a:cubicBezTo>
                  <a:cubicBezTo>
                    <a:pt x="9" y="61"/>
                    <a:pt x="14" y="64"/>
                    <a:pt x="23" y="64"/>
                  </a:cubicBezTo>
                  <a:cubicBezTo>
                    <a:pt x="42" y="64"/>
                    <a:pt x="61" y="64"/>
                    <a:pt x="80" y="64"/>
                  </a:cubicBezTo>
                  <a:cubicBezTo>
                    <a:pt x="91" y="63"/>
                    <a:pt x="93" y="60"/>
                    <a:pt x="93" y="49"/>
                  </a:cubicBezTo>
                  <a:cubicBezTo>
                    <a:pt x="92" y="39"/>
                    <a:pt x="87" y="38"/>
                    <a:pt x="79" y="39"/>
                  </a:cubicBezTo>
                  <a:cubicBezTo>
                    <a:pt x="72" y="40"/>
                    <a:pt x="63" y="39"/>
                    <a:pt x="56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27"/>
            <p:cNvSpPr>
              <a:spLocks/>
            </p:cNvSpPr>
            <p:nvPr/>
          </p:nvSpPr>
          <p:spPr bwMode="auto">
            <a:xfrm>
              <a:off x="2326" y="2035"/>
              <a:ext cx="39" cy="24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8"/>
                </a:cxn>
                <a:cxn ang="0">
                  <a:pos x="32" y="6"/>
                </a:cxn>
                <a:cxn ang="0">
                  <a:pos x="63" y="2"/>
                </a:cxn>
                <a:cxn ang="0">
                  <a:pos x="93" y="17"/>
                </a:cxn>
                <a:cxn ang="0">
                  <a:pos x="94" y="49"/>
                </a:cxn>
                <a:cxn ang="0">
                  <a:pos x="63" y="62"/>
                </a:cxn>
                <a:cxn ang="0">
                  <a:pos x="30" y="60"/>
                </a:cxn>
                <a:cxn ang="0">
                  <a:pos x="1" y="29"/>
                </a:cxn>
              </a:cxnLst>
              <a:rect l="0" t="0" r="r" b="b"/>
              <a:pathLst>
                <a:path w="100" h="65">
                  <a:moveTo>
                    <a:pt x="1" y="29"/>
                  </a:moveTo>
                  <a:cubicBezTo>
                    <a:pt x="1" y="28"/>
                    <a:pt x="0" y="20"/>
                    <a:pt x="3" y="18"/>
                  </a:cubicBezTo>
                  <a:cubicBezTo>
                    <a:pt x="12" y="13"/>
                    <a:pt x="22" y="8"/>
                    <a:pt x="32" y="6"/>
                  </a:cubicBezTo>
                  <a:cubicBezTo>
                    <a:pt x="42" y="3"/>
                    <a:pt x="53" y="3"/>
                    <a:pt x="63" y="2"/>
                  </a:cubicBezTo>
                  <a:cubicBezTo>
                    <a:pt x="76" y="0"/>
                    <a:pt x="87" y="6"/>
                    <a:pt x="93" y="17"/>
                  </a:cubicBezTo>
                  <a:cubicBezTo>
                    <a:pt x="100" y="27"/>
                    <a:pt x="99" y="38"/>
                    <a:pt x="94" y="49"/>
                  </a:cubicBezTo>
                  <a:cubicBezTo>
                    <a:pt x="88" y="59"/>
                    <a:pt x="76" y="65"/>
                    <a:pt x="63" y="62"/>
                  </a:cubicBezTo>
                  <a:cubicBezTo>
                    <a:pt x="52" y="60"/>
                    <a:pt x="41" y="59"/>
                    <a:pt x="30" y="60"/>
                  </a:cubicBezTo>
                  <a:cubicBezTo>
                    <a:pt x="8" y="62"/>
                    <a:pt x="1" y="55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28"/>
            <p:cNvSpPr>
              <a:spLocks/>
            </p:cNvSpPr>
            <p:nvPr/>
          </p:nvSpPr>
          <p:spPr bwMode="auto">
            <a:xfrm>
              <a:off x="2220" y="2103"/>
              <a:ext cx="77" cy="11"/>
            </a:xfrm>
            <a:custGeom>
              <a:avLst/>
              <a:gdLst/>
              <a:ahLst/>
              <a:cxnLst>
                <a:cxn ang="0">
                  <a:pos x="169" y="28"/>
                </a:cxn>
                <a:cxn ang="0">
                  <a:pos x="96" y="29"/>
                </a:cxn>
                <a:cxn ang="0">
                  <a:pos x="24" y="29"/>
                </a:cxn>
                <a:cxn ang="0">
                  <a:pos x="7" y="28"/>
                </a:cxn>
                <a:cxn ang="0">
                  <a:pos x="0" y="19"/>
                </a:cxn>
                <a:cxn ang="0">
                  <a:pos x="6" y="11"/>
                </a:cxn>
                <a:cxn ang="0">
                  <a:pos x="20" y="9"/>
                </a:cxn>
                <a:cxn ang="0">
                  <a:pos x="87" y="5"/>
                </a:cxn>
                <a:cxn ang="0">
                  <a:pos x="93" y="6"/>
                </a:cxn>
                <a:cxn ang="0">
                  <a:pos x="147" y="11"/>
                </a:cxn>
                <a:cxn ang="0">
                  <a:pos x="181" y="11"/>
                </a:cxn>
                <a:cxn ang="0">
                  <a:pos x="186" y="10"/>
                </a:cxn>
                <a:cxn ang="0">
                  <a:pos x="198" y="15"/>
                </a:cxn>
                <a:cxn ang="0">
                  <a:pos x="189" y="29"/>
                </a:cxn>
                <a:cxn ang="0">
                  <a:pos x="170" y="29"/>
                </a:cxn>
                <a:cxn ang="0">
                  <a:pos x="169" y="28"/>
                </a:cxn>
              </a:cxnLst>
              <a:rect l="0" t="0" r="r" b="b"/>
              <a:pathLst>
                <a:path w="201" h="29">
                  <a:moveTo>
                    <a:pt x="169" y="28"/>
                  </a:moveTo>
                  <a:cubicBezTo>
                    <a:pt x="145" y="28"/>
                    <a:pt x="121" y="29"/>
                    <a:pt x="96" y="29"/>
                  </a:cubicBezTo>
                  <a:cubicBezTo>
                    <a:pt x="72" y="29"/>
                    <a:pt x="48" y="29"/>
                    <a:pt x="24" y="29"/>
                  </a:cubicBezTo>
                  <a:cubicBezTo>
                    <a:pt x="19" y="29"/>
                    <a:pt x="12" y="29"/>
                    <a:pt x="7" y="28"/>
                  </a:cubicBezTo>
                  <a:cubicBezTo>
                    <a:pt x="4" y="27"/>
                    <a:pt x="0" y="22"/>
                    <a:pt x="0" y="19"/>
                  </a:cubicBezTo>
                  <a:cubicBezTo>
                    <a:pt x="0" y="16"/>
                    <a:pt x="3" y="12"/>
                    <a:pt x="6" y="11"/>
                  </a:cubicBezTo>
                  <a:cubicBezTo>
                    <a:pt x="11" y="9"/>
                    <a:pt x="16" y="9"/>
                    <a:pt x="20" y="9"/>
                  </a:cubicBezTo>
                  <a:cubicBezTo>
                    <a:pt x="43" y="8"/>
                    <a:pt x="65" y="13"/>
                    <a:pt x="87" y="5"/>
                  </a:cubicBezTo>
                  <a:cubicBezTo>
                    <a:pt x="89" y="4"/>
                    <a:pt x="91" y="6"/>
                    <a:pt x="93" y="6"/>
                  </a:cubicBezTo>
                  <a:cubicBezTo>
                    <a:pt x="110" y="14"/>
                    <a:pt x="129" y="12"/>
                    <a:pt x="147" y="11"/>
                  </a:cubicBezTo>
                  <a:cubicBezTo>
                    <a:pt x="158" y="11"/>
                    <a:pt x="169" y="11"/>
                    <a:pt x="181" y="11"/>
                  </a:cubicBezTo>
                  <a:cubicBezTo>
                    <a:pt x="183" y="11"/>
                    <a:pt x="185" y="11"/>
                    <a:pt x="186" y="10"/>
                  </a:cubicBezTo>
                  <a:cubicBezTo>
                    <a:pt x="195" y="0"/>
                    <a:pt x="196" y="10"/>
                    <a:pt x="198" y="15"/>
                  </a:cubicBezTo>
                  <a:cubicBezTo>
                    <a:pt x="201" y="24"/>
                    <a:pt x="198" y="28"/>
                    <a:pt x="189" y="29"/>
                  </a:cubicBezTo>
                  <a:cubicBezTo>
                    <a:pt x="183" y="29"/>
                    <a:pt x="176" y="29"/>
                    <a:pt x="170" y="29"/>
                  </a:cubicBezTo>
                  <a:cubicBezTo>
                    <a:pt x="169" y="28"/>
                    <a:pt x="169" y="28"/>
                    <a:pt x="169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29"/>
            <p:cNvSpPr>
              <a:spLocks/>
            </p:cNvSpPr>
            <p:nvPr/>
          </p:nvSpPr>
          <p:spPr bwMode="auto">
            <a:xfrm>
              <a:off x="2030" y="1651"/>
              <a:ext cx="176" cy="174"/>
            </a:xfrm>
            <a:custGeom>
              <a:avLst/>
              <a:gdLst/>
              <a:ahLst/>
              <a:cxnLst>
                <a:cxn ang="0">
                  <a:pos x="32" y="456"/>
                </a:cxn>
                <a:cxn ang="0">
                  <a:pos x="20" y="446"/>
                </a:cxn>
                <a:cxn ang="0">
                  <a:pos x="152" y="150"/>
                </a:cxn>
                <a:cxn ang="0">
                  <a:pos x="449" y="16"/>
                </a:cxn>
                <a:cxn ang="0">
                  <a:pos x="458" y="30"/>
                </a:cxn>
                <a:cxn ang="0">
                  <a:pos x="444" y="40"/>
                </a:cxn>
                <a:cxn ang="0">
                  <a:pos x="169" y="167"/>
                </a:cxn>
                <a:cxn ang="0">
                  <a:pos x="43" y="442"/>
                </a:cxn>
                <a:cxn ang="0">
                  <a:pos x="34" y="456"/>
                </a:cxn>
                <a:cxn ang="0">
                  <a:pos x="32" y="456"/>
                </a:cxn>
              </a:cxnLst>
              <a:rect l="0" t="0" r="r" b="b"/>
              <a:pathLst>
                <a:path w="460" h="456">
                  <a:moveTo>
                    <a:pt x="32" y="456"/>
                  </a:moveTo>
                  <a:cubicBezTo>
                    <a:pt x="26" y="456"/>
                    <a:pt x="21" y="452"/>
                    <a:pt x="20" y="446"/>
                  </a:cubicBezTo>
                  <a:cubicBezTo>
                    <a:pt x="0" y="344"/>
                    <a:pt x="75" y="226"/>
                    <a:pt x="152" y="150"/>
                  </a:cubicBezTo>
                  <a:cubicBezTo>
                    <a:pt x="250" y="52"/>
                    <a:pt x="367" y="0"/>
                    <a:pt x="449" y="16"/>
                  </a:cubicBezTo>
                  <a:cubicBezTo>
                    <a:pt x="455" y="17"/>
                    <a:pt x="460" y="24"/>
                    <a:pt x="458" y="30"/>
                  </a:cubicBezTo>
                  <a:cubicBezTo>
                    <a:pt x="457" y="37"/>
                    <a:pt x="451" y="41"/>
                    <a:pt x="444" y="40"/>
                  </a:cubicBezTo>
                  <a:cubicBezTo>
                    <a:pt x="370" y="25"/>
                    <a:pt x="262" y="75"/>
                    <a:pt x="169" y="167"/>
                  </a:cubicBezTo>
                  <a:cubicBezTo>
                    <a:pt x="76" y="259"/>
                    <a:pt x="28" y="364"/>
                    <a:pt x="43" y="442"/>
                  </a:cubicBezTo>
                  <a:cubicBezTo>
                    <a:pt x="45" y="448"/>
                    <a:pt x="40" y="454"/>
                    <a:pt x="34" y="456"/>
                  </a:cubicBezTo>
                  <a:cubicBezTo>
                    <a:pt x="33" y="456"/>
                    <a:pt x="32" y="456"/>
                    <a:pt x="32" y="4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Freeform 30"/>
            <p:cNvSpPr>
              <a:spLocks/>
            </p:cNvSpPr>
            <p:nvPr/>
          </p:nvSpPr>
          <p:spPr bwMode="auto">
            <a:xfrm>
              <a:off x="2065" y="1685"/>
              <a:ext cx="140" cy="139"/>
            </a:xfrm>
            <a:custGeom>
              <a:avLst/>
              <a:gdLst/>
              <a:ahLst/>
              <a:cxnLst>
                <a:cxn ang="0">
                  <a:pos x="28" y="363"/>
                </a:cxn>
                <a:cxn ang="0">
                  <a:pos x="16" y="353"/>
                </a:cxn>
                <a:cxn ang="0">
                  <a:pos x="119" y="120"/>
                </a:cxn>
                <a:cxn ang="0">
                  <a:pos x="356" y="13"/>
                </a:cxn>
                <a:cxn ang="0">
                  <a:pos x="365" y="27"/>
                </a:cxn>
                <a:cxn ang="0">
                  <a:pos x="351" y="37"/>
                </a:cxn>
                <a:cxn ang="0">
                  <a:pos x="136" y="137"/>
                </a:cxn>
                <a:cxn ang="0">
                  <a:pos x="39" y="348"/>
                </a:cxn>
                <a:cxn ang="0">
                  <a:pos x="30" y="363"/>
                </a:cxn>
                <a:cxn ang="0">
                  <a:pos x="28" y="363"/>
                </a:cxn>
              </a:cxnLst>
              <a:rect l="0" t="0" r="r" b="b"/>
              <a:pathLst>
                <a:path w="367" h="363">
                  <a:moveTo>
                    <a:pt x="28" y="363"/>
                  </a:moveTo>
                  <a:cubicBezTo>
                    <a:pt x="22" y="363"/>
                    <a:pt x="17" y="359"/>
                    <a:pt x="16" y="353"/>
                  </a:cubicBezTo>
                  <a:cubicBezTo>
                    <a:pt x="0" y="273"/>
                    <a:pt x="59" y="180"/>
                    <a:pt x="119" y="120"/>
                  </a:cubicBezTo>
                  <a:cubicBezTo>
                    <a:pt x="197" y="42"/>
                    <a:pt x="290" y="0"/>
                    <a:pt x="356" y="13"/>
                  </a:cubicBezTo>
                  <a:cubicBezTo>
                    <a:pt x="362" y="14"/>
                    <a:pt x="367" y="21"/>
                    <a:pt x="365" y="27"/>
                  </a:cubicBezTo>
                  <a:cubicBezTo>
                    <a:pt x="364" y="34"/>
                    <a:pt x="358" y="38"/>
                    <a:pt x="351" y="37"/>
                  </a:cubicBezTo>
                  <a:cubicBezTo>
                    <a:pt x="294" y="25"/>
                    <a:pt x="207" y="66"/>
                    <a:pt x="136" y="137"/>
                  </a:cubicBezTo>
                  <a:cubicBezTo>
                    <a:pt x="65" y="208"/>
                    <a:pt x="28" y="289"/>
                    <a:pt x="39" y="348"/>
                  </a:cubicBezTo>
                  <a:cubicBezTo>
                    <a:pt x="41" y="355"/>
                    <a:pt x="36" y="361"/>
                    <a:pt x="30" y="363"/>
                  </a:cubicBezTo>
                  <a:cubicBezTo>
                    <a:pt x="29" y="363"/>
                    <a:pt x="28" y="363"/>
                    <a:pt x="28" y="3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Freeform 31"/>
            <p:cNvSpPr>
              <a:spLocks/>
            </p:cNvSpPr>
            <p:nvPr/>
          </p:nvSpPr>
          <p:spPr bwMode="auto">
            <a:xfrm>
              <a:off x="2097" y="1717"/>
              <a:ext cx="111" cy="110"/>
            </a:xfrm>
            <a:custGeom>
              <a:avLst/>
              <a:gdLst/>
              <a:ahLst/>
              <a:cxnLst>
                <a:cxn ang="0">
                  <a:pos x="24" y="287"/>
                </a:cxn>
                <a:cxn ang="0">
                  <a:pos x="12" y="277"/>
                </a:cxn>
                <a:cxn ang="0">
                  <a:pos x="94" y="92"/>
                </a:cxn>
                <a:cxn ang="0">
                  <a:pos x="278" y="10"/>
                </a:cxn>
                <a:cxn ang="0">
                  <a:pos x="287" y="24"/>
                </a:cxn>
                <a:cxn ang="0">
                  <a:pos x="273" y="34"/>
                </a:cxn>
                <a:cxn ang="0">
                  <a:pos x="111" y="109"/>
                </a:cxn>
                <a:cxn ang="0">
                  <a:pos x="35" y="273"/>
                </a:cxn>
                <a:cxn ang="0">
                  <a:pos x="26" y="287"/>
                </a:cxn>
                <a:cxn ang="0">
                  <a:pos x="24" y="287"/>
                </a:cxn>
              </a:cxnLst>
              <a:rect l="0" t="0" r="r" b="b"/>
              <a:pathLst>
                <a:path w="289" h="287">
                  <a:moveTo>
                    <a:pt x="24" y="287"/>
                  </a:moveTo>
                  <a:cubicBezTo>
                    <a:pt x="18" y="287"/>
                    <a:pt x="13" y="283"/>
                    <a:pt x="12" y="277"/>
                  </a:cubicBezTo>
                  <a:cubicBezTo>
                    <a:pt x="0" y="213"/>
                    <a:pt x="46" y="139"/>
                    <a:pt x="94" y="92"/>
                  </a:cubicBezTo>
                  <a:cubicBezTo>
                    <a:pt x="154" y="32"/>
                    <a:pt x="227" y="0"/>
                    <a:pt x="278" y="10"/>
                  </a:cubicBezTo>
                  <a:cubicBezTo>
                    <a:pt x="284" y="11"/>
                    <a:pt x="289" y="18"/>
                    <a:pt x="287" y="24"/>
                  </a:cubicBezTo>
                  <a:cubicBezTo>
                    <a:pt x="286" y="31"/>
                    <a:pt x="280" y="35"/>
                    <a:pt x="273" y="34"/>
                  </a:cubicBezTo>
                  <a:cubicBezTo>
                    <a:pt x="230" y="25"/>
                    <a:pt x="165" y="56"/>
                    <a:pt x="111" y="109"/>
                  </a:cubicBezTo>
                  <a:cubicBezTo>
                    <a:pt x="56" y="164"/>
                    <a:pt x="27" y="227"/>
                    <a:pt x="35" y="273"/>
                  </a:cubicBezTo>
                  <a:cubicBezTo>
                    <a:pt x="37" y="279"/>
                    <a:pt x="32" y="285"/>
                    <a:pt x="26" y="287"/>
                  </a:cubicBezTo>
                  <a:cubicBezTo>
                    <a:pt x="25" y="287"/>
                    <a:pt x="24" y="287"/>
                    <a:pt x="24" y="2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Freeform 32"/>
            <p:cNvSpPr>
              <a:spLocks/>
            </p:cNvSpPr>
            <p:nvPr/>
          </p:nvSpPr>
          <p:spPr bwMode="auto">
            <a:xfrm>
              <a:off x="2211" y="1908"/>
              <a:ext cx="106" cy="13"/>
            </a:xfrm>
            <a:custGeom>
              <a:avLst/>
              <a:gdLst/>
              <a:ahLst/>
              <a:cxnLst>
                <a:cxn ang="0">
                  <a:pos x="278" y="35"/>
                </a:cxn>
                <a:cxn ang="0">
                  <a:pos x="28" y="35"/>
                </a:cxn>
                <a:cxn ang="0">
                  <a:pos x="14" y="34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152" y="0"/>
                </a:cxn>
                <a:cxn ang="0">
                  <a:pos x="278" y="0"/>
                </a:cxn>
              </a:cxnLst>
              <a:rect l="0" t="0" r="r" b="b"/>
              <a:pathLst>
                <a:path w="278" h="35">
                  <a:moveTo>
                    <a:pt x="278" y="35"/>
                  </a:moveTo>
                  <a:cubicBezTo>
                    <a:pt x="195" y="35"/>
                    <a:pt x="111" y="35"/>
                    <a:pt x="28" y="35"/>
                  </a:cubicBezTo>
                  <a:cubicBezTo>
                    <a:pt x="23" y="35"/>
                    <a:pt x="18" y="35"/>
                    <a:pt x="14" y="34"/>
                  </a:cubicBezTo>
                  <a:cubicBezTo>
                    <a:pt x="5" y="32"/>
                    <a:pt x="0" y="25"/>
                    <a:pt x="0" y="16"/>
                  </a:cubicBezTo>
                  <a:cubicBezTo>
                    <a:pt x="0" y="9"/>
                    <a:pt x="7" y="1"/>
                    <a:pt x="15" y="0"/>
                  </a:cubicBezTo>
                  <a:cubicBezTo>
                    <a:pt x="19" y="0"/>
                    <a:pt x="23" y="0"/>
                    <a:pt x="27" y="0"/>
                  </a:cubicBezTo>
                  <a:cubicBezTo>
                    <a:pt x="69" y="0"/>
                    <a:pt x="110" y="0"/>
                    <a:pt x="152" y="0"/>
                  </a:cubicBezTo>
                  <a:cubicBezTo>
                    <a:pt x="194" y="0"/>
                    <a:pt x="236" y="0"/>
                    <a:pt x="27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Freeform 33"/>
            <p:cNvSpPr>
              <a:spLocks noEditPoints="1"/>
            </p:cNvSpPr>
            <p:nvPr/>
          </p:nvSpPr>
          <p:spPr bwMode="auto">
            <a:xfrm>
              <a:off x="2211" y="1938"/>
              <a:ext cx="11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8" y="6"/>
                </a:cxn>
                <a:cxn ang="0">
                  <a:pos x="30" y="15"/>
                </a:cxn>
                <a:cxn ang="0">
                  <a:pos x="28" y="24"/>
                </a:cxn>
                <a:cxn ang="0">
                  <a:pos x="23" y="29"/>
                </a:cxn>
                <a:cxn ang="0">
                  <a:pos x="13" y="30"/>
                </a:cxn>
                <a:cxn ang="0">
                  <a:pos x="8" y="30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8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2"/>
                </a:cxn>
                <a:cxn ang="0">
                  <a:pos x="21" y="19"/>
                </a:cxn>
                <a:cxn ang="0">
                  <a:pos x="22" y="15"/>
                </a:cxn>
                <a:cxn ang="0">
                  <a:pos x="21" y="11"/>
                </a:cxn>
                <a:cxn ang="0">
                  <a:pos x="18" y="9"/>
                </a:cxn>
                <a:cxn ang="0">
                  <a:pos x="12" y="8"/>
                </a:cxn>
                <a:cxn ang="0">
                  <a:pos x="8" y="8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7" y="0"/>
                    <a:pt x="21" y="0"/>
                    <a:pt x="22" y="1"/>
                  </a:cubicBezTo>
                  <a:cubicBezTo>
                    <a:pt x="24" y="2"/>
                    <a:pt x="26" y="3"/>
                    <a:pt x="28" y="6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30" y="22"/>
                    <a:pt x="28" y="24"/>
                  </a:cubicBezTo>
                  <a:cubicBezTo>
                    <a:pt x="27" y="26"/>
                    <a:pt x="25" y="28"/>
                    <a:pt x="23" y="29"/>
                  </a:cubicBezTo>
                  <a:cubicBezTo>
                    <a:pt x="21" y="30"/>
                    <a:pt x="18" y="30"/>
                    <a:pt x="13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8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5" y="22"/>
                    <a:pt x="17" y="22"/>
                    <a:pt x="18" y="22"/>
                  </a:cubicBezTo>
                  <a:cubicBezTo>
                    <a:pt x="19" y="21"/>
                    <a:pt x="20" y="20"/>
                    <a:pt x="21" y="19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2" y="14"/>
                    <a:pt x="22" y="12"/>
                    <a:pt x="21" y="11"/>
                  </a:cubicBezTo>
                  <a:cubicBezTo>
                    <a:pt x="20" y="10"/>
                    <a:pt x="19" y="9"/>
                    <a:pt x="18" y="9"/>
                  </a:cubicBezTo>
                  <a:cubicBezTo>
                    <a:pt x="17" y="9"/>
                    <a:pt x="15" y="8"/>
                    <a:pt x="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Freeform 34"/>
            <p:cNvSpPr>
              <a:spLocks noEditPoints="1"/>
            </p:cNvSpPr>
            <p:nvPr/>
          </p:nvSpPr>
          <p:spPr bwMode="auto">
            <a:xfrm>
              <a:off x="2225" y="1938"/>
              <a:ext cx="13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26" y="1"/>
                </a:cxn>
                <a:cxn ang="0">
                  <a:pos x="31" y="6"/>
                </a:cxn>
                <a:cxn ang="0">
                  <a:pos x="33" y="14"/>
                </a:cxn>
                <a:cxn ang="0">
                  <a:pos x="30" y="23"/>
                </a:cxn>
                <a:cxn ang="0">
                  <a:pos x="22" y="27"/>
                </a:cxn>
                <a:cxn ang="0">
                  <a:pos x="26" y="31"/>
                </a:cxn>
                <a:cxn ang="0">
                  <a:pos x="31" y="39"/>
                </a:cxn>
                <a:cxn ang="0">
                  <a:pos x="36" y="49"/>
                </a:cxn>
                <a:cxn ang="0">
                  <a:pos x="26" y="49"/>
                </a:cxn>
                <a:cxn ang="0">
                  <a:pos x="20" y="38"/>
                </a:cxn>
                <a:cxn ang="0">
                  <a:pos x="16" y="31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8" y="29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21"/>
                </a:cxn>
                <a:cxn ang="0">
                  <a:pos x="14" y="21"/>
                </a:cxn>
                <a:cxn ang="0">
                  <a:pos x="21" y="20"/>
                </a:cxn>
                <a:cxn ang="0">
                  <a:pos x="23" y="18"/>
                </a:cxn>
                <a:cxn ang="0">
                  <a:pos x="24" y="14"/>
                </a:cxn>
                <a:cxn ang="0">
                  <a:pos x="23" y="11"/>
                </a:cxn>
                <a:cxn ang="0">
                  <a:pos x="21" y="9"/>
                </a:cxn>
                <a:cxn ang="0">
                  <a:pos x="14" y="8"/>
                </a:cxn>
                <a:cxn ang="0">
                  <a:pos x="8" y="8"/>
                </a:cxn>
                <a:cxn ang="0">
                  <a:pos x="8" y="21"/>
                </a:cxn>
              </a:cxnLst>
              <a:rect l="0" t="0" r="r" b="b"/>
              <a:pathLst>
                <a:path w="36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4" y="1"/>
                    <a:pt x="26" y="1"/>
                  </a:cubicBezTo>
                  <a:cubicBezTo>
                    <a:pt x="28" y="2"/>
                    <a:pt x="30" y="4"/>
                    <a:pt x="31" y="6"/>
                  </a:cubicBezTo>
                  <a:cubicBezTo>
                    <a:pt x="32" y="8"/>
                    <a:pt x="33" y="11"/>
                    <a:pt x="33" y="14"/>
                  </a:cubicBezTo>
                  <a:cubicBezTo>
                    <a:pt x="33" y="18"/>
                    <a:pt x="32" y="21"/>
                    <a:pt x="30" y="23"/>
                  </a:cubicBezTo>
                  <a:cubicBezTo>
                    <a:pt x="28" y="25"/>
                    <a:pt x="25" y="27"/>
                    <a:pt x="22" y="27"/>
                  </a:cubicBezTo>
                  <a:cubicBezTo>
                    <a:pt x="24" y="29"/>
                    <a:pt x="25" y="30"/>
                    <a:pt x="26" y="31"/>
                  </a:cubicBezTo>
                  <a:cubicBezTo>
                    <a:pt x="27" y="33"/>
                    <a:pt x="29" y="36"/>
                    <a:pt x="31" y="3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4"/>
                    <a:pt x="17" y="32"/>
                    <a:pt x="16" y="31"/>
                  </a:cubicBezTo>
                  <a:cubicBezTo>
                    <a:pt x="15" y="30"/>
                    <a:pt x="14" y="29"/>
                    <a:pt x="14" y="29"/>
                  </a:cubicBezTo>
                  <a:cubicBezTo>
                    <a:pt x="13" y="29"/>
                    <a:pt x="11" y="29"/>
                    <a:pt x="1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0" y="21"/>
                    <a:pt x="21" y="20"/>
                  </a:cubicBezTo>
                  <a:cubicBezTo>
                    <a:pt x="22" y="20"/>
                    <a:pt x="23" y="19"/>
                    <a:pt x="23" y="18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3"/>
                    <a:pt x="24" y="12"/>
                    <a:pt x="23" y="11"/>
                  </a:cubicBezTo>
                  <a:cubicBezTo>
                    <a:pt x="23" y="10"/>
                    <a:pt x="22" y="9"/>
                    <a:pt x="21" y="9"/>
                  </a:cubicBezTo>
                  <a:cubicBezTo>
                    <a:pt x="20" y="9"/>
                    <a:pt x="18" y="8"/>
                    <a:pt x="1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Freeform 35"/>
            <p:cNvSpPr>
              <a:spLocks noEditPoints="1"/>
            </p:cNvSpPr>
            <p:nvPr/>
          </p:nvSpPr>
          <p:spPr bwMode="auto">
            <a:xfrm>
              <a:off x="2240" y="1938"/>
              <a:ext cx="14" cy="2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11"/>
                </a:cxn>
                <a:cxn ang="0">
                  <a:pos x="9" y="3"/>
                </a:cxn>
                <a:cxn ang="0">
                  <a:pos x="19" y="0"/>
                </a:cxn>
                <a:cxn ang="0">
                  <a:pos x="33" y="7"/>
                </a:cxn>
                <a:cxn ang="0">
                  <a:pos x="38" y="25"/>
                </a:cxn>
                <a:cxn ang="0">
                  <a:pos x="33" y="45"/>
                </a:cxn>
                <a:cxn ang="0">
                  <a:pos x="19" y="51"/>
                </a:cxn>
                <a:cxn ang="0">
                  <a:pos x="5" y="45"/>
                </a:cxn>
                <a:cxn ang="0">
                  <a:pos x="0" y="26"/>
                </a:cxn>
                <a:cxn ang="0">
                  <a:pos x="8" y="25"/>
                </a:cxn>
                <a:cxn ang="0">
                  <a:pos x="11" y="38"/>
                </a:cxn>
                <a:cxn ang="0">
                  <a:pos x="19" y="42"/>
                </a:cxn>
                <a:cxn ang="0">
                  <a:pos x="27" y="38"/>
                </a:cxn>
                <a:cxn ang="0">
                  <a:pos x="30" y="25"/>
                </a:cxn>
                <a:cxn ang="0">
                  <a:pos x="27" y="13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8" y="25"/>
                </a:cxn>
              </a:cxnLst>
              <a:rect l="0" t="0" r="r" b="b"/>
              <a:pathLst>
                <a:path w="38" h="51">
                  <a:moveTo>
                    <a:pt x="0" y="26"/>
                  </a:moveTo>
                  <a:cubicBezTo>
                    <a:pt x="0" y="20"/>
                    <a:pt x="1" y="15"/>
                    <a:pt x="2" y="11"/>
                  </a:cubicBezTo>
                  <a:cubicBezTo>
                    <a:pt x="4" y="8"/>
                    <a:pt x="6" y="5"/>
                    <a:pt x="9" y="3"/>
                  </a:cubicBezTo>
                  <a:cubicBezTo>
                    <a:pt x="12" y="1"/>
                    <a:pt x="15" y="0"/>
                    <a:pt x="19" y="0"/>
                  </a:cubicBezTo>
                  <a:cubicBezTo>
                    <a:pt x="25" y="0"/>
                    <a:pt x="29" y="2"/>
                    <a:pt x="33" y="7"/>
                  </a:cubicBezTo>
                  <a:cubicBezTo>
                    <a:pt x="37" y="11"/>
                    <a:pt x="38" y="17"/>
                    <a:pt x="38" y="25"/>
                  </a:cubicBezTo>
                  <a:cubicBezTo>
                    <a:pt x="38" y="34"/>
                    <a:pt x="37" y="40"/>
                    <a:pt x="33" y="45"/>
                  </a:cubicBezTo>
                  <a:cubicBezTo>
                    <a:pt x="29" y="49"/>
                    <a:pt x="25" y="51"/>
                    <a:pt x="19" y="51"/>
                  </a:cubicBezTo>
                  <a:cubicBezTo>
                    <a:pt x="13" y="51"/>
                    <a:pt x="9" y="49"/>
                    <a:pt x="5" y="45"/>
                  </a:cubicBezTo>
                  <a:cubicBezTo>
                    <a:pt x="2" y="40"/>
                    <a:pt x="0" y="34"/>
                    <a:pt x="0" y="26"/>
                  </a:cubicBezTo>
                  <a:close/>
                  <a:moveTo>
                    <a:pt x="8" y="25"/>
                  </a:moveTo>
                  <a:cubicBezTo>
                    <a:pt x="8" y="31"/>
                    <a:pt x="9" y="35"/>
                    <a:pt x="11" y="38"/>
                  </a:cubicBezTo>
                  <a:cubicBezTo>
                    <a:pt x="13" y="41"/>
                    <a:pt x="16" y="42"/>
                    <a:pt x="19" y="42"/>
                  </a:cubicBezTo>
                  <a:cubicBezTo>
                    <a:pt x="22" y="42"/>
                    <a:pt x="25" y="41"/>
                    <a:pt x="27" y="38"/>
                  </a:cubicBezTo>
                  <a:cubicBezTo>
                    <a:pt x="29" y="35"/>
                    <a:pt x="30" y="31"/>
                    <a:pt x="30" y="25"/>
                  </a:cubicBezTo>
                  <a:cubicBezTo>
                    <a:pt x="30" y="20"/>
                    <a:pt x="29" y="15"/>
                    <a:pt x="27" y="13"/>
                  </a:cubicBezTo>
                  <a:cubicBezTo>
                    <a:pt x="25" y="10"/>
                    <a:pt x="22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9" y="16"/>
                    <a:pt x="8" y="20"/>
                    <a:pt x="8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Freeform 36"/>
            <p:cNvSpPr>
              <a:spLocks/>
            </p:cNvSpPr>
            <p:nvPr/>
          </p:nvSpPr>
          <p:spPr bwMode="auto">
            <a:xfrm>
              <a:off x="2256" y="1938"/>
              <a:ext cx="13" cy="20"/>
            </a:xfrm>
            <a:custGeom>
              <a:avLst/>
              <a:gdLst/>
              <a:ahLst/>
              <a:cxnLst>
                <a:cxn ang="0">
                  <a:pos x="27" y="32"/>
                </a:cxn>
                <a:cxn ang="0">
                  <a:pos x="35" y="35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6" y="45"/>
                </a:cxn>
                <a:cxn ang="0">
                  <a:pos x="0" y="26"/>
                </a:cxn>
                <a:cxn ang="0">
                  <a:pos x="6" y="6"/>
                </a:cxn>
                <a:cxn ang="0">
                  <a:pos x="19" y="0"/>
                </a:cxn>
                <a:cxn ang="0">
                  <a:pos x="30" y="5"/>
                </a:cxn>
                <a:cxn ang="0">
                  <a:pos x="35" y="15"/>
                </a:cxn>
                <a:cxn ang="0">
                  <a:pos x="27" y="17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9" y="25"/>
                </a:cxn>
                <a:cxn ang="0">
                  <a:pos x="11" y="38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7" y="32"/>
                </a:cxn>
              </a:cxnLst>
              <a:rect l="0" t="0" r="r" b="b"/>
              <a:pathLst>
                <a:path w="35" h="51">
                  <a:moveTo>
                    <a:pt x="27" y="32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4" y="40"/>
                    <a:pt x="32" y="44"/>
                    <a:pt x="29" y="47"/>
                  </a:cubicBezTo>
                  <a:cubicBezTo>
                    <a:pt x="26" y="49"/>
                    <a:pt x="23" y="51"/>
                    <a:pt x="19" y="51"/>
                  </a:cubicBezTo>
                  <a:cubicBezTo>
                    <a:pt x="13" y="51"/>
                    <a:pt x="9" y="49"/>
                    <a:pt x="6" y="45"/>
                  </a:cubicBezTo>
                  <a:cubicBezTo>
                    <a:pt x="2" y="40"/>
                    <a:pt x="0" y="34"/>
                    <a:pt x="0" y="26"/>
                  </a:cubicBezTo>
                  <a:cubicBezTo>
                    <a:pt x="0" y="18"/>
                    <a:pt x="2" y="11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7" y="2"/>
                    <a:pt x="30" y="5"/>
                  </a:cubicBezTo>
                  <a:cubicBezTo>
                    <a:pt x="33" y="7"/>
                    <a:pt x="34" y="10"/>
                    <a:pt x="35" y="15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4"/>
                    <a:pt x="26" y="12"/>
                    <a:pt x="24" y="11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6"/>
                    <a:pt x="11" y="38"/>
                  </a:cubicBezTo>
                  <a:cubicBezTo>
                    <a:pt x="13" y="41"/>
                    <a:pt x="16" y="42"/>
                    <a:pt x="18" y="42"/>
                  </a:cubicBezTo>
                  <a:cubicBezTo>
                    <a:pt x="21" y="42"/>
                    <a:pt x="22" y="41"/>
                    <a:pt x="24" y="40"/>
                  </a:cubicBezTo>
                  <a:cubicBezTo>
                    <a:pt x="26" y="38"/>
                    <a:pt x="27" y="36"/>
                    <a:pt x="2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auto">
            <a:xfrm>
              <a:off x="2272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3" y="4"/>
                </a:cxn>
                <a:cxn ang="0">
                  <a:pos x="3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3" y="11"/>
                </a:cxn>
                <a:cxn ang="0">
                  <a:pos x="3" y="16"/>
                </a:cxn>
                <a:cxn ang="0">
                  <a:pos x="12" y="16"/>
                </a:cxn>
                <a:cxn ang="0">
                  <a:pos x="12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3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Freeform 38"/>
            <p:cNvSpPr>
              <a:spLocks/>
            </p:cNvSpPr>
            <p:nvPr/>
          </p:nvSpPr>
          <p:spPr bwMode="auto">
            <a:xfrm>
              <a:off x="2285" y="1938"/>
              <a:ext cx="13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4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7" y="4"/>
                </a:cxn>
                <a:cxn ang="0">
                  <a:pos x="32" y="15"/>
                </a:cxn>
                <a:cxn ang="0">
                  <a:pos x="23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4" y="34"/>
                    <a:pt x="24" y="33"/>
                  </a:cubicBezTo>
                  <a:cubicBezTo>
                    <a:pt x="23" y="32"/>
                    <a:pt x="23" y="31"/>
                    <a:pt x="22" y="31"/>
                  </a:cubicBezTo>
                  <a:cubicBezTo>
                    <a:pt x="21" y="30"/>
                    <a:pt x="18" y="30"/>
                    <a:pt x="14" y="28"/>
                  </a:cubicBezTo>
                  <a:cubicBezTo>
                    <a:pt x="11" y="27"/>
                    <a:pt x="8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3" y="7"/>
                  </a:cubicBezTo>
                  <a:cubicBezTo>
                    <a:pt x="5" y="5"/>
                    <a:pt x="6" y="3"/>
                    <a:pt x="8" y="2"/>
                  </a:cubicBezTo>
                  <a:cubicBezTo>
                    <a:pt x="11" y="1"/>
                    <a:pt x="13" y="0"/>
                    <a:pt x="16" y="0"/>
                  </a:cubicBezTo>
                  <a:cubicBezTo>
                    <a:pt x="21" y="0"/>
                    <a:pt x="25" y="2"/>
                    <a:pt x="27" y="4"/>
                  </a:cubicBezTo>
                  <a:cubicBezTo>
                    <a:pt x="30" y="7"/>
                    <a:pt x="31" y="10"/>
                    <a:pt x="32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3"/>
                    <a:pt x="22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9" y="12"/>
                    <a:pt x="9" y="13"/>
                  </a:cubicBezTo>
                  <a:cubicBezTo>
                    <a:pt x="9" y="15"/>
                    <a:pt x="10" y="16"/>
                    <a:pt x="11" y="17"/>
                  </a:cubicBezTo>
                  <a:cubicBezTo>
                    <a:pt x="12" y="17"/>
                    <a:pt x="14" y="18"/>
                    <a:pt x="18" y="20"/>
                  </a:cubicBezTo>
                  <a:cubicBezTo>
                    <a:pt x="22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1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Freeform 39"/>
            <p:cNvSpPr>
              <a:spLocks/>
            </p:cNvSpPr>
            <p:nvPr/>
          </p:nvSpPr>
          <p:spPr bwMode="auto">
            <a:xfrm>
              <a:off x="2300" y="1938"/>
              <a:ext cx="12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5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4" y="7"/>
                </a:cxn>
                <a:cxn ang="0">
                  <a:pos x="9" y="2"/>
                </a:cxn>
                <a:cxn ang="0">
                  <a:pos x="17" y="0"/>
                </a:cxn>
                <a:cxn ang="0">
                  <a:pos x="28" y="4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10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5" y="34"/>
                    <a:pt x="24" y="33"/>
                  </a:cubicBezTo>
                  <a:cubicBezTo>
                    <a:pt x="24" y="32"/>
                    <a:pt x="23" y="31"/>
                    <a:pt x="22" y="31"/>
                  </a:cubicBezTo>
                  <a:cubicBezTo>
                    <a:pt x="21" y="30"/>
                    <a:pt x="18" y="30"/>
                    <a:pt x="15" y="28"/>
                  </a:cubicBezTo>
                  <a:cubicBezTo>
                    <a:pt x="11" y="27"/>
                    <a:pt x="9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4" y="7"/>
                  </a:cubicBezTo>
                  <a:cubicBezTo>
                    <a:pt x="5" y="5"/>
                    <a:pt x="7" y="3"/>
                    <a:pt x="9" y="2"/>
                  </a:cubicBezTo>
                  <a:cubicBezTo>
                    <a:pt x="11" y="1"/>
                    <a:pt x="13" y="0"/>
                    <a:pt x="17" y="0"/>
                  </a:cubicBezTo>
                  <a:cubicBezTo>
                    <a:pt x="21" y="0"/>
                    <a:pt x="25" y="2"/>
                    <a:pt x="28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3"/>
                    <a:pt x="23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0" y="15"/>
                    <a:pt x="10" y="16"/>
                    <a:pt x="11" y="17"/>
                  </a:cubicBezTo>
                  <a:cubicBezTo>
                    <a:pt x="12" y="17"/>
                    <a:pt x="15" y="18"/>
                    <a:pt x="18" y="20"/>
                  </a:cubicBezTo>
                  <a:cubicBezTo>
                    <a:pt x="23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2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2315" y="1938"/>
              <a:ext cx="3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Freeform 41"/>
            <p:cNvSpPr>
              <a:spLocks/>
            </p:cNvSpPr>
            <p:nvPr/>
          </p:nvSpPr>
          <p:spPr bwMode="auto">
            <a:xfrm>
              <a:off x="2321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19"/>
                </a:cxn>
                <a:cxn ang="0">
                  <a:pos x="9" y="19"/>
                </a:cxn>
                <a:cxn ang="0">
                  <a:pos x="3" y="7"/>
                </a:cxn>
                <a:cxn ang="0">
                  <a:pos x="3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9" y="1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3" y="7"/>
                  </a:lnTo>
                  <a:lnTo>
                    <a:pt x="3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Freeform 42"/>
            <p:cNvSpPr>
              <a:spLocks/>
            </p:cNvSpPr>
            <p:nvPr/>
          </p:nvSpPr>
          <p:spPr bwMode="auto">
            <a:xfrm>
              <a:off x="2336" y="1938"/>
              <a:ext cx="14" cy="20"/>
            </a:xfrm>
            <a:custGeom>
              <a:avLst/>
              <a:gdLst/>
              <a:ahLst/>
              <a:cxnLst>
                <a:cxn ang="0">
                  <a:pos x="20" y="32"/>
                </a:cxn>
                <a:cxn ang="0">
                  <a:pos x="20" y="24"/>
                </a:cxn>
                <a:cxn ang="0">
                  <a:pos x="38" y="24"/>
                </a:cxn>
                <a:cxn ang="0">
                  <a:pos x="38" y="43"/>
                </a:cxn>
                <a:cxn ang="0">
                  <a:pos x="30" y="48"/>
                </a:cxn>
                <a:cxn ang="0">
                  <a:pos x="21" y="51"/>
                </a:cxn>
                <a:cxn ang="0">
                  <a:pos x="10" y="48"/>
                </a:cxn>
                <a:cxn ang="0">
                  <a:pos x="3" y="39"/>
                </a:cxn>
                <a:cxn ang="0">
                  <a:pos x="0" y="25"/>
                </a:cxn>
                <a:cxn ang="0">
                  <a:pos x="3" y="12"/>
                </a:cxn>
                <a:cxn ang="0">
                  <a:pos x="10" y="3"/>
                </a:cxn>
                <a:cxn ang="0">
                  <a:pos x="20" y="0"/>
                </a:cxn>
                <a:cxn ang="0">
                  <a:pos x="32" y="4"/>
                </a:cxn>
                <a:cxn ang="0">
                  <a:pos x="37" y="15"/>
                </a:cxn>
                <a:cxn ang="0">
                  <a:pos x="29" y="16"/>
                </a:cxn>
                <a:cxn ang="0">
                  <a:pos x="26" y="11"/>
                </a:cxn>
                <a:cxn ang="0">
                  <a:pos x="20" y="9"/>
                </a:cxn>
                <a:cxn ang="0">
                  <a:pos x="12" y="13"/>
                </a:cxn>
                <a:cxn ang="0">
                  <a:pos x="9" y="25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5" y="41"/>
                </a:cxn>
                <a:cxn ang="0">
                  <a:pos x="30" y="38"/>
                </a:cxn>
                <a:cxn ang="0">
                  <a:pos x="30" y="32"/>
                </a:cxn>
                <a:cxn ang="0">
                  <a:pos x="20" y="32"/>
                </a:cxn>
              </a:cxnLst>
              <a:rect l="0" t="0" r="r" b="b"/>
              <a:pathLst>
                <a:path w="38" h="51">
                  <a:moveTo>
                    <a:pt x="20" y="3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5"/>
                    <a:pt x="34" y="47"/>
                    <a:pt x="30" y="48"/>
                  </a:cubicBezTo>
                  <a:cubicBezTo>
                    <a:pt x="27" y="50"/>
                    <a:pt x="24" y="51"/>
                    <a:pt x="21" y="51"/>
                  </a:cubicBezTo>
                  <a:cubicBezTo>
                    <a:pt x="17" y="51"/>
                    <a:pt x="13" y="50"/>
                    <a:pt x="10" y="48"/>
                  </a:cubicBezTo>
                  <a:cubicBezTo>
                    <a:pt x="7" y="46"/>
                    <a:pt x="5" y="43"/>
                    <a:pt x="3" y="39"/>
                  </a:cubicBezTo>
                  <a:cubicBezTo>
                    <a:pt x="1" y="35"/>
                    <a:pt x="0" y="31"/>
                    <a:pt x="0" y="25"/>
                  </a:cubicBezTo>
                  <a:cubicBezTo>
                    <a:pt x="0" y="20"/>
                    <a:pt x="1" y="15"/>
                    <a:pt x="3" y="12"/>
                  </a:cubicBezTo>
                  <a:cubicBezTo>
                    <a:pt x="5" y="8"/>
                    <a:pt x="7" y="5"/>
                    <a:pt x="10" y="3"/>
                  </a:cubicBezTo>
                  <a:cubicBezTo>
                    <a:pt x="13" y="1"/>
                    <a:pt x="16" y="0"/>
                    <a:pt x="20" y="0"/>
                  </a:cubicBezTo>
                  <a:cubicBezTo>
                    <a:pt x="25" y="0"/>
                    <a:pt x="29" y="2"/>
                    <a:pt x="32" y="4"/>
                  </a:cubicBezTo>
                  <a:cubicBezTo>
                    <a:pt x="35" y="6"/>
                    <a:pt x="36" y="10"/>
                    <a:pt x="37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8" y="12"/>
                    <a:pt x="26" y="11"/>
                  </a:cubicBezTo>
                  <a:cubicBezTo>
                    <a:pt x="24" y="9"/>
                    <a:pt x="22" y="9"/>
                    <a:pt x="20" y="9"/>
                  </a:cubicBezTo>
                  <a:cubicBezTo>
                    <a:pt x="17" y="9"/>
                    <a:pt x="14" y="10"/>
                    <a:pt x="12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5"/>
                    <a:pt x="12" y="38"/>
                  </a:cubicBezTo>
                  <a:cubicBezTo>
                    <a:pt x="14" y="41"/>
                    <a:pt x="17" y="42"/>
                    <a:pt x="20" y="42"/>
                  </a:cubicBezTo>
                  <a:cubicBezTo>
                    <a:pt x="22" y="42"/>
                    <a:pt x="23" y="42"/>
                    <a:pt x="25" y="41"/>
                  </a:cubicBezTo>
                  <a:cubicBezTo>
                    <a:pt x="27" y="40"/>
                    <a:pt x="28" y="39"/>
                    <a:pt x="30" y="38"/>
                  </a:cubicBezTo>
                  <a:cubicBezTo>
                    <a:pt x="30" y="32"/>
                    <a:pt x="30" y="32"/>
                    <a:pt x="30" y="32"/>
                  </a:cubicBez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</a:t>
            </a:r>
            <a:endParaRPr lang="en-GB" sz="800" b="1" dirty="0"/>
          </a:p>
        </p:txBody>
      </p:sp>
      <p:sp>
        <p:nvSpPr>
          <p:cNvPr id="83" name="AutoShape 6"/>
          <p:cNvSpPr>
            <a:spLocks/>
          </p:cNvSpPr>
          <p:nvPr/>
        </p:nvSpPr>
        <p:spPr bwMode="auto">
          <a:xfrm>
            <a:off x="4787915" y="5301208"/>
            <a:ext cx="4065936" cy="8024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Continue </a:t>
            </a:r>
            <a:r>
              <a:rPr lang="en-US" sz="1000" dirty="0"/>
              <a:t>to develop synergies with retail, specialized affiliates and SG group</a:t>
            </a:r>
          </a:p>
        </p:txBody>
      </p:sp>
      <p:sp>
        <p:nvSpPr>
          <p:cNvPr id="84" name="AutoShape 26"/>
          <p:cNvSpPr>
            <a:spLocks/>
          </p:cNvSpPr>
          <p:nvPr/>
        </p:nvSpPr>
        <p:spPr bwMode="auto">
          <a:xfrm>
            <a:off x="5421550" y="533616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200" b="1" cap="all" dirty="0" smtClean="0"/>
              <a:t>Develop Synergies</a:t>
            </a:r>
          </a:p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endParaRPr lang="en-US" sz="1200" b="1" cap="all" dirty="0"/>
          </a:p>
        </p:txBody>
      </p:sp>
      <p:sp>
        <p:nvSpPr>
          <p:cNvPr id="85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4862699" y="5389348"/>
            <a:ext cx="299677" cy="27508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130" name="Groupe 1">
            <a:extLst>
              <a:ext uri="{FF2B5EF4-FFF2-40B4-BE49-F238E27FC236}">
                <a16:creationId xmlns:a16="http://schemas.microsoft.com/office/drawing/2014/main" id="{5CF67CB1-F191-4F86-AF57-21AA5E438529}"/>
              </a:ext>
            </a:extLst>
          </p:cNvPr>
          <p:cNvGrpSpPr/>
          <p:nvPr/>
        </p:nvGrpSpPr>
        <p:grpSpPr>
          <a:xfrm>
            <a:off x="4819562" y="2578700"/>
            <a:ext cx="787634" cy="287098"/>
            <a:chOff x="1729130" y="2471867"/>
            <a:chExt cx="1275481" cy="376145"/>
          </a:xfrm>
        </p:grpSpPr>
        <p:pic>
          <p:nvPicPr>
            <p:cNvPr id="131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729130" y="2531103"/>
              <a:ext cx="241823" cy="241823"/>
            </a:xfrm>
            <a:prstGeom prst="rect">
              <a:avLst/>
            </a:prstGeom>
          </p:spPr>
        </p:pic>
        <p:pic>
          <p:nvPicPr>
            <p:cNvPr id="132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2973" y="2471867"/>
              <a:ext cx="376145" cy="376145"/>
            </a:xfrm>
            <a:prstGeom prst="rect">
              <a:avLst/>
            </a:prstGeom>
          </p:spPr>
        </p:pic>
        <p:sp>
          <p:nvSpPr>
            <p:cNvPr id="134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2795403" y="2561091"/>
              <a:ext cx="209208" cy="193016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6" name="AutoShape 6"/>
          <p:cNvSpPr>
            <a:spLocks/>
          </p:cNvSpPr>
          <p:nvPr/>
        </p:nvSpPr>
        <p:spPr bwMode="auto">
          <a:xfrm>
            <a:off x="4764646" y="1218366"/>
            <a:ext cx="4055503" cy="11558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Optimize and digitalize processes (in priority lending)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Shift from transactional Call Center to Customer Interaction Center (developing sales capabilities)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Upgrade self-service capabilities (ATM, MBA)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78" name="AutoShape 26"/>
          <p:cNvSpPr>
            <a:spLocks/>
          </p:cNvSpPr>
          <p:nvPr/>
        </p:nvSpPr>
        <p:spPr bwMode="auto">
          <a:xfrm>
            <a:off x="5285106" y="1199849"/>
            <a:ext cx="3294521" cy="3438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IMPROVE SALES &amp; SERVICES EFFICIENCY</a:t>
            </a:r>
            <a:endParaRPr lang="en-US" sz="1200" b="1" cap="all" dirty="0" smtClean="0"/>
          </a:p>
        </p:txBody>
      </p:sp>
      <p:sp>
        <p:nvSpPr>
          <p:cNvPr id="79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4820388" y="1288215"/>
            <a:ext cx="299677" cy="27508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80" name="Groupe 1">
            <a:extLst>
              <a:ext uri="{FF2B5EF4-FFF2-40B4-BE49-F238E27FC236}">
                <a16:creationId xmlns:a16="http://schemas.microsoft.com/office/drawing/2014/main" id="{5CF67CB1-F191-4F86-AF57-21AA5E438529}"/>
              </a:ext>
            </a:extLst>
          </p:cNvPr>
          <p:cNvGrpSpPr/>
          <p:nvPr/>
        </p:nvGrpSpPr>
        <p:grpSpPr>
          <a:xfrm>
            <a:off x="4882536" y="4330308"/>
            <a:ext cx="787634" cy="287098"/>
            <a:chOff x="1729130" y="2471867"/>
            <a:chExt cx="1275481" cy="376145"/>
          </a:xfrm>
        </p:grpSpPr>
        <p:pic>
          <p:nvPicPr>
            <p:cNvPr id="81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729130" y="2531103"/>
              <a:ext cx="241823" cy="241823"/>
            </a:xfrm>
            <a:prstGeom prst="rect">
              <a:avLst/>
            </a:prstGeom>
          </p:spPr>
        </p:pic>
        <p:pic>
          <p:nvPicPr>
            <p:cNvPr id="82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2973" y="2471867"/>
              <a:ext cx="376145" cy="376145"/>
            </a:xfrm>
            <a:prstGeom prst="rect">
              <a:avLst/>
            </a:prstGeom>
          </p:spPr>
        </p:pic>
        <p:sp>
          <p:nvSpPr>
            <p:cNvPr id="88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2795403" y="2561091"/>
              <a:ext cx="209208" cy="193016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9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4646270" y="1415377"/>
            <a:ext cx="4156720" cy="46779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Development </a:t>
            </a:r>
            <a:r>
              <a:rPr lang="en-US" sz="1000" dirty="0"/>
              <a:t>of business flows</a:t>
            </a:r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Double </a:t>
            </a:r>
            <a:r>
              <a:rPr lang="en-US" sz="1000" b="1" dirty="0">
                <a:ea typeface="Calibri" panose="020F0502020204030204" pitchFamily="34" charset="0"/>
                <a:cs typeface="Calibri" panose="020F0502020204030204" pitchFamily="34" charset="0"/>
              </a:rPr>
              <a:t>digit growth expected to continue in electronic </a:t>
            </a:r>
            <a:r>
              <a:rPr lang="en-US" sz="1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payments </a:t>
            </a:r>
            <a:r>
              <a:rPr lang="en-US" sz="1000" dirty="0" smtClean="0">
                <a:ea typeface="Calibri" panose="020F0502020204030204" pitchFamily="34" charset="0"/>
                <a:cs typeface="Calibri" panose="020F0502020204030204" pitchFamily="34" charset="0"/>
              </a:rPr>
              <a:t>(transfers </a:t>
            </a:r>
            <a:r>
              <a:rPr lang="en-US" sz="1000" dirty="0">
                <a:ea typeface="Calibri" panose="020F0502020204030204" pitchFamily="34" charset="0"/>
                <a:cs typeface="Calibri" panose="020F0502020204030204" pitchFamily="34" charset="0"/>
              </a:rPr>
              <a:t>&amp; cards acquiring) </a:t>
            </a:r>
            <a:endParaRPr lang="en-US" sz="10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>
                <a:ea typeface="Calibri" panose="020F0502020204030204" pitchFamily="34" charset="0"/>
                <a:cs typeface="Calibri" panose="020F0502020204030204" pitchFamily="34" charset="0"/>
              </a:rPr>
              <a:t>New </a:t>
            </a:r>
            <a:r>
              <a:rPr lang="en-US" sz="1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regulation (SEPA) </a:t>
            </a:r>
            <a:r>
              <a:rPr lang="en-US" sz="1000" b="1" dirty="0">
                <a:ea typeface="Calibri" panose="020F0502020204030204" pitchFamily="34" charset="0"/>
                <a:cs typeface="Calibri" panose="020F0502020204030204" pitchFamily="34" charset="0"/>
              </a:rPr>
              <a:t>to reduce </a:t>
            </a:r>
            <a:r>
              <a:rPr lang="en-US" sz="1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foreign currency </a:t>
            </a:r>
            <a:r>
              <a:rPr lang="en-US" sz="1000" b="1" dirty="0">
                <a:ea typeface="Calibri" panose="020F0502020204030204" pitchFamily="34" charset="0"/>
                <a:cs typeface="Calibri" panose="020F0502020204030204" pitchFamily="34" charset="0"/>
              </a:rPr>
              <a:t>payments fees </a:t>
            </a:r>
            <a:r>
              <a:rPr lang="en-US" sz="1000" dirty="0">
                <a:ea typeface="Calibri" panose="020F0502020204030204" pitchFamily="34" charset="0"/>
                <a:cs typeface="Calibri" panose="020F0502020204030204" pitchFamily="34" charset="0"/>
              </a:rPr>
              <a:t>(to the level of domestic payments) applicable from 2020</a:t>
            </a:r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Moderate </a:t>
            </a:r>
            <a:r>
              <a:rPr lang="en-US" sz="1000" dirty="0"/>
              <a:t>increase of </a:t>
            </a:r>
            <a:r>
              <a:rPr lang="en-US" sz="1000" dirty="0" smtClean="0"/>
              <a:t>credit </a:t>
            </a:r>
            <a:r>
              <a:rPr lang="en-US" sz="1000" dirty="0"/>
              <a:t>volumes</a:t>
            </a:r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 smtClean="0"/>
              <a:t>Credit </a:t>
            </a:r>
            <a:r>
              <a:rPr lang="en-US" sz="1000" b="1" dirty="0"/>
              <a:t>margins under pressure </a:t>
            </a:r>
            <a:endParaRPr lang="en-US" sz="1000" b="1" dirty="0" smtClean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….</a:t>
            </a:r>
            <a:r>
              <a:rPr lang="en-US" sz="1000" dirty="0"/>
              <a:t>to be offset by </a:t>
            </a:r>
            <a:r>
              <a:rPr lang="en-US" sz="1000" b="1" dirty="0"/>
              <a:t>intensified cross-selling </a:t>
            </a:r>
            <a:r>
              <a:rPr lang="en-US" sz="1000" dirty="0"/>
              <a:t>and </a:t>
            </a:r>
            <a:r>
              <a:rPr lang="en-US" sz="1000" b="1" dirty="0"/>
              <a:t>higher activation of value growth levers </a:t>
            </a:r>
            <a:endParaRPr lang="en-US" sz="1000" b="1" dirty="0" smtClean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/>
              <a:t>Increase in factoring </a:t>
            </a:r>
            <a:r>
              <a:rPr lang="en-US" sz="1000" dirty="0" smtClean="0"/>
              <a:t>thanks to </a:t>
            </a:r>
            <a:r>
              <a:rPr lang="en-US" sz="1000" dirty="0"/>
              <a:t>enhanced processes 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21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86163" y="1051543"/>
            <a:ext cx="41605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RETAIL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4633908" y="1051543"/>
            <a:ext cx="41567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400" b="1" cap="all" dirty="0" smtClean="0">
                <a:solidFill>
                  <a:prstClr val="white"/>
                </a:solidFill>
              </a:rPr>
              <a:t>CORPORATE</a:t>
            </a:r>
            <a:endParaRPr lang="en-US" sz="1400" b="1" cap="all" dirty="0">
              <a:solidFill>
                <a:prstClr val="white"/>
              </a:solidFill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gray">
          <a:xfrm>
            <a:off x="388938" y="298450"/>
            <a:ext cx="843153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COMMERCIAL TRENDS PER SEGMENT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86163" y="1419414"/>
            <a:ext cx="4160520" cy="46018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b="1" dirty="0" smtClean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dirty="0" smtClean="0"/>
              <a:t>Service and sales efficiency improvement </a:t>
            </a:r>
            <a:endParaRPr lang="en-GB" sz="1000" b="1" dirty="0"/>
          </a:p>
          <a:p>
            <a:pPr marL="628650" lvl="1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dirty="0" smtClean="0"/>
              <a:t>Implementation </a:t>
            </a:r>
            <a:r>
              <a:rPr lang="en-US" sz="1000" b="1" dirty="0"/>
              <a:t>of new retail credit flow </a:t>
            </a:r>
            <a:r>
              <a:rPr lang="en-US" sz="1000" b="1" dirty="0" smtClean="0"/>
              <a:t>to shorten timeline </a:t>
            </a:r>
            <a:r>
              <a:rPr lang="en-US" sz="1000" dirty="0" smtClean="0"/>
              <a:t>and improve </a:t>
            </a:r>
            <a:r>
              <a:rPr lang="en-US" sz="1000" dirty="0"/>
              <a:t>productivity (PI and SB</a:t>
            </a:r>
            <a:r>
              <a:rPr lang="en-US" sz="1000" dirty="0" smtClean="0"/>
              <a:t>)</a:t>
            </a:r>
          </a:p>
          <a:p>
            <a:pPr marL="628650" lvl="1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dirty="0"/>
              <a:t> </a:t>
            </a:r>
            <a:r>
              <a:rPr lang="en-US" altLang="en-US" sz="1000" dirty="0">
                <a:sym typeface="+mj-lt"/>
              </a:rPr>
              <a:t>Build collaboration with </a:t>
            </a:r>
            <a:r>
              <a:rPr lang="en-US" altLang="en-US" sz="1000" dirty="0" smtClean="0">
                <a:sym typeface="+mj-lt"/>
              </a:rPr>
              <a:t>3</a:t>
            </a:r>
            <a:r>
              <a:rPr lang="en-US" altLang="en-US" sz="1000" baseline="30000" dirty="0" smtClean="0">
                <a:sym typeface="+mj-lt"/>
              </a:rPr>
              <a:t>rd</a:t>
            </a:r>
            <a:r>
              <a:rPr lang="en-US" altLang="en-US" sz="1000" dirty="0" smtClean="0">
                <a:sym typeface="+mj-lt"/>
              </a:rPr>
              <a:t> parties</a:t>
            </a:r>
            <a:endParaRPr lang="en-US" altLang="en-US" sz="1000" dirty="0">
              <a:sym typeface="+mj-lt"/>
            </a:endParaRPr>
          </a:p>
          <a:p>
            <a:pPr algn="l">
              <a:spcBef>
                <a:spcPts val="400"/>
              </a:spcBef>
            </a:pPr>
            <a:endParaRPr lang="en-US" sz="1000" b="1" dirty="0"/>
          </a:p>
          <a:p>
            <a:pPr marL="171450" indent="-171450" algn="l" defTabSz="742241">
              <a:spcBef>
                <a:spcPts val="400"/>
              </a:spcBef>
              <a:buFont typeface="Wingdings" panose="05000000000000000000" pitchFamily="2" charset="2"/>
              <a:buChar char="§"/>
              <a:defRPr/>
            </a:pPr>
            <a:r>
              <a:rPr lang="en-US" sz="1000" b="1" dirty="0" smtClean="0"/>
              <a:t>Acceleration of the development of our </a:t>
            </a:r>
            <a:r>
              <a:rPr lang="en-US" sz="1000" b="1" dirty="0" err="1" smtClean="0"/>
              <a:t>Omnichannel</a:t>
            </a:r>
            <a:r>
              <a:rPr lang="en-US" sz="1000" b="1" dirty="0" smtClean="0"/>
              <a:t> platform</a:t>
            </a:r>
          </a:p>
          <a:p>
            <a:pPr lvl="1" algn="l" defTabSz="742241">
              <a:spcBef>
                <a:spcPts val="400"/>
              </a:spcBef>
              <a:defRPr/>
            </a:pPr>
            <a:endParaRPr lang="en-US" sz="1000" dirty="0" smtClean="0"/>
          </a:p>
          <a:p>
            <a:pPr marL="171450" indent="-171450" algn="l" defTabSz="742241">
              <a:spcBef>
                <a:spcPts val="400"/>
              </a:spcBef>
              <a:buFont typeface="Wingdings" panose="05000000000000000000" pitchFamily="2" charset="2"/>
              <a:buChar char="§"/>
              <a:defRPr/>
            </a:pPr>
            <a:r>
              <a:rPr lang="en-US" sz="1000" kern="0" dirty="0"/>
              <a:t>While traditional commissions </a:t>
            </a:r>
            <a:r>
              <a:rPr lang="en-US" sz="1000" kern="0" dirty="0" smtClean="0"/>
              <a:t>are under pressure, </a:t>
            </a:r>
            <a:r>
              <a:rPr lang="en-US" sz="1000" b="1" kern="0" dirty="0"/>
              <a:t>new growth </a:t>
            </a:r>
            <a:r>
              <a:rPr lang="en-US" sz="1000" b="1" kern="0" dirty="0" smtClean="0"/>
              <a:t>drivers (asset management, insurance…) </a:t>
            </a:r>
            <a:r>
              <a:rPr lang="en-US" sz="1000" kern="0" dirty="0" smtClean="0"/>
              <a:t>are contributing </a:t>
            </a:r>
            <a:r>
              <a:rPr lang="en-US" sz="1000" kern="0" dirty="0"/>
              <a:t>to offset the decrease</a:t>
            </a:r>
          </a:p>
          <a:p>
            <a:pPr algn="l">
              <a:spcBef>
                <a:spcPts val="400"/>
              </a:spcBef>
            </a:pPr>
            <a:endParaRPr lang="en-US" sz="1000" kern="0" dirty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 smtClean="0"/>
              <a:t>Development </a:t>
            </a:r>
            <a:r>
              <a:rPr lang="en-US" sz="1000" kern="0" dirty="0"/>
              <a:t>of positions on </a:t>
            </a:r>
            <a:r>
              <a:rPr lang="en-US" sz="1000" b="1" kern="0" dirty="0"/>
              <a:t>small business segment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00" kern="0" dirty="0"/>
              <a:t>improve in priority daily banking footprint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00" kern="0" dirty="0"/>
              <a:t>push on credit </a:t>
            </a:r>
            <a:r>
              <a:rPr lang="en-US" sz="1000" kern="0" dirty="0" smtClean="0"/>
              <a:t>volumes especially through leasing</a:t>
            </a:r>
            <a:endParaRPr lang="en-US" sz="1000" kern="0" dirty="0"/>
          </a:p>
          <a:p>
            <a:pPr marL="0" algn="l">
              <a:spcBef>
                <a:spcPts val="400"/>
              </a:spcBef>
              <a:buClr>
                <a:schemeClr val="bg2"/>
              </a:buClr>
            </a:pPr>
            <a:r>
              <a:rPr lang="en-US" sz="1000" kern="0" dirty="0" smtClean="0"/>
              <a:t> </a:t>
            </a:r>
            <a:endParaRPr lang="en-US" sz="1000" kern="0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P.4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10570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551436" y="3372573"/>
            <a:ext cx="8046993" cy="18221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71450" lvl="0" indent="4763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000" kern="0" dirty="0"/>
              <a:t>   </a:t>
            </a:r>
            <a:r>
              <a:rPr lang="en-US" sz="1000" kern="0" dirty="0" smtClean="0"/>
              <a:t>significant </a:t>
            </a:r>
            <a:r>
              <a:rPr lang="en-US" sz="1000" kern="0" dirty="0"/>
              <a:t>influence of “</a:t>
            </a:r>
            <a:r>
              <a:rPr lang="en-US" sz="1000" b="1" kern="0" dirty="0"/>
              <a:t>constrained expenditures</a:t>
            </a:r>
            <a:r>
              <a:rPr lang="en-US" sz="1000" kern="0" dirty="0"/>
              <a:t>” in 2020</a:t>
            </a:r>
          </a:p>
          <a:p>
            <a:pPr marL="902970" lvl="1" indent="-171450" algn="l">
              <a:spcBef>
                <a:spcPts val="400"/>
              </a:spcBef>
              <a:buClr>
                <a:schemeClr val="bg2"/>
              </a:buClr>
              <a:buFontTx/>
              <a:buChar char="-"/>
            </a:pPr>
            <a:r>
              <a:rPr lang="en-US" sz="1000" kern="0" dirty="0" smtClean="0"/>
              <a:t>continued </a:t>
            </a:r>
            <a:r>
              <a:rPr lang="en-US" sz="1000" kern="0" dirty="0"/>
              <a:t>pressures on salary costs </a:t>
            </a:r>
            <a:r>
              <a:rPr lang="en-US" sz="1000" kern="0" dirty="0" smtClean="0"/>
              <a:t>in </a:t>
            </a:r>
            <a:r>
              <a:rPr lang="en-US" sz="1000" kern="0" dirty="0"/>
              <a:t>a context of double digit increase of average wage on the Romanian market </a:t>
            </a:r>
          </a:p>
          <a:p>
            <a:pPr marL="902970" lvl="1" indent="-171450" algn="l">
              <a:spcBef>
                <a:spcPts val="400"/>
              </a:spcBef>
              <a:buClr>
                <a:schemeClr val="bg2"/>
              </a:buClr>
              <a:buFontTx/>
              <a:buChar char="-"/>
            </a:pPr>
            <a:r>
              <a:rPr lang="en-US" sz="1000" kern="0" dirty="0" smtClean="0"/>
              <a:t>indirect impact of minimum </a:t>
            </a:r>
            <a:r>
              <a:rPr lang="en-US" sz="1000" kern="0" dirty="0"/>
              <a:t>salary increase </a:t>
            </a:r>
            <a:r>
              <a:rPr lang="en-US" sz="1000" kern="0" dirty="0" smtClean="0"/>
              <a:t>&amp; evolution of utilities prices</a:t>
            </a:r>
          </a:p>
          <a:p>
            <a:pPr marL="902970" lvl="1" indent="-171450" algn="l">
              <a:spcBef>
                <a:spcPts val="400"/>
              </a:spcBef>
              <a:buClr>
                <a:schemeClr val="bg2"/>
              </a:buClr>
              <a:buFontTx/>
              <a:buChar char="-"/>
            </a:pPr>
            <a:r>
              <a:rPr lang="en-US" sz="1000" kern="0" dirty="0" smtClean="0"/>
              <a:t>negative influence of </a:t>
            </a:r>
            <a:r>
              <a:rPr lang="en-US" sz="1000" kern="0" dirty="0"/>
              <a:t>exchange rate </a:t>
            </a:r>
            <a:r>
              <a:rPr lang="en-US" sz="1000" kern="0" dirty="0" smtClean="0"/>
              <a:t>depreciation</a:t>
            </a:r>
          </a:p>
          <a:p>
            <a:pPr marL="731520" lvl="1" algn="l">
              <a:spcBef>
                <a:spcPts val="400"/>
              </a:spcBef>
              <a:buClr>
                <a:schemeClr val="bg2"/>
              </a:buClr>
            </a:pPr>
            <a:endParaRPr lang="en-US" sz="1000" kern="0" dirty="0" smtClean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kern="0" dirty="0" smtClean="0"/>
              <a:t>necessity to increase IT investments </a:t>
            </a:r>
            <a:r>
              <a:rPr lang="en-US" sz="1000" kern="0" dirty="0" smtClean="0"/>
              <a:t>in order to accelerate business transformation, while </a:t>
            </a:r>
            <a:r>
              <a:rPr lang="en-US" sz="1000" kern="0" dirty="0"/>
              <a:t>ensuring the delivery of regulatory </a:t>
            </a:r>
            <a:r>
              <a:rPr lang="en-US" sz="1000" kern="0" dirty="0" smtClean="0"/>
              <a:t>projects</a:t>
            </a:r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000" kern="0" dirty="0" smtClean="0"/>
              <a:t>After OUG nr.01/2020 cancelled OUG nr.114/2018 in January 2020, budgeted operating expenses do not include tax on financial assets.</a:t>
            </a:r>
            <a:endParaRPr lang="en-US" sz="1100" dirty="0"/>
          </a:p>
        </p:txBody>
      </p:sp>
      <p:cxnSp>
        <p:nvCxnSpPr>
          <p:cNvPr id="10" name="Straight Connector 12"/>
          <p:cNvCxnSpPr/>
          <p:nvPr/>
        </p:nvCxnSpPr>
        <p:spPr bwMode="auto">
          <a:xfrm>
            <a:off x="360487" y="6165304"/>
            <a:ext cx="842889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itre 16"/>
          <p:cNvSpPr txBox="1">
            <a:spLocks/>
          </p:cNvSpPr>
          <p:nvPr/>
        </p:nvSpPr>
        <p:spPr>
          <a:xfrm>
            <a:off x="407254" y="356746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l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PROFITABILITY EVOLUTION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487" y="3018886"/>
            <a:ext cx="1943161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Operating expenses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8502" y="5286584"/>
            <a:ext cx="1943162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Cost of Risk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92977" y="5661713"/>
            <a:ext cx="8046992" cy="2197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00" dirty="0" smtClean="0"/>
              <a:t> After </a:t>
            </a:r>
            <a:r>
              <a:rPr lang="en-US" sz="1000" dirty="0"/>
              <a:t>two years of net </a:t>
            </a:r>
            <a:r>
              <a:rPr lang="en-US" sz="1000" dirty="0" smtClean="0"/>
              <a:t>release, </a:t>
            </a:r>
            <a:r>
              <a:rPr lang="en-US" sz="1000" b="1" dirty="0" smtClean="0"/>
              <a:t>Cost </a:t>
            </a:r>
            <a:r>
              <a:rPr lang="en-US" sz="1000" b="1" dirty="0"/>
              <a:t>of Risk </a:t>
            </a:r>
            <a:r>
              <a:rPr lang="en-US" sz="1000" dirty="0"/>
              <a:t>is expected to progressively reach a </a:t>
            </a:r>
            <a:r>
              <a:rPr lang="en-US" sz="1000" dirty="0" smtClean="0"/>
              <a:t>normalized level.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942" y="816967"/>
            <a:ext cx="1943161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Net banking income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9368" y="1180002"/>
            <a:ext cx="7993051" cy="17470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00" b="1" dirty="0" smtClean="0"/>
              <a:t> Net </a:t>
            </a:r>
            <a:r>
              <a:rPr lang="en-US" sz="1000" b="1" dirty="0"/>
              <a:t>interest income </a:t>
            </a:r>
            <a:r>
              <a:rPr lang="en-US" sz="1000" dirty="0"/>
              <a:t>is expected to benefit from higher lending volume (EOP net outstanding amount of loans </a:t>
            </a:r>
            <a:r>
              <a:rPr lang="en-US" sz="1000" dirty="0" smtClean="0"/>
              <a:t>growth budgeted </a:t>
            </a:r>
            <a:r>
              <a:rPr lang="en-US" sz="1000" dirty="0"/>
              <a:t>at </a:t>
            </a:r>
            <a:r>
              <a:rPr lang="en-US" sz="1000" dirty="0" smtClean="0"/>
              <a:t>+4.6%*)  </a:t>
            </a:r>
            <a:r>
              <a:rPr lang="en-US" sz="1000" dirty="0"/>
              <a:t>and </a:t>
            </a:r>
            <a:r>
              <a:rPr lang="en-US" sz="1000" dirty="0" smtClean="0"/>
              <a:t>positive structure effects, while interest rate effect should turn neutral.</a:t>
            </a:r>
            <a:endParaRPr lang="en-US" sz="1000" dirty="0"/>
          </a:p>
          <a:p>
            <a:pPr algn="l"/>
            <a:endParaRPr lang="en-US" sz="1000" dirty="0"/>
          </a:p>
          <a:p>
            <a:pPr algn="l"/>
            <a:r>
              <a:rPr lang="en-US" sz="1000" b="1" dirty="0" smtClean="0"/>
              <a:t> Fee </a:t>
            </a:r>
            <a:r>
              <a:rPr lang="en-US" sz="1000" b="1" dirty="0"/>
              <a:t>and </a:t>
            </a:r>
            <a:r>
              <a:rPr lang="en-US" sz="1000" b="1" dirty="0" smtClean="0"/>
              <a:t>commission </a:t>
            </a:r>
            <a:r>
              <a:rPr lang="en-US" sz="1000" dirty="0"/>
              <a:t>income should be impacted by opposite forces: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/>
              <a:t> price pressure, with regulatory evolution and competitive constraint negatively impacting daily and </a:t>
            </a:r>
            <a:r>
              <a:rPr lang="en-US" sz="1000" dirty="0" smtClean="0"/>
              <a:t>transactional </a:t>
            </a:r>
          </a:p>
          <a:p>
            <a:pPr marL="346075" algn="l">
              <a:buClr>
                <a:srgbClr val="E60028"/>
              </a:buClr>
            </a:pPr>
            <a:r>
              <a:rPr lang="en-US" sz="1000" dirty="0"/>
              <a:t> </a:t>
            </a:r>
            <a:r>
              <a:rPr lang="en-US" sz="1000" dirty="0" smtClean="0"/>
              <a:t>     banking revenues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smtClean="0">
                <a:ea typeface="ＭＳ Ｐゴシック" pitchFamily="34" charset="-128"/>
              </a:rPr>
              <a:t> strong </a:t>
            </a:r>
            <a:r>
              <a:rPr lang="en-US" sz="1000" dirty="0">
                <a:ea typeface="ＭＳ Ｐゴシック" pitchFamily="34" charset="-128"/>
              </a:rPr>
              <a:t>decrease of fee income </a:t>
            </a:r>
            <a:r>
              <a:rPr lang="en-US" sz="1000" dirty="0" smtClean="0"/>
              <a:t>due to </a:t>
            </a:r>
            <a:r>
              <a:rPr lang="en-US" sz="1000" dirty="0" smtClean="0">
                <a:ea typeface="ＭＳ Ｐゴシック" pitchFamily="34" charset="-128"/>
              </a:rPr>
              <a:t>the </a:t>
            </a:r>
            <a:r>
              <a:rPr lang="en-US" sz="1000" dirty="0">
                <a:ea typeface="ＭＳ Ｐゴシック" pitchFamily="34" charset="-128"/>
              </a:rPr>
              <a:t>alignment of the prices of international transfers </a:t>
            </a:r>
            <a:r>
              <a:rPr lang="en-US" sz="1000" dirty="0" smtClean="0">
                <a:ea typeface="ＭＳ Ｐゴシック" pitchFamily="34" charset="-128"/>
              </a:rPr>
              <a:t>on </a:t>
            </a:r>
            <a:r>
              <a:rPr lang="en-US" sz="1000" dirty="0">
                <a:ea typeface="ＭＳ Ｐゴシック" pitchFamily="34" charset="-128"/>
              </a:rPr>
              <a:t>domestic </a:t>
            </a:r>
            <a:r>
              <a:rPr lang="en-US" sz="1000" dirty="0" smtClean="0">
                <a:ea typeface="ＭＳ Ｐゴシック" pitchFamily="34" charset="-128"/>
              </a:rPr>
              <a:t>ones (SEPA rules)</a:t>
            </a:r>
            <a:endParaRPr lang="en-US" sz="1000" dirty="0" smtClean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smtClean="0"/>
              <a:t> growing volume of transactions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smtClean="0"/>
              <a:t> development </a:t>
            </a:r>
            <a:r>
              <a:rPr lang="en-US" sz="1000" dirty="0"/>
              <a:t>of new growth drivers (insurance, a</a:t>
            </a:r>
            <a:r>
              <a:rPr lang="en-US" sz="1000" dirty="0" smtClean="0"/>
              <a:t>sset management)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P.</a:t>
            </a:r>
            <a:fld id="{003F20CB-8015-45D2-9193-C40D9116952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95425" y="5865312"/>
            <a:ext cx="2088232" cy="457339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800" i="1" dirty="0" smtClean="0"/>
              <a:t>* Variation at constant exchange rate</a:t>
            </a:r>
          </a:p>
          <a:p>
            <a:pPr>
              <a:lnSpc>
                <a:spcPct val="70000"/>
              </a:lnSpc>
              <a:spcBef>
                <a:spcPts val="300"/>
              </a:spcBef>
            </a:pPr>
            <a:endParaRPr lang="en-US" sz="800" i="1" baseline="30000" dirty="0"/>
          </a:p>
        </p:txBody>
      </p:sp>
    </p:spTree>
    <p:extLst>
      <p:ext uri="{BB962C8B-B14F-4D97-AF65-F5344CB8AC3E}">
        <p14:creationId xmlns:p14="http://schemas.microsoft.com/office/powerpoint/2010/main" val="6778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74064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b="1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2020 BUDGET -  KEY INDICATORS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P.6</a:t>
            </a:r>
            <a:endParaRPr lang="en-GB" sz="8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691856" y="5877272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* Variation at constant exchange rate</a:t>
            </a:r>
            <a:endParaRPr lang="en-US" sz="900" i="1" baseline="30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671353"/>
              </p:ext>
            </p:extLst>
          </p:nvPr>
        </p:nvGraphicFramePr>
        <p:xfrm>
          <a:off x="579280" y="1340768"/>
          <a:ext cx="7848600" cy="4103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Worksheet" r:id="rId8" imgW="7848571" imgH="3829127" progId="Excel.Sheet.12">
                  <p:link updateAutomatic="1"/>
                </p:oleObj>
              </mc:Choice>
              <mc:Fallback>
                <p:oleObj name="Worksheet" r:id="rId8" imgW="7848571" imgH="382912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280" y="1340768"/>
                        <a:ext cx="7848600" cy="4103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 bwMode="auto">
          <a:xfrm>
            <a:off x="5673824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513480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361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6813053" y="2321598"/>
            <a:ext cx="2016224" cy="545669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b="1" i="1" dirty="0" smtClean="0"/>
              <a:t>               NBI growth ~+2%</a:t>
            </a:r>
          </a:p>
          <a:p>
            <a:pPr algn="l">
              <a:lnSpc>
                <a:spcPct val="70000"/>
              </a:lnSpc>
            </a:pPr>
            <a:endParaRPr lang="en-US" sz="900" i="1" dirty="0" smtClean="0"/>
          </a:p>
          <a:p>
            <a:pPr algn="l">
              <a:lnSpc>
                <a:spcPct val="70000"/>
              </a:lnSpc>
            </a:pPr>
            <a:r>
              <a:rPr lang="en-US" sz="900" i="1" dirty="0" smtClean="0"/>
              <a:t>               Solid NII growth</a:t>
            </a:r>
          </a:p>
          <a:p>
            <a:pPr algn="l">
              <a:lnSpc>
                <a:spcPct val="70000"/>
              </a:lnSpc>
            </a:pPr>
            <a:endParaRPr lang="en-US" sz="900" i="1" dirty="0" smtClean="0"/>
          </a:p>
          <a:p>
            <a:pPr algn="l">
              <a:lnSpc>
                <a:spcPct val="70000"/>
              </a:lnSpc>
            </a:pPr>
            <a:r>
              <a:rPr lang="en-US" sz="900" i="1" dirty="0" smtClean="0"/>
              <a:t>   Non-interest income under pressure</a:t>
            </a:r>
            <a:endParaRPr lang="en-US" sz="900" i="1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6813053" y="2933985"/>
            <a:ext cx="2016224" cy="278991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/>
              <a:t>  </a:t>
            </a:r>
          </a:p>
          <a:p>
            <a:pPr algn="l">
              <a:lnSpc>
                <a:spcPct val="70000"/>
              </a:lnSpc>
            </a:pP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</a:t>
            </a:r>
            <a:r>
              <a:rPr lang="en-US" sz="900" i="1" dirty="0" smtClean="0"/>
              <a:t>                 OPEX quasi stable*</a:t>
            </a: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 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799137" y="3724246"/>
            <a:ext cx="2030140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900" i="1" dirty="0"/>
              <a:t> </a:t>
            </a:r>
            <a:r>
              <a:rPr lang="en-US" sz="900" i="1" dirty="0" smtClean="0"/>
              <a:t>                 COR around 35 </a:t>
            </a:r>
            <a:r>
              <a:rPr lang="en-US" sz="900" i="1" dirty="0" err="1"/>
              <a:t>bp</a:t>
            </a:r>
            <a:endParaRPr lang="en-US" sz="900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P.7</a:t>
            </a:r>
            <a:endParaRPr lang="en-GB" sz="800" b="1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76256" y="1195185"/>
            <a:ext cx="2016224" cy="408884"/>
          </a:xfrm>
          <a:prstGeom prst="roundRect">
            <a:avLst/>
          </a:prstGeom>
          <a:solidFill>
            <a:srgbClr val="E60028"/>
          </a:solidFill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>
                <a:solidFill>
                  <a:schemeClr val="bg1"/>
                </a:solidFill>
              </a:rPr>
              <a:t>   </a:t>
            </a:r>
            <a:r>
              <a:rPr lang="en-US" sz="1200" b="1" i="1" dirty="0" smtClean="0">
                <a:solidFill>
                  <a:schemeClr val="bg1"/>
                </a:solidFill>
              </a:rPr>
              <a:t>Perspectives for 2020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838894" y="5144433"/>
            <a:ext cx="1990383" cy="324505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i="1" dirty="0" smtClean="0"/>
              <a:t>            </a:t>
            </a:r>
            <a:r>
              <a:rPr lang="en-US" sz="1400" i="1" baseline="30000" dirty="0" smtClean="0"/>
              <a:t>  ROE &gt;15% </a:t>
            </a:r>
            <a:endParaRPr lang="en-US" sz="1400" i="1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308552"/>
              </p:ext>
            </p:extLst>
          </p:nvPr>
        </p:nvGraphicFramePr>
        <p:xfrm>
          <a:off x="355600" y="1211263"/>
          <a:ext cx="6226175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Worksheet" r:id="rId4" imgW="6524686" imgH="4257636" progId="Excel.Sheet.12">
                  <p:link updateAutomatic="1"/>
                </p:oleObj>
              </mc:Choice>
              <mc:Fallback>
                <p:oleObj name="Worksheet" r:id="rId4" imgW="6524686" imgH="42576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600" y="1211263"/>
                        <a:ext cx="6226175" cy="425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2020 BUDGET -  PROFITABILITY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69575" y="5946775"/>
            <a:ext cx="2659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*considering the cancellation of tax on financial assets</a:t>
            </a:r>
            <a:endParaRPr lang="en-US" sz="800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9252520" y="5489575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451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7z7N8YsWwHN2jcf82zfz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Z.MON4w6E9_0UHgRZhQ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DEOymWfPIXOyEnGXft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_H78gsxg7d8oXms3Xo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fusj.O2tjXwTkcaBAO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joJwIHUry05z1Q_83SRw"/>
</p:tagLst>
</file>

<file path=ppt/theme/theme1.xml><?xml version="1.0" encoding="utf-8"?>
<a:theme xmlns:a="http://schemas.openxmlformats.org/drawingml/2006/main" name="Modele BHFM 20110704">
  <a:themeElements>
    <a:clrScheme name="Modele BHFM 20110704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Modele BHFM 2011070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odele BHFM 20110704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G_FR_Sommaire_1">
  <a:themeElements>
    <a:clrScheme name="1_SG_FR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G_FR_Sommaire_2">
  <a:themeElements>
    <a:clrScheme name="1_SG_FR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G_FR_Chapitre_1">
  <a:themeElements>
    <a:clrScheme name="1_SG_FR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BHFM 20110704</Template>
  <TotalTime>23039</TotalTime>
  <Words>953</Words>
  <Application>Microsoft Office PowerPoint</Application>
  <PresentationFormat>On-screen Show (4:3)</PresentationFormat>
  <Paragraphs>122</Paragraphs>
  <Slides>7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Helvetica</vt:lpstr>
      <vt:lpstr>HelveticaNeueLT Com 75 Bd</vt:lpstr>
      <vt:lpstr>Open Sans</vt:lpstr>
      <vt:lpstr>Source Sans Pro</vt:lpstr>
      <vt:lpstr>Wingdings</vt:lpstr>
      <vt:lpstr>Modele BHFM 20110704</vt:lpstr>
      <vt:lpstr>1_SG_FR_Sommaire_1</vt:lpstr>
      <vt:lpstr>1_SG_FR_Sommaire_2</vt:lpstr>
      <vt:lpstr>1_SG_FR_Chapitre_1</vt:lpstr>
      <vt:lpstr>file:///\\Xfs07\Sinteza%20Lunara\Budget%202020\AGA\AGA%202020.xlsx!INDICATEURS%20engl!R4C1:R17C14</vt:lpstr>
      <vt:lpstr>file:///\\Xfs07\Sinteza%20Lunara\Budget%202020\AGA\AGA%202020%20PL.xlsx!rezultate%20engl!R3C1:R15C10</vt:lpstr>
      <vt:lpstr>think-cell Slide</vt:lpstr>
      <vt:lpstr>BRD GROUP Budget 2020</vt:lpstr>
      <vt:lpstr>PowerPoint Presentation</vt:lpstr>
      <vt:lpstr>transformING OUR BUSINESS MODEL</vt:lpstr>
      <vt:lpstr>PowerPoint Presentation</vt:lpstr>
      <vt:lpstr>PowerPoint Presentation</vt:lpstr>
      <vt:lpstr>2020 BUDGET -  KEY INDICATORS</vt:lpstr>
      <vt:lpstr>2020 BUDGET -  PROFITABILITY</vt:lpstr>
    </vt:vector>
  </TitlesOfParts>
  <Company>Société Générale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filiale XXX</dc:title>
  <dc:creator>adina.rosu</dc:creator>
  <cp:lastModifiedBy>ROSU Adina</cp:lastModifiedBy>
  <cp:revision>1635</cp:revision>
  <cp:lastPrinted>2020-03-12T12:47:06Z</cp:lastPrinted>
  <dcterms:created xsi:type="dcterms:W3CDTF">2011-07-27T08:58:46Z</dcterms:created>
  <dcterms:modified xsi:type="dcterms:W3CDTF">2020-03-12T13:24:44Z</dcterms:modified>
</cp:coreProperties>
</file>