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handoutMasterIdLst>
    <p:handoutMasterId r:id="rId20"/>
  </p:handoutMasterIdLst>
  <p:sldIdLst>
    <p:sldId id="522" r:id="rId2"/>
    <p:sldId id="521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23" r:id="rId13"/>
    <p:sldId id="524" r:id="rId14"/>
    <p:sldId id="525" r:id="rId15"/>
    <p:sldId id="526" r:id="rId16"/>
    <p:sldId id="527" r:id="rId17"/>
    <p:sldId id="528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7" userDrawn="1">
          <p15:clr>
            <a:srgbClr val="A4A3A4"/>
          </p15:clr>
        </p15:guide>
        <p15:guide id="2" orient="horz" pos="3646" userDrawn="1">
          <p15:clr>
            <a:srgbClr val="A4A3A4"/>
          </p15:clr>
        </p15:guide>
        <p15:guide id="3" orient="horz" pos="813" userDrawn="1">
          <p15:clr>
            <a:srgbClr val="A4A3A4"/>
          </p15:clr>
        </p15:guide>
        <p15:guide id="4" orient="horz" pos="2157" userDrawn="1">
          <p15:clr>
            <a:srgbClr val="A4A3A4"/>
          </p15:clr>
        </p15:guide>
        <p15:guide id="5" orient="horz" pos="891" userDrawn="1">
          <p15:clr>
            <a:srgbClr val="A4A3A4"/>
          </p15:clr>
        </p15:guide>
        <p15:guide id="6" pos="231" userDrawn="1">
          <p15:clr>
            <a:srgbClr val="A4A3A4"/>
          </p15:clr>
        </p15:guide>
        <p15:guide id="7" pos="5538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7B"/>
    <a:srgbClr val="3594A1"/>
    <a:srgbClr val="336DA1"/>
    <a:srgbClr val="E60028"/>
    <a:srgbClr val="D80409"/>
    <a:srgbClr val="C1BCBC"/>
    <a:srgbClr val="595392"/>
    <a:srgbClr val="98BDDE"/>
    <a:srgbClr val="FF012B"/>
    <a:srgbClr val="FF0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95" autoAdjust="0"/>
    <p:restoredTop sz="94388" autoAdjust="0"/>
  </p:normalViewPr>
  <p:slideViewPr>
    <p:cSldViewPr snapToGrid="0">
      <p:cViewPr varScale="1">
        <p:scale>
          <a:sx n="120" d="100"/>
          <a:sy n="120" d="100"/>
        </p:scale>
        <p:origin x="1620" y="108"/>
      </p:cViewPr>
      <p:guideLst>
        <p:guide orient="horz" pos="747"/>
        <p:guide orient="horz" pos="3646"/>
        <p:guide orient="horz" pos="813"/>
        <p:guide orient="horz" pos="2157"/>
        <p:guide orient="horz" pos="891"/>
        <p:guide pos="231"/>
        <p:guide pos="5538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7" d="100"/>
          <a:sy n="87" d="100"/>
        </p:scale>
        <p:origin x="2118" y="-1116"/>
      </p:cViewPr>
      <p:guideLst>
        <p:guide orient="horz" pos="2928"/>
        <p:guide pos="2208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1"/>
          <c:order val="1"/>
          <c:spPr>
            <a:noFill/>
            <a:ln>
              <a:noFill/>
            </a:ln>
          </c:spPr>
          <c:cat>
            <c:strRef>
              <c:f>'Templates Graphiques'!$A$35:$A$50</c:f>
              <c:strCache>
                <c:ptCount val="1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</c:strCache>
            </c:strRef>
          </c:cat>
          <c:val>
            <c:numRef>
              <c:f>'Templates Graphiques'!$B$35:$B$50</c:f>
              <c:numCache>
                <c:formatCode>0%</c:formatCode>
                <c:ptCount val="16"/>
                <c:pt idx="0">
                  <c:v>0.33000000000000468</c:v>
                </c:pt>
                <c:pt idx="1">
                  <c:v>0.33000000000000468</c:v>
                </c:pt>
                <c:pt idx="2">
                  <c:v>0.33000000000000468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2-48CA-8676-F87DBA546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tx>
            <c:strRef>
              <c:f>'Templates Graphiques'!$B$3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7CB1"/>
            </a:solidFill>
            <a:ln w="228600">
              <a:solidFill>
                <a:srgbClr val="FFFFFF"/>
              </a:solidFill>
              <a:prstDash val="solid"/>
            </a:ln>
          </c:spPr>
          <c:explosion val="3"/>
          <c:dPt>
            <c:idx val="0"/>
            <c:bubble3D val="0"/>
            <c:spPr>
              <a:solidFill>
                <a:srgbClr val="595392"/>
              </a:solidFill>
              <a:ln w="228600">
                <a:solidFill>
                  <a:sysClr val="window" lastClr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B82-48CA-8676-F87DBA546A58}"/>
              </c:ext>
            </c:extLst>
          </c:dPt>
          <c:dPt>
            <c:idx val="1"/>
            <c:bubble3D val="0"/>
            <c:spPr>
              <a:solidFill>
                <a:srgbClr val="595392">
                  <a:lumMod val="60000"/>
                  <a:lumOff val="40000"/>
                </a:srgb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B82-48CA-8676-F87DBA546A58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B82-48CA-8676-F87DBA546A58}"/>
              </c:ext>
            </c:extLst>
          </c:dPt>
          <c:dPt>
            <c:idx val="3"/>
            <c:bubble3D val="0"/>
            <c:spPr>
              <a:solidFill>
                <a:schemeClr val="tx2">
                  <a:lumMod val="75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AB82-48CA-8676-F87DBA546A58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B82-48CA-8676-F87DBA546A58}"/>
              </c:ext>
            </c:extLst>
          </c:dPt>
          <c:dPt>
            <c:idx val="5"/>
            <c:bubble3D val="0"/>
            <c:spPr>
              <a:solidFill>
                <a:schemeClr val="tx2">
                  <a:lumMod val="5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AB82-48CA-8676-F87DBA546A58}"/>
              </c:ext>
            </c:extLst>
          </c:dPt>
          <c:dPt>
            <c:idx val="6"/>
            <c:bubble3D val="0"/>
            <c:spPr>
              <a:solidFill>
                <a:schemeClr val="accent1"/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AB82-48CA-8676-F87DBA546A58}"/>
              </c:ext>
            </c:extLst>
          </c:dPt>
          <c:dPt>
            <c:idx val="7"/>
            <c:bubble3D val="0"/>
            <c:spPr>
              <a:solidFill>
                <a:schemeClr val="accent1">
                  <a:lumMod val="75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AB82-48CA-8676-F87DBA546A58}"/>
              </c:ext>
            </c:extLst>
          </c:dPt>
          <c:dPt>
            <c:idx val="8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AB82-48CA-8676-F87DBA546A58}"/>
              </c:ext>
            </c:extLst>
          </c:dPt>
          <c:dPt>
            <c:idx val="9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AB82-48CA-8676-F87DBA546A58}"/>
              </c:ext>
            </c:extLst>
          </c:dPt>
          <c:dPt>
            <c:idx val="1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AB82-48CA-8676-F87DBA546A58}"/>
              </c:ext>
            </c:extLst>
          </c:dPt>
          <c:dPt>
            <c:idx val="1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AB82-48CA-8676-F87DBA546A58}"/>
              </c:ext>
            </c:extLst>
          </c:dPt>
          <c:dPt>
            <c:idx val="12"/>
            <c:bubble3D val="0"/>
            <c:spPr>
              <a:solidFill>
                <a:schemeClr val="accent4"/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AB82-48CA-8676-F87DBA546A58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AB82-48CA-8676-F87DBA546A58}"/>
              </c:ext>
            </c:extLst>
          </c:dPt>
          <c:dPt>
            <c:idx val="14"/>
            <c:bubble3D val="0"/>
            <c:spPr>
              <a:solidFill>
                <a:schemeClr val="accent3"/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AB82-48CA-8676-F87DBA546A58}"/>
              </c:ext>
            </c:extLst>
          </c:dPt>
          <c:dPt>
            <c:idx val="15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22860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AB82-48CA-8676-F87DBA546A58}"/>
              </c:ext>
            </c:extLst>
          </c:dPt>
          <c:cat>
            <c:strRef>
              <c:f>'Templates Graphiques'!$A$35:$A$50</c:f>
              <c:strCache>
                <c:ptCount val="1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</c:strCache>
            </c:strRef>
          </c:cat>
          <c:val>
            <c:numRef>
              <c:f>'Templates Graphiques'!$B$35:$B$50</c:f>
              <c:numCache>
                <c:formatCode>0%</c:formatCode>
                <c:ptCount val="16"/>
                <c:pt idx="0">
                  <c:v>0.33000000000000468</c:v>
                </c:pt>
                <c:pt idx="1">
                  <c:v>0.33000000000000468</c:v>
                </c:pt>
                <c:pt idx="2">
                  <c:v>0.33000000000000468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B82-48CA-8676-F87DBA546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7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300"/>
            </a:lvl1pPr>
          </a:lstStyle>
          <a:p>
            <a:fld id="{E640F6A5-9080-4E70-B802-25C28AB79C70}" type="datetimeFigureOut">
              <a:rPr lang="en-GB" smtClean="0"/>
              <a:pPr/>
              <a:t>10/04/2018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300"/>
            </a:lvl1pPr>
          </a:lstStyle>
          <a:p>
            <a:fld id="{3820602F-4F05-45D9-805B-E85885946F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048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300"/>
            </a:lvl1pPr>
          </a:lstStyle>
          <a:p>
            <a:fld id="{02B4D840-579E-4A0A-8746-563BB81BFCF8}" type="datetimeFigureOut">
              <a:rPr lang="en-GB" smtClean="0"/>
              <a:pPr/>
              <a:t>10/04/2018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55" tIns="47777" rIns="95555" bIns="477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300"/>
            </a:lvl1pPr>
          </a:lstStyle>
          <a:p>
            <a:fld id="{B849F58B-522D-43AE-9196-6FF1A84B55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78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746125"/>
            <a:ext cx="49593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32">
              <a:defRPr/>
            </a:pPr>
            <a:fld id="{B849F58B-522D-43AE-9196-6FF1A84B551E}" type="slidenum">
              <a:rPr lang="en-GB" sz="1200">
                <a:solidFill>
                  <a:prstClr val="black"/>
                </a:solidFill>
                <a:latin typeface="Calibri"/>
              </a:rPr>
              <a:pPr defTabSz="914332">
                <a:defRPr/>
              </a:pPr>
              <a:t>8</a:t>
            </a:fld>
            <a:endParaRPr lang="en-GB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1897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Cost/income :</a:t>
            </a:r>
            <a:r>
              <a:rPr lang="en-GB" baseline="0" noProof="0" dirty="0" smtClean="0"/>
              <a:t> in spite of further contribution to resolution fund in the Czech Republic</a:t>
            </a:r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4826D-B662-4F02-9A13-0FB5482AEF95}" type="slidenum">
              <a:rPr lang="fr-FR" smtClean="0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5" hasCustomPrompt="1"/>
          </p:nvPr>
        </p:nvSpPr>
        <p:spPr>
          <a:xfrm>
            <a:off x="2879943" y="3373237"/>
            <a:ext cx="3341612" cy="280800"/>
          </a:xfrm>
          <a:solidFill>
            <a:schemeClr val="bg2"/>
          </a:solidFill>
        </p:spPr>
        <p:txBody>
          <a:bodyPr wrap="none" lIns="36000" tIns="36000" rIns="36000" bIns="36000" rtlCol="0" anchor="ctr">
            <a:noAutofit/>
          </a:bodyPr>
          <a:lstStyle>
            <a:lvl1pPr marL="0" algn="ctr" defTabSz="844174" rtl="0" eaLnBrk="1" latinLnBrk="0" hangingPunct="1">
              <a:buNone/>
              <a:defRPr lang="en-US" sz="1108" b="1" kern="1200" cap="all" spc="185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Insert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52532" y="2531505"/>
            <a:ext cx="4439861" cy="356755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>
            <a:lvl1pPr marL="0" indent="0" algn="ctr" defTabSz="844174" rtl="0" eaLnBrk="1" latinLnBrk="0" hangingPunct="1">
              <a:spcBef>
                <a:spcPts val="831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46" kern="1200" cap="all" spc="185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2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subtitle style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9230" y="2046705"/>
            <a:ext cx="6326466" cy="379582"/>
          </a:xfrm>
          <a:noFill/>
        </p:spPr>
        <p:txBody>
          <a:bodyPr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spc="258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331557" y="4632798"/>
            <a:ext cx="481789" cy="214730"/>
          </a:xfrm>
          <a:noFill/>
        </p:spPr>
        <p:txBody>
          <a:bodyPr wrap="none" lIns="36000" tIns="36000" rIns="36000" bIns="36000" rtlCol="0" anchor="ctr">
            <a:spAutoFit/>
          </a:bodyPr>
          <a:lstStyle>
            <a:lvl1pPr marL="0" indent="0" algn="ctr" defTabSz="844174" rtl="0" eaLnBrk="1" latinLnBrk="0" hangingPunct="1">
              <a:spcBef>
                <a:spcPts val="0"/>
              </a:spcBef>
              <a:buNone/>
              <a:defRPr lang="en-US" sz="923" kern="1200" cap="all" spc="185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auto">
          <a:xfrm>
            <a:off x="329955" y="6195505"/>
            <a:ext cx="8418518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4539214" y="4286625"/>
            <a:ext cx="66472" cy="7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62" dirty="0">
              <a:solidFill>
                <a:schemeClr val="bg2"/>
              </a:solidFill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4539214" y="5121650"/>
            <a:ext cx="66472" cy="7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62" dirty="0">
              <a:solidFill>
                <a:schemeClr val="bg2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293689" y="1676400"/>
            <a:ext cx="557523" cy="7302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4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62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2" name="Picture 11" descr="logo_BRD_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9955" y="6257155"/>
            <a:ext cx="1680152" cy="536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(long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10400" y="1282700"/>
            <a:ext cx="4476011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310400" y="3638513"/>
            <a:ext cx="4476011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12185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212185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hart (long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10720" y="1282701"/>
            <a:ext cx="4476902" cy="4494213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16587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hart horizont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66418" y="3638513"/>
            <a:ext cx="8419993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240206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logo nou BR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24" y="6367034"/>
            <a:ext cx="1234671" cy="44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366416" y="260349"/>
            <a:ext cx="8326808" cy="288000"/>
          </a:xfrm>
          <a:prstGeom prst="rect">
            <a:avLst/>
          </a:prstGeom>
        </p:spPr>
        <p:txBody>
          <a:bodyPr vert="horz" lIns="0" tIns="0" rIns="66472" bIns="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77" b="0" i="0" u="none" strike="noStrike" kern="1200" cap="all" spc="0" normalizeH="0" baseline="0" noProof="0" dirty="0">
              <a:ln>
                <a:noFill/>
              </a:ln>
              <a:solidFill>
                <a:srgbClr val="E60028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66405" y="1062066"/>
            <a:ext cx="8424380" cy="156325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spcBef>
                <a:spcPts val="1016"/>
              </a:spcBef>
              <a:spcAft>
                <a:spcPts val="0"/>
              </a:spcAft>
              <a:buFontTx/>
              <a:buNone/>
              <a:defRPr sz="1016" b="0" i="1">
                <a:solidFill>
                  <a:schemeClr val="tx1"/>
                </a:solidFill>
              </a:defRPr>
            </a:lvl1pPr>
            <a:lvl2pPr marL="0" indent="0">
              <a:spcBef>
                <a:spcPts val="277"/>
              </a:spcBef>
              <a:buFontTx/>
              <a:buNone/>
              <a:defRPr sz="1016" b="0" i="1">
                <a:solidFill>
                  <a:schemeClr val="tx1"/>
                </a:solidFill>
              </a:defRPr>
            </a:lvl2pPr>
            <a:lvl3pPr marL="132941" indent="-132941">
              <a:spcBef>
                <a:spcPts val="185"/>
              </a:spcBef>
              <a:buClr>
                <a:schemeClr val="tx2"/>
              </a:buClr>
              <a:buSzPct val="90000"/>
              <a:buFont typeface="Wingdings" pitchFamily="2" charset="2"/>
              <a:buChar char=""/>
              <a:defRPr sz="1016" i="1"/>
            </a:lvl3pPr>
            <a:lvl4pPr marL="232646" indent="-99706">
              <a:spcBef>
                <a:spcPts val="92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016" i="1"/>
            </a:lvl4pPr>
            <a:lvl5pPr marL="332352" indent="-99706">
              <a:spcBef>
                <a:spcPts val="92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016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7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934183" y="1501015"/>
            <a:ext cx="3239019" cy="350837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4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62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93971" y="3182176"/>
            <a:ext cx="557523" cy="73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4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62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289" y="3224534"/>
            <a:ext cx="3200914" cy="1236099"/>
          </a:xfrm>
          <a:noFill/>
        </p:spPr>
        <p:txBody>
          <a:bodyPr wrap="square" lIns="36000" tIns="36000" rIns="36000" bIns="36000" rtlCol="0" anchor="ctr">
            <a:no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585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4342148" y="2278009"/>
            <a:ext cx="461198" cy="827260"/>
          </a:xfrm>
          <a:noFill/>
        </p:spPr>
        <p:txBody>
          <a:bodyPr vert="horz" wrap="none" lIns="72000" tIns="72000" rIns="72000" bIns="72000" rtlCol="0" anchor="ctr">
            <a:spAutoFit/>
          </a:bodyPr>
          <a:lstStyle>
            <a:lvl1pPr algn="ctr">
              <a:buNone/>
              <a:defRPr lang="en-US" sz="4431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844174" rtl="0" eaLnBrk="1" latinLnBrk="0" hangingPunct="1">
              <a:spcBef>
                <a:spcPts val="0"/>
              </a:spcBef>
              <a:buClr>
                <a:schemeClr val="tx2"/>
              </a:buClr>
              <a:buSzPct val="90000"/>
              <a:buFontTx/>
              <a:buNone/>
            </a:pPr>
            <a:r>
              <a:rPr lang="en-US" dirty="0" smtClean="0"/>
              <a:t>#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360553" y="6247020"/>
            <a:ext cx="8418518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10" descr="logo nou BR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23" y="6367034"/>
            <a:ext cx="1506191" cy="44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8685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charts (short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235204" y="1282700"/>
            <a:ext cx="3551206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4587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235204" y="3638513"/>
            <a:ext cx="3551206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674587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5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 cha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 userDrawn="1">
            <p:ph type="body" sz="quarter" idx="15"/>
          </p:nvPr>
        </p:nvSpPr>
        <p:spPr>
          <a:xfrm>
            <a:off x="360542" y="1282700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068416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751536" y="1282700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432760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60542" y="3638513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068416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751536" y="3638513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432760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1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hart (short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235204" y="1282701"/>
            <a:ext cx="3551206" cy="4494213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4587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3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405" y="1727313"/>
            <a:ext cx="8424380" cy="1174681"/>
          </a:xfrm>
        </p:spPr>
        <p:txBody>
          <a:bodyPr rIns="0"/>
          <a:lstStyle>
            <a:lvl1pPr marL="332352" indent="-332352">
              <a:spcBef>
                <a:spcPts val="1477"/>
              </a:spcBef>
              <a:spcAft>
                <a:spcPts val="369"/>
              </a:spcAft>
              <a:buClr>
                <a:srgbClr val="E60028"/>
              </a:buClr>
              <a:buSzPct val="100000"/>
              <a:buFont typeface="+mj-lt"/>
              <a:buAutoNum type="arabicPeriod"/>
              <a:tabLst>
                <a:tab pos="7311744" algn="r"/>
              </a:tabLst>
              <a:defRPr sz="1292" b="0" cap="all" baseline="0">
                <a:solidFill>
                  <a:srgbClr val="E60028"/>
                </a:solidFill>
              </a:defRPr>
            </a:lvl1pPr>
            <a:lvl2pPr marL="664704" indent="-332352">
              <a:spcBef>
                <a:spcPts val="185"/>
              </a:spcBef>
              <a:buClrTx/>
              <a:buSzPct val="100000"/>
              <a:buFont typeface="+mj-lt"/>
              <a:buAutoNum type="alphaUcPeriod"/>
              <a:tabLst>
                <a:tab pos="7374799" algn="r"/>
              </a:tabLst>
              <a:defRPr sz="1108" cap="none" baseline="0"/>
            </a:lvl2pPr>
            <a:lvl3pPr marL="332352" indent="0">
              <a:spcBef>
                <a:spcPts val="2585"/>
              </a:spcBef>
              <a:buNone/>
              <a:tabLst>
                <a:tab pos="7374799" algn="r"/>
              </a:tabLst>
              <a:defRPr sz="1292" b="0" cap="all" baseline="0">
                <a:solidFill>
                  <a:srgbClr val="E60028"/>
                </a:solidFill>
              </a:defRPr>
            </a:lvl3pPr>
            <a:lvl4pPr marL="664704" indent="-332352">
              <a:spcBef>
                <a:spcPts val="185"/>
              </a:spcBef>
              <a:buClrTx/>
              <a:buFont typeface="+mj-lt"/>
              <a:buAutoNum type="alphaUcPeriod"/>
              <a:tabLst>
                <a:tab pos="7374799" algn="r"/>
              </a:tabLst>
              <a:defRPr sz="1108" cap="none" baseline="0"/>
            </a:lvl4pPr>
            <a:lvl5pPr marL="498528" indent="0">
              <a:buNone/>
              <a:tabLst>
                <a:tab pos="7374799" algn="r"/>
              </a:tabLst>
              <a:defRPr sz="739" cap="all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Appendix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charts (long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10400" y="1282700"/>
            <a:ext cx="4476011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310400" y="3638513"/>
            <a:ext cx="4476011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12185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212185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4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hart (long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10720" y="1282701"/>
            <a:ext cx="4476902" cy="4494213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16587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62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40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40" y="6132200"/>
            <a:ext cx="8497887" cy="144073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5441" y="33636"/>
            <a:ext cx="2000249" cy="197353"/>
          </a:xfrm>
        </p:spPr>
        <p:txBody>
          <a:bodyPr tIns="36000" bIns="36000"/>
          <a:lstStyle>
            <a:lvl1pPr>
              <a:buNone/>
              <a:defRPr lang="en-US" sz="900" b="0" kern="1200" cap="all" spc="100" baseline="0" noProof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/>
              <a:t>X – Insert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89763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934183" y="1501015"/>
            <a:ext cx="3239019" cy="350837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4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62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93971" y="3182176"/>
            <a:ext cx="557523" cy="73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4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62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289" y="3224534"/>
            <a:ext cx="3200914" cy="1236099"/>
          </a:xfrm>
          <a:noFill/>
        </p:spPr>
        <p:txBody>
          <a:bodyPr wrap="square" lIns="36000" tIns="36000" rIns="36000" bIns="36000" rtlCol="0" anchor="ctr">
            <a:no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585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4342148" y="2278009"/>
            <a:ext cx="461198" cy="827260"/>
          </a:xfrm>
          <a:noFill/>
        </p:spPr>
        <p:txBody>
          <a:bodyPr vert="horz" wrap="none" lIns="72000" tIns="72000" rIns="72000" bIns="72000" rtlCol="0" anchor="ctr">
            <a:spAutoFit/>
          </a:bodyPr>
          <a:lstStyle>
            <a:lvl1pPr algn="ctr">
              <a:buNone/>
              <a:defRPr lang="en-US" sz="4431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844174" rtl="0" eaLnBrk="1" latinLnBrk="0" hangingPunct="1">
              <a:spcBef>
                <a:spcPts val="0"/>
              </a:spcBef>
              <a:buClr>
                <a:schemeClr val="tx2"/>
              </a:buClr>
              <a:buSzPct val="90000"/>
              <a:buFontTx/>
              <a:buNone/>
            </a:pPr>
            <a:r>
              <a:rPr lang="en-US" dirty="0" smtClean="0"/>
              <a:t>#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360553" y="6247020"/>
            <a:ext cx="8418518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10" descr="logo nou BR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24" y="6367034"/>
            <a:ext cx="1234671" cy="44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2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6405" y="1185865"/>
            <a:ext cx="8424380" cy="123181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50"/>
            <a:ext cx="8424380" cy="150101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 userDrawn="1">
            <p:ph type="body" sz="quarter" idx="15"/>
          </p:nvPr>
        </p:nvSpPr>
        <p:spPr>
          <a:xfrm>
            <a:off x="360542" y="1282700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2068416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751536" y="1282700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432760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60542" y="3638513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068416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751536" y="3638513"/>
            <a:ext cx="4034862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432760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(short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235204" y="1282700"/>
            <a:ext cx="3551206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4587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235204" y="3638513"/>
            <a:ext cx="3551206" cy="2138400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674587" y="3532846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hart (short)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49"/>
            <a:ext cx="8424380" cy="150101"/>
          </a:xfrm>
        </p:spPr>
        <p:txBody>
          <a:bodyPr tIns="0" rIns="0" bIns="36000" anchor="b" anchorCtr="0"/>
          <a:lstStyle>
            <a:lvl1pPr marL="249149" indent="-249149">
              <a:spcBef>
                <a:spcPts val="0"/>
              </a:spcBef>
              <a:buNone/>
              <a:defRPr sz="739" i="0" baseline="0">
                <a:solidFill>
                  <a:schemeClr val="tx1"/>
                </a:solidFill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 smtClean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235204" y="1282701"/>
            <a:ext cx="3551206" cy="4494213"/>
          </a:xfrm>
          <a:ln w="6350">
            <a:solidFill>
              <a:schemeClr val="tx2"/>
            </a:solidFill>
          </a:ln>
        </p:spPr>
        <p:txBody>
          <a:bodyPr lIns="36000" tIns="36000" rIns="36000" bIns="36000">
            <a:noAutofit/>
          </a:bodyPr>
          <a:lstStyle>
            <a:lvl1pPr marL="0" indent="0">
              <a:buNone/>
              <a:defRPr sz="923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674587" y="1177053"/>
            <a:ext cx="683448" cy="213383"/>
          </a:xfrm>
          <a:solidFill>
            <a:schemeClr val="bg1"/>
          </a:solidFill>
        </p:spPr>
        <p:txBody>
          <a:bodyPr wrap="none" lIns="36000" tIns="36000" rIns="36000" bIns="36000" anchor="ctr"/>
          <a:lstStyle>
            <a:lvl1pPr marL="0" algn="ctr" defTabSz="844174" rtl="0" eaLnBrk="1" latinLnBrk="0" hangingPunct="1">
              <a:buNone/>
              <a:defRPr lang="en-US" sz="1016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Chart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 userDrawn="1"/>
        </p:nvSpPr>
        <p:spPr>
          <a:xfrm>
            <a:off x="8134295" y="6536002"/>
            <a:ext cx="483903" cy="166507"/>
          </a:xfrm>
          <a:prstGeom prst="rect">
            <a:avLst/>
          </a:prstGeom>
          <a:noFill/>
        </p:spPr>
        <p:txBody>
          <a:bodyPr wrap="none" lIns="33236" tIns="33236" rIns="33236" bIns="33236">
            <a:spAutoFit/>
          </a:bodyPr>
          <a:lstStyle/>
          <a:p>
            <a:pPr marL="0" algn="r" defTabSz="844174" rtl="0" eaLnBrk="1" latinLnBrk="0" hangingPunct="1"/>
            <a:r>
              <a:rPr lang="fr-FR" sz="646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19/04/2018</a:t>
            </a:r>
            <a:endParaRPr lang="en-US" sz="646" kern="1200" dirty="0" err="1" smtClean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405" y="260349"/>
            <a:ext cx="8424380" cy="288000"/>
          </a:xfrm>
          <a:prstGeom prst="rect">
            <a:avLst/>
          </a:prstGeom>
        </p:spPr>
        <p:txBody>
          <a:bodyPr vert="horz" lIns="0" tIns="0" rIns="72000" bIns="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66405" y="1060452"/>
            <a:ext cx="8424380" cy="1231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360553" y="6247020"/>
            <a:ext cx="843024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 userDrawn="1"/>
        </p:nvCxnSpPr>
        <p:spPr bwMode="auto">
          <a:xfrm flipH="1">
            <a:off x="8111014" y="6559395"/>
            <a:ext cx="1191" cy="123963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 userDrawn="1"/>
        </p:nvCxnSpPr>
        <p:spPr bwMode="auto">
          <a:xfrm flipH="1">
            <a:off x="8645231" y="6559395"/>
            <a:ext cx="1191" cy="123963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667353" y="6542961"/>
            <a:ext cx="123432" cy="16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33236" rIns="0" bIns="33236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84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4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6CC3D56-96BB-45E4-94D9-DF781FE65A81}" type="slidenum">
              <a:rPr kumimoji="0" lang="en-GB" sz="646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8441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646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7518527" y="6536002"/>
            <a:ext cx="559244" cy="166507"/>
          </a:xfrm>
          <a:prstGeom prst="rect">
            <a:avLst/>
          </a:prstGeom>
          <a:noFill/>
        </p:spPr>
        <p:txBody>
          <a:bodyPr wrap="none" lIns="33236" tIns="33236" rIns="33236" bIns="33236">
            <a:spAutoFit/>
          </a:bodyPr>
          <a:lstStyle/>
          <a:p>
            <a:pPr marL="0" algn="r" defTabSz="844174" rtl="0" eaLnBrk="1" latinLnBrk="0" hangingPunct="1"/>
            <a:r>
              <a:rPr lang="en-US" sz="646" kern="1200" cap="all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BUGET 2018</a:t>
            </a:r>
          </a:p>
        </p:txBody>
      </p:sp>
      <p:cxnSp>
        <p:nvCxnSpPr>
          <p:cNvPr id="28" name="Straight Connector 27"/>
          <p:cNvCxnSpPr/>
          <p:nvPr userDrawn="1"/>
        </p:nvCxnSpPr>
        <p:spPr bwMode="auto">
          <a:xfrm>
            <a:off x="360553" y="765175"/>
            <a:ext cx="843024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 userDrawn="1"/>
        </p:nvSpPr>
        <p:spPr bwMode="auto">
          <a:xfrm>
            <a:off x="4295437" y="728663"/>
            <a:ext cx="557523" cy="7302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4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62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5" name="Picture 10" descr="logo nou BRD.JPG"/>
          <p:cNvPicPr>
            <a:picLocks noChangeAspect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77324" y="6367034"/>
            <a:ext cx="1234671" cy="44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1" r:id="rId2"/>
    <p:sldLayoutId id="2147483833" r:id="rId3"/>
    <p:sldLayoutId id="2147483856" r:id="rId4"/>
    <p:sldLayoutId id="2147483890" r:id="rId5"/>
    <p:sldLayoutId id="2147483855" r:id="rId6"/>
    <p:sldLayoutId id="2147483857" r:id="rId7"/>
    <p:sldLayoutId id="2147483858" r:id="rId8"/>
    <p:sldLayoutId id="2147483859" r:id="rId9"/>
    <p:sldLayoutId id="2147483860" r:id="rId10"/>
    <p:sldLayoutId id="2147483862" r:id="rId11"/>
    <p:sldLayoutId id="2147483861" r:id="rId12"/>
    <p:sldLayoutId id="2147483847" r:id="rId13"/>
    <p:sldLayoutId id="2147483830" r:id="rId14"/>
    <p:sldLayoutId id="2147483883" r:id="rId15"/>
    <p:sldLayoutId id="2147483884" r:id="rId16"/>
    <p:sldLayoutId id="2147483885" r:id="rId17"/>
    <p:sldLayoutId id="2147483886" r:id="rId18"/>
    <p:sldLayoutId id="2147483887" r:id="rId19"/>
    <p:sldLayoutId id="2147483888" r:id="rId20"/>
    <p:sldLayoutId id="2147483889" r:id="rId21"/>
    <p:sldLayoutId id="2147483891" r:id="rId2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844174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GB" sz="1477" b="0" kern="1200" cap="all" baseline="0" noProof="0" dirty="0" smtClean="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6176" indent="-166176" algn="l" defTabSz="844174" rtl="0" eaLnBrk="1" latinLnBrk="0" hangingPunct="1">
        <a:spcBef>
          <a:spcPts val="1108"/>
        </a:spcBef>
        <a:buClr>
          <a:schemeClr val="tx2">
            <a:lumMod val="75000"/>
          </a:schemeClr>
        </a:buClr>
        <a:buSzPct val="90000"/>
        <a:buFont typeface="Wingdings" pitchFamily="2" charset="2"/>
        <a:buChar char="n"/>
        <a:defRPr lang="en-US" sz="1016" b="0" kern="1200" baseline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32352" indent="-166176" algn="l" defTabSz="844174" rtl="0" eaLnBrk="1" latinLnBrk="0" hangingPunct="1">
        <a:spcBef>
          <a:spcPts val="554"/>
        </a:spcBef>
        <a:buClr>
          <a:schemeClr val="tx2">
            <a:lumMod val="75000"/>
          </a:schemeClr>
        </a:buClr>
        <a:buSzPct val="90000"/>
        <a:buFont typeface="Wingdings" pitchFamily="2" charset="2"/>
        <a:buChar char=""/>
        <a:defRPr lang="en-US" sz="1016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98297" indent="-166176" algn="l" defTabSz="844174" rtl="0" eaLnBrk="1" latinLnBrk="0" hangingPunct="1">
        <a:spcBef>
          <a:spcPts val="277"/>
        </a:spcBef>
        <a:buClr>
          <a:schemeClr val="tx2">
            <a:lumMod val="75000"/>
          </a:schemeClr>
        </a:buClr>
        <a:buSzPct val="90000"/>
        <a:buFont typeface="Wingdings" pitchFamily="2" charset="2"/>
        <a:buChar char=""/>
        <a:defRPr lang="en-US" sz="1016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64704" indent="-166176" algn="l" defTabSz="844174" rtl="0" eaLnBrk="1" latinLnBrk="0" hangingPunct="1">
        <a:spcBef>
          <a:spcPts val="277"/>
        </a:spcBef>
        <a:buClr>
          <a:schemeClr val="tx2">
            <a:lumMod val="75000"/>
          </a:schemeClr>
        </a:buClr>
        <a:buFont typeface="Wingdings" pitchFamily="2" charset="2"/>
        <a:buChar char=""/>
        <a:defRPr lang="en-US" sz="1016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844174" rtl="0" eaLnBrk="1" latinLnBrk="0" hangingPunct="1">
        <a:spcBef>
          <a:spcPts val="2216"/>
        </a:spcBef>
        <a:buClr>
          <a:schemeClr val="tx2"/>
        </a:buClr>
        <a:buFontTx/>
        <a:buNone/>
        <a:defRPr lang="en-GB" sz="1108" b="1" kern="1200" dirty="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321479" indent="-211044" algn="l" defTabSz="844174" rtl="0" eaLnBrk="1" latinLnBrk="0" hangingPunct="1">
        <a:spcBef>
          <a:spcPct val="20000"/>
        </a:spcBef>
        <a:buFont typeface="Arial" pitchFamily="34" charset="0"/>
        <a:buNone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566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653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740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87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174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261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348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435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522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609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696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2099462" y="3447349"/>
            <a:ext cx="4952848" cy="283403"/>
          </a:xfrm>
        </p:spPr>
        <p:txBody>
          <a:bodyPr/>
          <a:lstStyle/>
          <a:p>
            <a:r>
              <a:rPr lang="en-US" sz="1600" dirty="0" smtClean="0"/>
              <a:t>ADUNAREA GENERALA A ACTIONARILOR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60193" y="2110126"/>
            <a:ext cx="2561206" cy="848300"/>
          </a:xfrm>
        </p:spPr>
        <p:txBody>
          <a:bodyPr/>
          <a:lstStyle/>
          <a:p>
            <a:r>
              <a:rPr lang="en-US" sz="2800" dirty="0" smtClean="0"/>
              <a:t>BRD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>BUGET 2018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00515" y="4632798"/>
            <a:ext cx="1343885" cy="214730"/>
          </a:xfrm>
        </p:spPr>
        <p:txBody>
          <a:bodyPr/>
          <a:lstStyle/>
          <a:p>
            <a:r>
              <a:rPr lang="en-US" dirty="0" smtClean="0"/>
              <a:t>19 APRILIE 2018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24840" y="3589531"/>
            <a:ext cx="2831921" cy="418952"/>
          </a:xfrm>
          <a:prstGeom prst="rect">
            <a:avLst/>
          </a:prstGeom>
          <a:noFill/>
        </p:spPr>
        <p:txBody>
          <a:bodyPr vert="horz"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cap="all" spc="258" baseline="0" noProof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BRD INDIVIDUAL,CONFORM IFRS</a:t>
            </a:r>
            <a:endParaRPr lang="fr-FR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212" y="128030"/>
            <a:ext cx="8424381" cy="553998"/>
          </a:xfrm>
        </p:spPr>
        <p:txBody>
          <a:bodyPr/>
          <a:lstStyle/>
          <a:p>
            <a:r>
              <a:rPr lang="en-US" sz="1800" b="1" dirty="0" err="1" smtClean="0"/>
              <a:t>Operatiuni</a:t>
            </a:r>
            <a:r>
              <a:rPr lang="en-US" sz="1800" b="1" dirty="0" smtClean="0"/>
              <a:t> </a:t>
            </a:r>
            <a:r>
              <a:rPr lang="en-US" sz="1800" b="1" dirty="0"/>
              <a:t>– </a:t>
            </a:r>
            <a:r>
              <a:rPr lang="en-US" sz="1800" b="1" dirty="0" err="1" smtClean="0"/>
              <a:t>organizare</a:t>
            </a:r>
            <a:r>
              <a:rPr lang="en-US" sz="1800" b="1" dirty="0" smtClean="0"/>
              <a:t> </a:t>
            </a:r>
            <a:r>
              <a:rPr lang="en-US" sz="1800" b="1" dirty="0" err="1"/>
              <a:t>simplificata</a:t>
            </a:r>
            <a:r>
              <a:rPr lang="en-US" sz="1800" b="1" dirty="0"/>
              <a:t> </a:t>
            </a:r>
            <a:r>
              <a:rPr lang="en-US" sz="1800" b="1" dirty="0" err="1"/>
              <a:t>si</a:t>
            </a:r>
            <a:r>
              <a:rPr lang="en-US" sz="1800" b="1" dirty="0"/>
              <a:t> </a:t>
            </a:r>
            <a:r>
              <a:rPr lang="en-US" sz="1800" b="1" dirty="0" err="1"/>
              <a:t>procese</a:t>
            </a:r>
            <a:r>
              <a:rPr lang="en-US" sz="1800" b="1" dirty="0"/>
              <a:t> </a:t>
            </a:r>
            <a:r>
              <a:rPr lang="en-US" sz="1800" b="1" dirty="0" err="1"/>
              <a:t>optimizate</a:t>
            </a:r>
            <a:r>
              <a:rPr lang="en-US" sz="1800" b="1" dirty="0"/>
              <a:t> </a:t>
            </a:r>
            <a:r>
              <a:rPr lang="en-US" sz="1800" b="1" dirty="0" err="1"/>
              <a:t>pentru</a:t>
            </a:r>
            <a:r>
              <a:rPr lang="en-US" sz="1800" b="1" dirty="0"/>
              <a:t> </a:t>
            </a:r>
            <a:r>
              <a:rPr lang="en-US" sz="1800" b="1" dirty="0" err="1"/>
              <a:t>cresterea</a:t>
            </a:r>
            <a:r>
              <a:rPr lang="en-US" sz="1800" b="1" dirty="0"/>
              <a:t> </a:t>
            </a:r>
            <a:r>
              <a:rPr lang="en-US" sz="1800" b="1" dirty="0" err="1"/>
              <a:t>reactivitii</a:t>
            </a:r>
            <a:r>
              <a:rPr lang="en-US" sz="1800" b="1" dirty="0"/>
              <a:t> </a:t>
            </a:r>
            <a:r>
              <a:rPr lang="en-US" sz="1800" b="1" dirty="0" err="1"/>
              <a:t>si</a:t>
            </a:r>
            <a:r>
              <a:rPr lang="en-US" sz="1800" b="1" dirty="0"/>
              <a:t> a </a:t>
            </a:r>
            <a:r>
              <a:rPr lang="en-US" sz="1800" b="1" dirty="0" err="1" smtClean="0"/>
              <a:t>calitatii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93" y="1684590"/>
            <a:ext cx="2651760" cy="80227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ctr">
              <a:spcBef>
                <a:spcPct val="30000"/>
              </a:spcBef>
              <a:defRPr/>
            </a:pPr>
            <a:r>
              <a:rPr lang="en-US" sz="1200" b="1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Organizatie</a:t>
            </a:r>
            <a:r>
              <a:rPr lang="en-US" sz="12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sz="12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FLEXIBILA</a:t>
            </a: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993" y="2659024"/>
            <a:ext cx="2651760" cy="336632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/>
              <a:t>     </a:t>
            </a:r>
            <a:r>
              <a:rPr lang="en-US" sz="1000" b="1" u="sng" dirty="0" err="1"/>
              <a:t>Obiectiv</a:t>
            </a:r>
            <a:r>
              <a:rPr lang="en-US" sz="1000" b="1" u="sng" dirty="0"/>
              <a:t> principal</a:t>
            </a:r>
            <a:r>
              <a:rPr lang="en-US" sz="1000" b="1" dirty="0"/>
              <a:t>: </a:t>
            </a:r>
            <a:r>
              <a:rPr lang="en-US" sz="1000" dirty="0" err="1"/>
              <a:t>revizuirea</a:t>
            </a:r>
            <a:r>
              <a:rPr lang="en-US" sz="1000" dirty="0"/>
              <a:t> </a:t>
            </a:r>
            <a:r>
              <a:rPr lang="en-US" sz="1000" dirty="0" err="1"/>
              <a:t>structurii</a:t>
            </a:r>
            <a:r>
              <a:rPr lang="en-US" sz="1000" dirty="0"/>
              <a:t> </a:t>
            </a:r>
            <a:r>
              <a:rPr lang="en-US" sz="1000" dirty="0" err="1" smtClean="0"/>
              <a:t>organizationale</a:t>
            </a:r>
            <a:r>
              <a:rPr lang="en-US" sz="1000" dirty="0" smtClean="0"/>
              <a:t> </a:t>
            </a:r>
            <a:r>
              <a:rPr lang="en-US" sz="1000" dirty="0" err="1" smtClean="0"/>
              <a:t>si</a:t>
            </a:r>
            <a:r>
              <a:rPr lang="en-US" sz="1000" dirty="0" smtClean="0"/>
              <a:t> </a:t>
            </a:r>
            <a:r>
              <a:rPr lang="en-US" sz="1000" dirty="0" err="1" smtClean="0"/>
              <a:t>cresterea</a:t>
            </a:r>
            <a:r>
              <a:rPr lang="en-US" sz="1000" dirty="0" smtClean="0"/>
              <a:t> </a:t>
            </a:r>
            <a:r>
              <a:rPr lang="en-US" sz="1000" dirty="0" err="1" smtClean="0"/>
              <a:t>alinierii</a:t>
            </a:r>
            <a:r>
              <a:rPr lang="en-US" sz="1000" dirty="0" smtClean="0"/>
              <a:t> </a:t>
            </a:r>
            <a:r>
              <a:rPr lang="en-US" sz="1000" dirty="0"/>
              <a:t>la </a:t>
            </a:r>
            <a:r>
              <a:rPr lang="en-US" sz="1000" dirty="0" err="1"/>
              <a:t>cele</a:t>
            </a:r>
            <a:r>
              <a:rPr lang="en-US" sz="1000" dirty="0"/>
              <a:t> </a:t>
            </a:r>
            <a:r>
              <a:rPr lang="en-US" sz="1000" dirty="0" err="1"/>
              <a:t>mai</a:t>
            </a:r>
            <a:r>
              <a:rPr lang="en-US" sz="1000" dirty="0"/>
              <a:t> </a:t>
            </a:r>
            <a:r>
              <a:rPr lang="en-US" sz="1000" dirty="0" err="1"/>
              <a:t>bune</a:t>
            </a:r>
            <a:r>
              <a:rPr lang="en-US" sz="1000" dirty="0"/>
              <a:t> </a:t>
            </a:r>
            <a:r>
              <a:rPr lang="en-US" sz="1000" dirty="0" err="1" smtClean="0"/>
              <a:t>practici</a:t>
            </a:r>
            <a:endParaRPr lang="en-US" sz="1000" dirty="0"/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/>
              <a:t>Simplificarea</a:t>
            </a:r>
            <a:r>
              <a:rPr lang="en-US" sz="1000" dirty="0"/>
              <a:t> </a:t>
            </a:r>
            <a:r>
              <a:rPr lang="en-US" sz="1000" dirty="0" err="1"/>
              <a:t>structurii</a:t>
            </a:r>
            <a:r>
              <a:rPr lang="en-US" sz="1000" dirty="0"/>
              <a:t> de </a:t>
            </a:r>
            <a:r>
              <a:rPr lang="en-US" sz="1000" dirty="0" err="1" smtClean="0"/>
              <a:t>guvernanta</a:t>
            </a:r>
            <a:endParaRPr lang="en-US" sz="1000" dirty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/>
              <a:t>Imbunatatirea</a:t>
            </a:r>
            <a:r>
              <a:rPr lang="en-US" sz="1000" dirty="0"/>
              <a:t> </a:t>
            </a:r>
            <a:r>
              <a:rPr lang="en-US" sz="1000" dirty="0" err="1"/>
              <a:t>specializarii</a:t>
            </a:r>
            <a:r>
              <a:rPr lang="en-US" sz="1000" dirty="0"/>
              <a:t> </a:t>
            </a:r>
            <a:r>
              <a:rPr lang="en-US" sz="1000" dirty="0" err="1"/>
              <a:t>centrelor</a:t>
            </a:r>
            <a:r>
              <a:rPr lang="en-US" sz="1000" dirty="0"/>
              <a:t> </a:t>
            </a:r>
            <a:r>
              <a:rPr lang="en-US" sz="1000" dirty="0" smtClean="0"/>
              <a:t>de back </a:t>
            </a:r>
            <a:r>
              <a:rPr lang="en-US" sz="1000" dirty="0"/>
              <a:t>office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/>
              <a:t>O </a:t>
            </a:r>
            <a:r>
              <a:rPr lang="en-US" sz="1000" dirty="0" err="1"/>
              <a:t>structura</a:t>
            </a:r>
            <a:r>
              <a:rPr lang="en-US" sz="1000" dirty="0"/>
              <a:t> </a:t>
            </a:r>
            <a:r>
              <a:rPr lang="en-US" sz="1000" dirty="0" err="1"/>
              <a:t>organizationala</a:t>
            </a:r>
            <a:r>
              <a:rPr lang="en-US" sz="1000" dirty="0"/>
              <a:t> </a:t>
            </a:r>
            <a:r>
              <a:rPr lang="en-US" sz="1000" dirty="0" err="1" smtClean="0"/>
              <a:t>simplificata</a:t>
            </a:r>
            <a:r>
              <a:rPr lang="en-US" sz="1000" dirty="0" smtClean="0"/>
              <a:t> </a:t>
            </a:r>
            <a:r>
              <a:rPr lang="en-US" sz="1000" dirty="0"/>
              <a:t>care </a:t>
            </a:r>
            <a:r>
              <a:rPr lang="en-US" sz="1000" dirty="0" err="1" smtClean="0"/>
              <a:t>sa</a:t>
            </a:r>
            <a:r>
              <a:rPr lang="en-US" sz="1000" dirty="0" smtClean="0"/>
              <a:t> </a:t>
            </a:r>
            <a:r>
              <a:rPr lang="en-US" sz="1000" dirty="0" err="1" smtClean="0"/>
              <a:t>sustina</a:t>
            </a:r>
            <a:r>
              <a:rPr lang="en-US" sz="1000" dirty="0" smtClean="0"/>
              <a:t> </a:t>
            </a:r>
            <a:r>
              <a:rPr lang="en-US" sz="1000" dirty="0" err="1" smtClean="0"/>
              <a:t>angajamentul</a:t>
            </a:r>
            <a:r>
              <a:rPr lang="en-US" sz="1000" dirty="0" smtClean="0"/>
              <a:t> </a:t>
            </a:r>
            <a:r>
              <a:rPr lang="en-US" sz="1000" dirty="0" err="1"/>
              <a:t>echipei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sa</a:t>
            </a:r>
            <a:r>
              <a:rPr lang="en-US" sz="1000" dirty="0"/>
              <a:t> </a:t>
            </a:r>
            <a:r>
              <a:rPr lang="en-US" sz="1000" dirty="0" err="1"/>
              <a:t>creasca</a:t>
            </a:r>
            <a:r>
              <a:rPr lang="en-US" sz="1000" dirty="0"/>
              <a:t> </a:t>
            </a:r>
            <a:r>
              <a:rPr lang="en-US" sz="1000" dirty="0" err="1" smtClean="0"/>
              <a:t>flexibilitatea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054" y="1677260"/>
            <a:ext cx="2651760" cy="813739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ctr">
              <a:spcBef>
                <a:spcPct val="30000"/>
              </a:spcBef>
              <a:defRPr/>
            </a:pPr>
            <a:r>
              <a:rPr lang="en-US" sz="1200" b="1" cap="all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Optimizarea</a:t>
            </a: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cap="all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bazei</a:t>
            </a: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200" b="1" cap="all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costuri</a:t>
            </a:r>
            <a:endParaRPr lang="en-US" sz="1200" b="1" cap="all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3054" y="2657427"/>
            <a:ext cx="2651760" cy="336632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/>
              <a:t>      </a:t>
            </a:r>
            <a:r>
              <a:rPr lang="en-US" sz="1000" b="1" u="sng" dirty="0" err="1" smtClean="0"/>
              <a:t>Obiectiv</a:t>
            </a:r>
            <a:r>
              <a:rPr lang="en-US" sz="1000" b="1" u="sng" dirty="0" smtClean="0"/>
              <a:t> principal: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Maximizarea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performantei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financiare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prin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micsorarea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bazei</a:t>
            </a:r>
            <a:r>
              <a:rPr lang="en-US" sz="1000" b="1" dirty="0" smtClean="0"/>
              <a:t> de </a:t>
            </a:r>
            <a:r>
              <a:rPr lang="en-US" sz="1000" b="1" dirty="0" err="1" smtClean="0"/>
              <a:t>costuri</a:t>
            </a:r>
            <a:endParaRPr lang="en-US" sz="1000" b="1" dirty="0" smtClean="0"/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dirty="0" smtClean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Reducerea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bazei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costuri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mbunatatirea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proceselor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interne</a:t>
            </a: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implementarea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instrumente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procese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digitale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u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tilizarea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avantajelor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generate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specializarea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centrelor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back-office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Optimizarea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ariei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Dezvoltarea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continua 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culturii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interne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privind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performanta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523" y="1684590"/>
            <a:ext cx="2651760" cy="80960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ctr">
              <a:spcBef>
                <a:spcPct val="30000"/>
              </a:spcBef>
              <a:defRPr/>
            </a:pPr>
            <a:r>
              <a:rPr lang="en-US" sz="1200" b="1" cap="all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cap="all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Eficientei</a:t>
            </a: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cap="all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proceselor</a:t>
            </a: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7523" y="2662689"/>
            <a:ext cx="2651760" cy="336632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/>
              <a:t>      </a:t>
            </a:r>
            <a:r>
              <a:rPr lang="en-US" sz="1000" b="1" u="sng" dirty="0" err="1" smtClean="0"/>
              <a:t>Obiectiv</a:t>
            </a:r>
            <a:r>
              <a:rPr lang="en-US" sz="1000" b="1" u="sng" dirty="0" smtClean="0"/>
              <a:t> principal</a:t>
            </a:r>
            <a:r>
              <a:rPr lang="en-US" sz="1000" b="1" dirty="0" smtClean="0"/>
              <a:t>: </a:t>
            </a:r>
            <a:r>
              <a:rPr lang="en-US" sz="1000" b="1" dirty="0" err="1" smtClean="0"/>
              <a:t>atingerea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unei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calitati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superioare</a:t>
            </a:r>
            <a:r>
              <a:rPr lang="en-US" sz="1000" b="1" dirty="0" smtClean="0"/>
              <a:t> a </a:t>
            </a:r>
            <a:r>
              <a:rPr lang="en-US" sz="1000" b="1" dirty="0" err="1" smtClean="0"/>
              <a:t>serviciului</a:t>
            </a:r>
            <a:r>
              <a:rPr lang="en-US" sz="1000" b="1" dirty="0" smtClean="0"/>
              <a:t> customer service </a:t>
            </a:r>
            <a:r>
              <a:rPr lang="en-US" sz="1000" b="1" dirty="0" err="1" smtClean="0"/>
              <a:t>si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diminuarea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riscului</a:t>
            </a:r>
            <a:r>
              <a:rPr lang="en-US" sz="1000" b="1" dirty="0" smtClean="0"/>
              <a:t> operational</a:t>
            </a:r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dirty="0" smtClean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Implementarea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procesului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LEAN: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diminuarea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timpului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executie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proceselor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cheie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reducerea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riscului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operational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instrumentelor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management al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productivitatii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sutinerea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unui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culturi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bazata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performanta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Deblocarea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beneficiilor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scala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asociate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specializarea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centrelor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back-office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kern="0" dirty="0" err="1" smtClean="0">
                <a:solidFill>
                  <a:srgbClr val="000000"/>
                </a:solidFill>
                <a:cs typeface="Arial Narrow" pitchFamily="34" charset="0"/>
              </a:rPr>
              <a:t>Dematerializarea</a:t>
            </a:r>
            <a:r>
              <a:rPr lang="en-US" sz="1000" b="1" kern="0" dirty="0" smtClean="0">
                <a:solidFill>
                  <a:srgbClr val="000000"/>
                </a:solidFill>
                <a:cs typeface="Arial Narrow" pitchFamily="34" charset="0"/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proceselor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 de BO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si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extinerea</a:t>
            </a:r>
            <a:r>
              <a:rPr lang="en-US" sz="1000" b="1" kern="0" dirty="0" smtClean="0">
                <a:solidFill>
                  <a:srgbClr val="000000"/>
                </a:solidFill>
                <a:cs typeface="Arial Narrow" pitchFamily="34" charset="0"/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  <a:cs typeface="Arial Narrow" pitchFamily="34" charset="0"/>
              </a:rPr>
              <a:t>capabilitatilor</a:t>
            </a:r>
            <a:r>
              <a:rPr lang="en-US" sz="1000" b="1" kern="0" dirty="0" smtClean="0">
                <a:solidFill>
                  <a:srgbClr val="000000"/>
                </a:solidFill>
                <a:cs typeface="Arial Narrow" pitchFamily="34" charset="0"/>
              </a:rPr>
              <a:t> OCR 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(optical character recognition-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recunoasterea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scrisului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 din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imagini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si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documente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  <a:cs typeface="Arial Narrow" pitchFamily="34" charset="0"/>
              </a:rPr>
              <a:t>scanate</a:t>
            </a:r>
            <a:r>
              <a:rPr lang="en-US" sz="1000" kern="0" dirty="0" smtClean="0">
                <a:solidFill>
                  <a:srgbClr val="000000"/>
                </a:solidFill>
                <a:cs typeface="Arial Narrow" pitchFamily="34" charset="0"/>
              </a:rPr>
              <a:t>)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lvl="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lvl="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èche : droite 46">
            <a:extLst>
              <a:ext uri="{FF2B5EF4-FFF2-40B4-BE49-F238E27FC236}">
                <a16:creationId xmlns:a16="http://schemas.microsoft.com/office/drawing/2014/main" id="{50613649-B409-4F3F-8F16-BCA34D430459}"/>
              </a:ext>
            </a:extLst>
          </p:cNvPr>
          <p:cNvSpPr/>
          <p:nvPr/>
        </p:nvSpPr>
        <p:spPr>
          <a:xfrm>
            <a:off x="324000" y="1083600"/>
            <a:ext cx="8426537" cy="365760"/>
          </a:xfrm>
          <a:prstGeom prst="rightArrow">
            <a:avLst/>
          </a:prstGeom>
          <a:solidFill>
            <a:srgbClr val="E6002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30000"/>
              </a:spcBef>
              <a:defRPr/>
            </a:pP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06687" y="2764928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69103" y="2739528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139303" y="2752228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16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212" y="128030"/>
            <a:ext cx="8424381" cy="553998"/>
          </a:xfrm>
        </p:spPr>
        <p:txBody>
          <a:bodyPr/>
          <a:lstStyle/>
          <a:p>
            <a:r>
              <a:rPr lang="it-IT" sz="1800" b="1" dirty="0">
                <a:solidFill>
                  <a:srgbClr val="E60028"/>
                </a:solidFill>
              </a:rPr>
              <a:t>ACCELERAREA PROMPTITUDINII </a:t>
            </a:r>
            <a:r>
              <a:rPr lang="it-IT" sz="1800" b="1" dirty="0" smtClean="0">
                <a:solidFill>
                  <a:srgbClr val="E60028"/>
                </a:solidFill>
              </a:rPr>
              <a:t>DIGITALE, </a:t>
            </a:r>
            <a:r>
              <a:rPr lang="it-IT" sz="1800" b="1" dirty="0">
                <a:solidFill>
                  <a:srgbClr val="E60028"/>
                </a:solidFill>
              </a:rPr>
              <a:t>PRINTR-O ABORDARE </a:t>
            </a:r>
            <a:r>
              <a:rPr lang="it-IT" sz="1800" b="1" dirty="0" smtClean="0">
                <a:solidFill>
                  <a:srgbClr val="E60028"/>
                </a:solidFill>
              </a:rPr>
              <a:t>INOVATIVA, </a:t>
            </a:r>
            <a:r>
              <a:rPr lang="it-IT" sz="1800" b="1" dirty="0">
                <a:solidFill>
                  <a:srgbClr val="E60028"/>
                </a:solidFill>
              </a:rPr>
              <a:t>DESCHISA SI </a:t>
            </a:r>
            <a:r>
              <a:rPr lang="it-IT" sz="1800" b="1" dirty="0" smtClean="0">
                <a:solidFill>
                  <a:srgbClr val="E60028"/>
                </a:solidFill>
              </a:rPr>
              <a:t>FLEXIBILA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93" y="1684590"/>
            <a:ext cx="2651760" cy="80227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ctr">
              <a:spcBef>
                <a:spcPct val="30000"/>
              </a:spcBef>
              <a:defRPr/>
            </a:pPr>
            <a:r>
              <a:rPr lang="en-US" sz="12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CRESTEREA </a:t>
            </a: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INOVATIEI</a:t>
            </a: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993" y="2688598"/>
            <a:ext cx="2651760" cy="27432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dirty="0" smtClean="0"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50" b="1" dirty="0" err="1" smtClean="0">
                <a:latin typeface="+mj-lt"/>
                <a:cs typeface="Arial" pitchFamily="34" charset="0"/>
              </a:rPr>
              <a:t>Interactiune</a:t>
            </a:r>
            <a:r>
              <a:rPr lang="en-US" sz="1050" b="1" dirty="0" smtClean="0">
                <a:latin typeface="+mj-lt"/>
                <a:cs typeface="Arial" pitchFamily="34" charset="0"/>
              </a:rPr>
              <a:t> </a:t>
            </a:r>
            <a:r>
              <a:rPr lang="en-US" sz="1050" dirty="0" smtClean="0">
                <a:latin typeface="+mj-lt"/>
                <a:cs typeface="Arial" pitchFamily="34" charset="0"/>
              </a:rPr>
              <a:t>cu un </a:t>
            </a:r>
            <a:r>
              <a:rPr lang="en-US" sz="1050" b="1" dirty="0" err="1" smtClean="0">
                <a:latin typeface="+mj-lt"/>
                <a:cs typeface="Arial" pitchFamily="34" charset="0"/>
              </a:rPr>
              <a:t>intreg</a:t>
            </a:r>
            <a:r>
              <a:rPr lang="en-US" sz="1050" dirty="0" smtClean="0">
                <a:latin typeface="+mj-lt"/>
                <a:cs typeface="Arial" pitchFamily="34" charset="0"/>
              </a:rPr>
              <a:t> </a:t>
            </a:r>
            <a:r>
              <a:rPr lang="en-US" sz="1050" dirty="0" err="1" smtClean="0">
                <a:latin typeface="+mj-lt"/>
                <a:cs typeface="Arial" pitchFamily="34" charset="0"/>
              </a:rPr>
              <a:t>sistem</a:t>
            </a:r>
            <a:r>
              <a:rPr lang="en-US" sz="1050" dirty="0" smtClean="0">
                <a:latin typeface="+mj-lt"/>
                <a:cs typeface="Arial" pitchFamily="34" charset="0"/>
              </a:rPr>
              <a:t> </a:t>
            </a:r>
            <a:r>
              <a:rPr lang="en-US" sz="1050" dirty="0" err="1" smtClean="0">
                <a:latin typeface="+mj-lt"/>
                <a:cs typeface="Arial" pitchFamily="34" charset="0"/>
              </a:rPr>
              <a:t>aflat</a:t>
            </a:r>
            <a:r>
              <a:rPr lang="en-US" sz="1050" dirty="0" smtClean="0">
                <a:latin typeface="+mj-lt"/>
                <a:cs typeface="Arial" pitchFamily="34" charset="0"/>
              </a:rPr>
              <a:t> </a:t>
            </a:r>
            <a:r>
              <a:rPr lang="en-US" sz="1050" dirty="0" err="1">
                <a:latin typeface="+mj-lt"/>
                <a:cs typeface="Arial" pitchFamily="34" charset="0"/>
              </a:rPr>
              <a:t>intr</a:t>
            </a:r>
            <a:r>
              <a:rPr lang="en-US" sz="1050" dirty="0">
                <a:latin typeface="+mj-lt"/>
                <a:cs typeface="Arial" pitchFamily="34" charset="0"/>
              </a:rPr>
              <a:t>-o </a:t>
            </a:r>
            <a:r>
              <a:rPr lang="en-US" sz="1050" b="1" dirty="0" err="1" smtClean="0">
                <a:latin typeface="+mj-lt"/>
                <a:cs typeface="Arial" pitchFamily="34" charset="0"/>
              </a:rPr>
              <a:t>dezvoltare</a:t>
            </a:r>
            <a:r>
              <a:rPr lang="en-US" sz="1050" b="1" dirty="0" smtClean="0">
                <a:latin typeface="+mj-lt"/>
                <a:cs typeface="Arial" pitchFamily="34" charset="0"/>
              </a:rPr>
              <a:t> continua</a:t>
            </a:r>
            <a:endParaRPr lang="en-US" sz="1050" b="1" dirty="0"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it-IT" sz="1050" dirty="0" smtClean="0">
                <a:latin typeface="+mj-lt"/>
                <a:cs typeface="Arial" pitchFamily="34" charset="0"/>
              </a:rPr>
              <a:t>Strategie</a:t>
            </a:r>
            <a:r>
              <a:rPr lang="it-IT" sz="1050" b="1" dirty="0" smtClean="0">
                <a:latin typeface="+mj-lt"/>
                <a:cs typeface="Arial" pitchFamily="34" charset="0"/>
              </a:rPr>
              <a:t> deschisa catre inovatie</a:t>
            </a:r>
            <a:endParaRPr lang="it-IT" sz="1050" dirty="0"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it-IT" sz="1050" dirty="0" smtClean="0">
                <a:latin typeface="+mj-lt"/>
                <a:cs typeface="Arial" pitchFamily="34" charset="0"/>
              </a:rPr>
              <a:t>Echipa dedicata sa </a:t>
            </a:r>
            <a:r>
              <a:rPr lang="it-IT" sz="1050" b="1" dirty="0" smtClean="0">
                <a:latin typeface="+mj-lt"/>
                <a:cs typeface="Arial" pitchFamily="34" charset="0"/>
              </a:rPr>
              <a:t>promoveze inovatia</a:t>
            </a:r>
            <a:endParaRPr lang="it-IT" sz="1050" b="1" dirty="0">
              <a:latin typeface="+mj-lt"/>
              <a:cs typeface="Arial" pitchFamily="34" charset="0"/>
            </a:endParaRPr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50" b="1" dirty="0">
              <a:latin typeface="+mj-lt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dirty="0" smtClean="0">
              <a:latin typeface="+mj-lt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dirty="0" smtClean="0">
              <a:latin typeface="+mj-lt"/>
              <a:cs typeface="Arial" pitchFamily="34" charset="0"/>
            </a:endParaRPr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50" dirty="0">
              <a:latin typeface="+mj-lt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dirty="0">
              <a:latin typeface="+mj-lt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054" y="1677260"/>
            <a:ext cx="2651760" cy="813739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r">
              <a:spcBef>
                <a:spcPct val="30000"/>
              </a:spcBef>
              <a:defRPr/>
            </a:pPr>
            <a:r>
              <a:rPr lang="en-US" sz="1200" b="1" cap="all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Transformarea</a:t>
            </a:r>
            <a:r>
              <a:rPr lang="en-US" sz="12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cap="all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0" algn="r">
              <a:spcBef>
                <a:spcPct val="30000"/>
              </a:spcBef>
              <a:defRPr/>
            </a:pP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MODELELOR DE LIVRARE </a:t>
            </a:r>
          </a:p>
          <a:p>
            <a:pPr lvl="0" algn="r">
              <a:spcBef>
                <a:spcPct val="30000"/>
              </a:spcBef>
              <a:defRPr/>
            </a:pPr>
            <a:r>
              <a:rPr lang="en-US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 EXPERTIZA</a:t>
            </a: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3054" y="2687001"/>
            <a:ext cx="2651760" cy="27432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50" dirty="0" err="1" smtClean="0">
                <a:latin typeface="+mj-lt"/>
                <a:cs typeface="Arial" pitchFamily="34" charset="0"/>
              </a:rPr>
              <a:t>Concentrare</a:t>
            </a:r>
            <a:r>
              <a:rPr lang="en-US" sz="1050" dirty="0" smtClean="0">
                <a:latin typeface="+mj-lt"/>
                <a:cs typeface="Arial" pitchFamily="34" charset="0"/>
              </a:rPr>
              <a:t> </a:t>
            </a:r>
            <a:r>
              <a:rPr lang="en-US" sz="1050" dirty="0" err="1" smtClean="0">
                <a:latin typeface="+mj-lt"/>
                <a:cs typeface="Arial" pitchFamily="34" charset="0"/>
              </a:rPr>
              <a:t>pe</a:t>
            </a:r>
            <a:r>
              <a:rPr lang="en-US" sz="1050" dirty="0" smtClean="0">
                <a:latin typeface="+mj-lt"/>
                <a:cs typeface="Arial" pitchFamily="34" charset="0"/>
              </a:rPr>
              <a:t> </a:t>
            </a:r>
            <a:r>
              <a:rPr lang="en-US" sz="105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’FLEXIBILITATE’</a:t>
            </a:r>
            <a:endParaRPr lang="en-US" sz="105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50" b="1" dirty="0" err="1">
                <a:latin typeface="+mj-lt"/>
                <a:cs typeface="Arial" pitchFamily="34" charset="0"/>
              </a:rPr>
              <a:t>Reducerea</a:t>
            </a:r>
            <a:r>
              <a:rPr lang="en-US" sz="1050" b="1" dirty="0">
                <a:latin typeface="+mj-lt"/>
                <a:cs typeface="Arial" pitchFamily="34" charset="0"/>
              </a:rPr>
              <a:t> </a:t>
            </a:r>
            <a:r>
              <a:rPr lang="en-US" sz="1050" b="1" dirty="0" err="1">
                <a:latin typeface="+mj-lt"/>
                <a:cs typeface="Arial" pitchFamily="34" charset="0"/>
              </a:rPr>
              <a:t>timpului</a:t>
            </a:r>
            <a:r>
              <a:rPr lang="en-US" sz="1050" b="1" dirty="0">
                <a:latin typeface="+mj-lt"/>
                <a:cs typeface="Arial" pitchFamily="34" charset="0"/>
              </a:rPr>
              <a:t> de </a:t>
            </a:r>
            <a:r>
              <a:rPr lang="en-US" sz="1050" b="1" dirty="0" err="1">
                <a:latin typeface="+mj-lt"/>
                <a:cs typeface="Arial" pitchFamily="34" charset="0"/>
              </a:rPr>
              <a:t>livrare</a:t>
            </a:r>
            <a:r>
              <a:rPr lang="en-US" sz="1050" b="1" dirty="0">
                <a:latin typeface="+mj-lt"/>
                <a:cs typeface="Arial" pitchFamily="34" charset="0"/>
              </a:rPr>
              <a:t> </a:t>
            </a: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50" b="1" dirty="0" err="1">
                <a:latin typeface="+mj-lt"/>
                <a:cs typeface="Arial" pitchFamily="34" charset="0"/>
              </a:rPr>
              <a:t>Cresterea</a:t>
            </a:r>
            <a:r>
              <a:rPr lang="en-US" sz="1050" b="1" dirty="0">
                <a:latin typeface="+mj-lt"/>
                <a:cs typeface="Arial" pitchFamily="34" charset="0"/>
              </a:rPr>
              <a:t> </a:t>
            </a:r>
            <a:r>
              <a:rPr lang="en-US" sz="1050" b="1" dirty="0" err="1">
                <a:latin typeface="+mj-lt"/>
                <a:cs typeface="Arial" pitchFamily="34" charset="0"/>
              </a:rPr>
              <a:t>eficientei</a:t>
            </a:r>
            <a:endParaRPr lang="en-US" sz="1050" b="1" dirty="0"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50" b="1" dirty="0" err="1">
                <a:latin typeface="+mj-lt"/>
                <a:cs typeface="Arial" pitchFamily="34" charset="0"/>
              </a:rPr>
              <a:t>Alinierea</a:t>
            </a:r>
            <a:r>
              <a:rPr lang="en-US" sz="1050" b="1" dirty="0">
                <a:latin typeface="+mj-lt"/>
                <a:cs typeface="Arial" pitchFamily="34" charset="0"/>
              </a:rPr>
              <a:t> </a:t>
            </a:r>
            <a:r>
              <a:rPr lang="en-US" sz="1050" dirty="0">
                <a:latin typeface="+mj-lt"/>
                <a:cs typeface="Arial" pitchFamily="34" charset="0"/>
              </a:rPr>
              <a:t>cu </a:t>
            </a:r>
            <a:r>
              <a:rPr lang="en-US" sz="1050" dirty="0" err="1">
                <a:latin typeface="+mj-lt"/>
                <a:cs typeface="Arial" pitchFamily="34" charset="0"/>
              </a:rPr>
              <a:t>nevoile</a:t>
            </a:r>
            <a:r>
              <a:rPr lang="en-US" sz="1050" dirty="0">
                <a:latin typeface="+mj-lt"/>
                <a:cs typeface="Arial" pitchFamily="34" charset="0"/>
              </a:rPr>
              <a:t> </a:t>
            </a:r>
            <a:r>
              <a:rPr lang="en-US" sz="1050" dirty="0" smtClean="0">
                <a:latin typeface="+mj-lt"/>
                <a:cs typeface="Arial" pitchFamily="34" charset="0"/>
              </a:rPr>
              <a:t>business-</a:t>
            </a:r>
            <a:r>
              <a:rPr lang="en-US" sz="1050" dirty="0" err="1" smtClean="0">
                <a:latin typeface="+mj-lt"/>
                <a:cs typeface="Arial" pitchFamily="34" charset="0"/>
              </a:rPr>
              <a:t>ului</a:t>
            </a:r>
            <a:endParaRPr lang="en-US" sz="1050" dirty="0" smtClean="0"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it-IT" sz="1050" dirty="0">
                <a:latin typeface="+mj-lt"/>
                <a:cs typeface="Arial" pitchFamily="34" charset="0"/>
              </a:rPr>
              <a:t>Asigurarea</a:t>
            </a:r>
            <a:r>
              <a:rPr lang="it-IT" sz="1050" b="1" dirty="0">
                <a:latin typeface="+mj-lt"/>
                <a:cs typeface="Arial" pitchFamily="34" charset="0"/>
              </a:rPr>
              <a:t> aptitudinilor </a:t>
            </a:r>
            <a:r>
              <a:rPr lang="it-IT" sz="1050" dirty="0">
                <a:latin typeface="+mj-lt"/>
                <a:cs typeface="Arial" pitchFamily="34" charset="0"/>
              </a:rPr>
              <a:t>critice</a:t>
            </a:r>
            <a:r>
              <a:rPr lang="it-IT" sz="1050" b="1" dirty="0">
                <a:latin typeface="+mj-lt"/>
                <a:cs typeface="Arial" pitchFamily="34" charset="0"/>
              </a:rPr>
              <a:t> </a:t>
            </a:r>
            <a:r>
              <a:rPr lang="it-IT" sz="1050" dirty="0">
                <a:latin typeface="+mj-lt"/>
                <a:cs typeface="Arial" pitchFamily="34" charset="0"/>
              </a:rPr>
              <a:t>necesare </a:t>
            </a:r>
            <a:r>
              <a:rPr lang="it-IT" sz="1050" dirty="0" smtClean="0">
                <a:latin typeface="+mj-lt"/>
                <a:cs typeface="Arial" pitchFamily="34" charset="0"/>
              </a:rPr>
              <a:t>pe vitior </a:t>
            </a:r>
            <a:endParaRPr lang="it-IT" sz="1050" dirty="0">
              <a:latin typeface="+mj-lt"/>
              <a:cs typeface="Arial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523" y="1684590"/>
            <a:ext cx="2651760" cy="80960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r" defTabSz="309562">
              <a:defRPr/>
            </a:pPr>
            <a:r>
              <a:rPr lang="en-US" sz="1200" b="1" kern="0" dirty="0">
                <a:solidFill>
                  <a:prstClr val="white"/>
                </a:solidFill>
                <a:cs typeface="Arial" panose="020B0604020202020204" pitchFamily="34" charset="0"/>
                <a:sym typeface="Helvetica"/>
              </a:rPr>
              <a:t>       CRESTEREA VALORII SISTEMULUI </a:t>
            </a:r>
            <a:r>
              <a:rPr lang="en-US" sz="1200" b="1" kern="0" dirty="0" smtClean="0">
                <a:solidFill>
                  <a:prstClr val="white"/>
                </a:solidFill>
                <a:cs typeface="Arial" panose="020B0604020202020204" pitchFamily="34" charset="0"/>
                <a:sym typeface="Helvetica"/>
              </a:rPr>
              <a:t>INFORMATIC</a:t>
            </a:r>
            <a:endParaRPr lang="en-US" sz="1200" b="1" kern="0" dirty="0">
              <a:solidFill>
                <a:prstClr val="white"/>
              </a:solidFill>
              <a:cs typeface="Arial" panose="020B0604020202020204" pitchFamily="34" charset="0"/>
              <a:sym typeface="Helvetica"/>
            </a:endParaRPr>
          </a:p>
          <a:p>
            <a:pPr lvl="0" algn="r" defTabSz="309562">
              <a:defRPr/>
            </a:pPr>
            <a:endParaRPr lang="en-US" sz="1200" b="1" kern="0" dirty="0">
              <a:solidFill>
                <a:prstClr val="white"/>
              </a:solidFill>
              <a:cs typeface="Arial" panose="020B0604020202020204" pitchFamily="34" charset="0"/>
              <a:sym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7523" y="2692263"/>
            <a:ext cx="2651760" cy="27432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dirty="0" smtClean="0">
              <a:latin typeface="+mj-lt"/>
              <a:cs typeface="Arial" pitchFamily="34" charset="0"/>
            </a:endParaRP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it-IT" sz="1050" b="1" dirty="0">
                <a:latin typeface="+mj-lt"/>
                <a:cs typeface="Arial" pitchFamily="34" charset="0"/>
              </a:rPr>
              <a:t>Partener de </a:t>
            </a:r>
            <a:r>
              <a:rPr lang="it-IT" sz="1050" b="1" dirty="0" smtClean="0">
                <a:latin typeface="+mj-lt"/>
                <a:cs typeface="Arial" pitchFamily="34" charset="0"/>
              </a:rPr>
              <a:t>incredere, </a:t>
            </a:r>
            <a:r>
              <a:rPr lang="it-IT" sz="1050" dirty="0">
                <a:latin typeface="+mj-lt"/>
                <a:cs typeface="Arial" pitchFamily="34" charset="0"/>
              </a:rPr>
              <a:t>custode al </a:t>
            </a:r>
            <a:r>
              <a:rPr lang="it-IT" sz="1050" dirty="0" smtClean="0">
                <a:latin typeface="+mj-lt"/>
                <a:cs typeface="Arial" pitchFamily="34" charset="0"/>
              </a:rPr>
              <a:t>datelor clientilor</a:t>
            </a: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50" b="1" dirty="0" err="1" smtClean="0"/>
              <a:t>Abordare</a:t>
            </a:r>
            <a:r>
              <a:rPr lang="en-US" sz="1050" b="1" dirty="0" smtClean="0"/>
              <a:t> </a:t>
            </a:r>
            <a:r>
              <a:rPr lang="en-US" sz="1050" b="1" dirty="0" err="1"/>
              <a:t>digitală</a:t>
            </a:r>
            <a:r>
              <a:rPr lang="en-US" sz="1050" b="1" dirty="0"/>
              <a:t> </a:t>
            </a:r>
            <a:r>
              <a:rPr lang="en-US" sz="1050" b="1" dirty="0" err="1"/>
              <a:t>modulara</a:t>
            </a:r>
            <a:r>
              <a:rPr lang="en-US" sz="1050" dirty="0"/>
              <a:t>: ‘API </a:t>
            </a:r>
            <a:r>
              <a:rPr lang="en-US" sz="1050" dirty="0" smtClean="0"/>
              <a:t>first’</a:t>
            </a: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it-IT" sz="1050" dirty="0"/>
              <a:t>Dezvoltarea </a:t>
            </a:r>
            <a:r>
              <a:rPr lang="it-IT" sz="1050" b="1" dirty="0"/>
              <a:t>interoperabilitatii</a:t>
            </a:r>
            <a:r>
              <a:rPr lang="it-IT" sz="1050" dirty="0"/>
              <a:t> serviciilor – o abordare ‘</a:t>
            </a:r>
            <a:r>
              <a:rPr lang="it-IT" sz="1050" b="1" dirty="0">
                <a:solidFill>
                  <a:srgbClr val="FF0000"/>
                </a:solidFill>
              </a:rPr>
              <a:t>deschisa</a:t>
            </a:r>
            <a:r>
              <a:rPr lang="it-IT" sz="1050" dirty="0"/>
              <a:t>’ </a:t>
            </a:r>
            <a:r>
              <a:rPr lang="it-IT" sz="1050" dirty="0" smtClean="0"/>
              <a:t>menita sa dezvolte oferte care sa conduca </a:t>
            </a:r>
            <a:r>
              <a:rPr lang="it-IT" sz="1050" dirty="0"/>
              <a:t>la cresterea </a:t>
            </a:r>
            <a:r>
              <a:rPr lang="it-IT" sz="1050" dirty="0" smtClean="0"/>
              <a:t>satisfactiei clientilor</a:t>
            </a:r>
          </a:p>
          <a:p>
            <a:pPr marL="180000" indent="-180000" fontAlgn="base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50" b="1" dirty="0" err="1"/>
              <a:t>Securitatea</a:t>
            </a:r>
            <a:r>
              <a:rPr lang="en-US" sz="1050" dirty="0"/>
              <a:t> </a:t>
            </a:r>
            <a:r>
              <a:rPr lang="en-US" sz="1050" dirty="0" err="1" smtClean="0"/>
              <a:t>va</a:t>
            </a:r>
            <a:r>
              <a:rPr lang="en-US" sz="1050" dirty="0" smtClean="0"/>
              <a:t> continua </a:t>
            </a:r>
            <a:r>
              <a:rPr lang="en-US" sz="1050" dirty="0" err="1" smtClean="0"/>
              <a:t>sa</a:t>
            </a:r>
            <a:r>
              <a:rPr lang="en-US" sz="1050" dirty="0" smtClean="0"/>
              <a:t> fie o </a:t>
            </a:r>
            <a:r>
              <a:rPr lang="en-US" sz="1050" dirty="0" err="1" smtClean="0"/>
              <a:t>prioritate</a:t>
            </a:r>
            <a:endParaRPr lang="en-US" sz="1050" b="1" dirty="0" smtClean="0">
              <a:latin typeface="+mj-lt"/>
              <a:cs typeface="Arial" pitchFamily="34" charset="0"/>
            </a:endParaRPr>
          </a:p>
          <a:p>
            <a:pPr marL="180000" lvl="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b="1" dirty="0" smtClean="0">
              <a:latin typeface="+mj-lt"/>
              <a:cs typeface="Arial" pitchFamily="34" charset="0"/>
            </a:endParaRPr>
          </a:p>
          <a:p>
            <a:pPr marL="180000" lvl="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50" b="1" dirty="0" smtClean="0">
              <a:latin typeface="+mj-lt"/>
              <a:cs typeface="Arial" pitchFamily="34" charset="0"/>
            </a:endParaRPr>
          </a:p>
          <a:p>
            <a:pPr lvl="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50" dirty="0" smtClean="0">
              <a:latin typeface="+mj-lt"/>
              <a:cs typeface="Arial" pitchFamily="34" charset="0"/>
            </a:endParaRPr>
          </a:p>
        </p:txBody>
      </p:sp>
      <p:sp>
        <p:nvSpPr>
          <p:cNvPr id="10" name="Flèche : droite 46">
            <a:extLst>
              <a:ext uri="{FF2B5EF4-FFF2-40B4-BE49-F238E27FC236}">
                <a16:creationId xmlns:a16="http://schemas.microsoft.com/office/drawing/2014/main" id="{50613649-B409-4F3F-8F16-BCA34D430459}"/>
              </a:ext>
            </a:extLst>
          </p:cNvPr>
          <p:cNvSpPr/>
          <p:nvPr/>
        </p:nvSpPr>
        <p:spPr>
          <a:xfrm>
            <a:off x="324000" y="1083600"/>
            <a:ext cx="8426537" cy="365760"/>
          </a:xfrm>
          <a:prstGeom prst="rightArrow">
            <a:avLst/>
          </a:prstGeom>
          <a:solidFill>
            <a:srgbClr val="E6002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30000"/>
              </a:spcBef>
              <a:defRPr/>
            </a:pP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" name="Group 11">
            <a:extLst>
              <a:ext uri="{FF2B5EF4-FFF2-40B4-BE49-F238E27FC236}">
                <a16:creationId xmlns:a16="http://schemas.microsoft.com/office/drawing/2014/main" id="{5649751D-1637-43DE-A17D-ED71EE2D9F3A}"/>
              </a:ext>
            </a:extLst>
          </p:cNvPr>
          <p:cNvGrpSpPr/>
          <p:nvPr/>
        </p:nvGrpSpPr>
        <p:grpSpPr>
          <a:xfrm>
            <a:off x="441075" y="1739867"/>
            <a:ext cx="400182" cy="673228"/>
            <a:chOff x="-859804" y="1152647"/>
            <a:chExt cx="2911296" cy="4633023"/>
          </a:xfrm>
          <a:solidFill>
            <a:schemeClr val="bg1"/>
          </a:solidFill>
        </p:grpSpPr>
        <p:sp>
          <p:nvSpPr>
            <p:cNvPr id="55" name="Rounded Rectangle 189">
              <a:extLst>
                <a:ext uri="{FF2B5EF4-FFF2-40B4-BE49-F238E27FC236}">
                  <a16:creationId xmlns:a16="http://schemas.microsoft.com/office/drawing/2014/main" id="{F731D46C-205B-43DA-8800-AF367999548B}"/>
                </a:ext>
              </a:extLst>
            </p:cNvPr>
            <p:cNvSpPr/>
            <p:nvPr/>
          </p:nvSpPr>
          <p:spPr>
            <a:xfrm>
              <a:off x="0" y="4546600"/>
              <a:ext cx="1154242" cy="228600"/>
            </a:xfrm>
            <a:prstGeom prst="roundRect">
              <a:avLst>
                <a:gd name="adj" fmla="val 36447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Freeform 208">
              <a:extLst>
                <a:ext uri="{FF2B5EF4-FFF2-40B4-BE49-F238E27FC236}">
                  <a16:creationId xmlns:a16="http://schemas.microsoft.com/office/drawing/2014/main" id="{AD694D65-B132-4D37-98FC-BD3DAB2FA0E5}"/>
                </a:ext>
              </a:extLst>
            </p:cNvPr>
            <p:cNvSpPr/>
            <p:nvPr/>
          </p:nvSpPr>
          <p:spPr>
            <a:xfrm>
              <a:off x="211111" y="5459718"/>
              <a:ext cx="732020" cy="325952"/>
            </a:xfrm>
            <a:custGeom>
              <a:avLst/>
              <a:gdLst>
                <a:gd name="connsiteX0" fmla="*/ 0 w 1169233"/>
                <a:gd name="connsiteY0" fmla="*/ 0 h 520635"/>
                <a:gd name="connsiteX1" fmla="*/ 1169233 w 1169233"/>
                <a:gd name="connsiteY1" fmla="*/ 0 h 520635"/>
                <a:gd name="connsiteX2" fmla="*/ 648598 w 1169233"/>
                <a:gd name="connsiteY2" fmla="*/ 520635 h 520635"/>
                <a:gd name="connsiteX3" fmla="*/ 520635 w 1169233"/>
                <a:gd name="connsiteY3" fmla="*/ 520634 h 520635"/>
                <a:gd name="connsiteX4" fmla="*/ 10578 w 1169233"/>
                <a:gd name="connsiteY4" fmla="*/ 104925 h 52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233" h="520635">
                  <a:moveTo>
                    <a:pt x="0" y="0"/>
                  </a:moveTo>
                  <a:lnTo>
                    <a:pt x="1169233" y="0"/>
                  </a:lnTo>
                  <a:cubicBezTo>
                    <a:pt x="1169233" y="287539"/>
                    <a:pt x="936137" y="520635"/>
                    <a:pt x="648598" y="520635"/>
                  </a:cubicBezTo>
                  <a:lnTo>
                    <a:pt x="520635" y="520634"/>
                  </a:lnTo>
                  <a:cubicBezTo>
                    <a:pt x="269038" y="520634"/>
                    <a:pt x="59125" y="342170"/>
                    <a:pt x="10578" y="104925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Rounded Rectangle 209">
              <a:extLst>
                <a:ext uri="{FF2B5EF4-FFF2-40B4-BE49-F238E27FC236}">
                  <a16:creationId xmlns:a16="http://schemas.microsoft.com/office/drawing/2014/main" id="{39739AC7-42B5-47A1-B2F0-B17DDFADA7E6}"/>
                </a:ext>
              </a:extLst>
            </p:cNvPr>
            <p:cNvSpPr/>
            <p:nvPr/>
          </p:nvSpPr>
          <p:spPr>
            <a:xfrm>
              <a:off x="0" y="4850973"/>
              <a:ext cx="1154242" cy="228600"/>
            </a:xfrm>
            <a:prstGeom prst="roundRect">
              <a:avLst>
                <a:gd name="adj" fmla="val 36447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Rounded Rectangle 210">
              <a:extLst>
                <a:ext uri="{FF2B5EF4-FFF2-40B4-BE49-F238E27FC236}">
                  <a16:creationId xmlns:a16="http://schemas.microsoft.com/office/drawing/2014/main" id="{620CA61A-B3EF-449E-ABBE-A5F1E17EC698}"/>
                </a:ext>
              </a:extLst>
            </p:cNvPr>
            <p:cNvSpPr/>
            <p:nvPr/>
          </p:nvSpPr>
          <p:spPr>
            <a:xfrm>
              <a:off x="0" y="5155346"/>
              <a:ext cx="1154242" cy="228600"/>
            </a:xfrm>
            <a:prstGeom prst="roundRect">
              <a:avLst>
                <a:gd name="adj" fmla="val 36447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Forme libre 211">
              <a:extLst>
                <a:ext uri="{FF2B5EF4-FFF2-40B4-BE49-F238E27FC236}">
                  <a16:creationId xmlns:a16="http://schemas.microsoft.com/office/drawing/2014/main" id="{18D88DDE-96C0-4DEB-B39D-C83758F5FFF0}"/>
                </a:ext>
              </a:extLst>
            </p:cNvPr>
            <p:cNvSpPr/>
            <p:nvPr/>
          </p:nvSpPr>
          <p:spPr>
            <a:xfrm rot="19502907">
              <a:off x="845245" y="4241380"/>
              <a:ext cx="284182" cy="284182"/>
            </a:xfrm>
            <a:custGeom>
              <a:avLst/>
              <a:gdLst>
                <a:gd name="connsiteX0" fmla="*/ 426121 w 685364"/>
                <a:gd name="connsiteY0" fmla="*/ 203823 h 685364"/>
                <a:gd name="connsiteX1" fmla="*/ 203823 w 685364"/>
                <a:gd name="connsiteY1" fmla="*/ 259243 h 685364"/>
                <a:gd name="connsiteX2" fmla="*/ 259243 w 685364"/>
                <a:gd name="connsiteY2" fmla="*/ 481541 h 685364"/>
                <a:gd name="connsiteX3" fmla="*/ 481541 w 685364"/>
                <a:gd name="connsiteY3" fmla="*/ 426121 h 685364"/>
                <a:gd name="connsiteX4" fmla="*/ 426121 w 685364"/>
                <a:gd name="connsiteY4" fmla="*/ 203823 h 685364"/>
                <a:gd name="connsiteX5" fmla="*/ 559207 w 685364"/>
                <a:gd name="connsiteY5" fmla="*/ 71998 h 685364"/>
                <a:gd name="connsiteX6" fmla="*/ 613367 w 685364"/>
                <a:gd name="connsiteY6" fmla="*/ 126158 h 685364"/>
                <a:gd name="connsiteX7" fmla="*/ 556131 w 685364"/>
                <a:gd name="connsiteY7" fmla="*/ 218571 h 685364"/>
                <a:gd name="connsiteX8" fmla="*/ 589589 w 685364"/>
                <a:gd name="connsiteY8" fmla="*/ 343441 h 685364"/>
                <a:gd name="connsiteX9" fmla="*/ 685364 w 685364"/>
                <a:gd name="connsiteY9" fmla="*/ 394855 h 685364"/>
                <a:gd name="connsiteX10" fmla="*/ 665540 w 685364"/>
                <a:gd name="connsiteY10" fmla="*/ 468839 h 685364"/>
                <a:gd name="connsiteX11" fmla="*/ 556890 w 685364"/>
                <a:gd name="connsiteY11" fmla="*/ 465478 h 685364"/>
                <a:gd name="connsiteX12" fmla="*/ 465478 w 685364"/>
                <a:gd name="connsiteY12" fmla="*/ 556888 h 685364"/>
                <a:gd name="connsiteX13" fmla="*/ 468840 w 685364"/>
                <a:gd name="connsiteY13" fmla="*/ 665540 h 685364"/>
                <a:gd name="connsiteX14" fmla="*/ 394855 w 685364"/>
                <a:gd name="connsiteY14" fmla="*/ 685364 h 685364"/>
                <a:gd name="connsiteX15" fmla="*/ 343441 w 685364"/>
                <a:gd name="connsiteY15" fmla="*/ 589589 h 685364"/>
                <a:gd name="connsiteX16" fmla="*/ 218570 w 685364"/>
                <a:gd name="connsiteY16" fmla="*/ 556130 h 685364"/>
                <a:gd name="connsiteX17" fmla="*/ 126157 w 685364"/>
                <a:gd name="connsiteY17" fmla="*/ 613366 h 685364"/>
                <a:gd name="connsiteX18" fmla="*/ 71997 w 685364"/>
                <a:gd name="connsiteY18" fmla="*/ 559206 h 685364"/>
                <a:gd name="connsiteX19" fmla="*/ 129233 w 685364"/>
                <a:gd name="connsiteY19" fmla="*/ 466793 h 685364"/>
                <a:gd name="connsiteX20" fmla="*/ 95775 w 685364"/>
                <a:gd name="connsiteY20" fmla="*/ 341923 h 685364"/>
                <a:gd name="connsiteX21" fmla="*/ 0 w 685364"/>
                <a:gd name="connsiteY21" fmla="*/ 290509 h 685364"/>
                <a:gd name="connsiteX22" fmla="*/ 19824 w 685364"/>
                <a:gd name="connsiteY22" fmla="*/ 216525 h 685364"/>
                <a:gd name="connsiteX23" fmla="*/ 128474 w 685364"/>
                <a:gd name="connsiteY23" fmla="*/ 219886 h 685364"/>
                <a:gd name="connsiteX24" fmla="*/ 219886 w 685364"/>
                <a:gd name="connsiteY24" fmla="*/ 128476 h 685364"/>
                <a:gd name="connsiteX25" fmla="*/ 216524 w 685364"/>
                <a:gd name="connsiteY25" fmla="*/ 19824 h 685364"/>
                <a:gd name="connsiteX26" fmla="*/ 290509 w 685364"/>
                <a:gd name="connsiteY26" fmla="*/ 0 h 685364"/>
                <a:gd name="connsiteX27" fmla="*/ 341923 w 685364"/>
                <a:gd name="connsiteY27" fmla="*/ 95775 h 685364"/>
                <a:gd name="connsiteX28" fmla="*/ 466794 w 685364"/>
                <a:gd name="connsiteY28" fmla="*/ 129234 h 6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85364" h="685364">
                  <a:moveTo>
                    <a:pt x="426121" y="203823"/>
                  </a:moveTo>
                  <a:cubicBezTo>
                    <a:pt x="349431" y="157740"/>
                    <a:pt x="249905" y="182553"/>
                    <a:pt x="203823" y="259243"/>
                  </a:cubicBezTo>
                  <a:cubicBezTo>
                    <a:pt x="157741" y="335933"/>
                    <a:pt x="182553" y="435459"/>
                    <a:pt x="259243" y="481541"/>
                  </a:cubicBezTo>
                  <a:cubicBezTo>
                    <a:pt x="335933" y="527624"/>
                    <a:pt x="435459" y="502811"/>
                    <a:pt x="481541" y="426121"/>
                  </a:cubicBezTo>
                  <a:cubicBezTo>
                    <a:pt x="527623" y="349431"/>
                    <a:pt x="502811" y="249905"/>
                    <a:pt x="426121" y="203823"/>
                  </a:cubicBezTo>
                  <a:close/>
                  <a:moveTo>
                    <a:pt x="559207" y="71998"/>
                  </a:moveTo>
                  <a:lnTo>
                    <a:pt x="613367" y="126158"/>
                  </a:lnTo>
                  <a:lnTo>
                    <a:pt x="556131" y="218571"/>
                  </a:lnTo>
                  <a:cubicBezTo>
                    <a:pt x="578175" y="256484"/>
                    <a:pt x="589724" y="299585"/>
                    <a:pt x="589589" y="343441"/>
                  </a:cubicBezTo>
                  <a:lnTo>
                    <a:pt x="685364" y="394855"/>
                  </a:lnTo>
                  <a:lnTo>
                    <a:pt x="665540" y="468839"/>
                  </a:lnTo>
                  <a:lnTo>
                    <a:pt x="556890" y="465478"/>
                  </a:lnTo>
                  <a:cubicBezTo>
                    <a:pt x="535079" y="503526"/>
                    <a:pt x="503526" y="535078"/>
                    <a:pt x="465478" y="556888"/>
                  </a:cubicBezTo>
                  <a:lnTo>
                    <a:pt x="468840" y="665540"/>
                  </a:lnTo>
                  <a:lnTo>
                    <a:pt x="394855" y="685364"/>
                  </a:lnTo>
                  <a:lnTo>
                    <a:pt x="343441" y="589589"/>
                  </a:lnTo>
                  <a:cubicBezTo>
                    <a:pt x="299585" y="589724"/>
                    <a:pt x="256484" y="578175"/>
                    <a:pt x="218570" y="556130"/>
                  </a:cubicBezTo>
                  <a:lnTo>
                    <a:pt x="126157" y="613366"/>
                  </a:lnTo>
                  <a:lnTo>
                    <a:pt x="71997" y="559206"/>
                  </a:lnTo>
                  <a:lnTo>
                    <a:pt x="129233" y="466793"/>
                  </a:lnTo>
                  <a:cubicBezTo>
                    <a:pt x="107189" y="428880"/>
                    <a:pt x="95640" y="385779"/>
                    <a:pt x="95775" y="341923"/>
                  </a:cubicBezTo>
                  <a:lnTo>
                    <a:pt x="0" y="290509"/>
                  </a:lnTo>
                  <a:lnTo>
                    <a:pt x="19824" y="216525"/>
                  </a:lnTo>
                  <a:lnTo>
                    <a:pt x="128474" y="219886"/>
                  </a:lnTo>
                  <a:cubicBezTo>
                    <a:pt x="150285" y="181838"/>
                    <a:pt x="181838" y="150286"/>
                    <a:pt x="219886" y="128476"/>
                  </a:cubicBezTo>
                  <a:lnTo>
                    <a:pt x="216524" y="19824"/>
                  </a:lnTo>
                  <a:lnTo>
                    <a:pt x="290509" y="0"/>
                  </a:lnTo>
                  <a:lnTo>
                    <a:pt x="341923" y="95775"/>
                  </a:lnTo>
                  <a:cubicBezTo>
                    <a:pt x="385779" y="95640"/>
                    <a:pt x="428880" y="107189"/>
                    <a:pt x="466794" y="129234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Forme libre 210">
              <a:extLst>
                <a:ext uri="{FF2B5EF4-FFF2-40B4-BE49-F238E27FC236}">
                  <a16:creationId xmlns:a16="http://schemas.microsoft.com/office/drawing/2014/main" id="{DA0B6195-7695-4F98-A1AE-CE8C58752FED}"/>
                </a:ext>
              </a:extLst>
            </p:cNvPr>
            <p:cNvSpPr/>
            <p:nvPr/>
          </p:nvSpPr>
          <p:spPr>
            <a:xfrm>
              <a:off x="428461" y="4107131"/>
              <a:ext cx="345332" cy="340262"/>
            </a:xfrm>
            <a:custGeom>
              <a:avLst/>
              <a:gdLst>
                <a:gd name="connsiteX0" fmla="*/ 677511 w 1355022"/>
                <a:gd name="connsiteY0" fmla="*/ 354534 h 1335136"/>
                <a:gd name="connsiteX1" fmla="*/ 353511 w 1355022"/>
                <a:gd name="connsiteY1" fmla="*/ 678534 h 1335136"/>
                <a:gd name="connsiteX2" fmla="*/ 677511 w 1355022"/>
                <a:gd name="connsiteY2" fmla="*/ 1002534 h 1335136"/>
                <a:gd name="connsiteX3" fmla="*/ 1001511 w 1355022"/>
                <a:gd name="connsiteY3" fmla="*/ 678534 h 1335136"/>
                <a:gd name="connsiteX4" fmla="*/ 677511 w 1355022"/>
                <a:gd name="connsiteY4" fmla="*/ 354534 h 1335136"/>
                <a:gd name="connsiteX5" fmla="*/ 622026 w 1355022"/>
                <a:gd name="connsiteY5" fmla="*/ 0 h 1335136"/>
                <a:gd name="connsiteX6" fmla="*/ 732997 w 1355022"/>
                <a:gd name="connsiteY6" fmla="*/ 0 h 1335136"/>
                <a:gd name="connsiteX7" fmla="*/ 757115 w 1355022"/>
                <a:gd name="connsiteY7" fmla="*/ 136872 h 1335136"/>
                <a:gd name="connsiteX8" fmla="*/ 964524 w 1355022"/>
                <a:gd name="connsiteY8" fmla="*/ 212402 h 1335136"/>
                <a:gd name="connsiteX9" fmla="*/ 964524 w 1355022"/>
                <a:gd name="connsiteY9" fmla="*/ 212403 h 1335136"/>
                <a:gd name="connsiteX10" fmla="*/ 1070934 w 1355022"/>
                <a:gd name="connsiteY10" fmla="*/ 123064 h 1335136"/>
                <a:gd name="connsiteX11" fmla="*/ 1155942 w 1355022"/>
                <a:gd name="connsiteY11" fmla="*/ 194432 h 1335136"/>
                <a:gd name="connsiteX12" fmla="*/ 1086483 w 1355022"/>
                <a:gd name="connsiteY12" fmla="*/ 314793 h 1335136"/>
                <a:gd name="connsiteX13" fmla="*/ 1196843 w 1355022"/>
                <a:gd name="connsiteY13" fmla="*/ 506043 h 1335136"/>
                <a:gd name="connsiteX14" fmla="*/ 1335753 w 1355022"/>
                <a:gd name="connsiteY14" fmla="*/ 506039 h 1335136"/>
                <a:gd name="connsiteX15" fmla="*/ 1355022 w 1355022"/>
                <a:gd name="connsiteY15" fmla="*/ 615381 h 1335136"/>
                <a:gd name="connsiteX16" fmla="*/ 1224488 w 1355022"/>
                <a:gd name="connsiteY16" fmla="*/ 662912 h 1335136"/>
                <a:gd name="connsiteX17" fmla="*/ 1186161 w 1355022"/>
                <a:gd name="connsiteY17" fmla="*/ 880392 h 1335136"/>
                <a:gd name="connsiteX18" fmla="*/ 1292574 w 1355022"/>
                <a:gd name="connsiteY18" fmla="*/ 969725 h 1335136"/>
                <a:gd name="connsiteX19" fmla="*/ 1237089 w 1355022"/>
                <a:gd name="connsiteY19" fmla="*/ 1065879 h 1335136"/>
                <a:gd name="connsiteX20" fmla="*/ 1106558 w 1355022"/>
                <a:gd name="connsiteY20" fmla="*/ 1018341 h 1335136"/>
                <a:gd name="connsiteX21" fmla="*/ 937476 w 1355022"/>
                <a:gd name="connsiteY21" fmla="*/ 1160291 h 1335136"/>
                <a:gd name="connsiteX22" fmla="*/ 961601 w 1355022"/>
                <a:gd name="connsiteY22" fmla="*/ 1297161 h 1335136"/>
                <a:gd name="connsiteX23" fmla="*/ 857322 w 1355022"/>
                <a:gd name="connsiteY23" fmla="*/ 1335136 h 1335136"/>
                <a:gd name="connsiteX24" fmla="*/ 787871 w 1355022"/>
                <a:gd name="connsiteY24" fmla="*/ 1214771 h 1335136"/>
                <a:gd name="connsiteX25" fmla="*/ 567151 w 1355022"/>
                <a:gd name="connsiteY25" fmla="*/ 1214771 h 1335136"/>
                <a:gd name="connsiteX26" fmla="*/ 497700 w 1355022"/>
                <a:gd name="connsiteY26" fmla="*/ 1335136 h 1335136"/>
                <a:gd name="connsiteX27" fmla="*/ 393422 w 1355022"/>
                <a:gd name="connsiteY27" fmla="*/ 1297161 h 1335136"/>
                <a:gd name="connsiteX28" fmla="*/ 417546 w 1355022"/>
                <a:gd name="connsiteY28" fmla="*/ 1160291 h 1335136"/>
                <a:gd name="connsiteX29" fmla="*/ 248465 w 1355022"/>
                <a:gd name="connsiteY29" fmla="*/ 1018340 h 1335136"/>
                <a:gd name="connsiteX30" fmla="*/ 117934 w 1355022"/>
                <a:gd name="connsiteY30" fmla="*/ 1065879 h 1335136"/>
                <a:gd name="connsiteX31" fmla="*/ 62448 w 1355022"/>
                <a:gd name="connsiteY31" fmla="*/ 969725 h 1335136"/>
                <a:gd name="connsiteX32" fmla="*/ 168861 w 1355022"/>
                <a:gd name="connsiteY32" fmla="*/ 880392 h 1335136"/>
                <a:gd name="connsiteX33" fmla="*/ 130534 w 1355022"/>
                <a:gd name="connsiteY33" fmla="*/ 662912 h 1335136"/>
                <a:gd name="connsiteX34" fmla="*/ 0 w 1355022"/>
                <a:gd name="connsiteY34" fmla="*/ 615381 h 1335136"/>
                <a:gd name="connsiteX35" fmla="*/ 19269 w 1355022"/>
                <a:gd name="connsiteY35" fmla="*/ 506039 h 1335136"/>
                <a:gd name="connsiteX36" fmla="*/ 158180 w 1355022"/>
                <a:gd name="connsiteY36" fmla="*/ 506042 h 1335136"/>
                <a:gd name="connsiteX37" fmla="*/ 268540 w 1355022"/>
                <a:gd name="connsiteY37" fmla="*/ 314793 h 1335136"/>
                <a:gd name="connsiteX38" fmla="*/ 199081 w 1355022"/>
                <a:gd name="connsiteY38" fmla="*/ 194432 h 1335136"/>
                <a:gd name="connsiteX39" fmla="*/ 284089 w 1355022"/>
                <a:gd name="connsiteY39" fmla="*/ 123064 h 1335136"/>
                <a:gd name="connsiteX40" fmla="*/ 390498 w 1355022"/>
                <a:gd name="connsiteY40" fmla="*/ 212403 h 1335136"/>
                <a:gd name="connsiteX41" fmla="*/ 597907 w 1355022"/>
                <a:gd name="connsiteY41" fmla="*/ 136873 h 133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55022" h="1335136">
                  <a:moveTo>
                    <a:pt x="677511" y="354534"/>
                  </a:moveTo>
                  <a:cubicBezTo>
                    <a:pt x="498571" y="354534"/>
                    <a:pt x="353511" y="499594"/>
                    <a:pt x="353511" y="678534"/>
                  </a:cubicBezTo>
                  <a:cubicBezTo>
                    <a:pt x="353511" y="857474"/>
                    <a:pt x="498571" y="1002534"/>
                    <a:pt x="677511" y="1002534"/>
                  </a:cubicBezTo>
                  <a:cubicBezTo>
                    <a:pt x="856451" y="1002534"/>
                    <a:pt x="1001511" y="857474"/>
                    <a:pt x="1001511" y="678534"/>
                  </a:cubicBezTo>
                  <a:cubicBezTo>
                    <a:pt x="1001511" y="499594"/>
                    <a:pt x="856451" y="354534"/>
                    <a:pt x="677511" y="354534"/>
                  </a:cubicBezTo>
                  <a:close/>
                  <a:moveTo>
                    <a:pt x="622026" y="0"/>
                  </a:moveTo>
                  <a:lnTo>
                    <a:pt x="732997" y="0"/>
                  </a:lnTo>
                  <a:lnTo>
                    <a:pt x="757115" y="136872"/>
                  </a:lnTo>
                  <a:cubicBezTo>
                    <a:pt x="830661" y="147692"/>
                    <a:pt x="901233" y="173391"/>
                    <a:pt x="964524" y="212402"/>
                  </a:cubicBezTo>
                  <a:lnTo>
                    <a:pt x="964524" y="212403"/>
                  </a:lnTo>
                  <a:lnTo>
                    <a:pt x="1070934" y="123064"/>
                  </a:lnTo>
                  <a:lnTo>
                    <a:pt x="1155942" y="194432"/>
                  </a:lnTo>
                  <a:lnTo>
                    <a:pt x="1086483" y="314793"/>
                  </a:lnTo>
                  <a:cubicBezTo>
                    <a:pt x="1135872" y="370381"/>
                    <a:pt x="1173422" y="435455"/>
                    <a:pt x="1196843" y="506043"/>
                  </a:cubicBezTo>
                  <a:lnTo>
                    <a:pt x="1335753" y="506039"/>
                  </a:lnTo>
                  <a:lnTo>
                    <a:pt x="1355022" y="615381"/>
                  </a:lnTo>
                  <a:lnTo>
                    <a:pt x="1224488" y="662912"/>
                  </a:lnTo>
                  <a:cubicBezTo>
                    <a:pt x="1226610" y="737258"/>
                    <a:pt x="1213569" y="811256"/>
                    <a:pt x="1186161" y="880392"/>
                  </a:cubicBezTo>
                  <a:lnTo>
                    <a:pt x="1292574" y="969725"/>
                  </a:lnTo>
                  <a:lnTo>
                    <a:pt x="1237089" y="1065879"/>
                  </a:lnTo>
                  <a:lnTo>
                    <a:pt x="1106558" y="1018341"/>
                  </a:lnTo>
                  <a:cubicBezTo>
                    <a:pt x="1060419" y="1076657"/>
                    <a:pt x="1002889" y="1124957"/>
                    <a:pt x="937476" y="1160291"/>
                  </a:cubicBezTo>
                  <a:lnTo>
                    <a:pt x="961601" y="1297161"/>
                  </a:lnTo>
                  <a:lnTo>
                    <a:pt x="857322" y="1335136"/>
                  </a:lnTo>
                  <a:lnTo>
                    <a:pt x="787871" y="1214771"/>
                  </a:lnTo>
                  <a:cubicBezTo>
                    <a:pt x="715061" y="1229771"/>
                    <a:pt x="639960" y="1229771"/>
                    <a:pt x="567151" y="1214771"/>
                  </a:cubicBezTo>
                  <a:lnTo>
                    <a:pt x="497700" y="1335136"/>
                  </a:lnTo>
                  <a:lnTo>
                    <a:pt x="393422" y="1297161"/>
                  </a:lnTo>
                  <a:lnTo>
                    <a:pt x="417546" y="1160291"/>
                  </a:lnTo>
                  <a:cubicBezTo>
                    <a:pt x="352134" y="1124956"/>
                    <a:pt x="294603" y="1076657"/>
                    <a:pt x="248465" y="1018340"/>
                  </a:cubicBezTo>
                  <a:lnTo>
                    <a:pt x="117934" y="1065879"/>
                  </a:lnTo>
                  <a:lnTo>
                    <a:pt x="62448" y="969725"/>
                  </a:lnTo>
                  <a:lnTo>
                    <a:pt x="168861" y="880392"/>
                  </a:lnTo>
                  <a:cubicBezTo>
                    <a:pt x="141454" y="811256"/>
                    <a:pt x="128413" y="737258"/>
                    <a:pt x="130534" y="662912"/>
                  </a:cubicBezTo>
                  <a:lnTo>
                    <a:pt x="0" y="615381"/>
                  </a:lnTo>
                  <a:lnTo>
                    <a:pt x="19269" y="506039"/>
                  </a:lnTo>
                  <a:lnTo>
                    <a:pt x="158180" y="506042"/>
                  </a:lnTo>
                  <a:cubicBezTo>
                    <a:pt x="181601" y="435454"/>
                    <a:pt x="219152" y="370381"/>
                    <a:pt x="268540" y="314793"/>
                  </a:cubicBezTo>
                  <a:lnTo>
                    <a:pt x="199081" y="194432"/>
                  </a:lnTo>
                  <a:lnTo>
                    <a:pt x="284089" y="123064"/>
                  </a:lnTo>
                  <a:lnTo>
                    <a:pt x="390498" y="212403"/>
                  </a:lnTo>
                  <a:cubicBezTo>
                    <a:pt x="453789" y="173392"/>
                    <a:pt x="524361" y="147693"/>
                    <a:pt x="597907" y="136873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Forme libre 209">
              <a:extLst>
                <a:ext uri="{FF2B5EF4-FFF2-40B4-BE49-F238E27FC236}">
                  <a16:creationId xmlns:a16="http://schemas.microsoft.com/office/drawing/2014/main" id="{B52119E6-E80D-4DBD-8E15-998093EB5D74}"/>
                </a:ext>
              </a:extLst>
            </p:cNvPr>
            <p:cNvSpPr/>
            <p:nvPr/>
          </p:nvSpPr>
          <p:spPr>
            <a:xfrm rot="19502907">
              <a:off x="254872" y="3433385"/>
              <a:ext cx="612296" cy="612292"/>
            </a:xfrm>
            <a:custGeom>
              <a:avLst/>
              <a:gdLst>
                <a:gd name="connsiteX0" fmla="*/ 582778 w 942376"/>
                <a:gd name="connsiteY0" fmla="*/ 285586 h 942376"/>
                <a:gd name="connsiteX1" fmla="*/ 286494 w 942376"/>
                <a:gd name="connsiteY1" fmla="*/ 359289 h 942376"/>
                <a:gd name="connsiteX2" fmla="*/ 360502 w 942376"/>
                <a:gd name="connsiteY2" fmla="*/ 655497 h 942376"/>
                <a:gd name="connsiteX3" fmla="*/ 656786 w 942376"/>
                <a:gd name="connsiteY3" fmla="*/ 581794 h 942376"/>
                <a:gd name="connsiteX4" fmla="*/ 582778 w 942376"/>
                <a:gd name="connsiteY4" fmla="*/ 285586 h 942376"/>
                <a:gd name="connsiteX5" fmla="*/ 768910 w 942376"/>
                <a:gd name="connsiteY5" fmla="*/ 98998 h 942376"/>
                <a:gd name="connsiteX6" fmla="*/ 843380 w 942376"/>
                <a:gd name="connsiteY6" fmla="*/ 173467 h 942376"/>
                <a:gd name="connsiteX7" fmla="*/ 764680 w 942376"/>
                <a:gd name="connsiteY7" fmla="*/ 300536 h 942376"/>
                <a:gd name="connsiteX8" fmla="*/ 810686 w 942376"/>
                <a:gd name="connsiteY8" fmla="*/ 472231 h 942376"/>
                <a:gd name="connsiteX9" fmla="*/ 942376 w 942376"/>
                <a:gd name="connsiteY9" fmla="*/ 542926 h 942376"/>
                <a:gd name="connsiteX10" fmla="*/ 915117 w 942376"/>
                <a:gd name="connsiteY10" fmla="*/ 644654 h 942376"/>
                <a:gd name="connsiteX11" fmla="*/ 765724 w 942376"/>
                <a:gd name="connsiteY11" fmla="*/ 640032 h 942376"/>
                <a:gd name="connsiteX12" fmla="*/ 640033 w 942376"/>
                <a:gd name="connsiteY12" fmla="*/ 765722 h 942376"/>
                <a:gd name="connsiteX13" fmla="*/ 644655 w 942376"/>
                <a:gd name="connsiteY13" fmla="*/ 915118 h 942376"/>
                <a:gd name="connsiteX14" fmla="*/ 542926 w 942376"/>
                <a:gd name="connsiteY14" fmla="*/ 942376 h 942376"/>
                <a:gd name="connsiteX15" fmla="*/ 472231 w 942376"/>
                <a:gd name="connsiteY15" fmla="*/ 810685 h 942376"/>
                <a:gd name="connsiteX16" fmla="*/ 300534 w 942376"/>
                <a:gd name="connsiteY16" fmla="*/ 764679 h 942376"/>
                <a:gd name="connsiteX17" fmla="*/ 173466 w 942376"/>
                <a:gd name="connsiteY17" fmla="*/ 843378 h 942376"/>
                <a:gd name="connsiteX18" fmla="*/ 98996 w 942376"/>
                <a:gd name="connsiteY18" fmla="*/ 768909 h 942376"/>
                <a:gd name="connsiteX19" fmla="*/ 177696 w 942376"/>
                <a:gd name="connsiteY19" fmla="*/ 641840 h 942376"/>
                <a:gd name="connsiteX20" fmla="*/ 131690 w 942376"/>
                <a:gd name="connsiteY20" fmla="*/ 470145 h 942376"/>
                <a:gd name="connsiteX21" fmla="*/ 0 w 942376"/>
                <a:gd name="connsiteY21" fmla="*/ 399451 h 942376"/>
                <a:gd name="connsiteX22" fmla="*/ 27259 w 942376"/>
                <a:gd name="connsiteY22" fmla="*/ 297722 h 942376"/>
                <a:gd name="connsiteX23" fmla="*/ 176653 w 942376"/>
                <a:gd name="connsiteY23" fmla="*/ 302344 h 942376"/>
                <a:gd name="connsiteX24" fmla="*/ 302343 w 942376"/>
                <a:gd name="connsiteY24" fmla="*/ 176654 h 942376"/>
                <a:gd name="connsiteX25" fmla="*/ 297721 w 942376"/>
                <a:gd name="connsiteY25" fmla="*/ 27258 h 942376"/>
                <a:gd name="connsiteX26" fmla="*/ 399450 w 942376"/>
                <a:gd name="connsiteY26" fmla="*/ 0 h 942376"/>
                <a:gd name="connsiteX27" fmla="*/ 470145 w 942376"/>
                <a:gd name="connsiteY27" fmla="*/ 131691 h 942376"/>
                <a:gd name="connsiteX28" fmla="*/ 641842 w 942376"/>
                <a:gd name="connsiteY28" fmla="*/ 177697 h 94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2376" h="942376">
                  <a:moveTo>
                    <a:pt x="582778" y="285586"/>
                  </a:moveTo>
                  <a:cubicBezTo>
                    <a:pt x="480524" y="224143"/>
                    <a:pt x="347874" y="257141"/>
                    <a:pt x="286494" y="359289"/>
                  </a:cubicBezTo>
                  <a:cubicBezTo>
                    <a:pt x="225115" y="461437"/>
                    <a:pt x="258249" y="594054"/>
                    <a:pt x="360502" y="655497"/>
                  </a:cubicBezTo>
                  <a:cubicBezTo>
                    <a:pt x="462756" y="716940"/>
                    <a:pt x="595406" y="683941"/>
                    <a:pt x="656786" y="581794"/>
                  </a:cubicBezTo>
                  <a:cubicBezTo>
                    <a:pt x="718166" y="479645"/>
                    <a:pt x="685032" y="347029"/>
                    <a:pt x="582778" y="285586"/>
                  </a:cubicBezTo>
                  <a:close/>
                  <a:moveTo>
                    <a:pt x="768910" y="98998"/>
                  </a:moveTo>
                  <a:lnTo>
                    <a:pt x="843380" y="173467"/>
                  </a:lnTo>
                  <a:lnTo>
                    <a:pt x="764680" y="300536"/>
                  </a:lnTo>
                  <a:cubicBezTo>
                    <a:pt x="794991" y="352666"/>
                    <a:pt x="810871" y="411930"/>
                    <a:pt x="810686" y="472231"/>
                  </a:cubicBezTo>
                  <a:lnTo>
                    <a:pt x="942376" y="542926"/>
                  </a:lnTo>
                  <a:lnTo>
                    <a:pt x="915117" y="644654"/>
                  </a:lnTo>
                  <a:lnTo>
                    <a:pt x="765724" y="640032"/>
                  </a:lnTo>
                  <a:cubicBezTo>
                    <a:pt x="735733" y="692348"/>
                    <a:pt x="692349" y="735733"/>
                    <a:pt x="640033" y="765722"/>
                  </a:cubicBezTo>
                  <a:lnTo>
                    <a:pt x="644655" y="915118"/>
                  </a:lnTo>
                  <a:lnTo>
                    <a:pt x="542926" y="942376"/>
                  </a:lnTo>
                  <a:lnTo>
                    <a:pt x="472231" y="810685"/>
                  </a:lnTo>
                  <a:cubicBezTo>
                    <a:pt x="411929" y="810871"/>
                    <a:pt x="352665" y="794991"/>
                    <a:pt x="300534" y="764679"/>
                  </a:cubicBezTo>
                  <a:lnTo>
                    <a:pt x="173466" y="843378"/>
                  </a:lnTo>
                  <a:lnTo>
                    <a:pt x="98996" y="768909"/>
                  </a:lnTo>
                  <a:lnTo>
                    <a:pt x="177696" y="641840"/>
                  </a:lnTo>
                  <a:cubicBezTo>
                    <a:pt x="147385" y="589710"/>
                    <a:pt x="131505" y="530446"/>
                    <a:pt x="131690" y="470145"/>
                  </a:cubicBezTo>
                  <a:lnTo>
                    <a:pt x="0" y="399451"/>
                  </a:lnTo>
                  <a:lnTo>
                    <a:pt x="27259" y="297722"/>
                  </a:lnTo>
                  <a:lnTo>
                    <a:pt x="176653" y="302344"/>
                  </a:lnTo>
                  <a:cubicBezTo>
                    <a:pt x="206643" y="250028"/>
                    <a:pt x="250027" y="206644"/>
                    <a:pt x="302343" y="176654"/>
                  </a:cubicBezTo>
                  <a:lnTo>
                    <a:pt x="297721" y="27258"/>
                  </a:lnTo>
                  <a:lnTo>
                    <a:pt x="399450" y="0"/>
                  </a:lnTo>
                  <a:lnTo>
                    <a:pt x="470145" y="131691"/>
                  </a:lnTo>
                  <a:cubicBezTo>
                    <a:pt x="530447" y="131505"/>
                    <a:pt x="589711" y="147385"/>
                    <a:pt x="641842" y="1776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Forme libre 209">
              <a:extLst>
                <a:ext uri="{FF2B5EF4-FFF2-40B4-BE49-F238E27FC236}">
                  <a16:creationId xmlns:a16="http://schemas.microsoft.com/office/drawing/2014/main" id="{22F35159-0F4B-474D-88B2-7BC0FAA5FD44}"/>
                </a:ext>
              </a:extLst>
            </p:cNvPr>
            <p:cNvSpPr/>
            <p:nvPr/>
          </p:nvSpPr>
          <p:spPr>
            <a:xfrm rot="19502907">
              <a:off x="61660" y="4110447"/>
              <a:ext cx="334950" cy="334948"/>
            </a:xfrm>
            <a:custGeom>
              <a:avLst/>
              <a:gdLst>
                <a:gd name="connsiteX0" fmla="*/ 582778 w 942376"/>
                <a:gd name="connsiteY0" fmla="*/ 285586 h 942376"/>
                <a:gd name="connsiteX1" fmla="*/ 286494 w 942376"/>
                <a:gd name="connsiteY1" fmla="*/ 359289 h 942376"/>
                <a:gd name="connsiteX2" fmla="*/ 360502 w 942376"/>
                <a:gd name="connsiteY2" fmla="*/ 655497 h 942376"/>
                <a:gd name="connsiteX3" fmla="*/ 656786 w 942376"/>
                <a:gd name="connsiteY3" fmla="*/ 581794 h 942376"/>
                <a:gd name="connsiteX4" fmla="*/ 582778 w 942376"/>
                <a:gd name="connsiteY4" fmla="*/ 285586 h 942376"/>
                <a:gd name="connsiteX5" fmla="*/ 768910 w 942376"/>
                <a:gd name="connsiteY5" fmla="*/ 98998 h 942376"/>
                <a:gd name="connsiteX6" fmla="*/ 843380 w 942376"/>
                <a:gd name="connsiteY6" fmla="*/ 173467 h 942376"/>
                <a:gd name="connsiteX7" fmla="*/ 764680 w 942376"/>
                <a:gd name="connsiteY7" fmla="*/ 300536 h 942376"/>
                <a:gd name="connsiteX8" fmla="*/ 810686 w 942376"/>
                <a:gd name="connsiteY8" fmla="*/ 472231 h 942376"/>
                <a:gd name="connsiteX9" fmla="*/ 942376 w 942376"/>
                <a:gd name="connsiteY9" fmla="*/ 542926 h 942376"/>
                <a:gd name="connsiteX10" fmla="*/ 915117 w 942376"/>
                <a:gd name="connsiteY10" fmla="*/ 644654 h 942376"/>
                <a:gd name="connsiteX11" fmla="*/ 765724 w 942376"/>
                <a:gd name="connsiteY11" fmla="*/ 640032 h 942376"/>
                <a:gd name="connsiteX12" fmla="*/ 640033 w 942376"/>
                <a:gd name="connsiteY12" fmla="*/ 765722 h 942376"/>
                <a:gd name="connsiteX13" fmla="*/ 644655 w 942376"/>
                <a:gd name="connsiteY13" fmla="*/ 915118 h 942376"/>
                <a:gd name="connsiteX14" fmla="*/ 542926 w 942376"/>
                <a:gd name="connsiteY14" fmla="*/ 942376 h 942376"/>
                <a:gd name="connsiteX15" fmla="*/ 472231 w 942376"/>
                <a:gd name="connsiteY15" fmla="*/ 810685 h 942376"/>
                <a:gd name="connsiteX16" fmla="*/ 300534 w 942376"/>
                <a:gd name="connsiteY16" fmla="*/ 764679 h 942376"/>
                <a:gd name="connsiteX17" fmla="*/ 173466 w 942376"/>
                <a:gd name="connsiteY17" fmla="*/ 843378 h 942376"/>
                <a:gd name="connsiteX18" fmla="*/ 98996 w 942376"/>
                <a:gd name="connsiteY18" fmla="*/ 768909 h 942376"/>
                <a:gd name="connsiteX19" fmla="*/ 177696 w 942376"/>
                <a:gd name="connsiteY19" fmla="*/ 641840 h 942376"/>
                <a:gd name="connsiteX20" fmla="*/ 131690 w 942376"/>
                <a:gd name="connsiteY20" fmla="*/ 470145 h 942376"/>
                <a:gd name="connsiteX21" fmla="*/ 0 w 942376"/>
                <a:gd name="connsiteY21" fmla="*/ 399451 h 942376"/>
                <a:gd name="connsiteX22" fmla="*/ 27259 w 942376"/>
                <a:gd name="connsiteY22" fmla="*/ 297722 h 942376"/>
                <a:gd name="connsiteX23" fmla="*/ 176653 w 942376"/>
                <a:gd name="connsiteY23" fmla="*/ 302344 h 942376"/>
                <a:gd name="connsiteX24" fmla="*/ 302343 w 942376"/>
                <a:gd name="connsiteY24" fmla="*/ 176654 h 942376"/>
                <a:gd name="connsiteX25" fmla="*/ 297721 w 942376"/>
                <a:gd name="connsiteY25" fmla="*/ 27258 h 942376"/>
                <a:gd name="connsiteX26" fmla="*/ 399450 w 942376"/>
                <a:gd name="connsiteY26" fmla="*/ 0 h 942376"/>
                <a:gd name="connsiteX27" fmla="*/ 470145 w 942376"/>
                <a:gd name="connsiteY27" fmla="*/ 131691 h 942376"/>
                <a:gd name="connsiteX28" fmla="*/ 641842 w 942376"/>
                <a:gd name="connsiteY28" fmla="*/ 177697 h 94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2376" h="942376">
                  <a:moveTo>
                    <a:pt x="582778" y="285586"/>
                  </a:moveTo>
                  <a:cubicBezTo>
                    <a:pt x="480524" y="224143"/>
                    <a:pt x="347874" y="257141"/>
                    <a:pt x="286494" y="359289"/>
                  </a:cubicBezTo>
                  <a:cubicBezTo>
                    <a:pt x="225115" y="461437"/>
                    <a:pt x="258249" y="594054"/>
                    <a:pt x="360502" y="655497"/>
                  </a:cubicBezTo>
                  <a:cubicBezTo>
                    <a:pt x="462756" y="716940"/>
                    <a:pt x="595406" y="683941"/>
                    <a:pt x="656786" y="581794"/>
                  </a:cubicBezTo>
                  <a:cubicBezTo>
                    <a:pt x="718166" y="479645"/>
                    <a:pt x="685032" y="347029"/>
                    <a:pt x="582778" y="285586"/>
                  </a:cubicBezTo>
                  <a:close/>
                  <a:moveTo>
                    <a:pt x="768910" y="98998"/>
                  </a:moveTo>
                  <a:lnTo>
                    <a:pt x="843380" y="173467"/>
                  </a:lnTo>
                  <a:lnTo>
                    <a:pt x="764680" y="300536"/>
                  </a:lnTo>
                  <a:cubicBezTo>
                    <a:pt x="794991" y="352666"/>
                    <a:pt x="810871" y="411930"/>
                    <a:pt x="810686" y="472231"/>
                  </a:cubicBezTo>
                  <a:lnTo>
                    <a:pt x="942376" y="542926"/>
                  </a:lnTo>
                  <a:lnTo>
                    <a:pt x="915117" y="644654"/>
                  </a:lnTo>
                  <a:lnTo>
                    <a:pt x="765724" y="640032"/>
                  </a:lnTo>
                  <a:cubicBezTo>
                    <a:pt x="735733" y="692348"/>
                    <a:pt x="692349" y="735733"/>
                    <a:pt x="640033" y="765722"/>
                  </a:cubicBezTo>
                  <a:lnTo>
                    <a:pt x="644655" y="915118"/>
                  </a:lnTo>
                  <a:lnTo>
                    <a:pt x="542926" y="942376"/>
                  </a:lnTo>
                  <a:lnTo>
                    <a:pt x="472231" y="810685"/>
                  </a:lnTo>
                  <a:cubicBezTo>
                    <a:pt x="411929" y="810871"/>
                    <a:pt x="352665" y="794991"/>
                    <a:pt x="300534" y="764679"/>
                  </a:cubicBezTo>
                  <a:lnTo>
                    <a:pt x="173466" y="843378"/>
                  </a:lnTo>
                  <a:lnTo>
                    <a:pt x="98996" y="768909"/>
                  </a:lnTo>
                  <a:lnTo>
                    <a:pt x="177696" y="641840"/>
                  </a:lnTo>
                  <a:cubicBezTo>
                    <a:pt x="147385" y="589710"/>
                    <a:pt x="131505" y="530446"/>
                    <a:pt x="131690" y="470145"/>
                  </a:cubicBezTo>
                  <a:lnTo>
                    <a:pt x="0" y="399451"/>
                  </a:lnTo>
                  <a:lnTo>
                    <a:pt x="27259" y="297722"/>
                  </a:lnTo>
                  <a:lnTo>
                    <a:pt x="176653" y="302344"/>
                  </a:lnTo>
                  <a:cubicBezTo>
                    <a:pt x="206643" y="250028"/>
                    <a:pt x="250027" y="206644"/>
                    <a:pt x="302343" y="176654"/>
                  </a:cubicBezTo>
                  <a:lnTo>
                    <a:pt x="297721" y="27258"/>
                  </a:lnTo>
                  <a:lnTo>
                    <a:pt x="399450" y="0"/>
                  </a:lnTo>
                  <a:lnTo>
                    <a:pt x="470145" y="131691"/>
                  </a:lnTo>
                  <a:cubicBezTo>
                    <a:pt x="530447" y="131505"/>
                    <a:pt x="589711" y="147385"/>
                    <a:pt x="641842" y="1776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" name="Forme libre 211">
              <a:extLst>
                <a:ext uri="{FF2B5EF4-FFF2-40B4-BE49-F238E27FC236}">
                  <a16:creationId xmlns:a16="http://schemas.microsoft.com/office/drawing/2014/main" id="{9DDE5E13-9F91-45C3-B3FC-3493C781F015}"/>
                </a:ext>
              </a:extLst>
            </p:cNvPr>
            <p:cNvSpPr/>
            <p:nvPr/>
          </p:nvSpPr>
          <p:spPr>
            <a:xfrm rot="19502907">
              <a:off x="776118" y="2276627"/>
              <a:ext cx="1036174" cy="1036174"/>
            </a:xfrm>
            <a:custGeom>
              <a:avLst/>
              <a:gdLst>
                <a:gd name="connsiteX0" fmla="*/ 426121 w 685364"/>
                <a:gd name="connsiteY0" fmla="*/ 203823 h 685364"/>
                <a:gd name="connsiteX1" fmla="*/ 203823 w 685364"/>
                <a:gd name="connsiteY1" fmla="*/ 259243 h 685364"/>
                <a:gd name="connsiteX2" fmla="*/ 259243 w 685364"/>
                <a:gd name="connsiteY2" fmla="*/ 481541 h 685364"/>
                <a:gd name="connsiteX3" fmla="*/ 481541 w 685364"/>
                <a:gd name="connsiteY3" fmla="*/ 426121 h 685364"/>
                <a:gd name="connsiteX4" fmla="*/ 426121 w 685364"/>
                <a:gd name="connsiteY4" fmla="*/ 203823 h 685364"/>
                <a:gd name="connsiteX5" fmla="*/ 559207 w 685364"/>
                <a:gd name="connsiteY5" fmla="*/ 71998 h 685364"/>
                <a:gd name="connsiteX6" fmla="*/ 613367 w 685364"/>
                <a:gd name="connsiteY6" fmla="*/ 126158 h 685364"/>
                <a:gd name="connsiteX7" fmla="*/ 556131 w 685364"/>
                <a:gd name="connsiteY7" fmla="*/ 218571 h 685364"/>
                <a:gd name="connsiteX8" fmla="*/ 589589 w 685364"/>
                <a:gd name="connsiteY8" fmla="*/ 343441 h 685364"/>
                <a:gd name="connsiteX9" fmla="*/ 685364 w 685364"/>
                <a:gd name="connsiteY9" fmla="*/ 394855 h 685364"/>
                <a:gd name="connsiteX10" fmla="*/ 665540 w 685364"/>
                <a:gd name="connsiteY10" fmla="*/ 468839 h 685364"/>
                <a:gd name="connsiteX11" fmla="*/ 556890 w 685364"/>
                <a:gd name="connsiteY11" fmla="*/ 465478 h 685364"/>
                <a:gd name="connsiteX12" fmla="*/ 465478 w 685364"/>
                <a:gd name="connsiteY12" fmla="*/ 556888 h 685364"/>
                <a:gd name="connsiteX13" fmla="*/ 468840 w 685364"/>
                <a:gd name="connsiteY13" fmla="*/ 665540 h 685364"/>
                <a:gd name="connsiteX14" fmla="*/ 394855 w 685364"/>
                <a:gd name="connsiteY14" fmla="*/ 685364 h 685364"/>
                <a:gd name="connsiteX15" fmla="*/ 343441 w 685364"/>
                <a:gd name="connsiteY15" fmla="*/ 589589 h 685364"/>
                <a:gd name="connsiteX16" fmla="*/ 218570 w 685364"/>
                <a:gd name="connsiteY16" fmla="*/ 556130 h 685364"/>
                <a:gd name="connsiteX17" fmla="*/ 126157 w 685364"/>
                <a:gd name="connsiteY17" fmla="*/ 613366 h 685364"/>
                <a:gd name="connsiteX18" fmla="*/ 71997 w 685364"/>
                <a:gd name="connsiteY18" fmla="*/ 559206 h 685364"/>
                <a:gd name="connsiteX19" fmla="*/ 129233 w 685364"/>
                <a:gd name="connsiteY19" fmla="*/ 466793 h 685364"/>
                <a:gd name="connsiteX20" fmla="*/ 95775 w 685364"/>
                <a:gd name="connsiteY20" fmla="*/ 341923 h 685364"/>
                <a:gd name="connsiteX21" fmla="*/ 0 w 685364"/>
                <a:gd name="connsiteY21" fmla="*/ 290509 h 685364"/>
                <a:gd name="connsiteX22" fmla="*/ 19824 w 685364"/>
                <a:gd name="connsiteY22" fmla="*/ 216525 h 685364"/>
                <a:gd name="connsiteX23" fmla="*/ 128474 w 685364"/>
                <a:gd name="connsiteY23" fmla="*/ 219886 h 685364"/>
                <a:gd name="connsiteX24" fmla="*/ 219886 w 685364"/>
                <a:gd name="connsiteY24" fmla="*/ 128476 h 685364"/>
                <a:gd name="connsiteX25" fmla="*/ 216524 w 685364"/>
                <a:gd name="connsiteY25" fmla="*/ 19824 h 685364"/>
                <a:gd name="connsiteX26" fmla="*/ 290509 w 685364"/>
                <a:gd name="connsiteY26" fmla="*/ 0 h 685364"/>
                <a:gd name="connsiteX27" fmla="*/ 341923 w 685364"/>
                <a:gd name="connsiteY27" fmla="*/ 95775 h 685364"/>
                <a:gd name="connsiteX28" fmla="*/ 466794 w 685364"/>
                <a:gd name="connsiteY28" fmla="*/ 129234 h 6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85364" h="685364">
                  <a:moveTo>
                    <a:pt x="426121" y="203823"/>
                  </a:moveTo>
                  <a:cubicBezTo>
                    <a:pt x="349431" y="157740"/>
                    <a:pt x="249905" y="182553"/>
                    <a:pt x="203823" y="259243"/>
                  </a:cubicBezTo>
                  <a:cubicBezTo>
                    <a:pt x="157741" y="335933"/>
                    <a:pt x="182553" y="435459"/>
                    <a:pt x="259243" y="481541"/>
                  </a:cubicBezTo>
                  <a:cubicBezTo>
                    <a:pt x="335933" y="527624"/>
                    <a:pt x="435459" y="502811"/>
                    <a:pt x="481541" y="426121"/>
                  </a:cubicBezTo>
                  <a:cubicBezTo>
                    <a:pt x="527623" y="349431"/>
                    <a:pt x="502811" y="249905"/>
                    <a:pt x="426121" y="203823"/>
                  </a:cubicBezTo>
                  <a:close/>
                  <a:moveTo>
                    <a:pt x="559207" y="71998"/>
                  </a:moveTo>
                  <a:lnTo>
                    <a:pt x="613367" y="126158"/>
                  </a:lnTo>
                  <a:lnTo>
                    <a:pt x="556131" y="218571"/>
                  </a:lnTo>
                  <a:cubicBezTo>
                    <a:pt x="578175" y="256484"/>
                    <a:pt x="589724" y="299585"/>
                    <a:pt x="589589" y="343441"/>
                  </a:cubicBezTo>
                  <a:lnTo>
                    <a:pt x="685364" y="394855"/>
                  </a:lnTo>
                  <a:lnTo>
                    <a:pt x="665540" y="468839"/>
                  </a:lnTo>
                  <a:lnTo>
                    <a:pt x="556890" y="465478"/>
                  </a:lnTo>
                  <a:cubicBezTo>
                    <a:pt x="535079" y="503526"/>
                    <a:pt x="503526" y="535078"/>
                    <a:pt x="465478" y="556888"/>
                  </a:cubicBezTo>
                  <a:lnTo>
                    <a:pt x="468840" y="665540"/>
                  </a:lnTo>
                  <a:lnTo>
                    <a:pt x="394855" y="685364"/>
                  </a:lnTo>
                  <a:lnTo>
                    <a:pt x="343441" y="589589"/>
                  </a:lnTo>
                  <a:cubicBezTo>
                    <a:pt x="299585" y="589724"/>
                    <a:pt x="256484" y="578175"/>
                    <a:pt x="218570" y="556130"/>
                  </a:cubicBezTo>
                  <a:lnTo>
                    <a:pt x="126157" y="613366"/>
                  </a:lnTo>
                  <a:lnTo>
                    <a:pt x="71997" y="559206"/>
                  </a:lnTo>
                  <a:lnTo>
                    <a:pt x="129233" y="466793"/>
                  </a:lnTo>
                  <a:cubicBezTo>
                    <a:pt x="107189" y="428880"/>
                    <a:pt x="95640" y="385779"/>
                    <a:pt x="95775" y="341923"/>
                  </a:cubicBezTo>
                  <a:lnTo>
                    <a:pt x="0" y="290509"/>
                  </a:lnTo>
                  <a:lnTo>
                    <a:pt x="19824" y="216525"/>
                  </a:lnTo>
                  <a:lnTo>
                    <a:pt x="128474" y="219886"/>
                  </a:lnTo>
                  <a:cubicBezTo>
                    <a:pt x="150285" y="181838"/>
                    <a:pt x="181838" y="150286"/>
                    <a:pt x="219886" y="128476"/>
                  </a:cubicBezTo>
                  <a:lnTo>
                    <a:pt x="216524" y="19824"/>
                  </a:lnTo>
                  <a:lnTo>
                    <a:pt x="290509" y="0"/>
                  </a:lnTo>
                  <a:lnTo>
                    <a:pt x="341923" y="95775"/>
                  </a:lnTo>
                  <a:cubicBezTo>
                    <a:pt x="385779" y="95640"/>
                    <a:pt x="428880" y="107189"/>
                    <a:pt x="466794" y="129234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Forme libre 210">
              <a:extLst>
                <a:ext uri="{FF2B5EF4-FFF2-40B4-BE49-F238E27FC236}">
                  <a16:creationId xmlns:a16="http://schemas.microsoft.com/office/drawing/2014/main" id="{C6A40342-1183-423E-BCB0-79A7E20ACE17}"/>
                </a:ext>
              </a:extLst>
            </p:cNvPr>
            <p:cNvSpPr/>
            <p:nvPr/>
          </p:nvSpPr>
          <p:spPr>
            <a:xfrm>
              <a:off x="-232846" y="1364382"/>
              <a:ext cx="1279256" cy="1260474"/>
            </a:xfrm>
            <a:custGeom>
              <a:avLst/>
              <a:gdLst>
                <a:gd name="connsiteX0" fmla="*/ 677511 w 1355022"/>
                <a:gd name="connsiteY0" fmla="*/ 354534 h 1335136"/>
                <a:gd name="connsiteX1" fmla="*/ 353511 w 1355022"/>
                <a:gd name="connsiteY1" fmla="*/ 678534 h 1335136"/>
                <a:gd name="connsiteX2" fmla="*/ 677511 w 1355022"/>
                <a:gd name="connsiteY2" fmla="*/ 1002534 h 1335136"/>
                <a:gd name="connsiteX3" fmla="*/ 1001511 w 1355022"/>
                <a:gd name="connsiteY3" fmla="*/ 678534 h 1335136"/>
                <a:gd name="connsiteX4" fmla="*/ 677511 w 1355022"/>
                <a:gd name="connsiteY4" fmla="*/ 354534 h 1335136"/>
                <a:gd name="connsiteX5" fmla="*/ 622026 w 1355022"/>
                <a:gd name="connsiteY5" fmla="*/ 0 h 1335136"/>
                <a:gd name="connsiteX6" fmla="*/ 732997 w 1355022"/>
                <a:gd name="connsiteY6" fmla="*/ 0 h 1335136"/>
                <a:gd name="connsiteX7" fmla="*/ 757115 w 1355022"/>
                <a:gd name="connsiteY7" fmla="*/ 136872 h 1335136"/>
                <a:gd name="connsiteX8" fmla="*/ 964524 w 1355022"/>
                <a:gd name="connsiteY8" fmla="*/ 212402 h 1335136"/>
                <a:gd name="connsiteX9" fmla="*/ 964524 w 1355022"/>
                <a:gd name="connsiteY9" fmla="*/ 212403 h 1335136"/>
                <a:gd name="connsiteX10" fmla="*/ 1070934 w 1355022"/>
                <a:gd name="connsiteY10" fmla="*/ 123064 h 1335136"/>
                <a:gd name="connsiteX11" fmla="*/ 1155942 w 1355022"/>
                <a:gd name="connsiteY11" fmla="*/ 194432 h 1335136"/>
                <a:gd name="connsiteX12" fmla="*/ 1086483 w 1355022"/>
                <a:gd name="connsiteY12" fmla="*/ 314793 h 1335136"/>
                <a:gd name="connsiteX13" fmla="*/ 1196843 w 1355022"/>
                <a:gd name="connsiteY13" fmla="*/ 506043 h 1335136"/>
                <a:gd name="connsiteX14" fmla="*/ 1335753 w 1355022"/>
                <a:gd name="connsiteY14" fmla="*/ 506039 h 1335136"/>
                <a:gd name="connsiteX15" fmla="*/ 1355022 w 1355022"/>
                <a:gd name="connsiteY15" fmla="*/ 615381 h 1335136"/>
                <a:gd name="connsiteX16" fmla="*/ 1224488 w 1355022"/>
                <a:gd name="connsiteY16" fmla="*/ 662912 h 1335136"/>
                <a:gd name="connsiteX17" fmla="*/ 1186161 w 1355022"/>
                <a:gd name="connsiteY17" fmla="*/ 880392 h 1335136"/>
                <a:gd name="connsiteX18" fmla="*/ 1292574 w 1355022"/>
                <a:gd name="connsiteY18" fmla="*/ 969725 h 1335136"/>
                <a:gd name="connsiteX19" fmla="*/ 1237089 w 1355022"/>
                <a:gd name="connsiteY19" fmla="*/ 1065879 h 1335136"/>
                <a:gd name="connsiteX20" fmla="*/ 1106558 w 1355022"/>
                <a:gd name="connsiteY20" fmla="*/ 1018341 h 1335136"/>
                <a:gd name="connsiteX21" fmla="*/ 937476 w 1355022"/>
                <a:gd name="connsiteY21" fmla="*/ 1160291 h 1335136"/>
                <a:gd name="connsiteX22" fmla="*/ 961601 w 1355022"/>
                <a:gd name="connsiteY22" fmla="*/ 1297161 h 1335136"/>
                <a:gd name="connsiteX23" fmla="*/ 857322 w 1355022"/>
                <a:gd name="connsiteY23" fmla="*/ 1335136 h 1335136"/>
                <a:gd name="connsiteX24" fmla="*/ 787871 w 1355022"/>
                <a:gd name="connsiteY24" fmla="*/ 1214771 h 1335136"/>
                <a:gd name="connsiteX25" fmla="*/ 567151 w 1355022"/>
                <a:gd name="connsiteY25" fmla="*/ 1214771 h 1335136"/>
                <a:gd name="connsiteX26" fmla="*/ 497700 w 1355022"/>
                <a:gd name="connsiteY26" fmla="*/ 1335136 h 1335136"/>
                <a:gd name="connsiteX27" fmla="*/ 393422 w 1355022"/>
                <a:gd name="connsiteY27" fmla="*/ 1297161 h 1335136"/>
                <a:gd name="connsiteX28" fmla="*/ 417546 w 1355022"/>
                <a:gd name="connsiteY28" fmla="*/ 1160291 h 1335136"/>
                <a:gd name="connsiteX29" fmla="*/ 248465 w 1355022"/>
                <a:gd name="connsiteY29" fmla="*/ 1018340 h 1335136"/>
                <a:gd name="connsiteX30" fmla="*/ 117934 w 1355022"/>
                <a:gd name="connsiteY30" fmla="*/ 1065879 h 1335136"/>
                <a:gd name="connsiteX31" fmla="*/ 62448 w 1355022"/>
                <a:gd name="connsiteY31" fmla="*/ 969725 h 1335136"/>
                <a:gd name="connsiteX32" fmla="*/ 168861 w 1355022"/>
                <a:gd name="connsiteY32" fmla="*/ 880392 h 1335136"/>
                <a:gd name="connsiteX33" fmla="*/ 130534 w 1355022"/>
                <a:gd name="connsiteY33" fmla="*/ 662912 h 1335136"/>
                <a:gd name="connsiteX34" fmla="*/ 0 w 1355022"/>
                <a:gd name="connsiteY34" fmla="*/ 615381 h 1335136"/>
                <a:gd name="connsiteX35" fmla="*/ 19269 w 1355022"/>
                <a:gd name="connsiteY35" fmla="*/ 506039 h 1335136"/>
                <a:gd name="connsiteX36" fmla="*/ 158180 w 1355022"/>
                <a:gd name="connsiteY36" fmla="*/ 506042 h 1335136"/>
                <a:gd name="connsiteX37" fmla="*/ 268540 w 1355022"/>
                <a:gd name="connsiteY37" fmla="*/ 314793 h 1335136"/>
                <a:gd name="connsiteX38" fmla="*/ 199081 w 1355022"/>
                <a:gd name="connsiteY38" fmla="*/ 194432 h 1335136"/>
                <a:gd name="connsiteX39" fmla="*/ 284089 w 1355022"/>
                <a:gd name="connsiteY39" fmla="*/ 123064 h 1335136"/>
                <a:gd name="connsiteX40" fmla="*/ 390498 w 1355022"/>
                <a:gd name="connsiteY40" fmla="*/ 212403 h 1335136"/>
                <a:gd name="connsiteX41" fmla="*/ 597907 w 1355022"/>
                <a:gd name="connsiteY41" fmla="*/ 136873 h 133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55022" h="1335136">
                  <a:moveTo>
                    <a:pt x="677511" y="354534"/>
                  </a:moveTo>
                  <a:cubicBezTo>
                    <a:pt x="498571" y="354534"/>
                    <a:pt x="353511" y="499594"/>
                    <a:pt x="353511" y="678534"/>
                  </a:cubicBezTo>
                  <a:cubicBezTo>
                    <a:pt x="353511" y="857474"/>
                    <a:pt x="498571" y="1002534"/>
                    <a:pt x="677511" y="1002534"/>
                  </a:cubicBezTo>
                  <a:cubicBezTo>
                    <a:pt x="856451" y="1002534"/>
                    <a:pt x="1001511" y="857474"/>
                    <a:pt x="1001511" y="678534"/>
                  </a:cubicBezTo>
                  <a:cubicBezTo>
                    <a:pt x="1001511" y="499594"/>
                    <a:pt x="856451" y="354534"/>
                    <a:pt x="677511" y="354534"/>
                  </a:cubicBezTo>
                  <a:close/>
                  <a:moveTo>
                    <a:pt x="622026" y="0"/>
                  </a:moveTo>
                  <a:lnTo>
                    <a:pt x="732997" y="0"/>
                  </a:lnTo>
                  <a:lnTo>
                    <a:pt x="757115" y="136872"/>
                  </a:lnTo>
                  <a:cubicBezTo>
                    <a:pt x="830661" y="147692"/>
                    <a:pt x="901233" y="173391"/>
                    <a:pt x="964524" y="212402"/>
                  </a:cubicBezTo>
                  <a:lnTo>
                    <a:pt x="964524" y="212403"/>
                  </a:lnTo>
                  <a:lnTo>
                    <a:pt x="1070934" y="123064"/>
                  </a:lnTo>
                  <a:lnTo>
                    <a:pt x="1155942" y="194432"/>
                  </a:lnTo>
                  <a:lnTo>
                    <a:pt x="1086483" y="314793"/>
                  </a:lnTo>
                  <a:cubicBezTo>
                    <a:pt x="1135872" y="370381"/>
                    <a:pt x="1173422" y="435455"/>
                    <a:pt x="1196843" y="506043"/>
                  </a:cubicBezTo>
                  <a:lnTo>
                    <a:pt x="1335753" y="506039"/>
                  </a:lnTo>
                  <a:lnTo>
                    <a:pt x="1355022" y="615381"/>
                  </a:lnTo>
                  <a:lnTo>
                    <a:pt x="1224488" y="662912"/>
                  </a:lnTo>
                  <a:cubicBezTo>
                    <a:pt x="1226610" y="737258"/>
                    <a:pt x="1213569" y="811256"/>
                    <a:pt x="1186161" y="880392"/>
                  </a:cubicBezTo>
                  <a:lnTo>
                    <a:pt x="1292574" y="969725"/>
                  </a:lnTo>
                  <a:lnTo>
                    <a:pt x="1237089" y="1065879"/>
                  </a:lnTo>
                  <a:lnTo>
                    <a:pt x="1106558" y="1018341"/>
                  </a:lnTo>
                  <a:cubicBezTo>
                    <a:pt x="1060419" y="1076657"/>
                    <a:pt x="1002889" y="1124957"/>
                    <a:pt x="937476" y="1160291"/>
                  </a:cubicBezTo>
                  <a:lnTo>
                    <a:pt x="961601" y="1297161"/>
                  </a:lnTo>
                  <a:lnTo>
                    <a:pt x="857322" y="1335136"/>
                  </a:lnTo>
                  <a:lnTo>
                    <a:pt x="787871" y="1214771"/>
                  </a:lnTo>
                  <a:cubicBezTo>
                    <a:pt x="715061" y="1229771"/>
                    <a:pt x="639960" y="1229771"/>
                    <a:pt x="567151" y="1214771"/>
                  </a:cubicBezTo>
                  <a:lnTo>
                    <a:pt x="497700" y="1335136"/>
                  </a:lnTo>
                  <a:lnTo>
                    <a:pt x="393422" y="1297161"/>
                  </a:lnTo>
                  <a:lnTo>
                    <a:pt x="417546" y="1160291"/>
                  </a:lnTo>
                  <a:cubicBezTo>
                    <a:pt x="352134" y="1124956"/>
                    <a:pt x="294603" y="1076657"/>
                    <a:pt x="248465" y="1018340"/>
                  </a:cubicBezTo>
                  <a:lnTo>
                    <a:pt x="117934" y="1065879"/>
                  </a:lnTo>
                  <a:lnTo>
                    <a:pt x="62448" y="969725"/>
                  </a:lnTo>
                  <a:lnTo>
                    <a:pt x="168861" y="880392"/>
                  </a:lnTo>
                  <a:cubicBezTo>
                    <a:pt x="141454" y="811256"/>
                    <a:pt x="128413" y="737258"/>
                    <a:pt x="130534" y="662912"/>
                  </a:cubicBezTo>
                  <a:lnTo>
                    <a:pt x="0" y="615381"/>
                  </a:lnTo>
                  <a:lnTo>
                    <a:pt x="19269" y="506039"/>
                  </a:lnTo>
                  <a:lnTo>
                    <a:pt x="158180" y="506042"/>
                  </a:lnTo>
                  <a:cubicBezTo>
                    <a:pt x="181601" y="435454"/>
                    <a:pt x="219152" y="370381"/>
                    <a:pt x="268540" y="314793"/>
                  </a:cubicBezTo>
                  <a:lnTo>
                    <a:pt x="199081" y="194432"/>
                  </a:lnTo>
                  <a:lnTo>
                    <a:pt x="284089" y="123064"/>
                  </a:lnTo>
                  <a:lnTo>
                    <a:pt x="390498" y="212403"/>
                  </a:lnTo>
                  <a:cubicBezTo>
                    <a:pt x="453789" y="173392"/>
                    <a:pt x="524361" y="147693"/>
                    <a:pt x="597907" y="136873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Oval 22">
              <a:extLst>
                <a:ext uri="{FF2B5EF4-FFF2-40B4-BE49-F238E27FC236}">
                  <a16:creationId xmlns:a16="http://schemas.microsoft.com/office/drawing/2014/main" id="{1F546F92-8B72-437D-8A8A-E29087A98E67}"/>
                </a:ext>
              </a:extLst>
            </p:cNvPr>
            <p:cNvSpPr/>
            <p:nvPr/>
          </p:nvSpPr>
          <p:spPr>
            <a:xfrm>
              <a:off x="1260228" y="2679755"/>
              <a:ext cx="274320" cy="27432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Oval 23">
              <a:extLst>
                <a:ext uri="{FF2B5EF4-FFF2-40B4-BE49-F238E27FC236}">
                  <a16:creationId xmlns:a16="http://schemas.microsoft.com/office/drawing/2014/main" id="{C8227DE4-204F-4FD5-AE9A-1135583659F1}"/>
                </a:ext>
              </a:extLst>
            </p:cNvPr>
            <p:cNvSpPr/>
            <p:nvPr/>
          </p:nvSpPr>
          <p:spPr>
            <a:xfrm>
              <a:off x="341006" y="1868397"/>
              <a:ext cx="365760" cy="36576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Freeform 219">
              <a:extLst>
                <a:ext uri="{FF2B5EF4-FFF2-40B4-BE49-F238E27FC236}">
                  <a16:creationId xmlns:a16="http://schemas.microsoft.com/office/drawing/2014/main" id="{BF686803-3DB1-42DE-803D-6E734AA1F688}"/>
                </a:ext>
              </a:extLst>
            </p:cNvPr>
            <p:cNvSpPr/>
            <p:nvPr/>
          </p:nvSpPr>
          <p:spPr>
            <a:xfrm rot="19502907">
              <a:off x="-807694" y="2388710"/>
              <a:ext cx="841434" cy="841430"/>
            </a:xfrm>
            <a:custGeom>
              <a:avLst/>
              <a:gdLst>
                <a:gd name="connsiteX0" fmla="*/ 486198 w 841434"/>
                <a:gd name="connsiteY0" fmla="*/ 327031 h 841430"/>
                <a:gd name="connsiteX1" fmla="*/ 327033 w 841434"/>
                <a:gd name="connsiteY1" fmla="*/ 355234 h 841430"/>
                <a:gd name="connsiteX2" fmla="*/ 355236 w 841434"/>
                <a:gd name="connsiteY2" fmla="*/ 514399 h 841430"/>
                <a:gd name="connsiteX3" fmla="*/ 514401 w 841434"/>
                <a:gd name="connsiteY3" fmla="*/ 486196 h 841430"/>
                <a:gd name="connsiteX4" fmla="*/ 486198 w 841434"/>
                <a:gd name="connsiteY4" fmla="*/ 327031 h 841430"/>
                <a:gd name="connsiteX5" fmla="*/ 686549 w 841434"/>
                <a:gd name="connsiteY5" fmla="*/ 88394 h 841430"/>
                <a:gd name="connsiteX6" fmla="*/ 753042 w 841434"/>
                <a:gd name="connsiteY6" fmla="*/ 154885 h 841430"/>
                <a:gd name="connsiteX7" fmla="*/ 682772 w 841434"/>
                <a:gd name="connsiteY7" fmla="*/ 268343 h 841430"/>
                <a:gd name="connsiteX8" fmla="*/ 723850 w 841434"/>
                <a:gd name="connsiteY8" fmla="*/ 421646 h 841430"/>
                <a:gd name="connsiteX9" fmla="*/ 841434 w 841434"/>
                <a:gd name="connsiteY9" fmla="*/ 484769 h 841430"/>
                <a:gd name="connsiteX10" fmla="*/ 817095 w 841434"/>
                <a:gd name="connsiteY10" fmla="*/ 575600 h 841430"/>
                <a:gd name="connsiteX11" fmla="*/ 683704 w 841434"/>
                <a:gd name="connsiteY11" fmla="*/ 571473 h 841430"/>
                <a:gd name="connsiteX12" fmla="*/ 571476 w 841434"/>
                <a:gd name="connsiteY12" fmla="*/ 683699 h 841430"/>
                <a:gd name="connsiteX13" fmla="*/ 575603 w 841434"/>
                <a:gd name="connsiteY13" fmla="*/ 817092 h 841430"/>
                <a:gd name="connsiteX14" fmla="*/ 484771 w 841434"/>
                <a:gd name="connsiteY14" fmla="*/ 841430 h 841430"/>
                <a:gd name="connsiteX15" fmla="*/ 421648 w 841434"/>
                <a:gd name="connsiteY15" fmla="*/ 723846 h 841430"/>
                <a:gd name="connsiteX16" fmla="*/ 268343 w 841434"/>
                <a:gd name="connsiteY16" fmla="*/ 682768 h 841430"/>
                <a:gd name="connsiteX17" fmla="*/ 154885 w 841434"/>
                <a:gd name="connsiteY17" fmla="*/ 753037 h 841430"/>
                <a:gd name="connsiteX18" fmla="*/ 88392 w 841434"/>
                <a:gd name="connsiteY18" fmla="*/ 686545 h 841430"/>
                <a:gd name="connsiteX19" fmla="*/ 158662 w 841434"/>
                <a:gd name="connsiteY19" fmla="*/ 573087 h 841430"/>
                <a:gd name="connsiteX20" fmla="*/ 117584 w 841434"/>
                <a:gd name="connsiteY20" fmla="*/ 419784 h 841430"/>
                <a:gd name="connsiteX21" fmla="*/ 0 w 841434"/>
                <a:gd name="connsiteY21" fmla="*/ 356662 h 841430"/>
                <a:gd name="connsiteX22" fmla="*/ 24339 w 841434"/>
                <a:gd name="connsiteY22" fmla="*/ 265830 h 841430"/>
                <a:gd name="connsiteX23" fmla="*/ 157731 w 841434"/>
                <a:gd name="connsiteY23" fmla="*/ 269957 h 841430"/>
                <a:gd name="connsiteX24" fmla="*/ 269958 w 841434"/>
                <a:gd name="connsiteY24" fmla="*/ 157731 h 841430"/>
                <a:gd name="connsiteX25" fmla="*/ 265831 w 841434"/>
                <a:gd name="connsiteY25" fmla="*/ 24338 h 841430"/>
                <a:gd name="connsiteX26" fmla="*/ 356663 w 841434"/>
                <a:gd name="connsiteY26" fmla="*/ 0 h 841430"/>
                <a:gd name="connsiteX27" fmla="*/ 419786 w 841434"/>
                <a:gd name="connsiteY27" fmla="*/ 117584 h 841430"/>
                <a:gd name="connsiteX28" fmla="*/ 573091 w 841434"/>
                <a:gd name="connsiteY28" fmla="*/ 158662 h 841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1434" h="841430">
                  <a:moveTo>
                    <a:pt x="486198" y="327031"/>
                  </a:moveTo>
                  <a:cubicBezTo>
                    <a:pt x="434457" y="290867"/>
                    <a:pt x="363196" y="303494"/>
                    <a:pt x="327033" y="355234"/>
                  </a:cubicBezTo>
                  <a:cubicBezTo>
                    <a:pt x="290869" y="406975"/>
                    <a:pt x="303496" y="478236"/>
                    <a:pt x="355236" y="514399"/>
                  </a:cubicBezTo>
                  <a:cubicBezTo>
                    <a:pt x="406977" y="550563"/>
                    <a:pt x="478238" y="537936"/>
                    <a:pt x="514401" y="486196"/>
                  </a:cubicBezTo>
                  <a:cubicBezTo>
                    <a:pt x="550565" y="434455"/>
                    <a:pt x="537938" y="363194"/>
                    <a:pt x="486198" y="327031"/>
                  </a:cubicBezTo>
                  <a:close/>
                  <a:moveTo>
                    <a:pt x="686549" y="88394"/>
                  </a:moveTo>
                  <a:lnTo>
                    <a:pt x="753042" y="154885"/>
                  </a:lnTo>
                  <a:lnTo>
                    <a:pt x="682772" y="268343"/>
                  </a:lnTo>
                  <a:cubicBezTo>
                    <a:pt x="709836" y="314889"/>
                    <a:pt x="724015" y="367805"/>
                    <a:pt x="723850" y="421646"/>
                  </a:cubicBezTo>
                  <a:lnTo>
                    <a:pt x="841434" y="484769"/>
                  </a:lnTo>
                  <a:lnTo>
                    <a:pt x="817095" y="575600"/>
                  </a:lnTo>
                  <a:lnTo>
                    <a:pt x="683704" y="571473"/>
                  </a:lnTo>
                  <a:cubicBezTo>
                    <a:pt x="656925" y="618185"/>
                    <a:pt x="618189" y="656922"/>
                    <a:pt x="571476" y="683699"/>
                  </a:cubicBezTo>
                  <a:lnTo>
                    <a:pt x="575603" y="817092"/>
                  </a:lnTo>
                  <a:lnTo>
                    <a:pt x="484771" y="841430"/>
                  </a:lnTo>
                  <a:lnTo>
                    <a:pt x="421648" y="723846"/>
                  </a:lnTo>
                  <a:cubicBezTo>
                    <a:pt x="367805" y="724012"/>
                    <a:pt x="314890" y="709833"/>
                    <a:pt x="268343" y="682768"/>
                  </a:cubicBezTo>
                  <a:lnTo>
                    <a:pt x="154885" y="753037"/>
                  </a:lnTo>
                  <a:lnTo>
                    <a:pt x="88392" y="686545"/>
                  </a:lnTo>
                  <a:lnTo>
                    <a:pt x="158662" y="573087"/>
                  </a:lnTo>
                  <a:cubicBezTo>
                    <a:pt x="131598" y="526541"/>
                    <a:pt x="117419" y="473625"/>
                    <a:pt x="117584" y="419784"/>
                  </a:cubicBezTo>
                  <a:lnTo>
                    <a:pt x="0" y="356662"/>
                  </a:lnTo>
                  <a:lnTo>
                    <a:pt x="24339" y="265830"/>
                  </a:lnTo>
                  <a:lnTo>
                    <a:pt x="157731" y="269957"/>
                  </a:lnTo>
                  <a:cubicBezTo>
                    <a:pt x="184509" y="223245"/>
                    <a:pt x="223245" y="184509"/>
                    <a:pt x="269958" y="157731"/>
                  </a:cubicBezTo>
                  <a:lnTo>
                    <a:pt x="265831" y="24338"/>
                  </a:lnTo>
                  <a:lnTo>
                    <a:pt x="356663" y="0"/>
                  </a:lnTo>
                  <a:lnTo>
                    <a:pt x="419786" y="117584"/>
                  </a:lnTo>
                  <a:cubicBezTo>
                    <a:pt x="473629" y="117418"/>
                    <a:pt x="526544" y="131597"/>
                    <a:pt x="573091" y="158662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Forme libre 209">
              <a:extLst>
                <a:ext uri="{FF2B5EF4-FFF2-40B4-BE49-F238E27FC236}">
                  <a16:creationId xmlns:a16="http://schemas.microsoft.com/office/drawing/2014/main" id="{57902665-75F4-44C3-9C0D-1B13E6814688}"/>
                </a:ext>
              </a:extLst>
            </p:cNvPr>
            <p:cNvSpPr/>
            <p:nvPr/>
          </p:nvSpPr>
          <p:spPr>
            <a:xfrm rot="19502907">
              <a:off x="995763" y="3377973"/>
              <a:ext cx="528924" cy="528919"/>
            </a:xfrm>
            <a:custGeom>
              <a:avLst/>
              <a:gdLst>
                <a:gd name="connsiteX0" fmla="*/ 582778 w 942376"/>
                <a:gd name="connsiteY0" fmla="*/ 285586 h 942376"/>
                <a:gd name="connsiteX1" fmla="*/ 286494 w 942376"/>
                <a:gd name="connsiteY1" fmla="*/ 359289 h 942376"/>
                <a:gd name="connsiteX2" fmla="*/ 360502 w 942376"/>
                <a:gd name="connsiteY2" fmla="*/ 655497 h 942376"/>
                <a:gd name="connsiteX3" fmla="*/ 656786 w 942376"/>
                <a:gd name="connsiteY3" fmla="*/ 581794 h 942376"/>
                <a:gd name="connsiteX4" fmla="*/ 582778 w 942376"/>
                <a:gd name="connsiteY4" fmla="*/ 285586 h 942376"/>
                <a:gd name="connsiteX5" fmla="*/ 768910 w 942376"/>
                <a:gd name="connsiteY5" fmla="*/ 98998 h 942376"/>
                <a:gd name="connsiteX6" fmla="*/ 843380 w 942376"/>
                <a:gd name="connsiteY6" fmla="*/ 173467 h 942376"/>
                <a:gd name="connsiteX7" fmla="*/ 764680 w 942376"/>
                <a:gd name="connsiteY7" fmla="*/ 300536 h 942376"/>
                <a:gd name="connsiteX8" fmla="*/ 810686 w 942376"/>
                <a:gd name="connsiteY8" fmla="*/ 472231 h 942376"/>
                <a:gd name="connsiteX9" fmla="*/ 942376 w 942376"/>
                <a:gd name="connsiteY9" fmla="*/ 542926 h 942376"/>
                <a:gd name="connsiteX10" fmla="*/ 915117 w 942376"/>
                <a:gd name="connsiteY10" fmla="*/ 644654 h 942376"/>
                <a:gd name="connsiteX11" fmla="*/ 765724 w 942376"/>
                <a:gd name="connsiteY11" fmla="*/ 640032 h 942376"/>
                <a:gd name="connsiteX12" fmla="*/ 640033 w 942376"/>
                <a:gd name="connsiteY12" fmla="*/ 765722 h 942376"/>
                <a:gd name="connsiteX13" fmla="*/ 644655 w 942376"/>
                <a:gd name="connsiteY13" fmla="*/ 915118 h 942376"/>
                <a:gd name="connsiteX14" fmla="*/ 542926 w 942376"/>
                <a:gd name="connsiteY14" fmla="*/ 942376 h 942376"/>
                <a:gd name="connsiteX15" fmla="*/ 472231 w 942376"/>
                <a:gd name="connsiteY15" fmla="*/ 810685 h 942376"/>
                <a:gd name="connsiteX16" fmla="*/ 300534 w 942376"/>
                <a:gd name="connsiteY16" fmla="*/ 764679 h 942376"/>
                <a:gd name="connsiteX17" fmla="*/ 173466 w 942376"/>
                <a:gd name="connsiteY17" fmla="*/ 843378 h 942376"/>
                <a:gd name="connsiteX18" fmla="*/ 98996 w 942376"/>
                <a:gd name="connsiteY18" fmla="*/ 768909 h 942376"/>
                <a:gd name="connsiteX19" fmla="*/ 177696 w 942376"/>
                <a:gd name="connsiteY19" fmla="*/ 641840 h 942376"/>
                <a:gd name="connsiteX20" fmla="*/ 131690 w 942376"/>
                <a:gd name="connsiteY20" fmla="*/ 470145 h 942376"/>
                <a:gd name="connsiteX21" fmla="*/ 0 w 942376"/>
                <a:gd name="connsiteY21" fmla="*/ 399451 h 942376"/>
                <a:gd name="connsiteX22" fmla="*/ 27259 w 942376"/>
                <a:gd name="connsiteY22" fmla="*/ 297722 h 942376"/>
                <a:gd name="connsiteX23" fmla="*/ 176653 w 942376"/>
                <a:gd name="connsiteY23" fmla="*/ 302344 h 942376"/>
                <a:gd name="connsiteX24" fmla="*/ 302343 w 942376"/>
                <a:gd name="connsiteY24" fmla="*/ 176654 h 942376"/>
                <a:gd name="connsiteX25" fmla="*/ 297721 w 942376"/>
                <a:gd name="connsiteY25" fmla="*/ 27258 h 942376"/>
                <a:gd name="connsiteX26" fmla="*/ 399450 w 942376"/>
                <a:gd name="connsiteY26" fmla="*/ 0 h 942376"/>
                <a:gd name="connsiteX27" fmla="*/ 470145 w 942376"/>
                <a:gd name="connsiteY27" fmla="*/ 131691 h 942376"/>
                <a:gd name="connsiteX28" fmla="*/ 641842 w 942376"/>
                <a:gd name="connsiteY28" fmla="*/ 177697 h 94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2376" h="942376">
                  <a:moveTo>
                    <a:pt x="582778" y="285586"/>
                  </a:moveTo>
                  <a:cubicBezTo>
                    <a:pt x="480524" y="224143"/>
                    <a:pt x="347874" y="257141"/>
                    <a:pt x="286494" y="359289"/>
                  </a:cubicBezTo>
                  <a:cubicBezTo>
                    <a:pt x="225115" y="461437"/>
                    <a:pt x="258249" y="594054"/>
                    <a:pt x="360502" y="655497"/>
                  </a:cubicBezTo>
                  <a:cubicBezTo>
                    <a:pt x="462756" y="716940"/>
                    <a:pt x="595406" y="683941"/>
                    <a:pt x="656786" y="581794"/>
                  </a:cubicBezTo>
                  <a:cubicBezTo>
                    <a:pt x="718166" y="479645"/>
                    <a:pt x="685032" y="347029"/>
                    <a:pt x="582778" y="285586"/>
                  </a:cubicBezTo>
                  <a:close/>
                  <a:moveTo>
                    <a:pt x="768910" y="98998"/>
                  </a:moveTo>
                  <a:lnTo>
                    <a:pt x="843380" y="173467"/>
                  </a:lnTo>
                  <a:lnTo>
                    <a:pt x="764680" y="300536"/>
                  </a:lnTo>
                  <a:cubicBezTo>
                    <a:pt x="794991" y="352666"/>
                    <a:pt x="810871" y="411930"/>
                    <a:pt x="810686" y="472231"/>
                  </a:cubicBezTo>
                  <a:lnTo>
                    <a:pt x="942376" y="542926"/>
                  </a:lnTo>
                  <a:lnTo>
                    <a:pt x="915117" y="644654"/>
                  </a:lnTo>
                  <a:lnTo>
                    <a:pt x="765724" y="640032"/>
                  </a:lnTo>
                  <a:cubicBezTo>
                    <a:pt x="735733" y="692348"/>
                    <a:pt x="692349" y="735733"/>
                    <a:pt x="640033" y="765722"/>
                  </a:cubicBezTo>
                  <a:lnTo>
                    <a:pt x="644655" y="915118"/>
                  </a:lnTo>
                  <a:lnTo>
                    <a:pt x="542926" y="942376"/>
                  </a:lnTo>
                  <a:lnTo>
                    <a:pt x="472231" y="810685"/>
                  </a:lnTo>
                  <a:cubicBezTo>
                    <a:pt x="411929" y="810871"/>
                    <a:pt x="352665" y="794991"/>
                    <a:pt x="300534" y="764679"/>
                  </a:cubicBezTo>
                  <a:lnTo>
                    <a:pt x="173466" y="843378"/>
                  </a:lnTo>
                  <a:lnTo>
                    <a:pt x="98996" y="768909"/>
                  </a:lnTo>
                  <a:lnTo>
                    <a:pt x="177696" y="641840"/>
                  </a:lnTo>
                  <a:cubicBezTo>
                    <a:pt x="147385" y="589710"/>
                    <a:pt x="131505" y="530446"/>
                    <a:pt x="131690" y="470145"/>
                  </a:cubicBezTo>
                  <a:lnTo>
                    <a:pt x="0" y="399451"/>
                  </a:lnTo>
                  <a:lnTo>
                    <a:pt x="27259" y="297722"/>
                  </a:lnTo>
                  <a:lnTo>
                    <a:pt x="176653" y="302344"/>
                  </a:lnTo>
                  <a:cubicBezTo>
                    <a:pt x="206643" y="250028"/>
                    <a:pt x="250027" y="206644"/>
                    <a:pt x="302343" y="176654"/>
                  </a:cubicBezTo>
                  <a:lnTo>
                    <a:pt x="297721" y="27258"/>
                  </a:lnTo>
                  <a:lnTo>
                    <a:pt x="399450" y="0"/>
                  </a:lnTo>
                  <a:lnTo>
                    <a:pt x="470145" y="131691"/>
                  </a:lnTo>
                  <a:cubicBezTo>
                    <a:pt x="530447" y="131505"/>
                    <a:pt x="589711" y="147385"/>
                    <a:pt x="641842" y="1776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Forme libre 210">
              <a:extLst>
                <a:ext uri="{FF2B5EF4-FFF2-40B4-BE49-F238E27FC236}">
                  <a16:creationId xmlns:a16="http://schemas.microsoft.com/office/drawing/2014/main" id="{85C4A872-D663-4E62-8F11-AB76048885F3}"/>
                </a:ext>
              </a:extLst>
            </p:cNvPr>
            <p:cNvSpPr/>
            <p:nvPr/>
          </p:nvSpPr>
          <p:spPr>
            <a:xfrm>
              <a:off x="-534099" y="3224289"/>
              <a:ext cx="527248" cy="519508"/>
            </a:xfrm>
            <a:custGeom>
              <a:avLst/>
              <a:gdLst>
                <a:gd name="connsiteX0" fmla="*/ 677511 w 1355022"/>
                <a:gd name="connsiteY0" fmla="*/ 354534 h 1335136"/>
                <a:gd name="connsiteX1" fmla="*/ 353511 w 1355022"/>
                <a:gd name="connsiteY1" fmla="*/ 678534 h 1335136"/>
                <a:gd name="connsiteX2" fmla="*/ 677511 w 1355022"/>
                <a:gd name="connsiteY2" fmla="*/ 1002534 h 1335136"/>
                <a:gd name="connsiteX3" fmla="*/ 1001511 w 1355022"/>
                <a:gd name="connsiteY3" fmla="*/ 678534 h 1335136"/>
                <a:gd name="connsiteX4" fmla="*/ 677511 w 1355022"/>
                <a:gd name="connsiteY4" fmla="*/ 354534 h 1335136"/>
                <a:gd name="connsiteX5" fmla="*/ 622026 w 1355022"/>
                <a:gd name="connsiteY5" fmla="*/ 0 h 1335136"/>
                <a:gd name="connsiteX6" fmla="*/ 732997 w 1355022"/>
                <a:gd name="connsiteY6" fmla="*/ 0 h 1335136"/>
                <a:gd name="connsiteX7" fmla="*/ 757115 w 1355022"/>
                <a:gd name="connsiteY7" fmla="*/ 136872 h 1335136"/>
                <a:gd name="connsiteX8" fmla="*/ 964524 w 1355022"/>
                <a:gd name="connsiteY8" fmla="*/ 212402 h 1335136"/>
                <a:gd name="connsiteX9" fmla="*/ 964524 w 1355022"/>
                <a:gd name="connsiteY9" fmla="*/ 212403 h 1335136"/>
                <a:gd name="connsiteX10" fmla="*/ 1070934 w 1355022"/>
                <a:gd name="connsiteY10" fmla="*/ 123064 h 1335136"/>
                <a:gd name="connsiteX11" fmla="*/ 1155942 w 1355022"/>
                <a:gd name="connsiteY11" fmla="*/ 194432 h 1335136"/>
                <a:gd name="connsiteX12" fmla="*/ 1086483 w 1355022"/>
                <a:gd name="connsiteY12" fmla="*/ 314793 h 1335136"/>
                <a:gd name="connsiteX13" fmla="*/ 1196843 w 1355022"/>
                <a:gd name="connsiteY13" fmla="*/ 506043 h 1335136"/>
                <a:gd name="connsiteX14" fmla="*/ 1335753 w 1355022"/>
                <a:gd name="connsiteY14" fmla="*/ 506039 h 1335136"/>
                <a:gd name="connsiteX15" fmla="*/ 1355022 w 1355022"/>
                <a:gd name="connsiteY15" fmla="*/ 615381 h 1335136"/>
                <a:gd name="connsiteX16" fmla="*/ 1224488 w 1355022"/>
                <a:gd name="connsiteY16" fmla="*/ 662912 h 1335136"/>
                <a:gd name="connsiteX17" fmla="*/ 1186161 w 1355022"/>
                <a:gd name="connsiteY17" fmla="*/ 880392 h 1335136"/>
                <a:gd name="connsiteX18" fmla="*/ 1292574 w 1355022"/>
                <a:gd name="connsiteY18" fmla="*/ 969725 h 1335136"/>
                <a:gd name="connsiteX19" fmla="*/ 1237089 w 1355022"/>
                <a:gd name="connsiteY19" fmla="*/ 1065879 h 1335136"/>
                <a:gd name="connsiteX20" fmla="*/ 1106558 w 1355022"/>
                <a:gd name="connsiteY20" fmla="*/ 1018341 h 1335136"/>
                <a:gd name="connsiteX21" fmla="*/ 937476 w 1355022"/>
                <a:gd name="connsiteY21" fmla="*/ 1160291 h 1335136"/>
                <a:gd name="connsiteX22" fmla="*/ 961601 w 1355022"/>
                <a:gd name="connsiteY22" fmla="*/ 1297161 h 1335136"/>
                <a:gd name="connsiteX23" fmla="*/ 857322 w 1355022"/>
                <a:gd name="connsiteY23" fmla="*/ 1335136 h 1335136"/>
                <a:gd name="connsiteX24" fmla="*/ 787871 w 1355022"/>
                <a:gd name="connsiteY24" fmla="*/ 1214771 h 1335136"/>
                <a:gd name="connsiteX25" fmla="*/ 567151 w 1355022"/>
                <a:gd name="connsiteY25" fmla="*/ 1214771 h 1335136"/>
                <a:gd name="connsiteX26" fmla="*/ 497700 w 1355022"/>
                <a:gd name="connsiteY26" fmla="*/ 1335136 h 1335136"/>
                <a:gd name="connsiteX27" fmla="*/ 393422 w 1355022"/>
                <a:gd name="connsiteY27" fmla="*/ 1297161 h 1335136"/>
                <a:gd name="connsiteX28" fmla="*/ 417546 w 1355022"/>
                <a:gd name="connsiteY28" fmla="*/ 1160291 h 1335136"/>
                <a:gd name="connsiteX29" fmla="*/ 248465 w 1355022"/>
                <a:gd name="connsiteY29" fmla="*/ 1018340 h 1335136"/>
                <a:gd name="connsiteX30" fmla="*/ 117934 w 1355022"/>
                <a:gd name="connsiteY30" fmla="*/ 1065879 h 1335136"/>
                <a:gd name="connsiteX31" fmla="*/ 62448 w 1355022"/>
                <a:gd name="connsiteY31" fmla="*/ 969725 h 1335136"/>
                <a:gd name="connsiteX32" fmla="*/ 168861 w 1355022"/>
                <a:gd name="connsiteY32" fmla="*/ 880392 h 1335136"/>
                <a:gd name="connsiteX33" fmla="*/ 130534 w 1355022"/>
                <a:gd name="connsiteY33" fmla="*/ 662912 h 1335136"/>
                <a:gd name="connsiteX34" fmla="*/ 0 w 1355022"/>
                <a:gd name="connsiteY34" fmla="*/ 615381 h 1335136"/>
                <a:gd name="connsiteX35" fmla="*/ 19269 w 1355022"/>
                <a:gd name="connsiteY35" fmla="*/ 506039 h 1335136"/>
                <a:gd name="connsiteX36" fmla="*/ 158180 w 1355022"/>
                <a:gd name="connsiteY36" fmla="*/ 506042 h 1335136"/>
                <a:gd name="connsiteX37" fmla="*/ 268540 w 1355022"/>
                <a:gd name="connsiteY37" fmla="*/ 314793 h 1335136"/>
                <a:gd name="connsiteX38" fmla="*/ 199081 w 1355022"/>
                <a:gd name="connsiteY38" fmla="*/ 194432 h 1335136"/>
                <a:gd name="connsiteX39" fmla="*/ 284089 w 1355022"/>
                <a:gd name="connsiteY39" fmla="*/ 123064 h 1335136"/>
                <a:gd name="connsiteX40" fmla="*/ 390498 w 1355022"/>
                <a:gd name="connsiteY40" fmla="*/ 212403 h 1335136"/>
                <a:gd name="connsiteX41" fmla="*/ 597907 w 1355022"/>
                <a:gd name="connsiteY41" fmla="*/ 136873 h 133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55022" h="1335136">
                  <a:moveTo>
                    <a:pt x="677511" y="354534"/>
                  </a:moveTo>
                  <a:cubicBezTo>
                    <a:pt x="498571" y="354534"/>
                    <a:pt x="353511" y="499594"/>
                    <a:pt x="353511" y="678534"/>
                  </a:cubicBezTo>
                  <a:cubicBezTo>
                    <a:pt x="353511" y="857474"/>
                    <a:pt x="498571" y="1002534"/>
                    <a:pt x="677511" y="1002534"/>
                  </a:cubicBezTo>
                  <a:cubicBezTo>
                    <a:pt x="856451" y="1002534"/>
                    <a:pt x="1001511" y="857474"/>
                    <a:pt x="1001511" y="678534"/>
                  </a:cubicBezTo>
                  <a:cubicBezTo>
                    <a:pt x="1001511" y="499594"/>
                    <a:pt x="856451" y="354534"/>
                    <a:pt x="677511" y="354534"/>
                  </a:cubicBezTo>
                  <a:close/>
                  <a:moveTo>
                    <a:pt x="622026" y="0"/>
                  </a:moveTo>
                  <a:lnTo>
                    <a:pt x="732997" y="0"/>
                  </a:lnTo>
                  <a:lnTo>
                    <a:pt x="757115" y="136872"/>
                  </a:lnTo>
                  <a:cubicBezTo>
                    <a:pt x="830661" y="147692"/>
                    <a:pt x="901233" y="173391"/>
                    <a:pt x="964524" y="212402"/>
                  </a:cubicBezTo>
                  <a:lnTo>
                    <a:pt x="964524" y="212403"/>
                  </a:lnTo>
                  <a:lnTo>
                    <a:pt x="1070934" y="123064"/>
                  </a:lnTo>
                  <a:lnTo>
                    <a:pt x="1155942" y="194432"/>
                  </a:lnTo>
                  <a:lnTo>
                    <a:pt x="1086483" y="314793"/>
                  </a:lnTo>
                  <a:cubicBezTo>
                    <a:pt x="1135872" y="370381"/>
                    <a:pt x="1173422" y="435455"/>
                    <a:pt x="1196843" y="506043"/>
                  </a:cubicBezTo>
                  <a:lnTo>
                    <a:pt x="1335753" y="506039"/>
                  </a:lnTo>
                  <a:lnTo>
                    <a:pt x="1355022" y="615381"/>
                  </a:lnTo>
                  <a:lnTo>
                    <a:pt x="1224488" y="662912"/>
                  </a:lnTo>
                  <a:cubicBezTo>
                    <a:pt x="1226610" y="737258"/>
                    <a:pt x="1213569" y="811256"/>
                    <a:pt x="1186161" y="880392"/>
                  </a:cubicBezTo>
                  <a:lnTo>
                    <a:pt x="1292574" y="969725"/>
                  </a:lnTo>
                  <a:lnTo>
                    <a:pt x="1237089" y="1065879"/>
                  </a:lnTo>
                  <a:lnTo>
                    <a:pt x="1106558" y="1018341"/>
                  </a:lnTo>
                  <a:cubicBezTo>
                    <a:pt x="1060419" y="1076657"/>
                    <a:pt x="1002889" y="1124957"/>
                    <a:pt x="937476" y="1160291"/>
                  </a:cubicBezTo>
                  <a:lnTo>
                    <a:pt x="961601" y="1297161"/>
                  </a:lnTo>
                  <a:lnTo>
                    <a:pt x="857322" y="1335136"/>
                  </a:lnTo>
                  <a:lnTo>
                    <a:pt x="787871" y="1214771"/>
                  </a:lnTo>
                  <a:cubicBezTo>
                    <a:pt x="715061" y="1229771"/>
                    <a:pt x="639960" y="1229771"/>
                    <a:pt x="567151" y="1214771"/>
                  </a:cubicBezTo>
                  <a:lnTo>
                    <a:pt x="497700" y="1335136"/>
                  </a:lnTo>
                  <a:lnTo>
                    <a:pt x="393422" y="1297161"/>
                  </a:lnTo>
                  <a:lnTo>
                    <a:pt x="417546" y="1160291"/>
                  </a:lnTo>
                  <a:cubicBezTo>
                    <a:pt x="352134" y="1124956"/>
                    <a:pt x="294603" y="1076657"/>
                    <a:pt x="248465" y="1018340"/>
                  </a:cubicBezTo>
                  <a:lnTo>
                    <a:pt x="117934" y="1065879"/>
                  </a:lnTo>
                  <a:lnTo>
                    <a:pt x="62448" y="969725"/>
                  </a:lnTo>
                  <a:lnTo>
                    <a:pt x="168861" y="880392"/>
                  </a:lnTo>
                  <a:cubicBezTo>
                    <a:pt x="141454" y="811256"/>
                    <a:pt x="128413" y="737258"/>
                    <a:pt x="130534" y="662912"/>
                  </a:cubicBezTo>
                  <a:lnTo>
                    <a:pt x="0" y="615381"/>
                  </a:lnTo>
                  <a:lnTo>
                    <a:pt x="19269" y="506039"/>
                  </a:lnTo>
                  <a:lnTo>
                    <a:pt x="158180" y="506042"/>
                  </a:lnTo>
                  <a:cubicBezTo>
                    <a:pt x="181601" y="435454"/>
                    <a:pt x="219152" y="370381"/>
                    <a:pt x="268540" y="314793"/>
                  </a:cubicBezTo>
                  <a:lnTo>
                    <a:pt x="199081" y="194432"/>
                  </a:lnTo>
                  <a:lnTo>
                    <a:pt x="284089" y="123064"/>
                  </a:lnTo>
                  <a:lnTo>
                    <a:pt x="390498" y="212403"/>
                  </a:lnTo>
                  <a:cubicBezTo>
                    <a:pt x="453789" y="173392"/>
                    <a:pt x="524361" y="147693"/>
                    <a:pt x="597907" y="136873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Freeform 222">
              <a:extLst>
                <a:ext uri="{FF2B5EF4-FFF2-40B4-BE49-F238E27FC236}">
                  <a16:creationId xmlns:a16="http://schemas.microsoft.com/office/drawing/2014/main" id="{554103F9-18E9-467F-877B-34F93033A34A}"/>
                </a:ext>
              </a:extLst>
            </p:cNvPr>
            <p:cNvSpPr/>
            <p:nvPr/>
          </p:nvSpPr>
          <p:spPr>
            <a:xfrm rot="19997123">
              <a:off x="-859804" y="1760290"/>
              <a:ext cx="648993" cy="666344"/>
            </a:xfrm>
            <a:custGeom>
              <a:avLst/>
              <a:gdLst>
                <a:gd name="connsiteX0" fmla="*/ 473688 w 947376"/>
                <a:gd name="connsiteY0" fmla="*/ 365193 h 972702"/>
                <a:gd name="connsiteX1" fmla="*/ 352530 w 947376"/>
                <a:gd name="connsiteY1" fmla="*/ 486351 h 972702"/>
                <a:gd name="connsiteX2" fmla="*/ 473688 w 947376"/>
                <a:gd name="connsiteY2" fmla="*/ 607509 h 972702"/>
                <a:gd name="connsiteX3" fmla="*/ 594846 w 947376"/>
                <a:gd name="connsiteY3" fmla="*/ 486351 h 972702"/>
                <a:gd name="connsiteX4" fmla="*/ 473688 w 947376"/>
                <a:gd name="connsiteY4" fmla="*/ 365193 h 972702"/>
                <a:gd name="connsiteX5" fmla="*/ 505185 w 947376"/>
                <a:gd name="connsiteY5" fmla="*/ 0 h 972702"/>
                <a:gd name="connsiteX6" fmla="*/ 611225 w 947376"/>
                <a:gd name="connsiteY6" fmla="*/ 18790 h 972702"/>
                <a:gd name="connsiteX7" fmla="*/ 619703 w 947376"/>
                <a:gd name="connsiteY7" fmla="*/ 171392 h 972702"/>
                <a:gd name="connsiteX8" fmla="*/ 758842 w 947376"/>
                <a:gd name="connsiteY8" fmla="*/ 288346 h 972702"/>
                <a:gd name="connsiteX9" fmla="*/ 910628 w 947376"/>
                <a:gd name="connsiteY9" fmla="*/ 270451 h 972702"/>
                <a:gd name="connsiteX10" fmla="*/ 947376 w 947376"/>
                <a:gd name="connsiteY10" fmla="*/ 371680 h 972702"/>
                <a:gd name="connsiteX11" fmla="*/ 819457 w 947376"/>
                <a:gd name="connsiteY11" fmla="*/ 455323 h 972702"/>
                <a:gd name="connsiteX12" fmla="*/ 787741 w 947376"/>
                <a:gd name="connsiteY12" fmla="*/ 634297 h 972702"/>
                <a:gd name="connsiteX13" fmla="*/ 879133 w 947376"/>
                <a:gd name="connsiteY13" fmla="*/ 756803 h 972702"/>
                <a:gd name="connsiteX14" fmla="*/ 809839 w 947376"/>
                <a:gd name="connsiteY14" fmla="*/ 839242 h 972702"/>
                <a:gd name="connsiteX15" fmla="*/ 673443 w 947376"/>
                <a:gd name="connsiteY15" fmla="*/ 770282 h 972702"/>
                <a:gd name="connsiteX16" fmla="*/ 502588 w 947376"/>
                <a:gd name="connsiteY16" fmla="*/ 832305 h 972702"/>
                <a:gd name="connsiteX17" fmla="*/ 442191 w 947376"/>
                <a:gd name="connsiteY17" fmla="*/ 972702 h 972702"/>
                <a:gd name="connsiteX18" fmla="*/ 336151 w 947376"/>
                <a:gd name="connsiteY18" fmla="*/ 953912 h 972702"/>
                <a:gd name="connsiteX19" fmla="*/ 327673 w 947376"/>
                <a:gd name="connsiteY19" fmla="*/ 801310 h 972702"/>
                <a:gd name="connsiteX20" fmla="*/ 188534 w 947376"/>
                <a:gd name="connsiteY20" fmla="*/ 684357 h 972702"/>
                <a:gd name="connsiteX21" fmla="*/ 36748 w 947376"/>
                <a:gd name="connsiteY21" fmla="*/ 702251 h 972702"/>
                <a:gd name="connsiteX22" fmla="*/ 0 w 947376"/>
                <a:gd name="connsiteY22" fmla="*/ 601022 h 972702"/>
                <a:gd name="connsiteX23" fmla="*/ 127919 w 947376"/>
                <a:gd name="connsiteY23" fmla="*/ 517379 h 972702"/>
                <a:gd name="connsiteX24" fmla="*/ 159635 w 947376"/>
                <a:gd name="connsiteY24" fmla="*/ 338405 h 972702"/>
                <a:gd name="connsiteX25" fmla="*/ 68243 w 947376"/>
                <a:gd name="connsiteY25" fmla="*/ 215899 h 972702"/>
                <a:gd name="connsiteX26" fmla="*/ 137537 w 947376"/>
                <a:gd name="connsiteY26" fmla="*/ 133460 h 972702"/>
                <a:gd name="connsiteX27" fmla="*/ 273933 w 947376"/>
                <a:gd name="connsiteY27" fmla="*/ 202420 h 972702"/>
                <a:gd name="connsiteX28" fmla="*/ 444789 w 947376"/>
                <a:gd name="connsiteY28" fmla="*/ 140397 h 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7376" h="972702">
                  <a:moveTo>
                    <a:pt x="473688" y="365193"/>
                  </a:moveTo>
                  <a:cubicBezTo>
                    <a:pt x="406774" y="365193"/>
                    <a:pt x="352530" y="419437"/>
                    <a:pt x="352530" y="486351"/>
                  </a:cubicBezTo>
                  <a:cubicBezTo>
                    <a:pt x="352530" y="553265"/>
                    <a:pt x="406774" y="607509"/>
                    <a:pt x="473688" y="607509"/>
                  </a:cubicBezTo>
                  <a:cubicBezTo>
                    <a:pt x="540602" y="607509"/>
                    <a:pt x="594846" y="553265"/>
                    <a:pt x="594846" y="486351"/>
                  </a:cubicBezTo>
                  <a:cubicBezTo>
                    <a:pt x="594846" y="419437"/>
                    <a:pt x="540602" y="365193"/>
                    <a:pt x="473688" y="365193"/>
                  </a:cubicBezTo>
                  <a:close/>
                  <a:moveTo>
                    <a:pt x="505185" y="0"/>
                  </a:moveTo>
                  <a:lnTo>
                    <a:pt x="611225" y="18790"/>
                  </a:lnTo>
                  <a:lnTo>
                    <a:pt x="619703" y="171392"/>
                  </a:lnTo>
                  <a:cubicBezTo>
                    <a:pt x="675645" y="197328"/>
                    <a:pt x="723672" y="237696"/>
                    <a:pt x="758842" y="288346"/>
                  </a:cubicBezTo>
                  <a:lnTo>
                    <a:pt x="910628" y="270451"/>
                  </a:lnTo>
                  <a:lnTo>
                    <a:pt x="947376" y="371680"/>
                  </a:lnTo>
                  <a:lnTo>
                    <a:pt x="819457" y="455323"/>
                  </a:lnTo>
                  <a:cubicBezTo>
                    <a:pt x="824969" y="516739"/>
                    <a:pt x="814021" y="578516"/>
                    <a:pt x="787741" y="634297"/>
                  </a:cubicBezTo>
                  <a:lnTo>
                    <a:pt x="879133" y="756803"/>
                  </a:lnTo>
                  <a:lnTo>
                    <a:pt x="809839" y="839242"/>
                  </a:lnTo>
                  <a:lnTo>
                    <a:pt x="673443" y="770282"/>
                  </a:lnTo>
                  <a:cubicBezTo>
                    <a:pt x="623011" y="805763"/>
                    <a:pt x="564038" y="827171"/>
                    <a:pt x="502588" y="832305"/>
                  </a:cubicBezTo>
                  <a:lnTo>
                    <a:pt x="442191" y="972702"/>
                  </a:lnTo>
                  <a:lnTo>
                    <a:pt x="336151" y="953912"/>
                  </a:lnTo>
                  <a:lnTo>
                    <a:pt x="327673" y="801310"/>
                  </a:lnTo>
                  <a:cubicBezTo>
                    <a:pt x="271731" y="775374"/>
                    <a:pt x="223704" y="735006"/>
                    <a:pt x="188534" y="684357"/>
                  </a:cubicBezTo>
                  <a:lnTo>
                    <a:pt x="36748" y="702251"/>
                  </a:lnTo>
                  <a:lnTo>
                    <a:pt x="0" y="601022"/>
                  </a:lnTo>
                  <a:lnTo>
                    <a:pt x="127919" y="517379"/>
                  </a:lnTo>
                  <a:cubicBezTo>
                    <a:pt x="122407" y="455963"/>
                    <a:pt x="133355" y="394186"/>
                    <a:pt x="159635" y="338405"/>
                  </a:cubicBezTo>
                  <a:lnTo>
                    <a:pt x="68243" y="215899"/>
                  </a:lnTo>
                  <a:lnTo>
                    <a:pt x="137537" y="133460"/>
                  </a:lnTo>
                  <a:lnTo>
                    <a:pt x="273933" y="202420"/>
                  </a:lnTo>
                  <a:cubicBezTo>
                    <a:pt x="324365" y="166939"/>
                    <a:pt x="383339" y="145531"/>
                    <a:pt x="444789" y="1403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Forme libre 211">
              <a:extLst>
                <a:ext uri="{FF2B5EF4-FFF2-40B4-BE49-F238E27FC236}">
                  <a16:creationId xmlns:a16="http://schemas.microsoft.com/office/drawing/2014/main" id="{ABBCD21D-4638-4F51-8AD4-B42951F1E842}"/>
                </a:ext>
              </a:extLst>
            </p:cNvPr>
            <p:cNvSpPr/>
            <p:nvPr/>
          </p:nvSpPr>
          <p:spPr>
            <a:xfrm rot="18414111">
              <a:off x="-452443" y="1398466"/>
              <a:ext cx="382878" cy="382878"/>
            </a:xfrm>
            <a:custGeom>
              <a:avLst/>
              <a:gdLst>
                <a:gd name="connsiteX0" fmla="*/ 426121 w 685364"/>
                <a:gd name="connsiteY0" fmla="*/ 203823 h 685364"/>
                <a:gd name="connsiteX1" fmla="*/ 203823 w 685364"/>
                <a:gd name="connsiteY1" fmla="*/ 259243 h 685364"/>
                <a:gd name="connsiteX2" fmla="*/ 259243 w 685364"/>
                <a:gd name="connsiteY2" fmla="*/ 481541 h 685364"/>
                <a:gd name="connsiteX3" fmla="*/ 481541 w 685364"/>
                <a:gd name="connsiteY3" fmla="*/ 426121 h 685364"/>
                <a:gd name="connsiteX4" fmla="*/ 426121 w 685364"/>
                <a:gd name="connsiteY4" fmla="*/ 203823 h 685364"/>
                <a:gd name="connsiteX5" fmla="*/ 559207 w 685364"/>
                <a:gd name="connsiteY5" fmla="*/ 71998 h 685364"/>
                <a:gd name="connsiteX6" fmla="*/ 613367 w 685364"/>
                <a:gd name="connsiteY6" fmla="*/ 126158 h 685364"/>
                <a:gd name="connsiteX7" fmla="*/ 556131 w 685364"/>
                <a:gd name="connsiteY7" fmla="*/ 218571 h 685364"/>
                <a:gd name="connsiteX8" fmla="*/ 589589 w 685364"/>
                <a:gd name="connsiteY8" fmla="*/ 343441 h 685364"/>
                <a:gd name="connsiteX9" fmla="*/ 685364 w 685364"/>
                <a:gd name="connsiteY9" fmla="*/ 394855 h 685364"/>
                <a:gd name="connsiteX10" fmla="*/ 665540 w 685364"/>
                <a:gd name="connsiteY10" fmla="*/ 468839 h 685364"/>
                <a:gd name="connsiteX11" fmla="*/ 556890 w 685364"/>
                <a:gd name="connsiteY11" fmla="*/ 465478 h 685364"/>
                <a:gd name="connsiteX12" fmla="*/ 465478 w 685364"/>
                <a:gd name="connsiteY12" fmla="*/ 556888 h 685364"/>
                <a:gd name="connsiteX13" fmla="*/ 468840 w 685364"/>
                <a:gd name="connsiteY13" fmla="*/ 665540 h 685364"/>
                <a:gd name="connsiteX14" fmla="*/ 394855 w 685364"/>
                <a:gd name="connsiteY14" fmla="*/ 685364 h 685364"/>
                <a:gd name="connsiteX15" fmla="*/ 343441 w 685364"/>
                <a:gd name="connsiteY15" fmla="*/ 589589 h 685364"/>
                <a:gd name="connsiteX16" fmla="*/ 218570 w 685364"/>
                <a:gd name="connsiteY16" fmla="*/ 556130 h 685364"/>
                <a:gd name="connsiteX17" fmla="*/ 126157 w 685364"/>
                <a:gd name="connsiteY17" fmla="*/ 613366 h 685364"/>
                <a:gd name="connsiteX18" fmla="*/ 71997 w 685364"/>
                <a:gd name="connsiteY18" fmla="*/ 559206 h 685364"/>
                <a:gd name="connsiteX19" fmla="*/ 129233 w 685364"/>
                <a:gd name="connsiteY19" fmla="*/ 466793 h 685364"/>
                <a:gd name="connsiteX20" fmla="*/ 95775 w 685364"/>
                <a:gd name="connsiteY20" fmla="*/ 341923 h 685364"/>
                <a:gd name="connsiteX21" fmla="*/ 0 w 685364"/>
                <a:gd name="connsiteY21" fmla="*/ 290509 h 685364"/>
                <a:gd name="connsiteX22" fmla="*/ 19824 w 685364"/>
                <a:gd name="connsiteY22" fmla="*/ 216525 h 685364"/>
                <a:gd name="connsiteX23" fmla="*/ 128474 w 685364"/>
                <a:gd name="connsiteY23" fmla="*/ 219886 h 685364"/>
                <a:gd name="connsiteX24" fmla="*/ 219886 w 685364"/>
                <a:gd name="connsiteY24" fmla="*/ 128476 h 685364"/>
                <a:gd name="connsiteX25" fmla="*/ 216524 w 685364"/>
                <a:gd name="connsiteY25" fmla="*/ 19824 h 685364"/>
                <a:gd name="connsiteX26" fmla="*/ 290509 w 685364"/>
                <a:gd name="connsiteY26" fmla="*/ 0 h 685364"/>
                <a:gd name="connsiteX27" fmla="*/ 341923 w 685364"/>
                <a:gd name="connsiteY27" fmla="*/ 95775 h 685364"/>
                <a:gd name="connsiteX28" fmla="*/ 466794 w 685364"/>
                <a:gd name="connsiteY28" fmla="*/ 129234 h 6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85364" h="685364">
                  <a:moveTo>
                    <a:pt x="426121" y="203823"/>
                  </a:moveTo>
                  <a:cubicBezTo>
                    <a:pt x="349431" y="157740"/>
                    <a:pt x="249905" y="182553"/>
                    <a:pt x="203823" y="259243"/>
                  </a:cubicBezTo>
                  <a:cubicBezTo>
                    <a:pt x="157741" y="335933"/>
                    <a:pt x="182553" y="435459"/>
                    <a:pt x="259243" y="481541"/>
                  </a:cubicBezTo>
                  <a:cubicBezTo>
                    <a:pt x="335933" y="527624"/>
                    <a:pt x="435459" y="502811"/>
                    <a:pt x="481541" y="426121"/>
                  </a:cubicBezTo>
                  <a:cubicBezTo>
                    <a:pt x="527623" y="349431"/>
                    <a:pt x="502811" y="249905"/>
                    <a:pt x="426121" y="203823"/>
                  </a:cubicBezTo>
                  <a:close/>
                  <a:moveTo>
                    <a:pt x="559207" y="71998"/>
                  </a:moveTo>
                  <a:lnTo>
                    <a:pt x="613367" y="126158"/>
                  </a:lnTo>
                  <a:lnTo>
                    <a:pt x="556131" y="218571"/>
                  </a:lnTo>
                  <a:cubicBezTo>
                    <a:pt x="578175" y="256484"/>
                    <a:pt x="589724" y="299585"/>
                    <a:pt x="589589" y="343441"/>
                  </a:cubicBezTo>
                  <a:lnTo>
                    <a:pt x="685364" y="394855"/>
                  </a:lnTo>
                  <a:lnTo>
                    <a:pt x="665540" y="468839"/>
                  </a:lnTo>
                  <a:lnTo>
                    <a:pt x="556890" y="465478"/>
                  </a:lnTo>
                  <a:cubicBezTo>
                    <a:pt x="535079" y="503526"/>
                    <a:pt x="503526" y="535078"/>
                    <a:pt x="465478" y="556888"/>
                  </a:cubicBezTo>
                  <a:lnTo>
                    <a:pt x="468840" y="665540"/>
                  </a:lnTo>
                  <a:lnTo>
                    <a:pt x="394855" y="685364"/>
                  </a:lnTo>
                  <a:lnTo>
                    <a:pt x="343441" y="589589"/>
                  </a:lnTo>
                  <a:cubicBezTo>
                    <a:pt x="299585" y="589724"/>
                    <a:pt x="256484" y="578175"/>
                    <a:pt x="218570" y="556130"/>
                  </a:cubicBezTo>
                  <a:lnTo>
                    <a:pt x="126157" y="613366"/>
                  </a:lnTo>
                  <a:lnTo>
                    <a:pt x="71997" y="559206"/>
                  </a:lnTo>
                  <a:lnTo>
                    <a:pt x="129233" y="466793"/>
                  </a:lnTo>
                  <a:cubicBezTo>
                    <a:pt x="107189" y="428880"/>
                    <a:pt x="95640" y="385779"/>
                    <a:pt x="95775" y="341923"/>
                  </a:cubicBezTo>
                  <a:lnTo>
                    <a:pt x="0" y="290509"/>
                  </a:lnTo>
                  <a:lnTo>
                    <a:pt x="19824" y="216525"/>
                  </a:lnTo>
                  <a:lnTo>
                    <a:pt x="128474" y="219886"/>
                  </a:lnTo>
                  <a:cubicBezTo>
                    <a:pt x="150285" y="181838"/>
                    <a:pt x="181838" y="150286"/>
                    <a:pt x="219886" y="128476"/>
                  </a:cubicBezTo>
                  <a:lnTo>
                    <a:pt x="216524" y="19824"/>
                  </a:lnTo>
                  <a:lnTo>
                    <a:pt x="290509" y="0"/>
                  </a:lnTo>
                  <a:lnTo>
                    <a:pt x="341923" y="95775"/>
                  </a:lnTo>
                  <a:cubicBezTo>
                    <a:pt x="385779" y="95640"/>
                    <a:pt x="428880" y="107189"/>
                    <a:pt x="466794" y="129234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Forme libre 211">
              <a:extLst>
                <a:ext uri="{FF2B5EF4-FFF2-40B4-BE49-F238E27FC236}">
                  <a16:creationId xmlns:a16="http://schemas.microsoft.com/office/drawing/2014/main" id="{AED81729-E8DB-4AE0-93D6-6CDBEBD55816}"/>
                </a:ext>
              </a:extLst>
            </p:cNvPr>
            <p:cNvSpPr/>
            <p:nvPr/>
          </p:nvSpPr>
          <p:spPr>
            <a:xfrm rot="18414111">
              <a:off x="1040015" y="1347992"/>
              <a:ext cx="596072" cy="596073"/>
            </a:xfrm>
            <a:custGeom>
              <a:avLst/>
              <a:gdLst>
                <a:gd name="connsiteX0" fmla="*/ 426121 w 685364"/>
                <a:gd name="connsiteY0" fmla="*/ 203823 h 685364"/>
                <a:gd name="connsiteX1" fmla="*/ 203823 w 685364"/>
                <a:gd name="connsiteY1" fmla="*/ 259243 h 685364"/>
                <a:gd name="connsiteX2" fmla="*/ 259243 w 685364"/>
                <a:gd name="connsiteY2" fmla="*/ 481541 h 685364"/>
                <a:gd name="connsiteX3" fmla="*/ 481541 w 685364"/>
                <a:gd name="connsiteY3" fmla="*/ 426121 h 685364"/>
                <a:gd name="connsiteX4" fmla="*/ 426121 w 685364"/>
                <a:gd name="connsiteY4" fmla="*/ 203823 h 685364"/>
                <a:gd name="connsiteX5" fmla="*/ 559207 w 685364"/>
                <a:gd name="connsiteY5" fmla="*/ 71998 h 685364"/>
                <a:gd name="connsiteX6" fmla="*/ 613367 w 685364"/>
                <a:gd name="connsiteY6" fmla="*/ 126158 h 685364"/>
                <a:gd name="connsiteX7" fmla="*/ 556131 w 685364"/>
                <a:gd name="connsiteY7" fmla="*/ 218571 h 685364"/>
                <a:gd name="connsiteX8" fmla="*/ 589589 w 685364"/>
                <a:gd name="connsiteY8" fmla="*/ 343441 h 685364"/>
                <a:gd name="connsiteX9" fmla="*/ 685364 w 685364"/>
                <a:gd name="connsiteY9" fmla="*/ 394855 h 685364"/>
                <a:gd name="connsiteX10" fmla="*/ 665540 w 685364"/>
                <a:gd name="connsiteY10" fmla="*/ 468839 h 685364"/>
                <a:gd name="connsiteX11" fmla="*/ 556890 w 685364"/>
                <a:gd name="connsiteY11" fmla="*/ 465478 h 685364"/>
                <a:gd name="connsiteX12" fmla="*/ 465478 w 685364"/>
                <a:gd name="connsiteY12" fmla="*/ 556888 h 685364"/>
                <a:gd name="connsiteX13" fmla="*/ 468840 w 685364"/>
                <a:gd name="connsiteY13" fmla="*/ 665540 h 685364"/>
                <a:gd name="connsiteX14" fmla="*/ 394855 w 685364"/>
                <a:gd name="connsiteY14" fmla="*/ 685364 h 685364"/>
                <a:gd name="connsiteX15" fmla="*/ 343441 w 685364"/>
                <a:gd name="connsiteY15" fmla="*/ 589589 h 685364"/>
                <a:gd name="connsiteX16" fmla="*/ 218570 w 685364"/>
                <a:gd name="connsiteY16" fmla="*/ 556130 h 685364"/>
                <a:gd name="connsiteX17" fmla="*/ 126157 w 685364"/>
                <a:gd name="connsiteY17" fmla="*/ 613366 h 685364"/>
                <a:gd name="connsiteX18" fmla="*/ 71997 w 685364"/>
                <a:gd name="connsiteY18" fmla="*/ 559206 h 685364"/>
                <a:gd name="connsiteX19" fmla="*/ 129233 w 685364"/>
                <a:gd name="connsiteY19" fmla="*/ 466793 h 685364"/>
                <a:gd name="connsiteX20" fmla="*/ 95775 w 685364"/>
                <a:gd name="connsiteY20" fmla="*/ 341923 h 685364"/>
                <a:gd name="connsiteX21" fmla="*/ 0 w 685364"/>
                <a:gd name="connsiteY21" fmla="*/ 290509 h 685364"/>
                <a:gd name="connsiteX22" fmla="*/ 19824 w 685364"/>
                <a:gd name="connsiteY22" fmla="*/ 216525 h 685364"/>
                <a:gd name="connsiteX23" fmla="*/ 128474 w 685364"/>
                <a:gd name="connsiteY23" fmla="*/ 219886 h 685364"/>
                <a:gd name="connsiteX24" fmla="*/ 219886 w 685364"/>
                <a:gd name="connsiteY24" fmla="*/ 128476 h 685364"/>
                <a:gd name="connsiteX25" fmla="*/ 216524 w 685364"/>
                <a:gd name="connsiteY25" fmla="*/ 19824 h 685364"/>
                <a:gd name="connsiteX26" fmla="*/ 290509 w 685364"/>
                <a:gd name="connsiteY26" fmla="*/ 0 h 685364"/>
                <a:gd name="connsiteX27" fmla="*/ 341923 w 685364"/>
                <a:gd name="connsiteY27" fmla="*/ 95775 h 685364"/>
                <a:gd name="connsiteX28" fmla="*/ 466794 w 685364"/>
                <a:gd name="connsiteY28" fmla="*/ 129234 h 6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85364" h="685364">
                  <a:moveTo>
                    <a:pt x="426121" y="203823"/>
                  </a:moveTo>
                  <a:cubicBezTo>
                    <a:pt x="349431" y="157740"/>
                    <a:pt x="249905" y="182553"/>
                    <a:pt x="203823" y="259243"/>
                  </a:cubicBezTo>
                  <a:cubicBezTo>
                    <a:pt x="157741" y="335933"/>
                    <a:pt x="182553" y="435459"/>
                    <a:pt x="259243" y="481541"/>
                  </a:cubicBezTo>
                  <a:cubicBezTo>
                    <a:pt x="335933" y="527624"/>
                    <a:pt x="435459" y="502811"/>
                    <a:pt x="481541" y="426121"/>
                  </a:cubicBezTo>
                  <a:cubicBezTo>
                    <a:pt x="527623" y="349431"/>
                    <a:pt x="502811" y="249905"/>
                    <a:pt x="426121" y="203823"/>
                  </a:cubicBezTo>
                  <a:close/>
                  <a:moveTo>
                    <a:pt x="559207" y="71998"/>
                  </a:moveTo>
                  <a:lnTo>
                    <a:pt x="613367" y="126158"/>
                  </a:lnTo>
                  <a:lnTo>
                    <a:pt x="556131" y="218571"/>
                  </a:lnTo>
                  <a:cubicBezTo>
                    <a:pt x="578175" y="256484"/>
                    <a:pt x="589724" y="299585"/>
                    <a:pt x="589589" y="343441"/>
                  </a:cubicBezTo>
                  <a:lnTo>
                    <a:pt x="685364" y="394855"/>
                  </a:lnTo>
                  <a:lnTo>
                    <a:pt x="665540" y="468839"/>
                  </a:lnTo>
                  <a:lnTo>
                    <a:pt x="556890" y="465478"/>
                  </a:lnTo>
                  <a:cubicBezTo>
                    <a:pt x="535079" y="503526"/>
                    <a:pt x="503526" y="535078"/>
                    <a:pt x="465478" y="556888"/>
                  </a:cubicBezTo>
                  <a:lnTo>
                    <a:pt x="468840" y="665540"/>
                  </a:lnTo>
                  <a:lnTo>
                    <a:pt x="394855" y="685364"/>
                  </a:lnTo>
                  <a:lnTo>
                    <a:pt x="343441" y="589589"/>
                  </a:lnTo>
                  <a:cubicBezTo>
                    <a:pt x="299585" y="589724"/>
                    <a:pt x="256484" y="578175"/>
                    <a:pt x="218570" y="556130"/>
                  </a:cubicBezTo>
                  <a:lnTo>
                    <a:pt x="126157" y="613366"/>
                  </a:lnTo>
                  <a:lnTo>
                    <a:pt x="71997" y="559206"/>
                  </a:lnTo>
                  <a:lnTo>
                    <a:pt x="129233" y="466793"/>
                  </a:lnTo>
                  <a:cubicBezTo>
                    <a:pt x="107189" y="428880"/>
                    <a:pt x="95640" y="385779"/>
                    <a:pt x="95775" y="341923"/>
                  </a:cubicBezTo>
                  <a:lnTo>
                    <a:pt x="0" y="290509"/>
                  </a:lnTo>
                  <a:lnTo>
                    <a:pt x="19824" y="216525"/>
                  </a:lnTo>
                  <a:lnTo>
                    <a:pt x="128474" y="219886"/>
                  </a:lnTo>
                  <a:cubicBezTo>
                    <a:pt x="150285" y="181838"/>
                    <a:pt x="181838" y="150286"/>
                    <a:pt x="219886" y="128476"/>
                  </a:cubicBezTo>
                  <a:lnTo>
                    <a:pt x="216524" y="19824"/>
                  </a:lnTo>
                  <a:lnTo>
                    <a:pt x="290509" y="0"/>
                  </a:lnTo>
                  <a:lnTo>
                    <a:pt x="341923" y="95775"/>
                  </a:lnTo>
                  <a:cubicBezTo>
                    <a:pt x="385779" y="95640"/>
                    <a:pt x="428880" y="107189"/>
                    <a:pt x="466794" y="129234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Freeform 225">
              <a:extLst>
                <a:ext uri="{FF2B5EF4-FFF2-40B4-BE49-F238E27FC236}">
                  <a16:creationId xmlns:a16="http://schemas.microsoft.com/office/drawing/2014/main" id="{8A5E0EC0-1FD2-468C-9467-9A9D75E74A29}"/>
                </a:ext>
              </a:extLst>
            </p:cNvPr>
            <p:cNvSpPr/>
            <p:nvPr/>
          </p:nvSpPr>
          <p:spPr>
            <a:xfrm rot="589855">
              <a:off x="-77503" y="2799123"/>
              <a:ext cx="662896" cy="680620"/>
            </a:xfrm>
            <a:custGeom>
              <a:avLst/>
              <a:gdLst>
                <a:gd name="connsiteX0" fmla="*/ 405899 w 811798"/>
                <a:gd name="connsiteY0" fmla="*/ 251972 h 833502"/>
                <a:gd name="connsiteX1" fmla="*/ 241120 w 811798"/>
                <a:gd name="connsiteY1" fmla="*/ 416751 h 833502"/>
                <a:gd name="connsiteX2" fmla="*/ 405899 w 811798"/>
                <a:gd name="connsiteY2" fmla="*/ 581530 h 833502"/>
                <a:gd name="connsiteX3" fmla="*/ 570678 w 811798"/>
                <a:gd name="connsiteY3" fmla="*/ 416751 h 833502"/>
                <a:gd name="connsiteX4" fmla="*/ 405899 w 811798"/>
                <a:gd name="connsiteY4" fmla="*/ 251972 h 833502"/>
                <a:gd name="connsiteX5" fmla="*/ 432888 w 811798"/>
                <a:gd name="connsiteY5" fmla="*/ 0 h 833502"/>
                <a:gd name="connsiteX6" fmla="*/ 523754 w 811798"/>
                <a:gd name="connsiteY6" fmla="*/ 16102 h 833502"/>
                <a:gd name="connsiteX7" fmla="*/ 531018 w 811798"/>
                <a:gd name="connsiteY7" fmla="*/ 146865 h 833502"/>
                <a:gd name="connsiteX8" fmla="*/ 650245 w 811798"/>
                <a:gd name="connsiteY8" fmla="*/ 247082 h 833502"/>
                <a:gd name="connsiteX9" fmla="*/ 780310 w 811798"/>
                <a:gd name="connsiteY9" fmla="*/ 231748 h 833502"/>
                <a:gd name="connsiteX10" fmla="*/ 811798 w 811798"/>
                <a:gd name="connsiteY10" fmla="*/ 318491 h 833502"/>
                <a:gd name="connsiteX11" fmla="*/ 702186 w 811798"/>
                <a:gd name="connsiteY11" fmla="*/ 390163 h 833502"/>
                <a:gd name="connsiteX12" fmla="*/ 675009 w 811798"/>
                <a:gd name="connsiteY12" fmla="*/ 543525 h 833502"/>
                <a:gd name="connsiteX13" fmla="*/ 753322 w 811798"/>
                <a:gd name="connsiteY13" fmla="*/ 648499 h 833502"/>
                <a:gd name="connsiteX14" fmla="*/ 693944 w 811798"/>
                <a:gd name="connsiteY14" fmla="*/ 719141 h 833502"/>
                <a:gd name="connsiteX15" fmla="*/ 577067 w 811798"/>
                <a:gd name="connsiteY15" fmla="*/ 660049 h 833502"/>
                <a:gd name="connsiteX16" fmla="*/ 430663 w 811798"/>
                <a:gd name="connsiteY16" fmla="*/ 713196 h 833502"/>
                <a:gd name="connsiteX17" fmla="*/ 378910 w 811798"/>
                <a:gd name="connsiteY17" fmla="*/ 833502 h 833502"/>
                <a:gd name="connsiteX18" fmla="*/ 288044 w 811798"/>
                <a:gd name="connsiteY18" fmla="*/ 817400 h 833502"/>
                <a:gd name="connsiteX19" fmla="*/ 280780 w 811798"/>
                <a:gd name="connsiteY19" fmla="*/ 686637 h 833502"/>
                <a:gd name="connsiteX20" fmla="*/ 161553 w 811798"/>
                <a:gd name="connsiteY20" fmla="*/ 586421 h 833502"/>
                <a:gd name="connsiteX21" fmla="*/ 31488 w 811798"/>
                <a:gd name="connsiteY21" fmla="*/ 601754 h 833502"/>
                <a:gd name="connsiteX22" fmla="*/ 0 w 811798"/>
                <a:gd name="connsiteY22" fmla="*/ 515012 h 833502"/>
                <a:gd name="connsiteX23" fmla="*/ 109612 w 811798"/>
                <a:gd name="connsiteY23" fmla="*/ 443339 h 833502"/>
                <a:gd name="connsiteX24" fmla="*/ 136789 w 811798"/>
                <a:gd name="connsiteY24" fmla="*/ 289977 h 833502"/>
                <a:gd name="connsiteX25" fmla="*/ 58476 w 811798"/>
                <a:gd name="connsiteY25" fmla="*/ 185003 h 833502"/>
                <a:gd name="connsiteX26" fmla="*/ 117854 w 811798"/>
                <a:gd name="connsiteY26" fmla="*/ 114361 h 833502"/>
                <a:gd name="connsiteX27" fmla="*/ 234731 w 811798"/>
                <a:gd name="connsiteY27" fmla="*/ 173453 h 833502"/>
                <a:gd name="connsiteX28" fmla="*/ 381135 w 811798"/>
                <a:gd name="connsiteY28" fmla="*/ 120306 h 83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11798" h="833502">
                  <a:moveTo>
                    <a:pt x="405899" y="251972"/>
                  </a:moveTo>
                  <a:cubicBezTo>
                    <a:pt x="314894" y="251972"/>
                    <a:pt x="241120" y="325746"/>
                    <a:pt x="241120" y="416751"/>
                  </a:cubicBezTo>
                  <a:cubicBezTo>
                    <a:pt x="241120" y="507756"/>
                    <a:pt x="314894" y="581530"/>
                    <a:pt x="405899" y="581530"/>
                  </a:cubicBezTo>
                  <a:cubicBezTo>
                    <a:pt x="496904" y="581530"/>
                    <a:pt x="570678" y="507756"/>
                    <a:pt x="570678" y="416751"/>
                  </a:cubicBezTo>
                  <a:cubicBezTo>
                    <a:pt x="570678" y="325746"/>
                    <a:pt x="496904" y="251972"/>
                    <a:pt x="405899" y="251972"/>
                  </a:cubicBezTo>
                  <a:close/>
                  <a:moveTo>
                    <a:pt x="432888" y="0"/>
                  </a:moveTo>
                  <a:lnTo>
                    <a:pt x="523754" y="16102"/>
                  </a:lnTo>
                  <a:lnTo>
                    <a:pt x="531018" y="146865"/>
                  </a:lnTo>
                  <a:cubicBezTo>
                    <a:pt x="578954" y="169089"/>
                    <a:pt x="620108" y="203681"/>
                    <a:pt x="650245" y="247082"/>
                  </a:cubicBezTo>
                  <a:lnTo>
                    <a:pt x="780310" y="231748"/>
                  </a:lnTo>
                  <a:lnTo>
                    <a:pt x="811798" y="318491"/>
                  </a:lnTo>
                  <a:lnTo>
                    <a:pt x="702186" y="390163"/>
                  </a:lnTo>
                  <a:cubicBezTo>
                    <a:pt x="706909" y="442790"/>
                    <a:pt x="697528" y="495726"/>
                    <a:pt x="675009" y="543525"/>
                  </a:cubicBezTo>
                  <a:lnTo>
                    <a:pt x="753322" y="648499"/>
                  </a:lnTo>
                  <a:lnTo>
                    <a:pt x="693944" y="719141"/>
                  </a:lnTo>
                  <a:lnTo>
                    <a:pt x="577067" y="660049"/>
                  </a:lnTo>
                  <a:cubicBezTo>
                    <a:pt x="533853" y="690453"/>
                    <a:pt x="483319" y="708797"/>
                    <a:pt x="430663" y="713196"/>
                  </a:cubicBezTo>
                  <a:lnTo>
                    <a:pt x="378910" y="833502"/>
                  </a:lnTo>
                  <a:lnTo>
                    <a:pt x="288044" y="817400"/>
                  </a:lnTo>
                  <a:lnTo>
                    <a:pt x="280780" y="686637"/>
                  </a:lnTo>
                  <a:cubicBezTo>
                    <a:pt x="232844" y="664413"/>
                    <a:pt x="191690" y="629822"/>
                    <a:pt x="161553" y="586421"/>
                  </a:cubicBezTo>
                  <a:lnTo>
                    <a:pt x="31488" y="601754"/>
                  </a:lnTo>
                  <a:lnTo>
                    <a:pt x="0" y="515012"/>
                  </a:lnTo>
                  <a:lnTo>
                    <a:pt x="109612" y="443339"/>
                  </a:lnTo>
                  <a:cubicBezTo>
                    <a:pt x="104889" y="390712"/>
                    <a:pt x="114270" y="337776"/>
                    <a:pt x="136789" y="289977"/>
                  </a:cubicBezTo>
                  <a:lnTo>
                    <a:pt x="58476" y="185003"/>
                  </a:lnTo>
                  <a:lnTo>
                    <a:pt x="117854" y="114361"/>
                  </a:lnTo>
                  <a:lnTo>
                    <a:pt x="234731" y="173453"/>
                  </a:lnTo>
                  <a:cubicBezTo>
                    <a:pt x="277946" y="143050"/>
                    <a:pt x="328479" y="124705"/>
                    <a:pt x="381135" y="120306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Freeform 226">
              <a:extLst>
                <a:ext uri="{FF2B5EF4-FFF2-40B4-BE49-F238E27FC236}">
                  <a16:creationId xmlns:a16="http://schemas.microsoft.com/office/drawing/2014/main" id="{76F6ABD8-62A6-4C69-8E72-D1FED97AE92E}"/>
                </a:ext>
              </a:extLst>
            </p:cNvPr>
            <p:cNvSpPr/>
            <p:nvPr/>
          </p:nvSpPr>
          <p:spPr>
            <a:xfrm rot="19502907">
              <a:off x="831893" y="3860437"/>
              <a:ext cx="335002" cy="335002"/>
            </a:xfrm>
            <a:custGeom>
              <a:avLst/>
              <a:gdLst>
                <a:gd name="connsiteX0" fmla="*/ 486198 w 841434"/>
                <a:gd name="connsiteY0" fmla="*/ 327031 h 841430"/>
                <a:gd name="connsiteX1" fmla="*/ 327033 w 841434"/>
                <a:gd name="connsiteY1" fmla="*/ 355234 h 841430"/>
                <a:gd name="connsiteX2" fmla="*/ 355236 w 841434"/>
                <a:gd name="connsiteY2" fmla="*/ 514399 h 841430"/>
                <a:gd name="connsiteX3" fmla="*/ 514401 w 841434"/>
                <a:gd name="connsiteY3" fmla="*/ 486196 h 841430"/>
                <a:gd name="connsiteX4" fmla="*/ 486198 w 841434"/>
                <a:gd name="connsiteY4" fmla="*/ 327031 h 841430"/>
                <a:gd name="connsiteX5" fmla="*/ 686549 w 841434"/>
                <a:gd name="connsiteY5" fmla="*/ 88394 h 841430"/>
                <a:gd name="connsiteX6" fmla="*/ 753042 w 841434"/>
                <a:gd name="connsiteY6" fmla="*/ 154885 h 841430"/>
                <a:gd name="connsiteX7" fmla="*/ 682772 w 841434"/>
                <a:gd name="connsiteY7" fmla="*/ 268343 h 841430"/>
                <a:gd name="connsiteX8" fmla="*/ 723850 w 841434"/>
                <a:gd name="connsiteY8" fmla="*/ 421646 h 841430"/>
                <a:gd name="connsiteX9" fmla="*/ 841434 w 841434"/>
                <a:gd name="connsiteY9" fmla="*/ 484769 h 841430"/>
                <a:gd name="connsiteX10" fmla="*/ 817095 w 841434"/>
                <a:gd name="connsiteY10" fmla="*/ 575600 h 841430"/>
                <a:gd name="connsiteX11" fmla="*/ 683704 w 841434"/>
                <a:gd name="connsiteY11" fmla="*/ 571473 h 841430"/>
                <a:gd name="connsiteX12" fmla="*/ 571476 w 841434"/>
                <a:gd name="connsiteY12" fmla="*/ 683699 h 841430"/>
                <a:gd name="connsiteX13" fmla="*/ 575603 w 841434"/>
                <a:gd name="connsiteY13" fmla="*/ 817092 h 841430"/>
                <a:gd name="connsiteX14" fmla="*/ 484771 w 841434"/>
                <a:gd name="connsiteY14" fmla="*/ 841430 h 841430"/>
                <a:gd name="connsiteX15" fmla="*/ 421648 w 841434"/>
                <a:gd name="connsiteY15" fmla="*/ 723846 h 841430"/>
                <a:gd name="connsiteX16" fmla="*/ 268343 w 841434"/>
                <a:gd name="connsiteY16" fmla="*/ 682768 h 841430"/>
                <a:gd name="connsiteX17" fmla="*/ 154885 w 841434"/>
                <a:gd name="connsiteY17" fmla="*/ 753037 h 841430"/>
                <a:gd name="connsiteX18" fmla="*/ 88392 w 841434"/>
                <a:gd name="connsiteY18" fmla="*/ 686545 h 841430"/>
                <a:gd name="connsiteX19" fmla="*/ 158662 w 841434"/>
                <a:gd name="connsiteY19" fmla="*/ 573087 h 841430"/>
                <a:gd name="connsiteX20" fmla="*/ 117584 w 841434"/>
                <a:gd name="connsiteY20" fmla="*/ 419784 h 841430"/>
                <a:gd name="connsiteX21" fmla="*/ 0 w 841434"/>
                <a:gd name="connsiteY21" fmla="*/ 356662 h 841430"/>
                <a:gd name="connsiteX22" fmla="*/ 24339 w 841434"/>
                <a:gd name="connsiteY22" fmla="*/ 265830 h 841430"/>
                <a:gd name="connsiteX23" fmla="*/ 157731 w 841434"/>
                <a:gd name="connsiteY23" fmla="*/ 269957 h 841430"/>
                <a:gd name="connsiteX24" fmla="*/ 269958 w 841434"/>
                <a:gd name="connsiteY24" fmla="*/ 157731 h 841430"/>
                <a:gd name="connsiteX25" fmla="*/ 265831 w 841434"/>
                <a:gd name="connsiteY25" fmla="*/ 24338 h 841430"/>
                <a:gd name="connsiteX26" fmla="*/ 356663 w 841434"/>
                <a:gd name="connsiteY26" fmla="*/ 0 h 841430"/>
                <a:gd name="connsiteX27" fmla="*/ 419786 w 841434"/>
                <a:gd name="connsiteY27" fmla="*/ 117584 h 841430"/>
                <a:gd name="connsiteX28" fmla="*/ 573091 w 841434"/>
                <a:gd name="connsiteY28" fmla="*/ 158662 h 841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1434" h="841430">
                  <a:moveTo>
                    <a:pt x="486198" y="327031"/>
                  </a:moveTo>
                  <a:cubicBezTo>
                    <a:pt x="434457" y="290867"/>
                    <a:pt x="363196" y="303494"/>
                    <a:pt x="327033" y="355234"/>
                  </a:cubicBezTo>
                  <a:cubicBezTo>
                    <a:pt x="290869" y="406975"/>
                    <a:pt x="303496" y="478236"/>
                    <a:pt x="355236" y="514399"/>
                  </a:cubicBezTo>
                  <a:cubicBezTo>
                    <a:pt x="406977" y="550563"/>
                    <a:pt x="478238" y="537936"/>
                    <a:pt x="514401" y="486196"/>
                  </a:cubicBezTo>
                  <a:cubicBezTo>
                    <a:pt x="550565" y="434455"/>
                    <a:pt x="537938" y="363194"/>
                    <a:pt x="486198" y="327031"/>
                  </a:cubicBezTo>
                  <a:close/>
                  <a:moveTo>
                    <a:pt x="686549" y="88394"/>
                  </a:moveTo>
                  <a:lnTo>
                    <a:pt x="753042" y="154885"/>
                  </a:lnTo>
                  <a:lnTo>
                    <a:pt x="682772" y="268343"/>
                  </a:lnTo>
                  <a:cubicBezTo>
                    <a:pt x="709836" y="314889"/>
                    <a:pt x="724015" y="367805"/>
                    <a:pt x="723850" y="421646"/>
                  </a:cubicBezTo>
                  <a:lnTo>
                    <a:pt x="841434" y="484769"/>
                  </a:lnTo>
                  <a:lnTo>
                    <a:pt x="817095" y="575600"/>
                  </a:lnTo>
                  <a:lnTo>
                    <a:pt x="683704" y="571473"/>
                  </a:lnTo>
                  <a:cubicBezTo>
                    <a:pt x="656925" y="618185"/>
                    <a:pt x="618189" y="656922"/>
                    <a:pt x="571476" y="683699"/>
                  </a:cubicBezTo>
                  <a:lnTo>
                    <a:pt x="575603" y="817092"/>
                  </a:lnTo>
                  <a:lnTo>
                    <a:pt x="484771" y="841430"/>
                  </a:lnTo>
                  <a:lnTo>
                    <a:pt x="421648" y="723846"/>
                  </a:lnTo>
                  <a:cubicBezTo>
                    <a:pt x="367805" y="724012"/>
                    <a:pt x="314890" y="709833"/>
                    <a:pt x="268343" y="682768"/>
                  </a:cubicBezTo>
                  <a:lnTo>
                    <a:pt x="154885" y="753037"/>
                  </a:lnTo>
                  <a:lnTo>
                    <a:pt x="88392" y="686545"/>
                  </a:lnTo>
                  <a:lnTo>
                    <a:pt x="158662" y="573087"/>
                  </a:lnTo>
                  <a:cubicBezTo>
                    <a:pt x="131598" y="526541"/>
                    <a:pt x="117419" y="473625"/>
                    <a:pt x="117584" y="419784"/>
                  </a:cubicBezTo>
                  <a:lnTo>
                    <a:pt x="0" y="356662"/>
                  </a:lnTo>
                  <a:lnTo>
                    <a:pt x="24339" y="265830"/>
                  </a:lnTo>
                  <a:lnTo>
                    <a:pt x="157731" y="269957"/>
                  </a:lnTo>
                  <a:cubicBezTo>
                    <a:pt x="184509" y="223245"/>
                    <a:pt x="223245" y="184509"/>
                    <a:pt x="269958" y="157731"/>
                  </a:cubicBezTo>
                  <a:lnTo>
                    <a:pt x="265831" y="24338"/>
                  </a:lnTo>
                  <a:lnTo>
                    <a:pt x="356663" y="0"/>
                  </a:lnTo>
                  <a:lnTo>
                    <a:pt x="419786" y="117584"/>
                  </a:lnTo>
                  <a:cubicBezTo>
                    <a:pt x="473629" y="117418"/>
                    <a:pt x="526544" y="131597"/>
                    <a:pt x="573091" y="158662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Forme libre 210">
              <a:extLst>
                <a:ext uri="{FF2B5EF4-FFF2-40B4-BE49-F238E27FC236}">
                  <a16:creationId xmlns:a16="http://schemas.microsoft.com/office/drawing/2014/main" id="{6EC18676-CE69-43D2-A175-3162F9C5B656}"/>
                </a:ext>
              </a:extLst>
            </p:cNvPr>
            <p:cNvSpPr/>
            <p:nvPr/>
          </p:nvSpPr>
          <p:spPr>
            <a:xfrm>
              <a:off x="440238" y="2683788"/>
              <a:ext cx="269788" cy="265828"/>
            </a:xfrm>
            <a:custGeom>
              <a:avLst/>
              <a:gdLst>
                <a:gd name="connsiteX0" fmla="*/ 677511 w 1355022"/>
                <a:gd name="connsiteY0" fmla="*/ 354534 h 1335136"/>
                <a:gd name="connsiteX1" fmla="*/ 353511 w 1355022"/>
                <a:gd name="connsiteY1" fmla="*/ 678534 h 1335136"/>
                <a:gd name="connsiteX2" fmla="*/ 677511 w 1355022"/>
                <a:gd name="connsiteY2" fmla="*/ 1002534 h 1335136"/>
                <a:gd name="connsiteX3" fmla="*/ 1001511 w 1355022"/>
                <a:gd name="connsiteY3" fmla="*/ 678534 h 1335136"/>
                <a:gd name="connsiteX4" fmla="*/ 677511 w 1355022"/>
                <a:gd name="connsiteY4" fmla="*/ 354534 h 1335136"/>
                <a:gd name="connsiteX5" fmla="*/ 622026 w 1355022"/>
                <a:gd name="connsiteY5" fmla="*/ 0 h 1335136"/>
                <a:gd name="connsiteX6" fmla="*/ 732997 w 1355022"/>
                <a:gd name="connsiteY6" fmla="*/ 0 h 1335136"/>
                <a:gd name="connsiteX7" fmla="*/ 757115 w 1355022"/>
                <a:gd name="connsiteY7" fmla="*/ 136872 h 1335136"/>
                <a:gd name="connsiteX8" fmla="*/ 964524 w 1355022"/>
                <a:gd name="connsiteY8" fmla="*/ 212402 h 1335136"/>
                <a:gd name="connsiteX9" fmla="*/ 964524 w 1355022"/>
                <a:gd name="connsiteY9" fmla="*/ 212403 h 1335136"/>
                <a:gd name="connsiteX10" fmla="*/ 1070934 w 1355022"/>
                <a:gd name="connsiteY10" fmla="*/ 123064 h 1335136"/>
                <a:gd name="connsiteX11" fmla="*/ 1155942 w 1355022"/>
                <a:gd name="connsiteY11" fmla="*/ 194432 h 1335136"/>
                <a:gd name="connsiteX12" fmla="*/ 1086483 w 1355022"/>
                <a:gd name="connsiteY12" fmla="*/ 314793 h 1335136"/>
                <a:gd name="connsiteX13" fmla="*/ 1196843 w 1355022"/>
                <a:gd name="connsiteY13" fmla="*/ 506043 h 1335136"/>
                <a:gd name="connsiteX14" fmla="*/ 1335753 w 1355022"/>
                <a:gd name="connsiteY14" fmla="*/ 506039 h 1335136"/>
                <a:gd name="connsiteX15" fmla="*/ 1355022 w 1355022"/>
                <a:gd name="connsiteY15" fmla="*/ 615381 h 1335136"/>
                <a:gd name="connsiteX16" fmla="*/ 1224488 w 1355022"/>
                <a:gd name="connsiteY16" fmla="*/ 662912 h 1335136"/>
                <a:gd name="connsiteX17" fmla="*/ 1186161 w 1355022"/>
                <a:gd name="connsiteY17" fmla="*/ 880392 h 1335136"/>
                <a:gd name="connsiteX18" fmla="*/ 1292574 w 1355022"/>
                <a:gd name="connsiteY18" fmla="*/ 969725 h 1335136"/>
                <a:gd name="connsiteX19" fmla="*/ 1237089 w 1355022"/>
                <a:gd name="connsiteY19" fmla="*/ 1065879 h 1335136"/>
                <a:gd name="connsiteX20" fmla="*/ 1106558 w 1355022"/>
                <a:gd name="connsiteY20" fmla="*/ 1018341 h 1335136"/>
                <a:gd name="connsiteX21" fmla="*/ 937476 w 1355022"/>
                <a:gd name="connsiteY21" fmla="*/ 1160291 h 1335136"/>
                <a:gd name="connsiteX22" fmla="*/ 961601 w 1355022"/>
                <a:gd name="connsiteY22" fmla="*/ 1297161 h 1335136"/>
                <a:gd name="connsiteX23" fmla="*/ 857322 w 1355022"/>
                <a:gd name="connsiteY23" fmla="*/ 1335136 h 1335136"/>
                <a:gd name="connsiteX24" fmla="*/ 787871 w 1355022"/>
                <a:gd name="connsiteY24" fmla="*/ 1214771 h 1335136"/>
                <a:gd name="connsiteX25" fmla="*/ 567151 w 1355022"/>
                <a:gd name="connsiteY25" fmla="*/ 1214771 h 1335136"/>
                <a:gd name="connsiteX26" fmla="*/ 497700 w 1355022"/>
                <a:gd name="connsiteY26" fmla="*/ 1335136 h 1335136"/>
                <a:gd name="connsiteX27" fmla="*/ 393422 w 1355022"/>
                <a:gd name="connsiteY27" fmla="*/ 1297161 h 1335136"/>
                <a:gd name="connsiteX28" fmla="*/ 417546 w 1355022"/>
                <a:gd name="connsiteY28" fmla="*/ 1160291 h 1335136"/>
                <a:gd name="connsiteX29" fmla="*/ 248465 w 1355022"/>
                <a:gd name="connsiteY29" fmla="*/ 1018340 h 1335136"/>
                <a:gd name="connsiteX30" fmla="*/ 117934 w 1355022"/>
                <a:gd name="connsiteY30" fmla="*/ 1065879 h 1335136"/>
                <a:gd name="connsiteX31" fmla="*/ 62448 w 1355022"/>
                <a:gd name="connsiteY31" fmla="*/ 969725 h 1335136"/>
                <a:gd name="connsiteX32" fmla="*/ 168861 w 1355022"/>
                <a:gd name="connsiteY32" fmla="*/ 880392 h 1335136"/>
                <a:gd name="connsiteX33" fmla="*/ 130534 w 1355022"/>
                <a:gd name="connsiteY33" fmla="*/ 662912 h 1335136"/>
                <a:gd name="connsiteX34" fmla="*/ 0 w 1355022"/>
                <a:gd name="connsiteY34" fmla="*/ 615381 h 1335136"/>
                <a:gd name="connsiteX35" fmla="*/ 19269 w 1355022"/>
                <a:gd name="connsiteY35" fmla="*/ 506039 h 1335136"/>
                <a:gd name="connsiteX36" fmla="*/ 158180 w 1355022"/>
                <a:gd name="connsiteY36" fmla="*/ 506042 h 1335136"/>
                <a:gd name="connsiteX37" fmla="*/ 268540 w 1355022"/>
                <a:gd name="connsiteY37" fmla="*/ 314793 h 1335136"/>
                <a:gd name="connsiteX38" fmla="*/ 199081 w 1355022"/>
                <a:gd name="connsiteY38" fmla="*/ 194432 h 1335136"/>
                <a:gd name="connsiteX39" fmla="*/ 284089 w 1355022"/>
                <a:gd name="connsiteY39" fmla="*/ 123064 h 1335136"/>
                <a:gd name="connsiteX40" fmla="*/ 390498 w 1355022"/>
                <a:gd name="connsiteY40" fmla="*/ 212403 h 1335136"/>
                <a:gd name="connsiteX41" fmla="*/ 597907 w 1355022"/>
                <a:gd name="connsiteY41" fmla="*/ 136873 h 133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55022" h="1335136">
                  <a:moveTo>
                    <a:pt x="677511" y="354534"/>
                  </a:moveTo>
                  <a:cubicBezTo>
                    <a:pt x="498571" y="354534"/>
                    <a:pt x="353511" y="499594"/>
                    <a:pt x="353511" y="678534"/>
                  </a:cubicBezTo>
                  <a:cubicBezTo>
                    <a:pt x="353511" y="857474"/>
                    <a:pt x="498571" y="1002534"/>
                    <a:pt x="677511" y="1002534"/>
                  </a:cubicBezTo>
                  <a:cubicBezTo>
                    <a:pt x="856451" y="1002534"/>
                    <a:pt x="1001511" y="857474"/>
                    <a:pt x="1001511" y="678534"/>
                  </a:cubicBezTo>
                  <a:cubicBezTo>
                    <a:pt x="1001511" y="499594"/>
                    <a:pt x="856451" y="354534"/>
                    <a:pt x="677511" y="354534"/>
                  </a:cubicBezTo>
                  <a:close/>
                  <a:moveTo>
                    <a:pt x="622026" y="0"/>
                  </a:moveTo>
                  <a:lnTo>
                    <a:pt x="732997" y="0"/>
                  </a:lnTo>
                  <a:lnTo>
                    <a:pt x="757115" y="136872"/>
                  </a:lnTo>
                  <a:cubicBezTo>
                    <a:pt x="830661" y="147692"/>
                    <a:pt x="901233" y="173391"/>
                    <a:pt x="964524" y="212402"/>
                  </a:cubicBezTo>
                  <a:lnTo>
                    <a:pt x="964524" y="212403"/>
                  </a:lnTo>
                  <a:lnTo>
                    <a:pt x="1070934" y="123064"/>
                  </a:lnTo>
                  <a:lnTo>
                    <a:pt x="1155942" y="194432"/>
                  </a:lnTo>
                  <a:lnTo>
                    <a:pt x="1086483" y="314793"/>
                  </a:lnTo>
                  <a:cubicBezTo>
                    <a:pt x="1135872" y="370381"/>
                    <a:pt x="1173422" y="435455"/>
                    <a:pt x="1196843" y="506043"/>
                  </a:cubicBezTo>
                  <a:lnTo>
                    <a:pt x="1335753" y="506039"/>
                  </a:lnTo>
                  <a:lnTo>
                    <a:pt x="1355022" y="615381"/>
                  </a:lnTo>
                  <a:lnTo>
                    <a:pt x="1224488" y="662912"/>
                  </a:lnTo>
                  <a:cubicBezTo>
                    <a:pt x="1226610" y="737258"/>
                    <a:pt x="1213569" y="811256"/>
                    <a:pt x="1186161" y="880392"/>
                  </a:cubicBezTo>
                  <a:lnTo>
                    <a:pt x="1292574" y="969725"/>
                  </a:lnTo>
                  <a:lnTo>
                    <a:pt x="1237089" y="1065879"/>
                  </a:lnTo>
                  <a:lnTo>
                    <a:pt x="1106558" y="1018341"/>
                  </a:lnTo>
                  <a:cubicBezTo>
                    <a:pt x="1060419" y="1076657"/>
                    <a:pt x="1002889" y="1124957"/>
                    <a:pt x="937476" y="1160291"/>
                  </a:cubicBezTo>
                  <a:lnTo>
                    <a:pt x="961601" y="1297161"/>
                  </a:lnTo>
                  <a:lnTo>
                    <a:pt x="857322" y="1335136"/>
                  </a:lnTo>
                  <a:lnTo>
                    <a:pt x="787871" y="1214771"/>
                  </a:lnTo>
                  <a:cubicBezTo>
                    <a:pt x="715061" y="1229771"/>
                    <a:pt x="639960" y="1229771"/>
                    <a:pt x="567151" y="1214771"/>
                  </a:cubicBezTo>
                  <a:lnTo>
                    <a:pt x="497700" y="1335136"/>
                  </a:lnTo>
                  <a:lnTo>
                    <a:pt x="393422" y="1297161"/>
                  </a:lnTo>
                  <a:lnTo>
                    <a:pt x="417546" y="1160291"/>
                  </a:lnTo>
                  <a:cubicBezTo>
                    <a:pt x="352134" y="1124956"/>
                    <a:pt x="294603" y="1076657"/>
                    <a:pt x="248465" y="1018340"/>
                  </a:cubicBezTo>
                  <a:lnTo>
                    <a:pt x="117934" y="1065879"/>
                  </a:lnTo>
                  <a:lnTo>
                    <a:pt x="62448" y="969725"/>
                  </a:lnTo>
                  <a:lnTo>
                    <a:pt x="168861" y="880392"/>
                  </a:lnTo>
                  <a:cubicBezTo>
                    <a:pt x="141454" y="811256"/>
                    <a:pt x="128413" y="737258"/>
                    <a:pt x="130534" y="662912"/>
                  </a:cubicBezTo>
                  <a:lnTo>
                    <a:pt x="0" y="615381"/>
                  </a:lnTo>
                  <a:lnTo>
                    <a:pt x="19269" y="506039"/>
                  </a:lnTo>
                  <a:lnTo>
                    <a:pt x="158180" y="506042"/>
                  </a:lnTo>
                  <a:cubicBezTo>
                    <a:pt x="181601" y="435454"/>
                    <a:pt x="219152" y="370381"/>
                    <a:pt x="268540" y="314793"/>
                  </a:cubicBezTo>
                  <a:lnTo>
                    <a:pt x="199081" y="194432"/>
                  </a:lnTo>
                  <a:lnTo>
                    <a:pt x="284089" y="123064"/>
                  </a:lnTo>
                  <a:lnTo>
                    <a:pt x="390498" y="212403"/>
                  </a:lnTo>
                  <a:cubicBezTo>
                    <a:pt x="453789" y="173392"/>
                    <a:pt x="524361" y="147693"/>
                    <a:pt x="597907" y="136873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6" name="Freeform 228">
              <a:extLst>
                <a:ext uri="{FF2B5EF4-FFF2-40B4-BE49-F238E27FC236}">
                  <a16:creationId xmlns:a16="http://schemas.microsoft.com/office/drawing/2014/main" id="{8F92BC4A-8781-49FC-A1FE-AE2EA6B6E985}"/>
                </a:ext>
              </a:extLst>
            </p:cNvPr>
            <p:cNvSpPr/>
            <p:nvPr/>
          </p:nvSpPr>
          <p:spPr>
            <a:xfrm rot="20096102">
              <a:off x="-186751" y="3658951"/>
              <a:ext cx="426712" cy="438120"/>
            </a:xfrm>
            <a:custGeom>
              <a:avLst/>
              <a:gdLst>
                <a:gd name="connsiteX0" fmla="*/ 473688 w 947376"/>
                <a:gd name="connsiteY0" fmla="*/ 365193 h 972702"/>
                <a:gd name="connsiteX1" fmla="*/ 352530 w 947376"/>
                <a:gd name="connsiteY1" fmla="*/ 486351 h 972702"/>
                <a:gd name="connsiteX2" fmla="*/ 473688 w 947376"/>
                <a:gd name="connsiteY2" fmla="*/ 607509 h 972702"/>
                <a:gd name="connsiteX3" fmla="*/ 594846 w 947376"/>
                <a:gd name="connsiteY3" fmla="*/ 486351 h 972702"/>
                <a:gd name="connsiteX4" fmla="*/ 473688 w 947376"/>
                <a:gd name="connsiteY4" fmla="*/ 365193 h 972702"/>
                <a:gd name="connsiteX5" fmla="*/ 505185 w 947376"/>
                <a:gd name="connsiteY5" fmla="*/ 0 h 972702"/>
                <a:gd name="connsiteX6" fmla="*/ 611225 w 947376"/>
                <a:gd name="connsiteY6" fmla="*/ 18790 h 972702"/>
                <a:gd name="connsiteX7" fmla="*/ 619703 w 947376"/>
                <a:gd name="connsiteY7" fmla="*/ 171392 h 972702"/>
                <a:gd name="connsiteX8" fmla="*/ 758842 w 947376"/>
                <a:gd name="connsiteY8" fmla="*/ 288346 h 972702"/>
                <a:gd name="connsiteX9" fmla="*/ 910628 w 947376"/>
                <a:gd name="connsiteY9" fmla="*/ 270451 h 972702"/>
                <a:gd name="connsiteX10" fmla="*/ 947376 w 947376"/>
                <a:gd name="connsiteY10" fmla="*/ 371680 h 972702"/>
                <a:gd name="connsiteX11" fmla="*/ 819457 w 947376"/>
                <a:gd name="connsiteY11" fmla="*/ 455323 h 972702"/>
                <a:gd name="connsiteX12" fmla="*/ 787741 w 947376"/>
                <a:gd name="connsiteY12" fmla="*/ 634297 h 972702"/>
                <a:gd name="connsiteX13" fmla="*/ 879133 w 947376"/>
                <a:gd name="connsiteY13" fmla="*/ 756803 h 972702"/>
                <a:gd name="connsiteX14" fmla="*/ 809839 w 947376"/>
                <a:gd name="connsiteY14" fmla="*/ 839242 h 972702"/>
                <a:gd name="connsiteX15" fmla="*/ 673443 w 947376"/>
                <a:gd name="connsiteY15" fmla="*/ 770282 h 972702"/>
                <a:gd name="connsiteX16" fmla="*/ 502588 w 947376"/>
                <a:gd name="connsiteY16" fmla="*/ 832305 h 972702"/>
                <a:gd name="connsiteX17" fmla="*/ 442191 w 947376"/>
                <a:gd name="connsiteY17" fmla="*/ 972702 h 972702"/>
                <a:gd name="connsiteX18" fmla="*/ 336151 w 947376"/>
                <a:gd name="connsiteY18" fmla="*/ 953912 h 972702"/>
                <a:gd name="connsiteX19" fmla="*/ 327673 w 947376"/>
                <a:gd name="connsiteY19" fmla="*/ 801310 h 972702"/>
                <a:gd name="connsiteX20" fmla="*/ 188534 w 947376"/>
                <a:gd name="connsiteY20" fmla="*/ 684357 h 972702"/>
                <a:gd name="connsiteX21" fmla="*/ 36748 w 947376"/>
                <a:gd name="connsiteY21" fmla="*/ 702251 h 972702"/>
                <a:gd name="connsiteX22" fmla="*/ 0 w 947376"/>
                <a:gd name="connsiteY22" fmla="*/ 601022 h 972702"/>
                <a:gd name="connsiteX23" fmla="*/ 127919 w 947376"/>
                <a:gd name="connsiteY23" fmla="*/ 517379 h 972702"/>
                <a:gd name="connsiteX24" fmla="*/ 159635 w 947376"/>
                <a:gd name="connsiteY24" fmla="*/ 338405 h 972702"/>
                <a:gd name="connsiteX25" fmla="*/ 68243 w 947376"/>
                <a:gd name="connsiteY25" fmla="*/ 215899 h 972702"/>
                <a:gd name="connsiteX26" fmla="*/ 137537 w 947376"/>
                <a:gd name="connsiteY26" fmla="*/ 133460 h 972702"/>
                <a:gd name="connsiteX27" fmla="*/ 273933 w 947376"/>
                <a:gd name="connsiteY27" fmla="*/ 202420 h 972702"/>
                <a:gd name="connsiteX28" fmla="*/ 444789 w 947376"/>
                <a:gd name="connsiteY28" fmla="*/ 140397 h 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7376" h="972702">
                  <a:moveTo>
                    <a:pt x="473688" y="365193"/>
                  </a:moveTo>
                  <a:cubicBezTo>
                    <a:pt x="406774" y="365193"/>
                    <a:pt x="352530" y="419437"/>
                    <a:pt x="352530" y="486351"/>
                  </a:cubicBezTo>
                  <a:cubicBezTo>
                    <a:pt x="352530" y="553265"/>
                    <a:pt x="406774" y="607509"/>
                    <a:pt x="473688" y="607509"/>
                  </a:cubicBezTo>
                  <a:cubicBezTo>
                    <a:pt x="540602" y="607509"/>
                    <a:pt x="594846" y="553265"/>
                    <a:pt x="594846" y="486351"/>
                  </a:cubicBezTo>
                  <a:cubicBezTo>
                    <a:pt x="594846" y="419437"/>
                    <a:pt x="540602" y="365193"/>
                    <a:pt x="473688" y="365193"/>
                  </a:cubicBezTo>
                  <a:close/>
                  <a:moveTo>
                    <a:pt x="505185" y="0"/>
                  </a:moveTo>
                  <a:lnTo>
                    <a:pt x="611225" y="18790"/>
                  </a:lnTo>
                  <a:lnTo>
                    <a:pt x="619703" y="171392"/>
                  </a:lnTo>
                  <a:cubicBezTo>
                    <a:pt x="675645" y="197328"/>
                    <a:pt x="723672" y="237696"/>
                    <a:pt x="758842" y="288346"/>
                  </a:cubicBezTo>
                  <a:lnTo>
                    <a:pt x="910628" y="270451"/>
                  </a:lnTo>
                  <a:lnTo>
                    <a:pt x="947376" y="371680"/>
                  </a:lnTo>
                  <a:lnTo>
                    <a:pt x="819457" y="455323"/>
                  </a:lnTo>
                  <a:cubicBezTo>
                    <a:pt x="824969" y="516739"/>
                    <a:pt x="814021" y="578516"/>
                    <a:pt x="787741" y="634297"/>
                  </a:cubicBezTo>
                  <a:lnTo>
                    <a:pt x="879133" y="756803"/>
                  </a:lnTo>
                  <a:lnTo>
                    <a:pt x="809839" y="839242"/>
                  </a:lnTo>
                  <a:lnTo>
                    <a:pt x="673443" y="770282"/>
                  </a:lnTo>
                  <a:cubicBezTo>
                    <a:pt x="623011" y="805763"/>
                    <a:pt x="564038" y="827171"/>
                    <a:pt x="502588" y="832305"/>
                  </a:cubicBezTo>
                  <a:lnTo>
                    <a:pt x="442191" y="972702"/>
                  </a:lnTo>
                  <a:lnTo>
                    <a:pt x="336151" y="953912"/>
                  </a:lnTo>
                  <a:lnTo>
                    <a:pt x="327673" y="801310"/>
                  </a:lnTo>
                  <a:cubicBezTo>
                    <a:pt x="271731" y="775374"/>
                    <a:pt x="223704" y="735006"/>
                    <a:pt x="188534" y="684357"/>
                  </a:cubicBezTo>
                  <a:lnTo>
                    <a:pt x="36748" y="702251"/>
                  </a:lnTo>
                  <a:lnTo>
                    <a:pt x="0" y="601022"/>
                  </a:lnTo>
                  <a:lnTo>
                    <a:pt x="127919" y="517379"/>
                  </a:lnTo>
                  <a:cubicBezTo>
                    <a:pt x="122407" y="455963"/>
                    <a:pt x="133355" y="394186"/>
                    <a:pt x="159635" y="338405"/>
                  </a:cubicBezTo>
                  <a:lnTo>
                    <a:pt x="68243" y="215899"/>
                  </a:lnTo>
                  <a:lnTo>
                    <a:pt x="137537" y="133460"/>
                  </a:lnTo>
                  <a:lnTo>
                    <a:pt x="273933" y="202420"/>
                  </a:lnTo>
                  <a:cubicBezTo>
                    <a:pt x="324365" y="166939"/>
                    <a:pt x="383339" y="145531"/>
                    <a:pt x="444789" y="1403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7" name="Forme libre 211">
              <a:extLst>
                <a:ext uri="{FF2B5EF4-FFF2-40B4-BE49-F238E27FC236}">
                  <a16:creationId xmlns:a16="http://schemas.microsoft.com/office/drawing/2014/main" id="{1B010CA8-C2A7-49F5-A1C0-E53EBCA5BB17}"/>
                </a:ext>
              </a:extLst>
            </p:cNvPr>
            <p:cNvSpPr/>
            <p:nvPr/>
          </p:nvSpPr>
          <p:spPr>
            <a:xfrm rot="19502907">
              <a:off x="-766891" y="3120952"/>
              <a:ext cx="249822" cy="249822"/>
            </a:xfrm>
            <a:custGeom>
              <a:avLst/>
              <a:gdLst>
                <a:gd name="connsiteX0" fmla="*/ 426121 w 685364"/>
                <a:gd name="connsiteY0" fmla="*/ 203823 h 685364"/>
                <a:gd name="connsiteX1" fmla="*/ 203823 w 685364"/>
                <a:gd name="connsiteY1" fmla="*/ 259243 h 685364"/>
                <a:gd name="connsiteX2" fmla="*/ 259243 w 685364"/>
                <a:gd name="connsiteY2" fmla="*/ 481541 h 685364"/>
                <a:gd name="connsiteX3" fmla="*/ 481541 w 685364"/>
                <a:gd name="connsiteY3" fmla="*/ 426121 h 685364"/>
                <a:gd name="connsiteX4" fmla="*/ 426121 w 685364"/>
                <a:gd name="connsiteY4" fmla="*/ 203823 h 685364"/>
                <a:gd name="connsiteX5" fmla="*/ 559207 w 685364"/>
                <a:gd name="connsiteY5" fmla="*/ 71998 h 685364"/>
                <a:gd name="connsiteX6" fmla="*/ 613367 w 685364"/>
                <a:gd name="connsiteY6" fmla="*/ 126158 h 685364"/>
                <a:gd name="connsiteX7" fmla="*/ 556131 w 685364"/>
                <a:gd name="connsiteY7" fmla="*/ 218571 h 685364"/>
                <a:gd name="connsiteX8" fmla="*/ 589589 w 685364"/>
                <a:gd name="connsiteY8" fmla="*/ 343441 h 685364"/>
                <a:gd name="connsiteX9" fmla="*/ 685364 w 685364"/>
                <a:gd name="connsiteY9" fmla="*/ 394855 h 685364"/>
                <a:gd name="connsiteX10" fmla="*/ 665540 w 685364"/>
                <a:gd name="connsiteY10" fmla="*/ 468839 h 685364"/>
                <a:gd name="connsiteX11" fmla="*/ 556890 w 685364"/>
                <a:gd name="connsiteY11" fmla="*/ 465478 h 685364"/>
                <a:gd name="connsiteX12" fmla="*/ 465478 w 685364"/>
                <a:gd name="connsiteY12" fmla="*/ 556888 h 685364"/>
                <a:gd name="connsiteX13" fmla="*/ 468840 w 685364"/>
                <a:gd name="connsiteY13" fmla="*/ 665540 h 685364"/>
                <a:gd name="connsiteX14" fmla="*/ 394855 w 685364"/>
                <a:gd name="connsiteY14" fmla="*/ 685364 h 685364"/>
                <a:gd name="connsiteX15" fmla="*/ 343441 w 685364"/>
                <a:gd name="connsiteY15" fmla="*/ 589589 h 685364"/>
                <a:gd name="connsiteX16" fmla="*/ 218570 w 685364"/>
                <a:gd name="connsiteY16" fmla="*/ 556130 h 685364"/>
                <a:gd name="connsiteX17" fmla="*/ 126157 w 685364"/>
                <a:gd name="connsiteY17" fmla="*/ 613366 h 685364"/>
                <a:gd name="connsiteX18" fmla="*/ 71997 w 685364"/>
                <a:gd name="connsiteY18" fmla="*/ 559206 h 685364"/>
                <a:gd name="connsiteX19" fmla="*/ 129233 w 685364"/>
                <a:gd name="connsiteY19" fmla="*/ 466793 h 685364"/>
                <a:gd name="connsiteX20" fmla="*/ 95775 w 685364"/>
                <a:gd name="connsiteY20" fmla="*/ 341923 h 685364"/>
                <a:gd name="connsiteX21" fmla="*/ 0 w 685364"/>
                <a:gd name="connsiteY21" fmla="*/ 290509 h 685364"/>
                <a:gd name="connsiteX22" fmla="*/ 19824 w 685364"/>
                <a:gd name="connsiteY22" fmla="*/ 216525 h 685364"/>
                <a:gd name="connsiteX23" fmla="*/ 128474 w 685364"/>
                <a:gd name="connsiteY23" fmla="*/ 219886 h 685364"/>
                <a:gd name="connsiteX24" fmla="*/ 219886 w 685364"/>
                <a:gd name="connsiteY24" fmla="*/ 128476 h 685364"/>
                <a:gd name="connsiteX25" fmla="*/ 216524 w 685364"/>
                <a:gd name="connsiteY25" fmla="*/ 19824 h 685364"/>
                <a:gd name="connsiteX26" fmla="*/ 290509 w 685364"/>
                <a:gd name="connsiteY26" fmla="*/ 0 h 685364"/>
                <a:gd name="connsiteX27" fmla="*/ 341923 w 685364"/>
                <a:gd name="connsiteY27" fmla="*/ 95775 h 685364"/>
                <a:gd name="connsiteX28" fmla="*/ 466794 w 685364"/>
                <a:gd name="connsiteY28" fmla="*/ 129234 h 6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85364" h="685364">
                  <a:moveTo>
                    <a:pt x="426121" y="203823"/>
                  </a:moveTo>
                  <a:cubicBezTo>
                    <a:pt x="349431" y="157740"/>
                    <a:pt x="249905" y="182553"/>
                    <a:pt x="203823" y="259243"/>
                  </a:cubicBezTo>
                  <a:cubicBezTo>
                    <a:pt x="157741" y="335933"/>
                    <a:pt x="182553" y="435459"/>
                    <a:pt x="259243" y="481541"/>
                  </a:cubicBezTo>
                  <a:cubicBezTo>
                    <a:pt x="335933" y="527624"/>
                    <a:pt x="435459" y="502811"/>
                    <a:pt x="481541" y="426121"/>
                  </a:cubicBezTo>
                  <a:cubicBezTo>
                    <a:pt x="527623" y="349431"/>
                    <a:pt x="502811" y="249905"/>
                    <a:pt x="426121" y="203823"/>
                  </a:cubicBezTo>
                  <a:close/>
                  <a:moveTo>
                    <a:pt x="559207" y="71998"/>
                  </a:moveTo>
                  <a:lnTo>
                    <a:pt x="613367" y="126158"/>
                  </a:lnTo>
                  <a:lnTo>
                    <a:pt x="556131" y="218571"/>
                  </a:lnTo>
                  <a:cubicBezTo>
                    <a:pt x="578175" y="256484"/>
                    <a:pt x="589724" y="299585"/>
                    <a:pt x="589589" y="343441"/>
                  </a:cubicBezTo>
                  <a:lnTo>
                    <a:pt x="685364" y="394855"/>
                  </a:lnTo>
                  <a:lnTo>
                    <a:pt x="665540" y="468839"/>
                  </a:lnTo>
                  <a:lnTo>
                    <a:pt x="556890" y="465478"/>
                  </a:lnTo>
                  <a:cubicBezTo>
                    <a:pt x="535079" y="503526"/>
                    <a:pt x="503526" y="535078"/>
                    <a:pt x="465478" y="556888"/>
                  </a:cubicBezTo>
                  <a:lnTo>
                    <a:pt x="468840" y="665540"/>
                  </a:lnTo>
                  <a:lnTo>
                    <a:pt x="394855" y="685364"/>
                  </a:lnTo>
                  <a:lnTo>
                    <a:pt x="343441" y="589589"/>
                  </a:lnTo>
                  <a:cubicBezTo>
                    <a:pt x="299585" y="589724"/>
                    <a:pt x="256484" y="578175"/>
                    <a:pt x="218570" y="556130"/>
                  </a:cubicBezTo>
                  <a:lnTo>
                    <a:pt x="126157" y="613366"/>
                  </a:lnTo>
                  <a:lnTo>
                    <a:pt x="71997" y="559206"/>
                  </a:lnTo>
                  <a:lnTo>
                    <a:pt x="129233" y="466793"/>
                  </a:lnTo>
                  <a:cubicBezTo>
                    <a:pt x="107189" y="428880"/>
                    <a:pt x="95640" y="385779"/>
                    <a:pt x="95775" y="341923"/>
                  </a:cubicBezTo>
                  <a:lnTo>
                    <a:pt x="0" y="290509"/>
                  </a:lnTo>
                  <a:lnTo>
                    <a:pt x="19824" y="216525"/>
                  </a:lnTo>
                  <a:lnTo>
                    <a:pt x="128474" y="219886"/>
                  </a:lnTo>
                  <a:cubicBezTo>
                    <a:pt x="150285" y="181838"/>
                    <a:pt x="181838" y="150286"/>
                    <a:pt x="219886" y="128476"/>
                  </a:cubicBezTo>
                  <a:lnTo>
                    <a:pt x="216524" y="19824"/>
                  </a:lnTo>
                  <a:lnTo>
                    <a:pt x="290509" y="0"/>
                  </a:lnTo>
                  <a:lnTo>
                    <a:pt x="341923" y="95775"/>
                  </a:lnTo>
                  <a:cubicBezTo>
                    <a:pt x="385779" y="95640"/>
                    <a:pt x="428880" y="107189"/>
                    <a:pt x="466794" y="129234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8" name="Forme libre 210">
              <a:extLst>
                <a:ext uri="{FF2B5EF4-FFF2-40B4-BE49-F238E27FC236}">
                  <a16:creationId xmlns:a16="http://schemas.microsoft.com/office/drawing/2014/main" id="{136219C2-DD70-4570-8954-DC95BC7275CD}"/>
                </a:ext>
              </a:extLst>
            </p:cNvPr>
            <p:cNvSpPr/>
            <p:nvPr/>
          </p:nvSpPr>
          <p:spPr>
            <a:xfrm>
              <a:off x="589538" y="3081645"/>
              <a:ext cx="368510" cy="363100"/>
            </a:xfrm>
            <a:custGeom>
              <a:avLst/>
              <a:gdLst>
                <a:gd name="connsiteX0" fmla="*/ 677511 w 1355022"/>
                <a:gd name="connsiteY0" fmla="*/ 354534 h 1335136"/>
                <a:gd name="connsiteX1" fmla="*/ 353511 w 1355022"/>
                <a:gd name="connsiteY1" fmla="*/ 678534 h 1335136"/>
                <a:gd name="connsiteX2" fmla="*/ 677511 w 1355022"/>
                <a:gd name="connsiteY2" fmla="*/ 1002534 h 1335136"/>
                <a:gd name="connsiteX3" fmla="*/ 1001511 w 1355022"/>
                <a:gd name="connsiteY3" fmla="*/ 678534 h 1335136"/>
                <a:gd name="connsiteX4" fmla="*/ 677511 w 1355022"/>
                <a:gd name="connsiteY4" fmla="*/ 354534 h 1335136"/>
                <a:gd name="connsiteX5" fmla="*/ 622026 w 1355022"/>
                <a:gd name="connsiteY5" fmla="*/ 0 h 1335136"/>
                <a:gd name="connsiteX6" fmla="*/ 732997 w 1355022"/>
                <a:gd name="connsiteY6" fmla="*/ 0 h 1335136"/>
                <a:gd name="connsiteX7" fmla="*/ 757115 w 1355022"/>
                <a:gd name="connsiteY7" fmla="*/ 136872 h 1335136"/>
                <a:gd name="connsiteX8" fmla="*/ 964524 w 1355022"/>
                <a:gd name="connsiteY8" fmla="*/ 212402 h 1335136"/>
                <a:gd name="connsiteX9" fmla="*/ 964524 w 1355022"/>
                <a:gd name="connsiteY9" fmla="*/ 212403 h 1335136"/>
                <a:gd name="connsiteX10" fmla="*/ 1070934 w 1355022"/>
                <a:gd name="connsiteY10" fmla="*/ 123064 h 1335136"/>
                <a:gd name="connsiteX11" fmla="*/ 1155942 w 1355022"/>
                <a:gd name="connsiteY11" fmla="*/ 194432 h 1335136"/>
                <a:gd name="connsiteX12" fmla="*/ 1086483 w 1355022"/>
                <a:gd name="connsiteY12" fmla="*/ 314793 h 1335136"/>
                <a:gd name="connsiteX13" fmla="*/ 1196843 w 1355022"/>
                <a:gd name="connsiteY13" fmla="*/ 506043 h 1335136"/>
                <a:gd name="connsiteX14" fmla="*/ 1335753 w 1355022"/>
                <a:gd name="connsiteY14" fmla="*/ 506039 h 1335136"/>
                <a:gd name="connsiteX15" fmla="*/ 1355022 w 1355022"/>
                <a:gd name="connsiteY15" fmla="*/ 615381 h 1335136"/>
                <a:gd name="connsiteX16" fmla="*/ 1224488 w 1355022"/>
                <a:gd name="connsiteY16" fmla="*/ 662912 h 1335136"/>
                <a:gd name="connsiteX17" fmla="*/ 1186161 w 1355022"/>
                <a:gd name="connsiteY17" fmla="*/ 880392 h 1335136"/>
                <a:gd name="connsiteX18" fmla="*/ 1292574 w 1355022"/>
                <a:gd name="connsiteY18" fmla="*/ 969725 h 1335136"/>
                <a:gd name="connsiteX19" fmla="*/ 1237089 w 1355022"/>
                <a:gd name="connsiteY19" fmla="*/ 1065879 h 1335136"/>
                <a:gd name="connsiteX20" fmla="*/ 1106558 w 1355022"/>
                <a:gd name="connsiteY20" fmla="*/ 1018341 h 1335136"/>
                <a:gd name="connsiteX21" fmla="*/ 937476 w 1355022"/>
                <a:gd name="connsiteY21" fmla="*/ 1160291 h 1335136"/>
                <a:gd name="connsiteX22" fmla="*/ 961601 w 1355022"/>
                <a:gd name="connsiteY22" fmla="*/ 1297161 h 1335136"/>
                <a:gd name="connsiteX23" fmla="*/ 857322 w 1355022"/>
                <a:gd name="connsiteY23" fmla="*/ 1335136 h 1335136"/>
                <a:gd name="connsiteX24" fmla="*/ 787871 w 1355022"/>
                <a:gd name="connsiteY24" fmla="*/ 1214771 h 1335136"/>
                <a:gd name="connsiteX25" fmla="*/ 567151 w 1355022"/>
                <a:gd name="connsiteY25" fmla="*/ 1214771 h 1335136"/>
                <a:gd name="connsiteX26" fmla="*/ 497700 w 1355022"/>
                <a:gd name="connsiteY26" fmla="*/ 1335136 h 1335136"/>
                <a:gd name="connsiteX27" fmla="*/ 393422 w 1355022"/>
                <a:gd name="connsiteY27" fmla="*/ 1297161 h 1335136"/>
                <a:gd name="connsiteX28" fmla="*/ 417546 w 1355022"/>
                <a:gd name="connsiteY28" fmla="*/ 1160291 h 1335136"/>
                <a:gd name="connsiteX29" fmla="*/ 248465 w 1355022"/>
                <a:gd name="connsiteY29" fmla="*/ 1018340 h 1335136"/>
                <a:gd name="connsiteX30" fmla="*/ 117934 w 1355022"/>
                <a:gd name="connsiteY30" fmla="*/ 1065879 h 1335136"/>
                <a:gd name="connsiteX31" fmla="*/ 62448 w 1355022"/>
                <a:gd name="connsiteY31" fmla="*/ 969725 h 1335136"/>
                <a:gd name="connsiteX32" fmla="*/ 168861 w 1355022"/>
                <a:gd name="connsiteY32" fmla="*/ 880392 h 1335136"/>
                <a:gd name="connsiteX33" fmla="*/ 130534 w 1355022"/>
                <a:gd name="connsiteY33" fmla="*/ 662912 h 1335136"/>
                <a:gd name="connsiteX34" fmla="*/ 0 w 1355022"/>
                <a:gd name="connsiteY34" fmla="*/ 615381 h 1335136"/>
                <a:gd name="connsiteX35" fmla="*/ 19269 w 1355022"/>
                <a:gd name="connsiteY35" fmla="*/ 506039 h 1335136"/>
                <a:gd name="connsiteX36" fmla="*/ 158180 w 1355022"/>
                <a:gd name="connsiteY36" fmla="*/ 506042 h 1335136"/>
                <a:gd name="connsiteX37" fmla="*/ 268540 w 1355022"/>
                <a:gd name="connsiteY37" fmla="*/ 314793 h 1335136"/>
                <a:gd name="connsiteX38" fmla="*/ 199081 w 1355022"/>
                <a:gd name="connsiteY38" fmla="*/ 194432 h 1335136"/>
                <a:gd name="connsiteX39" fmla="*/ 284089 w 1355022"/>
                <a:gd name="connsiteY39" fmla="*/ 123064 h 1335136"/>
                <a:gd name="connsiteX40" fmla="*/ 390498 w 1355022"/>
                <a:gd name="connsiteY40" fmla="*/ 212403 h 1335136"/>
                <a:gd name="connsiteX41" fmla="*/ 597907 w 1355022"/>
                <a:gd name="connsiteY41" fmla="*/ 136873 h 133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55022" h="1335136">
                  <a:moveTo>
                    <a:pt x="677511" y="354534"/>
                  </a:moveTo>
                  <a:cubicBezTo>
                    <a:pt x="498571" y="354534"/>
                    <a:pt x="353511" y="499594"/>
                    <a:pt x="353511" y="678534"/>
                  </a:cubicBezTo>
                  <a:cubicBezTo>
                    <a:pt x="353511" y="857474"/>
                    <a:pt x="498571" y="1002534"/>
                    <a:pt x="677511" y="1002534"/>
                  </a:cubicBezTo>
                  <a:cubicBezTo>
                    <a:pt x="856451" y="1002534"/>
                    <a:pt x="1001511" y="857474"/>
                    <a:pt x="1001511" y="678534"/>
                  </a:cubicBezTo>
                  <a:cubicBezTo>
                    <a:pt x="1001511" y="499594"/>
                    <a:pt x="856451" y="354534"/>
                    <a:pt x="677511" y="354534"/>
                  </a:cubicBezTo>
                  <a:close/>
                  <a:moveTo>
                    <a:pt x="622026" y="0"/>
                  </a:moveTo>
                  <a:lnTo>
                    <a:pt x="732997" y="0"/>
                  </a:lnTo>
                  <a:lnTo>
                    <a:pt x="757115" y="136872"/>
                  </a:lnTo>
                  <a:cubicBezTo>
                    <a:pt x="830661" y="147692"/>
                    <a:pt x="901233" y="173391"/>
                    <a:pt x="964524" y="212402"/>
                  </a:cubicBezTo>
                  <a:lnTo>
                    <a:pt x="964524" y="212403"/>
                  </a:lnTo>
                  <a:lnTo>
                    <a:pt x="1070934" y="123064"/>
                  </a:lnTo>
                  <a:lnTo>
                    <a:pt x="1155942" y="194432"/>
                  </a:lnTo>
                  <a:lnTo>
                    <a:pt x="1086483" y="314793"/>
                  </a:lnTo>
                  <a:cubicBezTo>
                    <a:pt x="1135872" y="370381"/>
                    <a:pt x="1173422" y="435455"/>
                    <a:pt x="1196843" y="506043"/>
                  </a:cubicBezTo>
                  <a:lnTo>
                    <a:pt x="1335753" y="506039"/>
                  </a:lnTo>
                  <a:lnTo>
                    <a:pt x="1355022" y="615381"/>
                  </a:lnTo>
                  <a:lnTo>
                    <a:pt x="1224488" y="662912"/>
                  </a:lnTo>
                  <a:cubicBezTo>
                    <a:pt x="1226610" y="737258"/>
                    <a:pt x="1213569" y="811256"/>
                    <a:pt x="1186161" y="880392"/>
                  </a:cubicBezTo>
                  <a:lnTo>
                    <a:pt x="1292574" y="969725"/>
                  </a:lnTo>
                  <a:lnTo>
                    <a:pt x="1237089" y="1065879"/>
                  </a:lnTo>
                  <a:lnTo>
                    <a:pt x="1106558" y="1018341"/>
                  </a:lnTo>
                  <a:cubicBezTo>
                    <a:pt x="1060419" y="1076657"/>
                    <a:pt x="1002889" y="1124957"/>
                    <a:pt x="937476" y="1160291"/>
                  </a:cubicBezTo>
                  <a:lnTo>
                    <a:pt x="961601" y="1297161"/>
                  </a:lnTo>
                  <a:lnTo>
                    <a:pt x="857322" y="1335136"/>
                  </a:lnTo>
                  <a:lnTo>
                    <a:pt x="787871" y="1214771"/>
                  </a:lnTo>
                  <a:cubicBezTo>
                    <a:pt x="715061" y="1229771"/>
                    <a:pt x="639960" y="1229771"/>
                    <a:pt x="567151" y="1214771"/>
                  </a:cubicBezTo>
                  <a:lnTo>
                    <a:pt x="497700" y="1335136"/>
                  </a:lnTo>
                  <a:lnTo>
                    <a:pt x="393422" y="1297161"/>
                  </a:lnTo>
                  <a:lnTo>
                    <a:pt x="417546" y="1160291"/>
                  </a:lnTo>
                  <a:cubicBezTo>
                    <a:pt x="352134" y="1124956"/>
                    <a:pt x="294603" y="1076657"/>
                    <a:pt x="248465" y="1018340"/>
                  </a:cubicBezTo>
                  <a:lnTo>
                    <a:pt x="117934" y="1065879"/>
                  </a:lnTo>
                  <a:lnTo>
                    <a:pt x="62448" y="969725"/>
                  </a:lnTo>
                  <a:lnTo>
                    <a:pt x="168861" y="880392"/>
                  </a:lnTo>
                  <a:cubicBezTo>
                    <a:pt x="141454" y="811256"/>
                    <a:pt x="128413" y="737258"/>
                    <a:pt x="130534" y="662912"/>
                  </a:cubicBezTo>
                  <a:lnTo>
                    <a:pt x="0" y="615381"/>
                  </a:lnTo>
                  <a:lnTo>
                    <a:pt x="19269" y="506039"/>
                  </a:lnTo>
                  <a:lnTo>
                    <a:pt x="158180" y="506042"/>
                  </a:lnTo>
                  <a:cubicBezTo>
                    <a:pt x="181601" y="435454"/>
                    <a:pt x="219152" y="370381"/>
                    <a:pt x="268540" y="314793"/>
                  </a:cubicBezTo>
                  <a:lnTo>
                    <a:pt x="199081" y="194432"/>
                  </a:lnTo>
                  <a:lnTo>
                    <a:pt x="284089" y="123064"/>
                  </a:lnTo>
                  <a:lnTo>
                    <a:pt x="390498" y="212403"/>
                  </a:lnTo>
                  <a:cubicBezTo>
                    <a:pt x="453789" y="173392"/>
                    <a:pt x="524361" y="147693"/>
                    <a:pt x="597907" y="136873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Freeform 231">
              <a:extLst>
                <a:ext uri="{FF2B5EF4-FFF2-40B4-BE49-F238E27FC236}">
                  <a16:creationId xmlns:a16="http://schemas.microsoft.com/office/drawing/2014/main" id="{F0DB0763-9DC8-4BAC-9FA2-2E5AFF8D690B}"/>
                </a:ext>
              </a:extLst>
            </p:cNvPr>
            <p:cNvSpPr/>
            <p:nvPr/>
          </p:nvSpPr>
          <p:spPr>
            <a:xfrm rot="20096102">
              <a:off x="1484445" y="3244443"/>
              <a:ext cx="193785" cy="198966"/>
            </a:xfrm>
            <a:custGeom>
              <a:avLst/>
              <a:gdLst>
                <a:gd name="connsiteX0" fmla="*/ 473688 w 947376"/>
                <a:gd name="connsiteY0" fmla="*/ 365193 h 972702"/>
                <a:gd name="connsiteX1" fmla="*/ 352530 w 947376"/>
                <a:gd name="connsiteY1" fmla="*/ 486351 h 972702"/>
                <a:gd name="connsiteX2" fmla="*/ 473688 w 947376"/>
                <a:gd name="connsiteY2" fmla="*/ 607509 h 972702"/>
                <a:gd name="connsiteX3" fmla="*/ 594846 w 947376"/>
                <a:gd name="connsiteY3" fmla="*/ 486351 h 972702"/>
                <a:gd name="connsiteX4" fmla="*/ 473688 w 947376"/>
                <a:gd name="connsiteY4" fmla="*/ 365193 h 972702"/>
                <a:gd name="connsiteX5" fmla="*/ 505185 w 947376"/>
                <a:gd name="connsiteY5" fmla="*/ 0 h 972702"/>
                <a:gd name="connsiteX6" fmla="*/ 611225 w 947376"/>
                <a:gd name="connsiteY6" fmla="*/ 18790 h 972702"/>
                <a:gd name="connsiteX7" fmla="*/ 619703 w 947376"/>
                <a:gd name="connsiteY7" fmla="*/ 171392 h 972702"/>
                <a:gd name="connsiteX8" fmla="*/ 758842 w 947376"/>
                <a:gd name="connsiteY8" fmla="*/ 288346 h 972702"/>
                <a:gd name="connsiteX9" fmla="*/ 910628 w 947376"/>
                <a:gd name="connsiteY9" fmla="*/ 270451 h 972702"/>
                <a:gd name="connsiteX10" fmla="*/ 947376 w 947376"/>
                <a:gd name="connsiteY10" fmla="*/ 371680 h 972702"/>
                <a:gd name="connsiteX11" fmla="*/ 819457 w 947376"/>
                <a:gd name="connsiteY11" fmla="*/ 455323 h 972702"/>
                <a:gd name="connsiteX12" fmla="*/ 787741 w 947376"/>
                <a:gd name="connsiteY12" fmla="*/ 634297 h 972702"/>
                <a:gd name="connsiteX13" fmla="*/ 879133 w 947376"/>
                <a:gd name="connsiteY13" fmla="*/ 756803 h 972702"/>
                <a:gd name="connsiteX14" fmla="*/ 809839 w 947376"/>
                <a:gd name="connsiteY14" fmla="*/ 839242 h 972702"/>
                <a:gd name="connsiteX15" fmla="*/ 673443 w 947376"/>
                <a:gd name="connsiteY15" fmla="*/ 770282 h 972702"/>
                <a:gd name="connsiteX16" fmla="*/ 502588 w 947376"/>
                <a:gd name="connsiteY16" fmla="*/ 832305 h 972702"/>
                <a:gd name="connsiteX17" fmla="*/ 442191 w 947376"/>
                <a:gd name="connsiteY17" fmla="*/ 972702 h 972702"/>
                <a:gd name="connsiteX18" fmla="*/ 336151 w 947376"/>
                <a:gd name="connsiteY18" fmla="*/ 953912 h 972702"/>
                <a:gd name="connsiteX19" fmla="*/ 327673 w 947376"/>
                <a:gd name="connsiteY19" fmla="*/ 801310 h 972702"/>
                <a:gd name="connsiteX20" fmla="*/ 188534 w 947376"/>
                <a:gd name="connsiteY20" fmla="*/ 684357 h 972702"/>
                <a:gd name="connsiteX21" fmla="*/ 36748 w 947376"/>
                <a:gd name="connsiteY21" fmla="*/ 702251 h 972702"/>
                <a:gd name="connsiteX22" fmla="*/ 0 w 947376"/>
                <a:gd name="connsiteY22" fmla="*/ 601022 h 972702"/>
                <a:gd name="connsiteX23" fmla="*/ 127919 w 947376"/>
                <a:gd name="connsiteY23" fmla="*/ 517379 h 972702"/>
                <a:gd name="connsiteX24" fmla="*/ 159635 w 947376"/>
                <a:gd name="connsiteY24" fmla="*/ 338405 h 972702"/>
                <a:gd name="connsiteX25" fmla="*/ 68243 w 947376"/>
                <a:gd name="connsiteY25" fmla="*/ 215899 h 972702"/>
                <a:gd name="connsiteX26" fmla="*/ 137537 w 947376"/>
                <a:gd name="connsiteY26" fmla="*/ 133460 h 972702"/>
                <a:gd name="connsiteX27" fmla="*/ 273933 w 947376"/>
                <a:gd name="connsiteY27" fmla="*/ 202420 h 972702"/>
                <a:gd name="connsiteX28" fmla="*/ 444789 w 947376"/>
                <a:gd name="connsiteY28" fmla="*/ 140397 h 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7376" h="972702">
                  <a:moveTo>
                    <a:pt x="473688" y="365193"/>
                  </a:moveTo>
                  <a:cubicBezTo>
                    <a:pt x="406774" y="365193"/>
                    <a:pt x="352530" y="419437"/>
                    <a:pt x="352530" y="486351"/>
                  </a:cubicBezTo>
                  <a:cubicBezTo>
                    <a:pt x="352530" y="553265"/>
                    <a:pt x="406774" y="607509"/>
                    <a:pt x="473688" y="607509"/>
                  </a:cubicBezTo>
                  <a:cubicBezTo>
                    <a:pt x="540602" y="607509"/>
                    <a:pt x="594846" y="553265"/>
                    <a:pt x="594846" y="486351"/>
                  </a:cubicBezTo>
                  <a:cubicBezTo>
                    <a:pt x="594846" y="419437"/>
                    <a:pt x="540602" y="365193"/>
                    <a:pt x="473688" y="365193"/>
                  </a:cubicBezTo>
                  <a:close/>
                  <a:moveTo>
                    <a:pt x="505185" y="0"/>
                  </a:moveTo>
                  <a:lnTo>
                    <a:pt x="611225" y="18790"/>
                  </a:lnTo>
                  <a:lnTo>
                    <a:pt x="619703" y="171392"/>
                  </a:lnTo>
                  <a:cubicBezTo>
                    <a:pt x="675645" y="197328"/>
                    <a:pt x="723672" y="237696"/>
                    <a:pt x="758842" y="288346"/>
                  </a:cubicBezTo>
                  <a:lnTo>
                    <a:pt x="910628" y="270451"/>
                  </a:lnTo>
                  <a:lnTo>
                    <a:pt x="947376" y="371680"/>
                  </a:lnTo>
                  <a:lnTo>
                    <a:pt x="819457" y="455323"/>
                  </a:lnTo>
                  <a:cubicBezTo>
                    <a:pt x="824969" y="516739"/>
                    <a:pt x="814021" y="578516"/>
                    <a:pt x="787741" y="634297"/>
                  </a:cubicBezTo>
                  <a:lnTo>
                    <a:pt x="879133" y="756803"/>
                  </a:lnTo>
                  <a:lnTo>
                    <a:pt x="809839" y="839242"/>
                  </a:lnTo>
                  <a:lnTo>
                    <a:pt x="673443" y="770282"/>
                  </a:lnTo>
                  <a:cubicBezTo>
                    <a:pt x="623011" y="805763"/>
                    <a:pt x="564038" y="827171"/>
                    <a:pt x="502588" y="832305"/>
                  </a:cubicBezTo>
                  <a:lnTo>
                    <a:pt x="442191" y="972702"/>
                  </a:lnTo>
                  <a:lnTo>
                    <a:pt x="336151" y="953912"/>
                  </a:lnTo>
                  <a:lnTo>
                    <a:pt x="327673" y="801310"/>
                  </a:lnTo>
                  <a:cubicBezTo>
                    <a:pt x="271731" y="775374"/>
                    <a:pt x="223704" y="735006"/>
                    <a:pt x="188534" y="684357"/>
                  </a:cubicBezTo>
                  <a:lnTo>
                    <a:pt x="36748" y="702251"/>
                  </a:lnTo>
                  <a:lnTo>
                    <a:pt x="0" y="601022"/>
                  </a:lnTo>
                  <a:lnTo>
                    <a:pt x="127919" y="517379"/>
                  </a:lnTo>
                  <a:cubicBezTo>
                    <a:pt x="122407" y="455963"/>
                    <a:pt x="133355" y="394186"/>
                    <a:pt x="159635" y="338405"/>
                  </a:cubicBezTo>
                  <a:lnTo>
                    <a:pt x="68243" y="215899"/>
                  </a:lnTo>
                  <a:lnTo>
                    <a:pt x="137537" y="133460"/>
                  </a:lnTo>
                  <a:lnTo>
                    <a:pt x="273933" y="202420"/>
                  </a:lnTo>
                  <a:cubicBezTo>
                    <a:pt x="324365" y="166939"/>
                    <a:pt x="383339" y="145531"/>
                    <a:pt x="444789" y="1403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Freeform 232">
              <a:extLst>
                <a:ext uri="{FF2B5EF4-FFF2-40B4-BE49-F238E27FC236}">
                  <a16:creationId xmlns:a16="http://schemas.microsoft.com/office/drawing/2014/main" id="{FE390F03-AD1D-452F-8ABE-DA6611582342}"/>
                </a:ext>
              </a:extLst>
            </p:cNvPr>
            <p:cNvSpPr/>
            <p:nvPr/>
          </p:nvSpPr>
          <p:spPr>
            <a:xfrm>
              <a:off x="1438793" y="1839779"/>
              <a:ext cx="489407" cy="482223"/>
            </a:xfrm>
            <a:custGeom>
              <a:avLst/>
              <a:gdLst>
                <a:gd name="connsiteX0" fmla="*/ 463067 w 926134"/>
                <a:gd name="connsiteY0" fmla="*/ 296250 h 912540"/>
                <a:gd name="connsiteX1" fmla="*/ 303047 w 926134"/>
                <a:gd name="connsiteY1" fmla="*/ 456270 h 912540"/>
                <a:gd name="connsiteX2" fmla="*/ 463067 w 926134"/>
                <a:gd name="connsiteY2" fmla="*/ 616290 h 912540"/>
                <a:gd name="connsiteX3" fmla="*/ 623087 w 926134"/>
                <a:gd name="connsiteY3" fmla="*/ 456270 h 912540"/>
                <a:gd name="connsiteX4" fmla="*/ 463067 w 926134"/>
                <a:gd name="connsiteY4" fmla="*/ 296250 h 912540"/>
                <a:gd name="connsiteX5" fmla="*/ 425144 w 926134"/>
                <a:gd name="connsiteY5" fmla="*/ 0 h 912540"/>
                <a:gd name="connsiteX6" fmla="*/ 500991 w 926134"/>
                <a:gd name="connsiteY6" fmla="*/ 0 h 912540"/>
                <a:gd name="connsiteX7" fmla="*/ 517475 w 926134"/>
                <a:gd name="connsiteY7" fmla="*/ 93549 h 912540"/>
                <a:gd name="connsiteX8" fmla="*/ 659235 w 926134"/>
                <a:gd name="connsiteY8" fmla="*/ 145173 h 912540"/>
                <a:gd name="connsiteX9" fmla="*/ 659235 w 926134"/>
                <a:gd name="connsiteY9" fmla="*/ 145174 h 912540"/>
                <a:gd name="connsiteX10" fmla="*/ 731965 w 926134"/>
                <a:gd name="connsiteY10" fmla="*/ 84112 h 912540"/>
                <a:gd name="connsiteX11" fmla="*/ 790066 w 926134"/>
                <a:gd name="connsiteY11" fmla="*/ 132890 h 912540"/>
                <a:gd name="connsiteX12" fmla="*/ 742592 w 926134"/>
                <a:gd name="connsiteY12" fmla="*/ 215155 h 912540"/>
                <a:gd name="connsiteX13" fmla="*/ 818021 w 926134"/>
                <a:gd name="connsiteY13" fmla="*/ 345871 h 912540"/>
                <a:gd name="connsiteX14" fmla="*/ 912964 w 926134"/>
                <a:gd name="connsiteY14" fmla="*/ 345868 h 912540"/>
                <a:gd name="connsiteX15" fmla="*/ 926134 w 926134"/>
                <a:gd name="connsiteY15" fmla="*/ 420601 h 912540"/>
                <a:gd name="connsiteX16" fmla="*/ 836916 w 926134"/>
                <a:gd name="connsiteY16" fmla="*/ 453088 h 912540"/>
                <a:gd name="connsiteX17" fmla="*/ 810720 w 926134"/>
                <a:gd name="connsiteY17" fmla="*/ 601731 h 912540"/>
                <a:gd name="connsiteX18" fmla="*/ 883452 w 926134"/>
                <a:gd name="connsiteY18" fmla="*/ 662789 h 912540"/>
                <a:gd name="connsiteX19" fmla="*/ 845529 w 926134"/>
                <a:gd name="connsiteY19" fmla="*/ 728508 h 912540"/>
                <a:gd name="connsiteX20" fmla="*/ 756313 w 926134"/>
                <a:gd name="connsiteY20" fmla="*/ 696017 h 912540"/>
                <a:gd name="connsiteX21" fmla="*/ 640749 w 926134"/>
                <a:gd name="connsiteY21" fmla="*/ 793037 h 912540"/>
                <a:gd name="connsiteX22" fmla="*/ 657238 w 926134"/>
                <a:gd name="connsiteY22" fmla="*/ 886585 h 912540"/>
                <a:gd name="connsiteX23" fmla="*/ 585965 w 926134"/>
                <a:gd name="connsiteY23" fmla="*/ 912540 h 912540"/>
                <a:gd name="connsiteX24" fmla="*/ 538496 w 926134"/>
                <a:gd name="connsiteY24" fmla="*/ 830273 h 912540"/>
                <a:gd name="connsiteX25" fmla="*/ 387638 w 926134"/>
                <a:gd name="connsiteY25" fmla="*/ 830273 h 912540"/>
                <a:gd name="connsiteX26" fmla="*/ 340169 w 926134"/>
                <a:gd name="connsiteY26" fmla="*/ 912540 h 912540"/>
                <a:gd name="connsiteX27" fmla="*/ 268897 w 926134"/>
                <a:gd name="connsiteY27" fmla="*/ 886585 h 912540"/>
                <a:gd name="connsiteX28" fmla="*/ 285386 w 926134"/>
                <a:gd name="connsiteY28" fmla="*/ 793037 h 912540"/>
                <a:gd name="connsiteX29" fmla="*/ 169822 w 926134"/>
                <a:gd name="connsiteY29" fmla="*/ 696016 h 912540"/>
                <a:gd name="connsiteX30" fmla="*/ 80606 w 926134"/>
                <a:gd name="connsiteY30" fmla="*/ 728508 h 912540"/>
                <a:gd name="connsiteX31" fmla="*/ 42682 w 926134"/>
                <a:gd name="connsiteY31" fmla="*/ 662789 h 912540"/>
                <a:gd name="connsiteX32" fmla="*/ 115413 w 926134"/>
                <a:gd name="connsiteY32" fmla="*/ 601731 h 912540"/>
                <a:gd name="connsiteX33" fmla="*/ 89218 w 926134"/>
                <a:gd name="connsiteY33" fmla="*/ 453088 h 912540"/>
                <a:gd name="connsiteX34" fmla="*/ 0 w 926134"/>
                <a:gd name="connsiteY34" fmla="*/ 420601 h 912540"/>
                <a:gd name="connsiteX35" fmla="*/ 13170 w 926134"/>
                <a:gd name="connsiteY35" fmla="*/ 345868 h 912540"/>
                <a:gd name="connsiteX36" fmla="*/ 108113 w 926134"/>
                <a:gd name="connsiteY36" fmla="*/ 345870 h 912540"/>
                <a:gd name="connsiteX37" fmla="*/ 183542 w 926134"/>
                <a:gd name="connsiteY37" fmla="*/ 215155 h 912540"/>
                <a:gd name="connsiteX38" fmla="*/ 136068 w 926134"/>
                <a:gd name="connsiteY38" fmla="*/ 132890 h 912540"/>
                <a:gd name="connsiteX39" fmla="*/ 194170 w 926134"/>
                <a:gd name="connsiteY39" fmla="*/ 84112 h 912540"/>
                <a:gd name="connsiteX40" fmla="*/ 266899 w 926134"/>
                <a:gd name="connsiteY40" fmla="*/ 145174 h 912540"/>
                <a:gd name="connsiteX41" fmla="*/ 408659 w 926134"/>
                <a:gd name="connsiteY41" fmla="*/ 93550 h 91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26134" h="912540">
                  <a:moveTo>
                    <a:pt x="463067" y="296250"/>
                  </a:moveTo>
                  <a:cubicBezTo>
                    <a:pt x="374690" y="296250"/>
                    <a:pt x="303047" y="367893"/>
                    <a:pt x="303047" y="456270"/>
                  </a:cubicBezTo>
                  <a:cubicBezTo>
                    <a:pt x="303047" y="544647"/>
                    <a:pt x="374690" y="616290"/>
                    <a:pt x="463067" y="616290"/>
                  </a:cubicBezTo>
                  <a:cubicBezTo>
                    <a:pt x="551444" y="616290"/>
                    <a:pt x="623087" y="544647"/>
                    <a:pt x="623087" y="456270"/>
                  </a:cubicBezTo>
                  <a:cubicBezTo>
                    <a:pt x="623087" y="367893"/>
                    <a:pt x="551444" y="296250"/>
                    <a:pt x="463067" y="296250"/>
                  </a:cubicBezTo>
                  <a:close/>
                  <a:moveTo>
                    <a:pt x="425144" y="0"/>
                  </a:moveTo>
                  <a:lnTo>
                    <a:pt x="500991" y="0"/>
                  </a:lnTo>
                  <a:lnTo>
                    <a:pt x="517475" y="93549"/>
                  </a:lnTo>
                  <a:cubicBezTo>
                    <a:pt x="567742" y="100945"/>
                    <a:pt x="615977" y="118509"/>
                    <a:pt x="659235" y="145173"/>
                  </a:cubicBezTo>
                  <a:lnTo>
                    <a:pt x="659235" y="145174"/>
                  </a:lnTo>
                  <a:lnTo>
                    <a:pt x="731965" y="84112"/>
                  </a:lnTo>
                  <a:lnTo>
                    <a:pt x="790066" y="132890"/>
                  </a:lnTo>
                  <a:lnTo>
                    <a:pt x="742592" y="215155"/>
                  </a:lnTo>
                  <a:cubicBezTo>
                    <a:pt x="776349" y="253148"/>
                    <a:pt x="802014" y="297625"/>
                    <a:pt x="818021" y="345871"/>
                  </a:cubicBezTo>
                  <a:lnTo>
                    <a:pt x="912964" y="345868"/>
                  </a:lnTo>
                  <a:lnTo>
                    <a:pt x="926134" y="420601"/>
                  </a:lnTo>
                  <a:lnTo>
                    <a:pt x="836916" y="453088"/>
                  </a:lnTo>
                  <a:cubicBezTo>
                    <a:pt x="838367" y="503902"/>
                    <a:pt x="829453" y="554478"/>
                    <a:pt x="810720" y="601731"/>
                  </a:cubicBezTo>
                  <a:lnTo>
                    <a:pt x="883452" y="662789"/>
                  </a:lnTo>
                  <a:lnTo>
                    <a:pt x="845529" y="728508"/>
                  </a:lnTo>
                  <a:lnTo>
                    <a:pt x="756313" y="696017"/>
                  </a:lnTo>
                  <a:cubicBezTo>
                    <a:pt x="724778" y="735875"/>
                    <a:pt x="685457" y="768887"/>
                    <a:pt x="640749" y="793037"/>
                  </a:cubicBezTo>
                  <a:lnTo>
                    <a:pt x="657238" y="886585"/>
                  </a:lnTo>
                  <a:lnTo>
                    <a:pt x="585965" y="912540"/>
                  </a:lnTo>
                  <a:lnTo>
                    <a:pt x="538496" y="830273"/>
                  </a:lnTo>
                  <a:cubicBezTo>
                    <a:pt x="488732" y="840525"/>
                    <a:pt x="437402" y="840525"/>
                    <a:pt x="387638" y="830273"/>
                  </a:cubicBezTo>
                  <a:lnTo>
                    <a:pt x="340169" y="912540"/>
                  </a:lnTo>
                  <a:lnTo>
                    <a:pt x="268897" y="886585"/>
                  </a:lnTo>
                  <a:lnTo>
                    <a:pt x="285386" y="793037"/>
                  </a:lnTo>
                  <a:cubicBezTo>
                    <a:pt x="240678" y="768886"/>
                    <a:pt x="201356" y="735875"/>
                    <a:pt x="169822" y="696016"/>
                  </a:cubicBezTo>
                  <a:lnTo>
                    <a:pt x="80606" y="728508"/>
                  </a:lnTo>
                  <a:lnTo>
                    <a:pt x="42682" y="662789"/>
                  </a:lnTo>
                  <a:lnTo>
                    <a:pt x="115413" y="601731"/>
                  </a:lnTo>
                  <a:cubicBezTo>
                    <a:pt x="96681" y="554478"/>
                    <a:pt x="87768" y="503902"/>
                    <a:pt x="89218" y="453088"/>
                  </a:cubicBezTo>
                  <a:lnTo>
                    <a:pt x="0" y="420601"/>
                  </a:lnTo>
                  <a:lnTo>
                    <a:pt x="13170" y="345868"/>
                  </a:lnTo>
                  <a:lnTo>
                    <a:pt x="108113" y="345870"/>
                  </a:lnTo>
                  <a:cubicBezTo>
                    <a:pt x="124121" y="297625"/>
                    <a:pt x="149787" y="253148"/>
                    <a:pt x="183542" y="215155"/>
                  </a:cubicBezTo>
                  <a:lnTo>
                    <a:pt x="136068" y="132890"/>
                  </a:lnTo>
                  <a:lnTo>
                    <a:pt x="194170" y="84112"/>
                  </a:lnTo>
                  <a:lnTo>
                    <a:pt x="266899" y="145174"/>
                  </a:lnTo>
                  <a:cubicBezTo>
                    <a:pt x="310157" y="118510"/>
                    <a:pt x="358392" y="100945"/>
                    <a:pt x="408659" y="93550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Freeform 233">
              <a:extLst>
                <a:ext uri="{FF2B5EF4-FFF2-40B4-BE49-F238E27FC236}">
                  <a16:creationId xmlns:a16="http://schemas.microsoft.com/office/drawing/2014/main" id="{BC538F2A-C28E-4EB2-A80B-FBF5128008AE}"/>
                </a:ext>
              </a:extLst>
            </p:cNvPr>
            <p:cNvSpPr/>
            <p:nvPr/>
          </p:nvSpPr>
          <p:spPr>
            <a:xfrm rot="20096102">
              <a:off x="972611" y="2074118"/>
              <a:ext cx="193784" cy="198966"/>
            </a:xfrm>
            <a:custGeom>
              <a:avLst/>
              <a:gdLst>
                <a:gd name="connsiteX0" fmla="*/ 473688 w 947376"/>
                <a:gd name="connsiteY0" fmla="*/ 365193 h 972702"/>
                <a:gd name="connsiteX1" fmla="*/ 352530 w 947376"/>
                <a:gd name="connsiteY1" fmla="*/ 486351 h 972702"/>
                <a:gd name="connsiteX2" fmla="*/ 473688 w 947376"/>
                <a:gd name="connsiteY2" fmla="*/ 607509 h 972702"/>
                <a:gd name="connsiteX3" fmla="*/ 594846 w 947376"/>
                <a:gd name="connsiteY3" fmla="*/ 486351 h 972702"/>
                <a:gd name="connsiteX4" fmla="*/ 473688 w 947376"/>
                <a:gd name="connsiteY4" fmla="*/ 365193 h 972702"/>
                <a:gd name="connsiteX5" fmla="*/ 505185 w 947376"/>
                <a:gd name="connsiteY5" fmla="*/ 0 h 972702"/>
                <a:gd name="connsiteX6" fmla="*/ 611225 w 947376"/>
                <a:gd name="connsiteY6" fmla="*/ 18790 h 972702"/>
                <a:gd name="connsiteX7" fmla="*/ 619703 w 947376"/>
                <a:gd name="connsiteY7" fmla="*/ 171392 h 972702"/>
                <a:gd name="connsiteX8" fmla="*/ 758842 w 947376"/>
                <a:gd name="connsiteY8" fmla="*/ 288346 h 972702"/>
                <a:gd name="connsiteX9" fmla="*/ 910628 w 947376"/>
                <a:gd name="connsiteY9" fmla="*/ 270451 h 972702"/>
                <a:gd name="connsiteX10" fmla="*/ 947376 w 947376"/>
                <a:gd name="connsiteY10" fmla="*/ 371680 h 972702"/>
                <a:gd name="connsiteX11" fmla="*/ 819457 w 947376"/>
                <a:gd name="connsiteY11" fmla="*/ 455323 h 972702"/>
                <a:gd name="connsiteX12" fmla="*/ 787741 w 947376"/>
                <a:gd name="connsiteY12" fmla="*/ 634297 h 972702"/>
                <a:gd name="connsiteX13" fmla="*/ 879133 w 947376"/>
                <a:gd name="connsiteY13" fmla="*/ 756803 h 972702"/>
                <a:gd name="connsiteX14" fmla="*/ 809839 w 947376"/>
                <a:gd name="connsiteY14" fmla="*/ 839242 h 972702"/>
                <a:gd name="connsiteX15" fmla="*/ 673443 w 947376"/>
                <a:gd name="connsiteY15" fmla="*/ 770282 h 972702"/>
                <a:gd name="connsiteX16" fmla="*/ 502588 w 947376"/>
                <a:gd name="connsiteY16" fmla="*/ 832305 h 972702"/>
                <a:gd name="connsiteX17" fmla="*/ 442191 w 947376"/>
                <a:gd name="connsiteY17" fmla="*/ 972702 h 972702"/>
                <a:gd name="connsiteX18" fmla="*/ 336151 w 947376"/>
                <a:gd name="connsiteY18" fmla="*/ 953912 h 972702"/>
                <a:gd name="connsiteX19" fmla="*/ 327673 w 947376"/>
                <a:gd name="connsiteY19" fmla="*/ 801310 h 972702"/>
                <a:gd name="connsiteX20" fmla="*/ 188534 w 947376"/>
                <a:gd name="connsiteY20" fmla="*/ 684357 h 972702"/>
                <a:gd name="connsiteX21" fmla="*/ 36748 w 947376"/>
                <a:gd name="connsiteY21" fmla="*/ 702251 h 972702"/>
                <a:gd name="connsiteX22" fmla="*/ 0 w 947376"/>
                <a:gd name="connsiteY22" fmla="*/ 601022 h 972702"/>
                <a:gd name="connsiteX23" fmla="*/ 127919 w 947376"/>
                <a:gd name="connsiteY23" fmla="*/ 517379 h 972702"/>
                <a:gd name="connsiteX24" fmla="*/ 159635 w 947376"/>
                <a:gd name="connsiteY24" fmla="*/ 338405 h 972702"/>
                <a:gd name="connsiteX25" fmla="*/ 68243 w 947376"/>
                <a:gd name="connsiteY25" fmla="*/ 215899 h 972702"/>
                <a:gd name="connsiteX26" fmla="*/ 137537 w 947376"/>
                <a:gd name="connsiteY26" fmla="*/ 133460 h 972702"/>
                <a:gd name="connsiteX27" fmla="*/ 273933 w 947376"/>
                <a:gd name="connsiteY27" fmla="*/ 202420 h 972702"/>
                <a:gd name="connsiteX28" fmla="*/ 444789 w 947376"/>
                <a:gd name="connsiteY28" fmla="*/ 140397 h 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7376" h="972702">
                  <a:moveTo>
                    <a:pt x="473688" y="365193"/>
                  </a:moveTo>
                  <a:cubicBezTo>
                    <a:pt x="406774" y="365193"/>
                    <a:pt x="352530" y="419437"/>
                    <a:pt x="352530" y="486351"/>
                  </a:cubicBezTo>
                  <a:cubicBezTo>
                    <a:pt x="352530" y="553265"/>
                    <a:pt x="406774" y="607509"/>
                    <a:pt x="473688" y="607509"/>
                  </a:cubicBezTo>
                  <a:cubicBezTo>
                    <a:pt x="540602" y="607509"/>
                    <a:pt x="594846" y="553265"/>
                    <a:pt x="594846" y="486351"/>
                  </a:cubicBezTo>
                  <a:cubicBezTo>
                    <a:pt x="594846" y="419437"/>
                    <a:pt x="540602" y="365193"/>
                    <a:pt x="473688" y="365193"/>
                  </a:cubicBezTo>
                  <a:close/>
                  <a:moveTo>
                    <a:pt x="505185" y="0"/>
                  </a:moveTo>
                  <a:lnTo>
                    <a:pt x="611225" y="18790"/>
                  </a:lnTo>
                  <a:lnTo>
                    <a:pt x="619703" y="171392"/>
                  </a:lnTo>
                  <a:cubicBezTo>
                    <a:pt x="675645" y="197328"/>
                    <a:pt x="723672" y="237696"/>
                    <a:pt x="758842" y="288346"/>
                  </a:cubicBezTo>
                  <a:lnTo>
                    <a:pt x="910628" y="270451"/>
                  </a:lnTo>
                  <a:lnTo>
                    <a:pt x="947376" y="371680"/>
                  </a:lnTo>
                  <a:lnTo>
                    <a:pt x="819457" y="455323"/>
                  </a:lnTo>
                  <a:cubicBezTo>
                    <a:pt x="824969" y="516739"/>
                    <a:pt x="814021" y="578516"/>
                    <a:pt x="787741" y="634297"/>
                  </a:cubicBezTo>
                  <a:lnTo>
                    <a:pt x="879133" y="756803"/>
                  </a:lnTo>
                  <a:lnTo>
                    <a:pt x="809839" y="839242"/>
                  </a:lnTo>
                  <a:lnTo>
                    <a:pt x="673443" y="770282"/>
                  </a:lnTo>
                  <a:cubicBezTo>
                    <a:pt x="623011" y="805763"/>
                    <a:pt x="564038" y="827171"/>
                    <a:pt x="502588" y="832305"/>
                  </a:cubicBezTo>
                  <a:lnTo>
                    <a:pt x="442191" y="972702"/>
                  </a:lnTo>
                  <a:lnTo>
                    <a:pt x="336151" y="953912"/>
                  </a:lnTo>
                  <a:lnTo>
                    <a:pt x="327673" y="801310"/>
                  </a:lnTo>
                  <a:cubicBezTo>
                    <a:pt x="271731" y="775374"/>
                    <a:pt x="223704" y="735006"/>
                    <a:pt x="188534" y="684357"/>
                  </a:cubicBezTo>
                  <a:lnTo>
                    <a:pt x="36748" y="702251"/>
                  </a:lnTo>
                  <a:lnTo>
                    <a:pt x="0" y="601022"/>
                  </a:lnTo>
                  <a:lnTo>
                    <a:pt x="127919" y="517379"/>
                  </a:lnTo>
                  <a:cubicBezTo>
                    <a:pt x="122407" y="455963"/>
                    <a:pt x="133355" y="394186"/>
                    <a:pt x="159635" y="338405"/>
                  </a:cubicBezTo>
                  <a:lnTo>
                    <a:pt x="68243" y="215899"/>
                  </a:lnTo>
                  <a:lnTo>
                    <a:pt x="137537" y="133460"/>
                  </a:lnTo>
                  <a:lnTo>
                    <a:pt x="273933" y="202420"/>
                  </a:lnTo>
                  <a:cubicBezTo>
                    <a:pt x="324365" y="166939"/>
                    <a:pt x="383339" y="145531"/>
                    <a:pt x="444789" y="1403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Freeform 234">
              <a:extLst>
                <a:ext uri="{FF2B5EF4-FFF2-40B4-BE49-F238E27FC236}">
                  <a16:creationId xmlns:a16="http://schemas.microsoft.com/office/drawing/2014/main" id="{F7FC45DD-D043-479E-97AE-979C8249E922}"/>
                </a:ext>
              </a:extLst>
            </p:cNvPr>
            <p:cNvSpPr/>
            <p:nvPr/>
          </p:nvSpPr>
          <p:spPr>
            <a:xfrm rot="20096102">
              <a:off x="516726" y="1159911"/>
              <a:ext cx="193784" cy="198966"/>
            </a:xfrm>
            <a:custGeom>
              <a:avLst/>
              <a:gdLst>
                <a:gd name="connsiteX0" fmla="*/ 473688 w 947376"/>
                <a:gd name="connsiteY0" fmla="*/ 365193 h 972702"/>
                <a:gd name="connsiteX1" fmla="*/ 352530 w 947376"/>
                <a:gd name="connsiteY1" fmla="*/ 486351 h 972702"/>
                <a:gd name="connsiteX2" fmla="*/ 473688 w 947376"/>
                <a:gd name="connsiteY2" fmla="*/ 607509 h 972702"/>
                <a:gd name="connsiteX3" fmla="*/ 594846 w 947376"/>
                <a:gd name="connsiteY3" fmla="*/ 486351 h 972702"/>
                <a:gd name="connsiteX4" fmla="*/ 473688 w 947376"/>
                <a:gd name="connsiteY4" fmla="*/ 365193 h 972702"/>
                <a:gd name="connsiteX5" fmla="*/ 505185 w 947376"/>
                <a:gd name="connsiteY5" fmla="*/ 0 h 972702"/>
                <a:gd name="connsiteX6" fmla="*/ 611225 w 947376"/>
                <a:gd name="connsiteY6" fmla="*/ 18790 h 972702"/>
                <a:gd name="connsiteX7" fmla="*/ 619703 w 947376"/>
                <a:gd name="connsiteY7" fmla="*/ 171392 h 972702"/>
                <a:gd name="connsiteX8" fmla="*/ 758842 w 947376"/>
                <a:gd name="connsiteY8" fmla="*/ 288346 h 972702"/>
                <a:gd name="connsiteX9" fmla="*/ 910628 w 947376"/>
                <a:gd name="connsiteY9" fmla="*/ 270451 h 972702"/>
                <a:gd name="connsiteX10" fmla="*/ 947376 w 947376"/>
                <a:gd name="connsiteY10" fmla="*/ 371680 h 972702"/>
                <a:gd name="connsiteX11" fmla="*/ 819457 w 947376"/>
                <a:gd name="connsiteY11" fmla="*/ 455323 h 972702"/>
                <a:gd name="connsiteX12" fmla="*/ 787741 w 947376"/>
                <a:gd name="connsiteY12" fmla="*/ 634297 h 972702"/>
                <a:gd name="connsiteX13" fmla="*/ 879133 w 947376"/>
                <a:gd name="connsiteY13" fmla="*/ 756803 h 972702"/>
                <a:gd name="connsiteX14" fmla="*/ 809839 w 947376"/>
                <a:gd name="connsiteY14" fmla="*/ 839242 h 972702"/>
                <a:gd name="connsiteX15" fmla="*/ 673443 w 947376"/>
                <a:gd name="connsiteY15" fmla="*/ 770282 h 972702"/>
                <a:gd name="connsiteX16" fmla="*/ 502588 w 947376"/>
                <a:gd name="connsiteY16" fmla="*/ 832305 h 972702"/>
                <a:gd name="connsiteX17" fmla="*/ 442191 w 947376"/>
                <a:gd name="connsiteY17" fmla="*/ 972702 h 972702"/>
                <a:gd name="connsiteX18" fmla="*/ 336151 w 947376"/>
                <a:gd name="connsiteY18" fmla="*/ 953912 h 972702"/>
                <a:gd name="connsiteX19" fmla="*/ 327673 w 947376"/>
                <a:gd name="connsiteY19" fmla="*/ 801310 h 972702"/>
                <a:gd name="connsiteX20" fmla="*/ 188534 w 947376"/>
                <a:gd name="connsiteY20" fmla="*/ 684357 h 972702"/>
                <a:gd name="connsiteX21" fmla="*/ 36748 w 947376"/>
                <a:gd name="connsiteY21" fmla="*/ 702251 h 972702"/>
                <a:gd name="connsiteX22" fmla="*/ 0 w 947376"/>
                <a:gd name="connsiteY22" fmla="*/ 601022 h 972702"/>
                <a:gd name="connsiteX23" fmla="*/ 127919 w 947376"/>
                <a:gd name="connsiteY23" fmla="*/ 517379 h 972702"/>
                <a:gd name="connsiteX24" fmla="*/ 159635 w 947376"/>
                <a:gd name="connsiteY24" fmla="*/ 338405 h 972702"/>
                <a:gd name="connsiteX25" fmla="*/ 68243 w 947376"/>
                <a:gd name="connsiteY25" fmla="*/ 215899 h 972702"/>
                <a:gd name="connsiteX26" fmla="*/ 137537 w 947376"/>
                <a:gd name="connsiteY26" fmla="*/ 133460 h 972702"/>
                <a:gd name="connsiteX27" fmla="*/ 273933 w 947376"/>
                <a:gd name="connsiteY27" fmla="*/ 202420 h 972702"/>
                <a:gd name="connsiteX28" fmla="*/ 444789 w 947376"/>
                <a:gd name="connsiteY28" fmla="*/ 140397 h 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7376" h="972702">
                  <a:moveTo>
                    <a:pt x="473688" y="365193"/>
                  </a:moveTo>
                  <a:cubicBezTo>
                    <a:pt x="406774" y="365193"/>
                    <a:pt x="352530" y="419437"/>
                    <a:pt x="352530" y="486351"/>
                  </a:cubicBezTo>
                  <a:cubicBezTo>
                    <a:pt x="352530" y="553265"/>
                    <a:pt x="406774" y="607509"/>
                    <a:pt x="473688" y="607509"/>
                  </a:cubicBezTo>
                  <a:cubicBezTo>
                    <a:pt x="540602" y="607509"/>
                    <a:pt x="594846" y="553265"/>
                    <a:pt x="594846" y="486351"/>
                  </a:cubicBezTo>
                  <a:cubicBezTo>
                    <a:pt x="594846" y="419437"/>
                    <a:pt x="540602" y="365193"/>
                    <a:pt x="473688" y="365193"/>
                  </a:cubicBezTo>
                  <a:close/>
                  <a:moveTo>
                    <a:pt x="505185" y="0"/>
                  </a:moveTo>
                  <a:lnTo>
                    <a:pt x="611225" y="18790"/>
                  </a:lnTo>
                  <a:lnTo>
                    <a:pt x="619703" y="171392"/>
                  </a:lnTo>
                  <a:cubicBezTo>
                    <a:pt x="675645" y="197328"/>
                    <a:pt x="723672" y="237696"/>
                    <a:pt x="758842" y="288346"/>
                  </a:cubicBezTo>
                  <a:lnTo>
                    <a:pt x="910628" y="270451"/>
                  </a:lnTo>
                  <a:lnTo>
                    <a:pt x="947376" y="371680"/>
                  </a:lnTo>
                  <a:lnTo>
                    <a:pt x="819457" y="455323"/>
                  </a:lnTo>
                  <a:cubicBezTo>
                    <a:pt x="824969" y="516739"/>
                    <a:pt x="814021" y="578516"/>
                    <a:pt x="787741" y="634297"/>
                  </a:cubicBezTo>
                  <a:lnTo>
                    <a:pt x="879133" y="756803"/>
                  </a:lnTo>
                  <a:lnTo>
                    <a:pt x="809839" y="839242"/>
                  </a:lnTo>
                  <a:lnTo>
                    <a:pt x="673443" y="770282"/>
                  </a:lnTo>
                  <a:cubicBezTo>
                    <a:pt x="623011" y="805763"/>
                    <a:pt x="564038" y="827171"/>
                    <a:pt x="502588" y="832305"/>
                  </a:cubicBezTo>
                  <a:lnTo>
                    <a:pt x="442191" y="972702"/>
                  </a:lnTo>
                  <a:lnTo>
                    <a:pt x="336151" y="953912"/>
                  </a:lnTo>
                  <a:lnTo>
                    <a:pt x="327673" y="801310"/>
                  </a:lnTo>
                  <a:cubicBezTo>
                    <a:pt x="271731" y="775374"/>
                    <a:pt x="223704" y="735006"/>
                    <a:pt x="188534" y="684357"/>
                  </a:cubicBezTo>
                  <a:lnTo>
                    <a:pt x="36748" y="702251"/>
                  </a:lnTo>
                  <a:lnTo>
                    <a:pt x="0" y="601022"/>
                  </a:lnTo>
                  <a:lnTo>
                    <a:pt x="127919" y="517379"/>
                  </a:lnTo>
                  <a:cubicBezTo>
                    <a:pt x="122407" y="455963"/>
                    <a:pt x="133355" y="394186"/>
                    <a:pt x="159635" y="338405"/>
                  </a:cubicBezTo>
                  <a:lnTo>
                    <a:pt x="68243" y="215899"/>
                  </a:lnTo>
                  <a:lnTo>
                    <a:pt x="137537" y="133460"/>
                  </a:lnTo>
                  <a:lnTo>
                    <a:pt x="273933" y="202420"/>
                  </a:lnTo>
                  <a:cubicBezTo>
                    <a:pt x="324365" y="166939"/>
                    <a:pt x="383339" y="145531"/>
                    <a:pt x="444789" y="1403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3" name="Forme libre 210">
              <a:extLst>
                <a:ext uri="{FF2B5EF4-FFF2-40B4-BE49-F238E27FC236}">
                  <a16:creationId xmlns:a16="http://schemas.microsoft.com/office/drawing/2014/main" id="{0EFA438A-E9CD-457C-9182-432D6C37A31C}"/>
                </a:ext>
              </a:extLst>
            </p:cNvPr>
            <p:cNvSpPr/>
            <p:nvPr/>
          </p:nvSpPr>
          <p:spPr>
            <a:xfrm>
              <a:off x="854256" y="1241710"/>
              <a:ext cx="228938" cy="225578"/>
            </a:xfrm>
            <a:custGeom>
              <a:avLst/>
              <a:gdLst>
                <a:gd name="connsiteX0" fmla="*/ 677511 w 1355022"/>
                <a:gd name="connsiteY0" fmla="*/ 354534 h 1335136"/>
                <a:gd name="connsiteX1" fmla="*/ 353511 w 1355022"/>
                <a:gd name="connsiteY1" fmla="*/ 678534 h 1335136"/>
                <a:gd name="connsiteX2" fmla="*/ 677511 w 1355022"/>
                <a:gd name="connsiteY2" fmla="*/ 1002534 h 1335136"/>
                <a:gd name="connsiteX3" fmla="*/ 1001511 w 1355022"/>
                <a:gd name="connsiteY3" fmla="*/ 678534 h 1335136"/>
                <a:gd name="connsiteX4" fmla="*/ 677511 w 1355022"/>
                <a:gd name="connsiteY4" fmla="*/ 354534 h 1335136"/>
                <a:gd name="connsiteX5" fmla="*/ 622026 w 1355022"/>
                <a:gd name="connsiteY5" fmla="*/ 0 h 1335136"/>
                <a:gd name="connsiteX6" fmla="*/ 732997 w 1355022"/>
                <a:gd name="connsiteY6" fmla="*/ 0 h 1335136"/>
                <a:gd name="connsiteX7" fmla="*/ 757115 w 1355022"/>
                <a:gd name="connsiteY7" fmla="*/ 136872 h 1335136"/>
                <a:gd name="connsiteX8" fmla="*/ 964524 w 1355022"/>
                <a:gd name="connsiteY8" fmla="*/ 212402 h 1335136"/>
                <a:gd name="connsiteX9" fmla="*/ 964524 w 1355022"/>
                <a:gd name="connsiteY9" fmla="*/ 212403 h 1335136"/>
                <a:gd name="connsiteX10" fmla="*/ 1070934 w 1355022"/>
                <a:gd name="connsiteY10" fmla="*/ 123064 h 1335136"/>
                <a:gd name="connsiteX11" fmla="*/ 1155942 w 1355022"/>
                <a:gd name="connsiteY11" fmla="*/ 194432 h 1335136"/>
                <a:gd name="connsiteX12" fmla="*/ 1086483 w 1355022"/>
                <a:gd name="connsiteY12" fmla="*/ 314793 h 1335136"/>
                <a:gd name="connsiteX13" fmla="*/ 1196843 w 1355022"/>
                <a:gd name="connsiteY13" fmla="*/ 506043 h 1335136"/>
                <a:gd name="connsiteX14" fmla="*/ 1335753 w 1355022"/>
                <a:gd name="connsiteY14" fmla="*/ 506039 h 1335136"/>
                <a:gd name="connsiteX15" fmla="*/ 1355022 w 1355022"/>
                <a:gd name="connsiteY15" fmla="*/ 615381 h 1335136"/>
                <a:gd name="connsiteX16" fmla="*/ 1224488 w 1355022"/>
                <a:gd name="connsiteY16" fmla="*/ 662912 h 1335136"/>
                <a:gd name="connsiteX17" fmla="*/ 1186161 w 1355022"/>
                <a:gd name="connsiteY17" fmla="*/ 880392 h 1335136"/>
                <a:gd name="connsiteX18" fmla="*/ 1292574 w 1355022"/>
                <a:gd name="connsiteY18" fmla="*/ 969725 h 1335136"/>
                <a:gd name="connsiteX19" fmla="*/ 1237089 w 1355022"/>
                <a:gd name="connsiteY19" fmla="*/ 1065879 h 1335136"/>
                <a:gd name="connsiteX20" fmla="*/ 1106558 w 1355022"/>
                <a:gd name="connsiteY20" fmla="*/ 1018341 h 1335136"/>
                <a:gd name="connsiteX21" fmla="*/ 937476 w 1355022"/>
                <a:gd name="connsiteY21" fmla="*/ 1160291 h 1335136"/>
                <a:gd name="connsiteX22" fmla="*/ 961601 w 1355022"/>
                <a:gd name="connsiteY22" fmla="*/ 1297161 h 1335136"/>
                <a:gd name="connsiteX23" fmla="*/ 857322 w 1355022"/>
                <a:gd name="connsiteY23" fmla="*/ 1335136 h 1335136"/>
                <a:gd name="connsiteX24" fmla="*/ 787871 w 1355022"/>
                <a:gd name="connsiteY24" fmla="*/ 1214771 h 1335136"/>
                <a:gd name="connsiteX25" fmla="*/ 567151 w 1355022"/>
                <a:gd name="connsiteY25" fmla="*/ 1214771 h 1335136"/>
                <a:gd name="connsiteX26" fmla="*/ 497700 w 1355022"/>
                <a:gd name="connsiteY26" fmla="*/ 1335136 h 1335136"/>
                <a:gd name="connsiteX27" fmla="*/ 393422 w 1355022"/>
                <a:gd name="connsiteY27" fmla="*/ 1297161 h 1335136"/>
                <a:gd name="connsiteX28" fmla="*/ 417546 w 1355022"/>
                <a:gd name="connsiteY28" fmla="*/ 1160291 h 1335136"/>
                <a:gd name="connsiteX29" fmla="*/ 248465 w 1355022"/>
                <a:gd name="connsiteY29" fmla="*/ 1018340 h 1335136"/>
                <a:gd name="connsiteX30" fmla="*/ 117934 w 1355022"/>
                <a:gd name="connsiteY30" fmla="*/ 1065879 h 1335136"/>
                <a:gd name="connsiteX31" fmla="*/ 62448 w 1355022"/>
                <a:gd name="connsiteY31" fmla="*/ 969725 h 1335136"/>
                <a:gd name="connsiteX32" fmla="*/ 168861 w 1355022"/>
                <a:gd name="connsiteY32" fmla="*/ 880392 h 1335136"/>
                <a:gd name="connsiteX33" fmla="*/ 130534 w 1355022"/>
                <a:gd name="connsiteY33" fmla="*/ 662912 h 1335136"/>
                <a:gd name="connsiteX34" fmla="*/ 0 w 1355022"/>
                <a:gd name="connsiteY34" fmla="*/ 615381 h 1335136"/>
                <a:gd name="connsiteX35" fmla="*/ 19269 w 1355022"/>
                <a:gd name="connsiteY35" fmla="*/ 506039 h 1335136"/>
                <a:gd name="connsiteX36" fmla="*/ 158180 w 1355022"/>
                <a:gd name="connsiteY36" fmla="*/ 506042 h 1335136"/>
                <a:gd name="connsiteX37" fmla="*/ 268540 w 1355022"/>
                <a:gd name="connsiteY37" fmla="*/ 314793 h 1335136"/>
                <a:gd name="connsiteX38" fmla="*/ 199081 w 1355022"/>
                <a:gd name="connsiteY38" fmla="*/ 194432 h 1335136"/>
                <a:gd name="connsiteX39" fmla="*/ 284089 w 1355022"/>
                <a:gd name="connsiteY39" fmla="*/ 123064 h 1335136"/>
                <a:gd name="connsiteX40" fmla="*/ 390498 w 1355022"/>
                <a:gd name="connsiteY40" fmla="*/ 212403 h 1335136"/>
                <a:gd name="connsiteX41" fmla="*/ 597907 w 1355022"/>
                <a:gd name="connsiteY41" fmla="*/ 136873 h 133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55022" h="1335136">
                  <a:moveTo>
                    <a:pt x="677511" y="354534"/>
                  </a:moveTo>
                  <a:cubicBezTo>
                    <a:pt x="498571" y="354534"/>
                    <a:pt x="353511" y="499594"/>
                    <a:pt x="353511" y="678534"/>
                  </a:cubicBezTo>
                  <a:cubicBezTo>
                    <a:pt x="353511" y="857474"/>
                    <a:pt x="498571" y="1002534"/>
                    <a:pt x="677511" y="1002534"/>
                  </a:cubicBezTo>
                  <a:cubicBezTo>
                    <a:pt x="856451" y="1002534"/>
                    <a:pt x="1001511" y="857474"/>
                    <a:pt x="1001511" y="678534"/>
                  </a:cubicBezTo>
                  <a:cubicBezTo>
                    <a:pt x="1001511" y="499594"/>
                    <a:pt x="856451" y="354534"/>
                    <a:pt x="677511" y="354534"/>
                  </a:cubicBezTo>
                  <a:close/>
                  <a:moveTo>
                    <a:pt x="622026" y="0"/>
                  </a:moveTo>
                  <a:lnTo>
                    <a:pt x="732997" y="0"/>
                  </a:lnTo>
                  <a:lnTo>
                    <a:pt x="757115" y="136872"/>
                  </a:lnTo>
                  <a:cubicBezTo>
                    <a:pt x="830661" y="147692"/>
                    <a:pt x="901233" y="173391"/>
                    <a:pt x="964524" y="212402"/>
                  </a:cubicBezTo>
                  <a:lnTo>
                    <a:pt x="964524" y="212403"/>
                  </a:lnTo>
                  <a:lnTo>
                    <a:pt x="1070934" y="123064"/>
                  </a:lnTo>
                  <a:lnTo>
                    <a:pt x="1155942" y="194432"/>
                  </a:lnTo>
                  <a:lnTo>
                    <a:pt x="1086483" y="314793"/>
                  </a:lnTo>
                  <a:cubicBezTo>
                    <a:pt x="1135872" y="370381"/>
                    <a:pt x="1173422" y="435455"/>
                    <a:pt x="1196843" y="506043"/>
                  </a:cubicBezTo>
                  <a:lnTo>
                    <a:pt x="1335753" y="506039"/>
                  </a:lnTo>
                  <a:lnTo>
                    <a:pt x="1355022" y="615381"/>
                  </a:lnTo>
                  <a:lnTo>
                    <a:pt x="1224488" y="662912"/>
                  </a:lnTo>
                  <a:cubicBezTo>
                    <a:pt x="1226610" y="737258"/>
                    <a:pt x="1213569" y="811256"/>
                    <a:pt x="1186161" y="880392"/>
                  </a:cubicBezTo>
                  <a:lnTo>
                    <a:pt x="1292574" y="969725"/>
                  </a:lnTo>
                  <a:lnTo>
                    <a:pt x="1237089" y="1065879"/>
                  </a:lnTo>
                  <a:lnTo>
                    <a:pt x="1106558" y="1018341"/>
                  </a:lnTo>
                  <a:cubicBezTo>
                    <a:pt x="1060419" y="1076657"/>
                    <a:pt x="1002889" y="1124957"/>
                    <a:pt x="937476" y="1160291"/>
                  </a:cubicBezTo>
                  <a:lnTo>
                    <a:pt x="961601" y="1297161"/>
                  </a:lnTo>
                  <a:lnTo>
                    <a:pt x="857322" y="1335136"/>
                  </a:lnTo>
                  <a:lnTo>
                    <a:pt x="787871" y="1214771"/>
                  </a:lnTo>
                  <a:cubicBezTo>
                    <a:pt x="715061" y="1229771"/>
                    <a:pt x="639960" y="1229771"/>
                    <a:pt x="567151" y="1214771"/>
                  </a:cubicBezTo>
                  <a:lnTo>
                    <a:pt x="497700" y="1335136"/>
                  </a:lnTo>
                  <a:lnTo>
                    <a:pt x="393422" y="1297161"/>
                  </a:lnTo>
                  <a:lnTo>
                    <a:pt x="417546" y="1160291"/>
                  </a:lnTo>
                  <a:cubicBezTo>
                    <a:pt x="352134" y="1124956"/>
                    <a:pt x="294603" y="1076657"/>
                    <a:pt x="248465" y="1018340"/>
                  </a:cubicBezTo>
                  <a:lnTo>
                    <a:pt x="117934" y="1065879"/>
                  </a:lnTo>
                  <a:lnTo>
                    <a:pt x="62448" y="969725"/>
                  </a:lnTo>
                  <a:lnTo>
                    <a:pt x="168861" y="880392"/>
                  </a:lnTo>
                  <a:cubicBezTo>
                    <a:pt x="141454" y="811256"/>
                    <a:pt x="128413" y="737258"/>
                    <a:pt x="130534" y="662912"/>
                  </a:cubicBezTo>
                  <a:lnTo>
                    <a:pt x="0" y="615381"/>
                  </a:lnTo>
                  <a:lnTo>
                    <a:pt x="19269" y="506039"/>
                  </a:lnTo>
                  <a:lnTo>
                    <a:pt x="158180" y="506042"/>
                  </a:lnTo>
                  <a:cubicBezTo>
                    <a:pt x="181601" y="435454"/>
                    <a:pt x="219152" y="370381"/>
                    <a:pt x="268540" y="314793"/>
                  </a:cubicBezTo>
                  <a:lnTo>
                    <a:pt x="199081" y="194432"/>
                  </a:lnTo>
                  <a:lnTo>
                    <a:pt x="284089" y="123064"/>
                  </a:lnTo>
                  <a:lnTo>
                    <a:pt x="390498" y="212403"/>
                  </a:lnTo>
                  <a:cubicBezTo>
                    <a:pt x="453789" y="173392"/>
                    <a:pt x="524361" y="147693"/>
                    <a:pt x="597907" y="136873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Forme libre 211">
              <a:extLst>
                <a:ext uri="{FF2B5EF4-FFF2-40B4-BE49-F238E27FC236}">
                  <a16:creationId xmlns:a16="http://schemas.microsoft.com/office/drawing/2014/main" id="{D778DF6F-C9C5-49D0-9E38-E245270618CE}"/>
                </a:ext>
              </a:extLst>
            </p:cNvPr>
            <p:cNvSpPr/>
            <p:nvPr/>
          </p:nvSpPr>
          <p:spPr>
            <a:xfrm rot="19502907">
              <a:off x="19695" y="1152647"/>
              <a:ext cx="284182" cy="284182"/>
            </a:xfrm>
            <a:custGeom>
              <a:avLst/>
              <a:gdLst>
                <a:gd name="connsiteX0" fmla="*/ 426121 w 685364"/>
                <a:gd name="connsiteY0" fmla="*/ 203823 h 685364"/>
                <a:gd name="connsiteX1" fmla="*/ 203823 w 685364"/>
                <a:gd name="connsiteY1" fmla="*/ 259243 h 685364"/>
                <a:gd name="connsiteX2" fmla="*/ 259243 w 685364"/>
                <a:gd name="connsiteY2" fmla="*/ 481541 h 685364"/>
                <a:gd name="connsiteX3" fmla="*/ 481541 w 685364"/>
                <a:gd name="connsiteY3" fmla="*/ 426121 h 685364"/>
                <a:gd name="connsiteX4" fmla="*/ 426121 w 685364"/>
                <a:gd name="connsiteY4" fmla="*/ 203823 h 685364"/>
                <a:gd name="connsiteX5" fmla="*/ 559207 w 685364"/>
                <a:gd name="connsiteY5" fmla="*/ 71998 h 685364"/>
                <a:gd name="connsiteX6" fmla="*/ 613367 w 685364"/>
                <a:gd name="connsiteY6" fmla="*/ 126158 h 685364"/>
                <a:gd name="connsiteX7" fmla="*/ 556131 w 685364"/>
                <a:gd name="connsiteY7" fmla="*/ 218571 h 685364"/>
                <a:gd name="connsiteX8" fmla="*/ 589589 w 685364"/>
                <a:gd name="connsiteY8" fmla="*/ 343441 h 685364"/>
                <a:gd name="connsiteX9" fmla="*/ 685364 w 685364"/>
                <a:gd name="connsiteY9" fmla="*/ 394855 h 685364"/>
                <a:gd name="connsiteX10" fmla="*/ 665540 w 685364"/>
                <a:gd name="connsiteY10" fmla="*/ 468839 h 685364"/>
                <a:gd name="connsiteX11" fmla="*/ 556890 w 685364"/>
                <a:gd name="connsiteY11" fmla="*/ 465478 h 685364"/>
                <a:gd name="connsiteX12" fmla="*/ 465478 w 685364"/>
                <a:gd name="connsiteY12" fmla="*/ 556888 h 685364"/>
                <a:gd name="connsiteX13" fmla="*/ 468840 w 685364"/>
                <a:gd name="connsiteY13" fmla="*/ 665540 h 685364"/>
                <a:gd name="connsiteX14" fmla="*/ 394855 w 685364"/>
                <a:gd name="connsiteY14" fmla="*/ 685364 h 685364"/>
                <a:gd name="connsiteX15" fmla="*/ 343441 w 685364"/>
                <a:gd name="connsiteY15" fmla="*/ 589589 h 685364"/>
                <a:gd name="connsiteX16" fmla="*/ 218570 w 685364"/>
                <a:gd name="connsiteY16" fmla="*/ 556130 h 685364"/>
                <a:gd name="connsiteX17" fmla="*/ 126157 w 685364"/>
                <a:gd name="connsiteY17" fmla="*/ 613366 h 685364"/>
                <a:gd name="connsiteX18" fmla="*/ 71997 w 685364"/>
                <a:gd name="connsiteY18" fmla="*/ 559206 h 685364"/>
                <a:gd name="connsiteX19" fmla="*/ 129233 w 685364"/>
                <a:gd name="connsiteY19" fmla="*/ 466793 h 685364"/>
                <a:gd name="connsiteX20" fmla="*/ 95775 w 685364"/>
                <a:gd name="connsiteY20" fmla="*/ 341923 h 685364"/>
                <a:gd name="connsiteX21" fmla="*/ 0 w 685364"/>
                <a:gd name="connsiteY21" fmla="*/ 290509 h 685364"/>
                <a:gd name="connsiteX22" fmla="*/ 19824 w 685364"/>
                <a:gd name="connsiteY22" fmla="*/ 216525 h 685364"/>
                <a:gd name="connsiteX23" fmla="*/ 128474 w 685364"/>
                <a:gd name="connsiteY23" fmla="*/ 219886 h 685364"/>
                <a:gd name="connsiteX24" fmla="*/ 219886 w 685364"/>
                <a:gd name="connsiteY24" fmla="*/ 128476 h 685364"/>
                <a:gd name="connsiteX25" fmla="*/ 216524 w 685364"/>
                <a:gd name="connsiteY25" fmla="*/ 19824 h 685364"/>
                <a:gd name="connsiteX26" fmla="*/ 290509 w 685364"/>
                <a:gd name="connsiteY26" fmla="*/ 0 h 685364"/>
                <a:gd name="connsiteX27" fmla="*/ 341923 w 685364"/>
                <a:gd name="connsiteY27" fmla="*/ 95775 h 685364"/>
                <a:gd name="connsiteX28" fmla="*/ 466794 w 685364"/>
                <a:gd name="connsiteY28" fmla="*/ 129234 h 68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85364" h="685364">
                  <a:moveTo>
                    <a:pt x="426121" y="203823"/>
                  </a:moveTo>
                  <a:cubicBezTo>
                    <a:pt x="349431" y="157740"/>
                    <a:pt x="249905" y="182553"/>
                    <a:pt x="203823" y="259243"/>
                  </a:cubicBezTo>
                  <a:cubicBezTo>
                    <a:pt x="157741" y="335933"/>
                    <a:pt x="182553" y="435459"/>
                    <a:pt x="259243" y="481541"/>
                  </a:cubicBezTo>
                  <a:cubicBezTo>
                    <a:pt x="335933" y="527624"/>
                    <a:pt x="435459" y="502811"/>
                    <a:pt x="481541" y="426121"/>
                  </a:cubicBezTo>
                  <a:cubicBezTo>
                    <a:pt x="527623" y="349431"/>
                    <a:pt x="502811" y="249905"/>
                    <a:pt x="426121" y="203823"/>
                  </a:cubicBezTo>
                  <a:close/>
                  <a:moveTo>
                    <a:pt x="559207" y="71998"/>
                  </a:moveTo>
                  <a:lnTo>
                    <a:pt x="613367" y="126158"/>
                  </a:lnTo>
                  <a:lnTo>
                    <a:pt x="556131" y="218571"/>
                  </a:lnTo>
                  <a:cubicBezTo>
                    <a:pt x="578175" y="256484"/>
                    <a:pt x="589724" y="299585"/>
                    <a:pt x="589589" y="343441"/>
                  </a:cubicBezTo>
                  <a:lnTo>
                    <a:pt x="685364" y="394855"/>
                  </a:lnTo>
                  <a:lnTo>
                    <a:pt x="665540" y="468839"/>
                  </a:lnTo>
                  <a:lnTo>
                    <a:pt x="556890" y="465478"/>
                  </a:lnTo>
                  <a:cubicBezTo>
                    <a:pt x="535079" y="503526"/>
                    <a:pt x="503526" y="535078"/>
                    <a:pt x="465478" y="556888"/>
                  </a:cubicBezTo>
                  <a:lnTo>
                    <a:pt x="468840" y="665540"/>
                  </a:lnTo>
                  <a:lnTo>
                    <a:pt x="394855" y="685364"/>
                  </a:lnTo>
                  <a:lnTo>
                    <a:pt x="343441" y="589589"/>
                  </a:lnTo>
                  <a:cubicBezTo>
                    <a:pt x="299585" y="589724"/>
                    <a:pt x="256484" y="578175"/>
                    <a:pt x="218570" y="556130"/>
                  </a:cubicBezTo>
                  <a:lnTo>
                    <a:pt x="126157" y="613366"/>
                  </a:lnTo>
                  <a:lnTo>
                    <a:pt x="71997" y="559206"/>
                  </a:lnTo>
                  <a:lnTo>
                    <a:pt x="129233" y="466793"/>
                  </a:lnTo>
                  <a:cubicBezTo>
                    <a:pt x="107189" y="428880"/>
                    <a:pt x="95640" y="385779"/>
                    <a:pt x="95775" y="341923"/>
                  </a:cubicBezTo>
                  <a:lnTo>
                    <a:pt x="0" y="290509"/>
                  </a:lnTo>
                  <a:lnTo>
                    <a:pt x="19824" y="216525"/>
                  </a:lnTo>
                  <a:lnTo>
                    <a:pt x="128474" y="219886"/>
                  </a:lnTo>
                  <a:cubicBezTo>
                    <a:pt x="150285" y="181838"/>
                    <a:pt x="181838" y="150286"/>
                    <a:pt x="219886" y="128476"/>
                  </a:cubicBezTo>
                  <a:lnTo>
                    <a:pt x="216524" y="19824"/>
                  </a:lnTo>
                  <a:lnTo>
                    <a:pt x="290509" y="0"/>
                  </a:lnTo>
                  <a:lnTo>
                    <a:pt x="341923" y="95775"/>
                  </a:lnTo>
                  <a:cubicBezTo>
                    <a:pt x="385779" y="95640"/>
                    <a:pt x="428880" y="107189"/>
                    <a:pt x="466794" y="129234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Forme libre 210">
              <a:extLst>
                <a:ext uri="{FF2B5EF4-FFF2-40B4-BE49-F238E27FC236}">
                  <a16:creationId xmlns:a16="http://schemas.microsoft.com/office/drawing/2014/main" id="{AFF9D0DF-6266-44B9-92AA-19EC3A0196B0}"/>
                </a:ext>
              </a:extLst>
            </p:cNvPr>
            <p:cNvSpPr/>
            <p:nvPr/>
          </p:nvSpPr>
          <p:spPr>
            <a:xfrm>
              <a:off x="1778432" y="2324825"/>
              <a:ext cx="273060" cy="269043"/>
            </a:xfrm>
            <a:custGeom>
              <a:avLst/>
              <a:gdLst>
                <a:gd name="connsiteX0" fmla="*/ 677511 w 1355022"/>
                <a:gd name="connsiteY0" fmla="*/ 354534 h 1335136"/>
                <a:gd name="connsiteX1" fmla="*/ 353511 w 1355022"/>
                <a:gd name="connsiteY1" fmla="*/ 678534 h 1335136"/>
                <a:gd name="connsiteX2" fmla="*/ 677511 w 1355022"/>
                <a:gd name="connsiteY2" fmla="*/ 1002534 h 1335136"/>
                <a:gd name="connsiteX3" fmla="*/ 1001511 w 1355022"/>
                <a:gd name="connsiteY3" fmla="*/ 678534 h 1335136"/>
                <a:gd name="connsiteX4" fmla="*/ 677511 w 1355022"/>
                <a:gd name="connsiteY4" fmla="*/ 354534 h 1335136"/>
                <a:gd name="connsiteX5" fmla="*/ 622026 w 1355022"/>
                <a:gd name="connsiteY5" fmla="*/ 0 h 1335136"/>
                <a:gd name="connsiteX6" fmla="*/ 732997 w 1355022"/>
                <a:gd name="connsiteY6" fmla="*/ 0 h 1335136"/>
                <a:gd name="connsiteX7" fmla="*/ 757115 w 1355022"/>
                <a:gd name="connsiteY7" fmla="*/ 136872 h 1335136"/>
                <a:gd name="connsiteX8" fmla="*/ 964524 w 1355022"/>
                <a:gd name="connsiteY8" fmla="*/ 212402 h 1335136"/>
                <a:gd name="connsiteX9" fmla="*/ 964524 w 1355022"/>
                <a:gd name="connsiteY9" fmla="*/ 212403 h 1335136"/>
                <a:gd name="connsiteX10" fmla="*/ 1070934 w 1355022"/>
                <a:gd name="connsiteY10" fmla="*/ 123064 h 1335136"/>
                <a:gd name="connsiteX11" fmla="*/ 1155942 w 1355022"/>
                <a:gd name="connsiteY11" fmla="*/ 194432 h 1335136"/>
                <a:gd name="connsiteX12" fmla="*/ 1086483 w 1355022"/>
                <a:gd name="connsiteY12" fmla="*/ 314793 h 1335136"/>
                <a:gd name="connsiteX13" fmla="*/ 1196843 w 1355022"/>
                <a:gd name="connsiteY13" fmla="*/ 506043 h 1335136"/>
                <a:gd name="connsiteX14" fmla="*/ 1335753 w 1355022"/>
                <a:gd name="connsiteY14" fmla="*/ 506039 h 1335136"/>
                <a:gd name="connsiteX15" fmla="*/ 1355022 w 1355022"/>
                <a:gd name="connsiteY15" fmla="*/ 615381 h 1335136"/>
                <a:gd name="connsiteX16" fmla="*/ 1224488 w 1355022"/>
                <a:gd name="connsiteY16" fmla="*/ 662912 h 1335136"/>
                <a:gd name="connsiteX17" fmla="*/ 1186161 w 1355022"/>
                <a:gd name="connsiteY17" fmla="*/ 880392 h 1335136"/>
                <a:gd name="connsiteX18" fmla="*/ 1292574 w 1355022"/>
                <a:gd name="connsiteY18" fmla="*/ 969725 h 1335136"/>
                <a:gd name="connsiteX19" fmla="*/ 1237089 w 1355022"/>
                <a:gd name="connsiteY19" fmla="*/ 1065879 h 1335136"/>
                <a:gd name="connsiteX20" fmla="*/ 1106558 w 1355022"/>
                <a:gd name="connsiteY20" fmla="*/ 1018341 h 1335136"/>
                <a:gd name="connsiteX21" fmla="*/ 937476 w 1355022"/>
                <a:gd name="connsiteY21" fmla="*/ 1160291 h 1335136"/>
                <a:gd name="connsiteX22" fmla="*/ 961601 w 1355022"/>
                <a:gd name="connsiteY22" fmla="*/ 1297161 h 1335136"/>
                <a:gd name="connsiteX23" fmla="*/ 857322 w 1355022"/>
                <a:gd name="connsiteY23" fmla="*/ 1335136 h 1335136"/>
                <a:gd name="connsiteX24" fmla="*/ 787871 w 1355022"/>
                <a:gd name="connsiteY24" fmla="*/ 1214771 h 1335136"/>
                <a:gd name="connsiteX25" fmla="*/ 567151 w 1355022"/>
                <a:gd name="connsiteY25" fmla="*/ 1214771 h 1335136"/>
                <a:gd name="connsiteX26" fmla="*/ 497700 w 1355022"/>
                <a:gd name="connsiteY26" fmla="*/ 1335136 h 1335136"/>
                <a:gd name="connsiteX27" fmla="*/ 393422 w 1355022"/>
                <a:gd name="connsiteY27" fmla="*/ 1297161 h 1335136"/>
                <a:gd name="connsiteX28" fmla="*/ 417546 w 1355022"/>
                <a:gd name="connsiteY28" fmla="*/ 1160291 h 1335136"/>
                <a:gd name="connsiteX29" fmla="*/ 248465 w 1355022"/>
                <a:gd name="connsiteY29" fmla="*/ 1018340 h 1335136"/>
                <a:gd name="connsiteX30" fmla="*/ 117934 w 1355022"/>
                <a:gd name="connsiteY30" fmla="*/ 1065879 h 1335136"/>
                <a:gd name="connsiteX31" fmla="*/ 62448 w 1355022"/>
                <a:gd name="connsiteY31" fmla="*/ 969725 h 1335136"/>
                <a:gd name="connsiteX32" fmla="*/ 168861 w 1355022"/>
                <a:gd name="connsiteY32" fmla="*/ 880392 h 1335136"/>
                <a:gd name="connsiteX33" fmla="*/ 130534 w 1355022"/>
                <a:gd name="connsiteY33" fmla="*/ 662912 h 1335136"/>
                <a:gd name="connsiteX34" fmla="*/ 0 w 1355022"/>
                <a:gd name="connsiteY34" fmla="*/ 615381 h 1335136"/>
                <a:gd name="connsiteX35" fmla="*/ 19269 w 1355022"/>
                <a:gd name="connsiteY35" fmla="*/ 506039 h 1335136"/>
                <a:gd name="connsiteX36" fmla="*/ 158180 w 1355022"/>
                <a:gd name="connsiteY36" fmla="*/ 506042 h 1335136"/>
                <a:gd name="connsiteX37" fmla="*/ 268540 w 1355022"/>
                <a:gd name="connsiteY37" fmla="*/ 314793 h 1335136"/>
                <a:gd name="connsiteX38" fmla="*/ 199081 w 1355022"/>
                <a:gd name="connsiteY38" fmla="*/ 194432 h 1335136"/>
                <a:gd name="connsiteX39" fmla="*/ 284089 w 1355022"/>
                <a:gd name="connsiteY39" fmla="*/ 123064 h 1335136"/>
                <a:gd name="connsiteX40" fmla="*/ 390498 w 1355022"/>
                <a:gd name="connsiteY40" fmla="*/ 212403 h 1335136"/>
                <a:gd name="connsiteX41" fmla="*/ 597907 w 1355022"/>
                <a:gd name="connsiteY41" fmla="*/ 136873 h 133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55022" h="1335136">
                  <a:moveTo>
                    <a:pt x="677511" y="354534"/>
                  </a:moveTo>
                  <a:cubicBezTo>
                    <a:pt x="498571" y="354534"/>
                    <a:pt x="353511" y="499594"/>
                    <a:pt x="353511" y="678534"/>
                  </a:cubicBezTo>
                  <a:cubicBezTo>
                    <a:pt x="353511" y="857474"/>
                    <a:pt x="498571" y="1002534"/>
                    <a:pt x="677511" y="1002534"/>
                  </a:cubicBezTo>
                  <a:cubicBezTo>
                    <a:pt x="856451" y="1002534"/>
                    <a:pt x="1001511" y="857474"/>
                    <a:pt x="1001511" y="678534"/>
                  </a:cubicBezTo>
                  <a:cubicBezTo>
                    <a:pt x="1001511" y="499594"/>
                    <a:pt x="856451" y="354534"/>
                    <a:pt x="677511" y="354534"/>
                  </a:cubicBezTo>
                  <a:close/>
                  <a:moveTo>
                    <a:pt x="622026" y="0"/>
                  </a:moveTo>
                  <a:lnTo>
                    <a:pt x="732997" y="0"/>
                  </a:lnTo>
                  <a:lnTo>
                    <a:pt x="757115" y="136872"/>
                  </a:lnTo>
                  <a:cubicBezTo>
                    <a:pt x="830661" y="147692"/>
                    <a:pt x="901233" y="173391"/>
                    <a:pt x="964524" y="212402"/>
                  </a:cubicBezTo>
                  <a:lnTo>
                    <a:pt x="964524" y="212403"/>
                  </a:lnTo>
                  <a:lnTo>
                    <a:pt x="1070934" y="123064"/>
                  </a:lnTo>
                  <a:lnTo>
                    <a:pt x="1155942" y="194432"/>
                  </a:lnTo>
                  <a:lnTo>
                    <a:pt x="1086483" y="314793"/>
                  </a:lnTo>
                  <a:cubicBezTo>
                    <a:pt x="1135872" y="370381"/>
                    <a:pt x="1173422" y="435455"/>
                    <a:pt x="1196843" y="506043"/>
                  </a:cubicBezTo>
                  <a:lnTo>
                    <a:pt x="1335753" y="506039"/>
                  </a:lnTo>
                  <a:lnTo>
                    <a:pt x="1355022" y="615381"/>
                  </a:lnTo>
                  <a:lnTo>
                    <a:pt x="1224488" y="662912"/>
                  </a:lnTo>
                  <a:cubicBezTo>
                    <a:pt x="1226610" y="737258"/>
                    <a:pt x="1213569" y="811256"/>
                    <a:pt x="1186161" y="880392"/>
                  </a:cubicBezTo>
                  <a:lnTo>
                    <a:pt x="1292574" y="969725"/>
                  </a:lnTo>
                  <a:lnTo>
                    <a:pt x="1237089" y="1065879"/>
                  </a:lnTo>
                  <a:lnTo>
                    <a:pt x="1106558" y="1018341"/>
                  </a:lnTo>
                  <a:cubicBezTo>
                    <a:pt x="1060419" y="1076657"/>
                    <a:pt x="1002889" y="1124957"/>
                    <a:pt x="937476" y="1160291"/>
                  </a:cubicBezTo>
                  <a:lnTo>
                    <a:pt x="961601" y="1297161"/>
                  </a:lnTo>
                  <a:lnTo>
                    <a:pt x="857322" y="1335136"/>
                  </a:lnTo>
                  <a:lnTo>
                    <a:pt x="787871" y="1214771"/>
                  </a:lnTo>
                  <a:cubicBezTo>
                    <a:pt x="715061" y="1229771"/>
                    <a:pt x="639960" y="1229771"/>
                    <a:pt x="567151" y="1214771"/>
                  </a:cubicBezTo>
                  <a:lnTo>
                    <a:pt x="497700" y="1335136"/>
                  </a:lnTo>
                  <a:lnTo>
                    <a:pt x="393422" y="1297161"/>
                  </a:lnTo>
                  <a:lnTo>
                    <a:pt x="417546" y="1160291"/>
                  </a:lnTo>
                  <a:cubicBezTo>
                    <a:pt x="352134" y="1124956"/>
                    <a:pt x="294603" y="1076657"/>
                    <a:pt x="248465" y="1018340"/>
                  </a:cubicBezTo>
                  <a:lnTo>
                    <a:pt x="117934" y="1065879"/>
                  </a:lnTo>
                  <a:lnTo>
                    <a:pt x="62448" y="969725"/>
                  </a:lnTo>
                  <a:lnTo>
                    <a:pt x="168861" y="880392"/>
                  </a:lnTo>
                  <a:cubicBezTo>
                    <a:pt x="141454" y="811256"/>
                    <a:pt x="128413" y="737258"/>
                    <a:pt x="130534" y="662912"/>
                  </a:cubicBezTo>
                  <a:lnTo>
                    <a:pt x="0" y="615381"/>
                  </a:lnTo>
                  <a:lnTo>
                    <a:pt x="19269" y="506039"/>
                  </a:lnTo>
                  <a:lnTo>
                    <a:pt x="158180" y="506042"/>
                  </a:lnTo>
                  <a:cubicBezTo>
                    <a:pt x="181601" y="435454"/>
                    <a:pt x="219152" y="370381"/>
                    <a:pt x="268540" y="314793"/>
                  </a:cubicBezTo>
                  <a:lnTo>
                    <a:pt x="199081" y="194432"/>
                  </a:lnTo>
                  <a:lnTo>
                    <a:pt x="284089" y="123064"/>
                  </a:lnTo>
                  <a:lnTo>
                    <a:pt x="390498" y="212403"/>
                  </a:lnTo>
                  <a:cubicBezTo>
                    <a:pt x="453789" y="173392"/>
                    <a:pt x="524361" y="147693"/>
                    <a:pt x="597907" y="136873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Freeform 238">
              <a:extLst>
                <a:ext uri="{FF2B5EF4-FFF2-40B4-BE49-F238E27FC236}">
                  <a16:creationId xmlns:a16="http://schemas.microsoft.com/office/drawing/2014/main" id="{0214EA77-E000-4A7A-B89F-081F983620CC}"/>
                </a:ext>
              </a:extLst>
            </p:cNvPr>
            <p:cNvSpPr/>
            <p:nvPr/>
          </p:nvSpPr>
          <p:spPr>
            <a:xfrm rot="20096102">
              <a:off x="1716520" y="2803879"/>
              <a:ext cx="193785" cy="198966"/>
            </a:xfrm>
            <a:custGeom>
              <a:avLst/>
              <a:gdLst>
                <a:gd name="connsiteX0" fmla="*/ 473688 w 947376"/>
                <a:gd name="connsiteY0" fmla="*/ 365193 h 972702"/>
                <a:gd name="connsiteX1" fmla="*/ 352530 w 947376"/>
                <a:gd name="connsiteY1" fmla="*/ 486351 h 972702"/>
                <a:gd name="connsiteX2" fmla="*/ 473688 w 947376"/>
                <a:gd name="connsiteY2" fmla="*/ 607509 h 972702"/>
                <a:gd name="connsiteX3" fmla="*/ 594846 w 947376"/>
                <a:gd name="connsiteY3" fmla="*/ 486351 h 972702"/>
                <a:gd name="connsiteX4" fmla="*/ 473688 w 947376"/>
                <a:gd name="connsiteY4" fmla="*/ 365193 h 972702"/>
                <a:gd name="connsiteX5" fmla="*/ 505185 w 947376"/>
                <a:gd name="connsiteY5" fmla="*/ 0 h 972702"/>
                <a:gd name="connsiteX6" fmla="*/ 611225 w 947376"/>
                <a:gd name="connsiteY6" fmla="*/ 18790 h 972702"/>
                <a:gd name="connsiteX7" fmla="*/ 619703 w 947376"/>
                <a:gd name="connsiteY7" fmla="*/ 171392 h 972702"/>
                <a:gd name="connsiteX8" fmla="*/ 758842 w 947376"/>
                <a:gd name="connsiteY8" fmla="*/ 288346 h 972702"/>
                <a:gd name="connsiteX9" fmla="*/ 910628 w 947376"/>
                <a:gd name="connsiteY9" fmla="*/ 270451 h 972702"/>
                <a:gd name="connsiteX10" fmla="*/ 947376 w 947376"/>
                <a:gd name="connsiteY10" fmla="*/ 371680 h 972702"/>
                <a:gd name="connsiteX11" fmla="*/ 819457 w 947376"/>
                <a:gd name="connsiteY11" fmla="*/ 455323 h 972702"/>
                <a:gd name="connsiteX12" fmla="*/ 787741 w 947376"/>
                <a:gd name="connsiteY12" fmla="*/ 634297 h 972702"/>
                <a:gd name="connsiteX13" fmla="*/ 879133 w 947376"/>
                <a:gd name="connsiteY13" fmla="*/ 756803 h 972702"/>
                <a:gd name="connsiteX14" fmla="*/ 809839 w 947376"/>
                <a:gd name="connsiteY14" fmla="*/ 839242 h 972702"/>
                <a:gd name="connsiteX15" fmla="*/ 673443 w 947376"/>
                <a:gd name="connsiteY15" fmla="*/ 770282 h 972702"/>
                <a:gd name="connsiteX16" fmla="*/ 502588 w 947376"/>
                <a:gd name="connsiteY16" fmla="*/ 832305 h 972702"/>
                <a:gd name="connsiteX17" fmla="*/ 442191 w 947376"/>
                <a:gd name="connsiteY17" fmla="*/ 972702 h 972702"/>
                <a:gd name="connsiteX18" fmla="*/ 336151 w 947376"/>
                <a:gd name="connsiteY18" fmla="*/ 953912 h 972702"/>
                <a:gd name="connsiteX19" fmla="*/ 327673 w 947376"/>
                <a:gd name="connsiteY19" fmla="*/ 801310 h 972702"/>
                <a:gd name="connsiteX20" fmla="*/ 188534 w 947376"/>
                <a:gd name="connsiteY20" fmla="*/ 684357 h 972702"/>
                <a:gd name="connsiteX21" fmla="*/ 36748 w 947376"/>
                <a:gd name="connsiteY21" fmla="*/ 702251 h 972702"/>
                <a:gd name="connsiteX22" fmla="*/ 0 w 947376"/>
                <a:gd name="connsiteY22" fmla="*/ 601022 h 972702"/>
                <a:gd name="connsiteX23" fmla="*/ 127919 w 947376"/>
                <a:gd name="connsiteY23" fmla="*/ 517379 h 972702"/>
                <a:gd name="connsiteX24" fmla="*/ 159635 w 947376"/>
                <a:gd name="connsiteY24" fmla="*/ 338405 h 972702"/>
                <a:gd name="connsiteX25" fmla="*/ 68243 w 947376"/>
                <a:gd name="connsiteY25" fmla="*/ 215899 h 972702"/>
                <a:gd name="connsiteX26" fmla="*/ 137537 w 947376"/>
                <a:gd name="connsiteY26" fmla="*/ 133460 h 972702"/>
                <a:gd name="connsiteX27" fmla="*/ 273933 w 947376"/>
                <a:gd name="connsiteY27" fmla="*/ 202420 h 972702"/>
                <a:gd name="connsiteX28" fmla="*/ 444789 w 947376"/>
                <a:gd name="connsiteY28" fmla="*/ 140397 h 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47376" h="972702">
                  <a:moveTo>
                    <a:pt x="473688" y="365193"/>
                  </a:moveTo>
                  <a:cubicBezTo>
                    <a:pt x="406774" y="365193"/>
                    <a:pt x="352530" y="419437"/>
                    <a:pt x="352530" y="486351"/>
                  </a:cubicBezTo>
                  <a:cubicBezTo>
                    <a:pt x="352530" y="553265"/>
                    <a:pt x="406774" y="607509"/>
                    <a:pt x="473688" y="607509"/>
                  </a:cubicBezTo>
                  <a:cubicBezTo>
                    <a:pt x="540602" y="607509"/>
                    <a:pt x="594846" y="553265"/>
                    <a:pt x="594846" y="486351"/>
                  </a:cubicBezTo>
                  <a:cubicBezTo>
                    <a:pt x="594846" y="419437"/>
                    <a:pt x="540602" y="365193"/>
                    <a:pt x="473688" y="365193"/>
                  </a:cubicBezTo>
                  <a:close/>
                  <a:moveTo>
                    <a:pt x="505185" y="0"/>
                  </a:moveTo>
                  <a:lnTo>
                    <a:pt x="611225" y="18790"/>
                  </a:lnTo>
                  <a:lnTo>
                    <a:pt x="619703" y="171392"/>
                  </a:lnTo>
                  <a:cubicBezTo>
                    <a:pt x="675645" y="197328"/>
                    <a:pt x="723672" y="237696"/>
                    <a:pt x="758842" y="288346"/>
                  </a:cubicBezTo>
                  <a:lnTo>
                    <a:pt x="910628" y="270451"/>
                  </a:lnTo>
                  <a:lnTo>
                    <a:pt x="947376" y="371680"/>
                  </a:lnTo>
                  <a:lnTo>
                    <a:pt x="819457" y="455323"/>
                  </a:lnTo>
                  <a:cubicBezTo>
                    <a:pt x="824969" y="516739"/>
                    <a:pt x="814021" y="578516"/>
                    <a:pt x="787741" y="634297"/>
                  </a:cubicBezTo>
                  <a:lnTo>
                    <a:pt x="879133" y="756803"/>
                  </a:lnTo>
                  <a:lnTo>
                    <a:pt x="809839" y="839242"/>
                  </a:lnTo>
                  <a:lnTo>
                    <a:pt x="673443" y="770282"/>
                  </a:lnTo>
                  <a:cubicBezTo>
                    <a:pt x="623011" y="805763"/>
                    <a:pt x="564038" y="827171"/>
                    <a:pt x="502588" y="832305"/>
                  </a:cubicBezTo>
                  <a:lnTo>
                    <a:pt x="442191" y="972702"/>
                  </a:lnTo>
                  <a:lnTo>
                    <a:pt x="336151" y="953912"/>
                  </a:lnTo>
                  <a:lnTo>
                    <a:pt x="327673" y="801310"/>
                  </a:lnTo>
                  <a:cubicBezTo>
                    <a:pt x="271731" y="775374"/>
                    <a:pt x="223704" y="735006"/>
                    <a:pt x="188534" y="684357"/>
                  </a:cubicBezTo>
                  <a:lnTo>
                    <a:pt x="36748" y="702251"/>
                  </a:lnTo>
                  <a:lnTo>
                    <a:pt x="0" y="601022"/>
                  </a:lnTo>
                  <a:lnTo>
                    <a:pt x="127919" y="517379"/>
                  </a:lnTo>
                  <a:cubicBezTo>
                    <a:pt x="122407" y="455963"/>
                    <a:pt x="133355" y="394186"/>
                    <a:pt x="159635" y="338405"/>
                  </a:cubicBezTo>
                  <a:lnTo>
                    <a:pt x="68243" y="215899"/>
                  </a:lnTo>
                  <a:lnTo>
                    <a:pt x="137537" y="133460"/>
                  </a:lnTo>
                  <a:lnTo>
                    <a:pt x="273933" y="202420"/>
                  </a:lnTo>
                  <a:cubicBezTo>
                    <a:pt x="324365" y="166939"/>
                    <a:pt x="383339" y="145531"/>
                    <a:pt x="444789" y="140397"/>
                  </a:cubicBez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5" name="Group 97">
            <a:extLst>
              <a:ext uri="{FF2B5EF4-FFF2-40B4-BE49-F238E27FC236}">
                <a16:creationId xmlns:a16="http://schemas.microsoft.com/office/drawing/2014/main" id="{1CE8E3CE-C287-429A-AC9C-DAC27FABF4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0889" y="1926443"/>
            <a:ext cx="356594" cy="329814"/>
            <a:chOff x="0" y="-6353"/>
            <a:chExt cx="3622" cy="3350"/>
          </a:xfrm>
          <a:solidFill>
            <a:schemeClr val="bg1"/>
          </a:solidFill>
        </p:grpSpPr>
        <p:sp>
          <p:nvSpPr>
            <p:cNvPr id="96" name="Freeform 98">
              <a:extLst>
                <a:ext uri="{FF2B5EF4-FFF2-40B4-BE49-F238E27FC236}">
                  <a16:creationId xmlns:a16="http://schemas.microsoft.com/office/drawing/2014/main" id="{ABBF7A75-E69E-4ED5-A74D-9629E940AA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" y="-6353"/>
              <a:ext cx="3262" cy="3350"/>
            </a:xfrm>
            <a:custGeom>
              <a:avLst/>
              <a:gdLst/>
              <a:ahLst/>
              <a:cxnLst>
                <a:cxn ang="0">
                  <a:pos x="3244" y="144"/>
                </a:cxn>
                <a:cxn ang="0">
                  <a:pos x="3210" y="86"/>
                </a:cxn>
                <a:cxn ang="0">
                  <a:pos x="3160" y="42"/>
                </a:cxn>
                <a:cxn ang="0">
                  <a:pos x="3098" y="12"/>
                </a:cxn>
                <a:cxn ang="0">
                  <a:pos x="3030" y="0"/>
                </a:cxn>
                <a:cxn ang="0">
                  <a:pos x="186" y="6"/>
                </a:cxn>
                <a:cxn ang="0">
                  <a:pos x="124" y="30"/>
                </a:cxn>
                <a:cxn ang="0">
                  <a:pos x="70" y="70"/>
                </a:cxn>
                <a:cxn ang="0">
                  <a:pos x="30" y="126"/>
                </a:cxn>
                <a:cxn ang="0">
                  <a:pos x="6" y="190"/>
                </a:cxn>
                <a:cxn ang="0">
                  <a:pos x="232" y="238"/>
                </a:cxn>
                <a:cxn ang="0">
                  <a:pos x="3030" y="2132"/>
                </a:cxn>
                <a:cxn ang="0">
                  <a:pos x="1266" y="2606"/>
                </a:cxn>
                <a:cxn ang="0">
                  <a:pos x="1228" y="2948"/>
                </a:cxn>
                <a:cxn ang="0">
                  <a:pos x="1128" y="3046"/>
                </a:cxn>
                <a:cxn ang="0">
                  <a:pos x="1082" y="3112"/>
                </a:cxn>
                <a:cxn ang="0">
                  <a:pos x="1056" y="3174"/>
                </a:cxn>
                <a:cxn ang="0">
                  <a:pos x="1032" y="3276"/>
                </a:cxn>
                <a:cxn ang="0">
                  <a:pos x="2236" y="3350"/>
                </a:cxn>
                <a:cxn ang="0">
                  <a:pos x="2224" y="3238"/>
                </a:cxn>
                <a:cxn ang="0">
                  <a:pos x="2194" y="3144"/>
                </a:cxn>
                <a:cxn ang="0">
                  <a:pos x="2164" y="3088"/>
                </a:cxn>
                <a:cxn ang="0">
                  <a:pos x="2142" y="3058"/>
                </a:cxn>
                <a:cxn ang="0">
                  <a:pos x="2034" y="2950"/>
                </a:cxn>
                <a:cxn ang="0">
                  <a:pos x="3030" y="2606"/>
                </a:cxn>
                <a:cxn ang="0">
                  <a:pos x="3098" y="2594"/>
                </a:cxn>
                <a:cxn ang="0">
                  <a:pos x="3160" y="2564"/>
                </a:cxn>
                <a:cxn ang="0">
                  <a:pos x="3210" y="2518"/>
                </a:cxn>
                <a:cxn ang="0">
                  <a:pos x="3244" y="2460"/>
                </a:cxn>
                <a:cxn ang="0">
                  <a:pos x="3262" y="2392"/>
                </a:cxn>
                <a:cxn ang="0">
                  <a:pos x="3262" y="214"/>
                </a:cxn>
                <a:cxn ang="0">
                  <a:pos x="1748" y="2380"/>
                </a:cxn>
                <a:cxn ang="0">
                  <a:pos x="1728" y="2434"/>
                </a:cxn>
                <a:cxn ang="0">
                  <a:pos x="1678" y="2476"/>
                </a:cxn>
                <a:cxn ang="0">
                  <a:pos x="1630" y="2486"/>
                </a:cxn>
                <a:cxn ang="0">
                  <a:pos x="1586" y="2476"/>
                </a:cxn>
                <a:cxn ang="0">
                  <a:pos x="1534" y="2434"/>
                </a:cxn>
                <a:cxn ang="0">
                  <a:pos x="1516" y="2380"/>
                </a:cxn>
                <a:cxn ang="0">
                  <a:pos x="1518" y="2344"/>
                </a:cxn>
                <a:cxn ang="0">
                  <a:pos x="1548" y="2284"/>
                </a:cxn>
                <a:cxn ang="0">
                  <a:pos x="1608" y="2252"/>
                </a:cxn>
                <a:cxn ang="0">
                  <a:pos x="1644" y="2250"/>
                </a:cxn>
                <a:cxn ang="0">
                  <a:pos x="1696" y="2270"/>
                </a:cxn>
                <a:cxn ang="0">
                  <a:pos x="1738" y="2322"/>
                </a:cxn>
                <a:cxn ang="0">
                  <a:pos x="1748" y="2368"/>
                </a:cxn>
              </a:cxnLst>
              <a:rect l="0" t="0" r="r" b="b"/>
              <a:pathLst>
                <a:path w="3262" h="3350">
                  <a:moveTo>
                    <a:pt x="3258" y="190"/>
                  </a:moveTo>
                  <a:lnTo>
                    <a:pt x="3252" y="166"/>
                  </a:lnTo>
                  <a:lnTo>
                    <a:pt x="3244" y="144"/>
                  </a:lnTo>
                  <a:lnTo>
                    <a:pt x="3234" y="126"/>
                  </a:lnTo>
                  <a:lnTo>
                    <a:pt x="3224" y="106"/>
                  </a:lnTo>
                  <a:lnTo>
                    <a:pt x="3210" y="86"/>
                  </a:lnTo>
                  <a:lnTo>
                    <a:pt x="3194" y="70"/>
                  </a:lnTo>
                  <a:lnTo>
                    <a:pt x="3178" y="56"/>
                  </a:lnTo>
                  <a:lnTo>
                    <a:pt x="3160" y="42"/>
                  </a:lnTo>
                  <a:lnTo>
                    <a:pt x="3140" y="30"/>
                  </a:lnTo>
                  <a:lnTo>
                    <a:pt x="3120" y="20"/>
                  </a:lnTo>
                  <a:lnTo>
                    <a:pt x="3098" y="12"/>
                  </a:lnTo>
                  <a:lnTo>
                    <a:pt x="3078" y="6"/>
                  </a:lnTo>
                  <a:lnTo>
                    <a:pt x="3054" y="2"/>
                  </a:lnTo>
                  <a:lnTo>
                    <a:pt x="3030" y="0"/>
                  </a:lnTo>
                  <a:lnTo>
                    <a:pt x="232" y="0"/>
                  </a:lnTo>
                  <a:lnTo>
                    <a:pt x="210" y="2"/>
                  </a:lnTo>
                  <a:lnTo>
                    <a:pt x="186" y="6"/>
                  </a:lnTo>
                  <a:lnTo>
                    <a:pt x="164" y="12"/>
                  </a:lnTo>
                  <a:lnTo>
                    <a:pt x="142" y="20"/>
                  </a:lnTo>
                  <a:lnTo>
                    <a:pt x="124" y="30"/>
                  </a:lnTo>
                  <a:lnTo>
                    <a:pt x="104" y="42"/>
                  </a:lnTo>
                  <a:lnTo>
                    <a:pt x="84" y="56"/>
                  </a:lnTo>
                  <a:lnTo>
                    <a:pt x="70" y="70"/>
                  </a:lnTo>
                  <a:lnTo>
                    <a:pt x="54" y="86"/>
                  </a:lnTo>
                  <a:lnTo>
                    <a:pt x="40" y="106"/>
                  </a:lnTo>
                  <a:lnTo>
                    <a:pt x="30" y="126"/>
                  </a:lnTo>
                  <a:lnTo>
                    <a:pt x="20" y="144"/>
                  </a:lnTo>
                  <a:lnTo>
                    <a:pt x="12" y="166"/>
                  </a:lnTo>
                  <a:lnTo>
                    <a:pt x="6" y="190"/>
                  </a:lnTo>
                  <a:lnTo>
                    <a:pt x="2" y="214"/>
                  </a:lnTo>
                  <a:lnTo>
                    <a:pt x="0" y="238"/>
                  </a:lnTo>
                  <a:lnTo>
                    <a:pt x="232" y="238"/>
                  </a:lnTo>
                  <a:lnTo>
                    <a:pt x="932" y="238"/>
                  </a:lnTo>
                  <a:lnTo>
                    <a:pt x="3030" y="238"/>
                  </a:lnTo>
                  <a:lnTo>
                    <a:pt x="3030" y="2132"/>
                  </a:lnTo>
                  <a:lnTo>
                    <a:pt x="932" y="2132"/>
                  </a:lnTo>
                  <a:lnTo>
                    <a:pt x="932" y="2606"/>
                  </a:lnTo>
                  <a:lnTo>
                    <a:pt x="1266" y="2606"/>
                  </a:lnTo>
                  <a:lnTo>
                    <a:pt x="1266" y="2920"/>
                  </a:lnTo>
                  <a:lnTo>
                    <a:pt x="1266" y="2920"/>
                  </a:lnTo>
                  <a:lnTo>
                    <a:pt x="1228" y="2948"/>
                  </a:lnTo>
                  <a:lnTo>
                    <a:pt x="1192" y="2978"/>
                  </a:lnTo>
                  <a:lnTo>
                    <a:pt x="1160" y="3012"/>
                  </a:lnTo>
                  <a:lnTo>
                    <a:pt x="1128" y="3046"/>
                  </a:lnTo>
                  <a:lnTo>
                    <a:pt x="1114" y="3064"/>
                  </a:lnTo>
                  <a:lnTo>
                    <a:pt x="1098" y="3088"/>
                  </a:lnTo>
                  <a:lnTo>
                    <a:pt x="1082" y="3112"/>
                  </a:lnTo>
                  <a:lnTo>
                    <a:pt x="1078" y="3120"/>
                  </a:lnTo>
                  <a:lnTo>
                    <a:pt x="1068" y="3144"/>
                  </a:lnTo>
                  <a:lnTo>
                    <a:pt x="1056" y="3174"/>
                  </a:lnTo>
                  <a:lnTo>
                    <a:pt x="1046" y="3206"/>
                  </a:lnTo>
                  <a:lnTo>
                    <a:pt x="1036" y="3238"/>
                  </a:lnTo>
                  <a:lnTo>
                    <a:pt x="1032" y="3276"/>
                  </a:lnTo>
                  <a:lnTo>
                    <a:pt x="1028" y="3312"/>
                  </a:lnTo>
                  <a:lnTo>
                    <a:pt x="1026" y="3350"/>
                  </a:lnTo>
                  <a:lnTo>
                    <a:pt x="2236" y="3350"/>
                  </a:lnTo>
                  <a:lnTo>
                    <a:pt x="2234" y="3312"/>
                  </a:lnTo>
                  <a:lnTo>
                    <a:pt x="2230" y="3276"/>
                  </a:lnTo>
                  <a:lnTo>
                    <a:pt x="2224" y="3238"/>
                  </a:lnTo>
                  <a:lnTo>
                    <a:pt x="2216" y="3206"/>
                  </a:lnTo>
                  <a:lnTo>
                    <a:pt x="2206" y="3174"/>
                  </a:lnTo>
                  <a:lnTo>
                    <a:pt x="2194" y="3144"/>
                  </a:lnTo>
                  <a:lnTo>
                    <a:pt x="2184" y="3120"/>
                  </a:lnTo>
                  <a:lnTo>
                    <a:pt x="2180" y="3112"/>
                  </a:lnTo>
                  <a:lnTo>
                    <a:pt x="2164" y="3088"/>
                  </a:lnTo>
                  <a:lnTo>
                    <a:pt x="2146" y="3064"/>
                  </a:lnTo>
                  <a:lnTo>
                    <a:pt x="2142" y="3058"/>
                  </a:lnTo>
                  <a:lnTo>
                    <a:pt x="2142" y="3058"/>
                  </a:lnTo>
                  <a:lnTo>
                    <a:pt x="2110" y="3020"/>
                  </a:lnTo>
                  <a:lnTo>
                    <a:pt x="2074" y="2984"/>
                  </a:lnTo>
                  <a:lnTo>
                    <a:pt x="2034" y="2950"/>
                  </a:lnTo>
                  <a:lnTo>
                    <a:pt x="1994" y="2920"/>
                  </a:lnTo>
                  <a:lnTo>
                    <a:pt x="1994" y="2606"/>
                  </a:lnTo>
                  <a:lnTo>
                    <a:pt x="3030" y="2606"/>
                  </a:lnTo>
                  <a:lnTo>
                    <a:pt x="3054" y="2604"/>
                  </a:lnTo>
                  <a:lnTo>
                    <a:pt x="3078" y="2600"/>
                  </a:lnTo>
                  <a:lnTo>
                    <a:pt x="3098" y="2594"/>
                  </a:lnTo>
                  <a:lnTo>
                    <a:pt x="3120" y="2586"/>
                  </a:lnTo>
                  <a:lnTo>
                    <a:pt x="3140" y="2576"/>
                  </a:lnTo>
                  <a:lnTo>
                    <a:pt x="3160" y="2564"/>
                  </a:lnTo>
                  <a:lnTo>
                    <a:pt x="3178" y="2550"/>
                  </a:lnTo>
                  <a:lnTo>
                    <a:pt x="3194" y="2536"/>
                  </a:lnTo>
                  <a:lnTo>
                    <a:pt x="3210" y="2518"/>
                  </a:lnTo>
                  <a:lnTo>
                    <a:pt x="3224" y="2500"/>
                  </a:lnTo>
                  <a:lnTo>
                    <a:pt x="3234" y="2480"/>
                  </a:lnTo>
                  <a:lnTo>
                    <a:pt x="3244" y="2460"/>
                  </a:lnTo>
                  <a:lnTo>
                    <a:pt x="3252" y="2438"/>
                  </a:lnTo>
                  <a:lnTo>
                    <a:pt x="3258" y="2416"/>
                  </a:lnTo>
                  <a:lnTo>
                    <a:pt x="3262" y="2392"/>
                  </a:lnTo>
                  <a:lnTo>
                    <a:pt x="3262" y="2368"/>
                  </a:lnTo>
                  <a:lnTo>
                    <a:pt x="3262" y="238"/>
                  </a:lnTo>
                  <a:lnTo>
                    <a:pt x="3262" y="214"/>
                  </a:lnTo>
                  <a:lnTo>
                    <a:pt x="3258" y="190"/>
                  </a:lnTo>
                  <a:close/>
                  <a:moveTo>
                    <a:pt x="1748" y="2368"/>
                  </a:moveTo>
                  <a:lnTo>
                    <a:pt x="1748" y="2380"/>
                  </a:lnTo>
                  <a:lnTo>
                    <a:pt x="1746" y="2390"/>
                  </a:lnTo>
                  <a:lnTo>
                    <a:pt x="1738" y="2414"/>
                  </a:lnTo>
                  <a:lnTo>
                    <a:pt x="1728" y="2434"/>
                  </a:lnTo>
                  <a:lnTo>
                    <a:pt x="1714" y="2452"/>
                  </a:lnTo>
                  <a:lnTo>
                    <a:pt x="1696" y="2466"/>
                  </a:lnTo>
                  <a:lnTo>
                    <a:pt x="1678" y="2476"/>
                  </a:lnTo>
                  <a:lnTo>
                    <a:pt x="1656" y="2484"/>
                  </a:lnTo>
                  <a:lnTo>
                    <a:pt x="1644" y="2486"/>
                  </a:lnTo>
                  <a:lnTo>
                    <a:pt x="1630" y="2486"/>
                  </a:lnTo>
                  <a:lnTo>
                    <a:pt x="1620" y="2486"/>
                  </a:lnTo>
                  <a:lnTo>
                    <a:pt x="1608" y="2484"/>
                  </a:lnTo>
                  <a:lnTo>
                    <a:pt x="1586" y="2476"/>
                  </a:lnTo>
                  <a:lnTo>
                    <a:pt x="1566" y="2466"/>
                  </a:lnTo>
                  <a:lnTo>
                    <a:pt x="1548" y="2452"/>
                  </a:lnTo>
                  <a:lnTo>
                    <a:pt x="1534" y="2434"/>
                  </a:lnTo>
                  <a:lnTo>
                    <a:pt x="1524" y="2414"/>
                  </a:lnTo>
                  <a:lnTo>
                    <a:pt x="1518" y="2390"/>
                  </a:lnTo>
                  <a:lnTo>
                    <a:pt x="1516" y="2380"/>
                  </a:lnTo>
                  <a:lnTo>
                    <a:pt x="1516" y="2368"/>
                  </a:lnTo>
                  <a:lnTo>
                    <a:pt x="1516" y="2356"/>
                  </a:lnTo>
                  <a:lnTo>
                    <a:pt x="1518" y="2344"/>
                  </a:lnTo>
                  <a:lnTo>
                    <a:pt x="1524" y="2322"/>
                  </a:lnTo>
                  <a:lnTo>
                    <a:pt x="1534" y="2302"/>
                  </a:lnTo>
                  <a:lnTo>
                    <a:pt x="1548" y="2284"/>
                  </a:lnTo>
                  <a:lnTo>
                    <a:pt x="1566" y="2270"/>
                  </a:lnTo>
                  <a:lnTo>
                    <a:pt x="1586" y="2258"/>
                  </a:lnTo>
                  <a:lnTo>
                    <a:pt x="1608" y="2252"/>
                  </a:lnTo>
                  <a:lnTo>
                    <a:pt x="1620" y="2250"/>
                  </a:lnTo>
                  <a:lnTo>
                    <a:pt x="1630" y="2250"/>
                  </a:lnTo>
                  <a:lnTo>
                    <a:pt x="1644" y="2250"/>
                  </a:lnTo>
                  <a:lnTo>
                    <a:pt x="1656" y="2252"/>
                  </a:lnTo>
                  <a:lnTo>
                    <a:pt x="1678" y="2258"/>
                  </a:lnTo>
                  <a:lnTo>
                    <a:pt x="1696" y="2270"/>
                  </a:lnTo>
                  <a:lnTo>
                    <a:pt x="1714" y="2284"/>
                  </a:lnTo>
                  <a:lnTo>
                    <a:pt x="1728" y="2302"/>
                  </a:lnTo>
                  <a:lnTo>
                    <a:pt x="1738" y="2322"/>
                  </a:lnTo>
                  <a:lnTo>
                    <a:pt x="1746" y="2344"/>
                  </a:lnTo>
                  <a:lnTo>
                    <a:pt x="1748" y="2356"/>
                  </a:lnTo>
                  <a:lnTo>
                    <a:pt x="1748" y="23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Freeform 99">
              <a:extLst>
                <a:ext uri="{FF2B5EF4-FFF2-40B4-BE49-F238E27FC236}">
                  <a16:creationId xmlns:a16="http://schemas.microsoft.com/office/drawing/2014/main" id="{328566D6-6F66-4032-BC64-965090947D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-5957"/>
              <a:ext cx="1120" cy="2954"/>
            </a:xfrm>
            <a:custGeom>
              <a:avLst/>
              <a:gdLst/>
              <a:ahLst/>
              <a:cxnLst>
                <a:cxn ang="0">
                  <a:pos x="1110" y="160"/>
                </a:cxn>
                <a:cxn ang="0">
                  <a:pos x="1092" y="118"/>
                </a:cxn>
                <a:cxn ang="0">
                  <a:pos x="1068" y="82"/>
                </a:cxn>
                <a:cxn ang="0">
                  <a:pos x="1038" y="52"/>
                </a:cxn>
                <a:cxn ang="0">
                  <a:pos x="1002" y="26"/>
                </a:cxn>
                <a:cxn ang="0">
                  <a:pos x="962" y="10"/>
                </a:cxn>
                <a:cxn ang="0">
                  <a:pos x="918" y="0"/>
                </a:cxn>
                <a:cxn ang="0">
                  <a:pos x="224" y="0"/>
                </a:cxn>
                <a:cxn ang="0">
                  <a:pos x="178" y="4"/>
                </a:cxn>
                <a:cxn ang="0">
                  <a:pos x="138" y="16"/>
                </a:cxn>
                <a:cxn ang="0">
                  <a:pos x="98" y="40"/>
                </a:cxn>
                <a:cxn ang="0">
                  <a:pos x="66" y="66"/>
                </a:cxn>
                <a:cxn ang="0">
                  <a:pos x="38" y="100"/>
                </a:cxn>
                <a:cxn ang="0">
                  <a:pos x="18" y="138"/>
                </a:cxn>
                <a:cxn ang="0">
                  <a:pos x="4" y="182"/>
                </a:cxn>
                <a:cxn ang="0">
                  <a:pos x="0" y="226"/>
                </a:cxn>
                <a:cxn ang="0">
                  <a:pos x="0" y="2750"/>
                </a:cxn>
                <a:cxn ang="0">
                  <a:pos x="10" y="2794"/>
                </a:cxn>
                <a:cxn ang="0">
                  <a:pos x="26" y="2834"/>
                </a:cxn>
                <a:cxn ang="0">
                  <a:pos x="50" y="2872"/>
                </a:cxn>
                <a:cxn ang="0">
                  <a:pos x="82" y="2902"/>
                </a:cxn>
                <a:cxn ang="0">
                  <a:pos x="118" y="2926"/>
                </a:cxn>
                <a:cxn ang="0">
                  <a:pos x="158" y="2942"/>
                </a:cxn>
                <a:cxn ang="0">
                  <a:pos x="200" y="2952"/>
                </a:cxn>
                <a:cxn ang="0">
                  <a:pos x="896" y="2954"/>
                </a:cxn>
                <a:cxn ang="0">
                  <a:pos x="940" y="2948"/>
                </a:cxn>
                <a:cxn ang="0">
                  <a:pos x="982" y="2934"/>
                </a:cxn>
                <a:cxn ang="0">
                  <a:pos x="1022" y="2914"/>
                </a:cxn>
                <a:cxn ang="0">
                  <a:pos x="1054" y="2886"/>
                </a:cxn>
                <a:cxn ang="0">
                  <a:pos x="1080" y="2852"/>
                </a:cxn>
                <a:cxn ang="0">
                  <a:pos x="1102" y="2816"/>
                </a:cxn>
                <a:cxn ang="0">
                  <a:pos x="1116" y="2772"/>
                </a:cxn>
                <a:cxn ang="0">
                  <a:pos x="1120" y="2726"/>
                </a:cxn>
                <a:cxn ang="0">
                  <a:pos x="1118" y="204"/>
                </a:cxn>
                <a:cxn ang="0">
                  <a:pos x="448" y="2158"/>
                </a:cxn>
                <a:cxn ang="0">
                  <a:pos x="446" y="2180"/>
                </a:cxn>
                <a:cxn ang="0">
                  <a:pos x="430" y="2222"/>
                </a:cxn>
                <a:cxn ang="0">
                  <a:pos x="398" y="2254"/>
                </a:cxn>
                <a:cxn ang="0">
                  <a:pos x="358" y="2270"/>
                </a:cxn>
                <a:cxn ang="0">
                  <a:pos x="336" y="2272"/>
                </a:cxn>
                <a:cxn ang="0">
                  <a:pos x="312" y="2270"/>
                </a:cxn>
                <a:cxn ang="0">
                  <a:pos x="274" y="2254"/>
                </a:cxn>
                <a:cxn ang="0">
                  <a:pos x="242" y="2222"/>
                </a:cxn>
                <a:cxn ang="0">
                  <a:pos x="226" y="2180"/>
                </a:cxn>
                <a:cxn ang="0">
                  <a:pos x="224" y="2158"/>
                </a:cxn>
                <a:cxn ang="0">
                  <a:pos x="226" y="2136"/>
                </a:cxn>
                <a:cxn ang="0">
                  <a:pos x="242" y="2094"/>
                </a:cxn>
                <a:cxn ang="0">
                  <a:pos x="274" y="2064"/>
                </a:cxn>
                <a:cxn ang="0">
                  <a:pos x="312" y="2048"/>
                </a:cxn>
                <a:cxn ang="0">
                  <a:pos x="336" y="2046"/>
                </a:cxn>
                <a:cxn ang="0">
                  <a:pos x="358" y="2048"/>
                </a:cxn>
                <a:cxn ang="0">
                  <a:pos x="398" y="2064"/>
                </a:cxn>
                <a:cxn ang="0">
                  <a:pos x="430" y="2094"/>
                </a:cxn>
                <a:cxn ang="0">
                  <a:pos x="446" y="2136"/>
                </a:cxn>
                <a:cxn ang="0">
                  <a:pos x="448" y="2158"/>
                </a:cxn>
                <a:cxn ang="0">
                  <a:pos x="180" y="908"/>
                </a:cxn>
                <a:cxn ang="0">
                  <a:pos x="948" y="676"/>
                </a:cxn>
                <a:cxn ang="0">
                  <a:pos x="948" y="456"/>
                </a:cxn>
                <a:cxn ang="0">
                  <a:pos x="180" y="224"/>
                </a:cxn>
                <a:cxn ang="0">
                  <a:pos x="948" y="456"/>
                </a:cxn>
              </a:cxnLst>
              <a:rect l="0" t="0" r="r" b="b"/>
              <a:pathLst>
                <a:path w="1120" h="2954">
                  <a:moveTo>
                    <a:pt x="1116" y="182"/>
                  </a:moveTo>
                  <a:lnTo>
                    <a:pt x="1110" y="160"/>
                  </a:lnTo>
                  <a:lnTo>
                    <a:pt x="1102" y="138"/>
                  </a:lnTo>
                  <a:lnTo>
                    <a:pt x="1092" y="118"/>
                  </a:lnTo>
                  <a:lnTo>
                    <a:pt x="1080" y="100"/>
                  </a:lnTo>
                  <a:lnTo>
                    <a:pt x="1068" y="82"/>
                  </a:lnTo>
                  <a:lnTo>
                    <a:pt x="1054" y="66"/>
                  </a:lnTo>
                  <a:lnTo>
                    <a:pt x="1038" y="52"/>
                  </a:lnTo>
                  <a:lnTo>
                    <a:pt x="1022" y="40"/>
                  </a:lnTo>
                  <a:lnTo>
                    <a:pt x="1002" y="26"/>
                  </a:lnTo>
                  <a:lnTo>
                    <a:pt x="982" y="16"/>
                  </a:lnTo>
                  <a:lnTo>
                    <a:pt x="962" y="10"/>
                  </a:lnTo>
                  <a:lnTo>
                    <a:pt x="940" y="4"/>
                  </a:lnTo>
                  <a:lnTo>
                    <a:pt x="918" y="0"/>
                  </a:lnTo>
                  <a:lnTo>
                    <a:pt x="896" y="0"/>
                  </a:lnTo>
                  <a:lnTo>
                    <a:pt x="224" y="0"/>
                  </a:lnTo>
                  <a:lnTo>
                    <a:pt x="200" y="0"/>
                  </a:lnTo>
                  <a:lnTo>
                    <a:pt x="178" y="4"/>
                  </a:lnTo>
                  <a:lnTo>
                    <a:pt x="158" y="10"/>
                  </a:lnTo>
                  <a:lnTo>
                    <a:pt x="138" y="16"/>
                  </a:lnTo>
                  <a:lnTo>
                    <a:pt x="118" y="26"/>
                  </a:lnTo>
                  <a:lnTo>
                    <a:pt x="98" y="40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0" y="82"/>
                  </a:lnTo>
                  <a:lnTo>
                    <a:pt x="38" y="100"/>
                  </a:lnTo>
                  <a:lnTo>
                    <a:pt x="26" y="118"/>
                  </a:lnTo>
                  <a:lnTo>
                    <a:pt x="18" y="138"/>
                  </a:lnTo>
                  <a:lnTo>
                    <a:pt x="10" y="160"/>
                  </a:lnTo>
                  <a:lnTo>
                    <a:pt x="4" y="182"/>
                  </a:lnTo>
                  <a:lnTo>
                    <a:pt x="0" y="204"/>
                  </a:lnTo>
                  <a:lnTo>
                    <a:pt x="0" y="226"/>
                  </a:lnTo>
                  <a:lnTo>
                    <a:pt x="0" y="2726"/>
                  </a:lnTo>
                  <a:lnTo>
                    <a:pt x="0" y="2750"/>
                  </a:lnTo>
                  <a:lnTo>
                    <a:pt x="4" y="2772"/>
                  </a:lnTo>
                  <a:lnTo>
                    <a:pt x="10" y="2794"/>
                  </a:lnTo>
                  <a:lnTo>
                    <a:pt x="18" y="2816"/>
                  </a:lnTo>
                  <a:lnTo>
                    <a:pt x="26" y="2834"/>
                  </a:lnTo>
                  <a:lnTo>
                    <a:pt x="38" y="2852"/>
                  </a:lnTo>
                  <a:lnTo>
                    <a:pt x="50" y="2872"/>
                  </a:lnTo>
                  <a:lnTo>
                    <a:pt x="66" y="2886"/>
                  </a:lnTo>
                  <a:lnTo>
                    <a:pt x="82" y="2902"/>
                  </a:lnTo>
                  <a:lnTo>
                    <a:pt x="98" y="2914"/>
                  </a:lnTo>
                  <a:lnTo>
                    <a:pt x="118" y="2926"/>
                  </a:lnTo>
                  <a:lnTo>
                    <a:pt x="138" y="2934"/>
                  </a:lnTo>
                  <a:lnTo>
                    <a:pt x="158" y="2942"/>
                  </a:lnTo>
                  <a:lnTo>
                    <a:pt x="178" y="2948"/>
                  </a:lnTo>
                  <a:lnTo>
                    <a:pt x="200" y="2952"/>
                  </a:lnTo>
                  <a:lnTo>
                    <a:pt x="224" y="2954"/>
                  </a:lnTo>
                  <a:lnTo>
                    <a:pt x="896" y="2954"/>
                  </a:lnTo>
                  <a:lnTo>
                    <a:pt x="918" y="2952"/>
                  </a:lnTo>
                  <a:lnTo>
                    <a:pt x="940" y="2948"/>
                  </a:lnTo>
                  <a:lnTo>
                    <a:pt x="962" y="2942"/>
                  </a:lnTo>
                  <a:lnTo>
                    <a:pt x="982" y="2934"/>
                  </a:lnTo>
                  <a:lnTo>
                    <a:pt x="1002" y="2926"/>
                  </a:lnTo>
                  <a:lnTo>
                    <a:pt x="1022" y="2914"/>
                  </a:lnTo>
                  <a:lnTo>
                    <a:pt x="1038" y="2902"/>
                  </a:lnTo>
                  <a:lnTo>
                    <a:pt x="1054" y="2886"/>
                  </a:lnTo>
                  <a:lnTo>
                    <a:pt x="1068" y="2872"/>
                  </a:lnTo>
                  <a:lnTo>
                    <a:pt x="1080" y="2852"/>
                  </a:lnTo>
                  <a:lnTo>
                    <a:pt x="1092" y="2834"/>
                  </a:lnTo>
                  <a:lnTo>
                    <a:pt x="1102" y="2816"/>
                  </a:lnTo>
                  <a:lnTo>
                    <a:pt x="1110" y="2794"/>
                  </a:lnTo>
                  <a:lnTo>
                    <a:pt x="1116" y="2772"/>
                  </a:lnTo>
                  <a:lnTo>
                    <a:pt x="1118" y="2750"/>
                  </a:lnTo>
                  <a:lnTo>
                    <a:pt x="1120" y="2726"/>
                  </a:lnTo>
                  <a:lnTo>
                    <a:pt x="1120" y="226"/>
                  </a:lnTo>
                  <a:lnTo>
                    <a:pt x="1118" y="204"/>
                  </a:lnTo>
                  <a:lnTo>
                    <a:pt x="1116" y="182"/>
                  </a:lnTo>
                  <a:close/>
                  <a:moveTo>
                    <a:pt x="448" y="2158"/>
                  </a:moveTo>
                  <a:lnTo>
                    <a:pt x="448" y="2168"/>
                  </a:lnTo>
                  <a:lnTo>
                    <a:pt x="446" y="2180"/>
                  </a:lnTo>
                  <a:lnTo>
                    <a:pt x="438" y="2202"/>
                  </a:lnTo>
                  <a:lnTo>
                    <a:pt x="430" y="2222"/>
                  </a:lnTo>
                  <a:lnTo>
                    <a:pt x="414" y="2238"/>
                  </a:lnTo>
                  <a:lnTo>
                    <a:pt x="398" y="2254"/>
                  </a:lnTo>
                  <a:lnTo>
                    <a:pt x="380" y="2262"/>
                  </a:lnTo>
                  <a:lnTo>
                    <a:pt x="358" y="2270"/>
                  </a:lnTo>
                  <a:lnTo>
                    <a:pt x="348" y="2272"/>
                  </a:lnTo>
                  <a:lnTo>
                    <a:pt x="336" y="2272"/>
                  </a:lnTo>
                  <a:lnTo>
                    <a:pt x="324" y="2272"/>
                  </a:lnTo>
                  <a:lnTo>
                    <a:pt x="312" y="2270"/>
                  </a:lnTo>
                  <a:lnTo>
                    <a:pt x="292" y="2262"/>
                  </a:lnTo>
                  <a:lnTo>
                    <a:pt x="274" y="2254"/>
                  </a:lnTo>
                  <a:lnTo>
                    <a:pt x="258" y="2238"/>
                  </a:lnTo>
                  <a:lnTo>
                    <a:pt x="242" y="2222"/>
                  </a:lnTo>
                  <a:lnTo>
                    <a:pt x="234" y="2202"/>
                  </a:lnTo>
                  <a:lnTo>
                    <a:pt x="226" y="2180"/>
                  </a:lnTo>
                  <a:lnTo>
                    <a:pt x="224" y="2168"/>
                  </a:lnTo>
                  <a:lnTo>
                    <a:pt x="224" y="2158"/>
                  </a:lnTo>
                  <a:lnTo>
                    <a:pt x="224" y="2146"/>
                  </a:lnTo>
                  <a:lnTo>
                    <a:pt x="226" y="2136"/>
                  </a:lnTo>
                  <a:lnTo>
                    <a:pt x="234" y="2114"/>
                  </a:lnTo>
                  <a:lnTo>
                    <a:pt x="242" y="2094"/>
                  </a:lnTo>
                  <a:lnTo>
                    <a:pt x="258" y="2078"/>
                  </a:lnTo>
                  <a:lnTo>
                    <a:pt x="274" y="2064"/>
                  </a:lnTo>
                  <a:lnTo>
                    <a:pt x="292" y="2052"/>
                  </a:lnTo>
                  <a:lnTo>
                    <a:pt x="312" y="2048"/>
                  </a:lnTo>
                  <a:lnTo>
                    <a:pt x="324" y="2046"/>
                  </a:lnTo>
                  <a:lnTo>
                    <a:pt x="336" y="2046"/>
                  </a:lnTo>
                  <a:lnTo>
                    <a:pt x="348" y="2046"/>
                  </a:lnTo>
                  <a:lnTo>
                    <a:pt x="358" y="2048"/>
                  </a:lnTo>
                  <a:lnTo>
                    <a:pt x="380" y="2052"/>
                  </a:lnTo>
                  <a:lnTo>
                    <a:pt x="398" y="2064"/>
                  </a:lnTo>
                  <a:lnTo>
                    <a:pt x="414" y="2078"/>
                  </a:lnTo>
                  <a:lnTo>
                    <a:pt x="430" y="2094"/>
                  </a:lnTo>
                  <a:lnTo>
                    <a:pt x="438" y="2114"/>
                  </a:lnTo>
                  <a:lnTo>
                    <a:pt x="446" y="2136"/>
                  </a:lnTo>
                  <a:lnTo>
                    <a:pt x="448" y="2146"/>
                  </a:lnTo>
                  <a:lnTo>
                    <a:pt x="448" y="2158"/>
                  </a:lnTo>
                  <a:close/>
                  <a:moveTo>
                    <a:pt x="948" y="908"/>
                  </a:moveTo>
                  <a:lnTo>
                    <a:pt x="180" y="908"/>
                  </a:lnTo>
                  <a:lnTo>
                    <a:pt x="180" y="676"/>
                  </a:lnTo>
                  <a:lnTo>
                    <a:pt x="948" y="676"/>
                  </a:lnTo>
                  <a:lnTo>
                    <a:pt x="948" y="908"/>
                  </a:lnTo>
                  <a:close/>
                  <a:moveTo>
                    <a:pt x="948" y="456"/>
                  </a:moveTo>
                  <a:lnTo>
                    <a:pt x="180" y="456"/>
                  </a:lnTo>
                  <a:lnTo>
                    <a:pt x="180" y="224"/>
                  </a:lnTo>
                  <a:lnTo>
                    <a:pt x="948" y="224"/>
                  </a:lnTo>
                  <a:lnTo>
                    <a:pt x="948" y="4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8" name="Group 26">
            <a:extLst>
              <a:ext uri="{FF2B5EF4-FFF2-40B4-BE49-F238E27FC236}">
                <a16:creationId xmlns:a16="http://schemas.microsoft.com/office/drawing/2014/main" id="{E96CB736-7C78-4D27-8716-1DBB15B60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02103" y="1935554"/>
            <a:ext cx="427511" cy="341719"/>
            <a:chOff x="205" y="-4158"/>
            <a:chExt cx="4116" cy="3290"/>
          </a:xfrm>
          <a:solidFill>
            <a:schemeClr val="bg1"/>
          </a:solidFill>
        </p:grpSpPr>
        <p:sp>
          <p:nvSpPr>
            <p:cNvPr id="99" name="Freeform 27">
              <a:extLst>
                <a:ext uri="{FF2B5EF4-FFF2-40B4-BE49-F238E27FC236}">
                  <a16:creationId xmlns:a16="http://schemas.microsoft.com/office/drawing/2014/main" id="{40383810-8334-4F7B-AA66-49C9917C9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" y="-2894"/>
              <a:ext cx="1816" cy="1450"/>
            </a:xfrm>
            <a:custGeom>
              <a:avLst/>
              <a:gdLst/>
              <a:ahLst/>
              <a:cxnLst>
                <a:cxn ang="0">
                  <a:pos x="1166" y="524"/>
                </a:cxn>
                <a:cxn ang="0">
                  <a:pos x="1238" y="474"/>
                </a:cxn>
                <a:cxn ang="0">
                  <a:pos x="1314" y="430"/>
                </a:cxn>
                <a:cxn ang="0">
                  <a:pos x="1400" y="390"/>
                </a:cxn>
                <a:cxn ang="0">
                  <a:pos x="1484" y="362"/>
                </a:cxn>
                <a:cxn ang="0">
                  <a:pos x="1526" y="352"/>
                </a:cxn>
                <a:cxn ang="0">
                  <a:pos x="1572" y="340"/>
                </a:cxn>
                <a:cxn ang="0">
                  <a:pos x="1618" y="332"/>
                </a:cxn>
                <a:cxn ang="0">
                  <a:pos x="1662" y="326"/>
                </a:cxn>
                <a:cxn ang="0">
                  <a:pos x="1712" y="326"/>
                </a:cxn>
                <a:cxn ang="0">
                  <a:pos x="1758" y="322"/>
                </a:cxn>
                <a:cxn ang="0">
                  <a:pos x="1816" y="322"/>
                </a:cxn>
                <a:cxn ang="0">
                  <a:pos x="1750" y="300"/>
                </a:cxn>
                <a:cxn ang="0">
                  <a:pos x="1690" y="276"/>
                </a:cxn>
                <a:cxn ang="0">
                  <a:pos x="1632" y="242"/>
                </a:cxn>
                <a:cxn ang="0">
                  <a:pos x="1576" y="206"/>
                </a:cxn>
                <a:cxn ang="0">
                  <a:pos x="1526" y="162"/>
                </a:cxn>
                <a:cxn ang="0">
                  <a:pos x="1476" y="116"/>
                </a:cxn>
                <a:cxn ang="0">
                  <a:pos x="1434" y="68"/>
                </a:cxn>
                <a:cxn ang="0">
                  <a:pos x="1400" y="14"/>
                </a:cxn>
                <a:cxn ang="0">
                  <a:pos x="1322" y="4"/>
                </a:cxn>
                <a:cxn ang="0">
                  <a:pos x="1246" y="0"/>
                </a:cxn>
                <a:cxn ang="0">
                  <a:pos x="780" y="0"/>
                </a:cxn>
                <a:cxn ang="0">
                  <a:pos x="700" y="4"/>
                </a:cxn>
                <a:cxn ang="0">
                  <a:pos x="622" y="14"/>
                </a:cxn>
                <a:cxn ang="0">
                  <a:pos x="546" y="32"/>
                </a:cxn>
                <a:cxn ang="0">
                  <a:pos x="474" y="58"/>
                </a:cxn>
                <a:cxn ang="0">
                  <a:pos x="408" y="86"/>
                </a:cxn>
                <a:cxn ang="0">
                  <a:pos x="344" y="124"/>
                </a:cxn>
                <a:cxn ang="0">
                  <a:pos x="282" y="166"/>
                </a:cxn>
                <a:cxn ang="0">
                  <a:pos x="230" y="214"/>
                </a:cxn>
                <a:cxn ang="0">
                  <a:pos x="180" y="264"/>
                </a:cxn>
                <a:cxn ang="0">
                  <a:pos x="134" y="322"/>
                </a:cxn>
                <a:cxn ang="0">
                  <a:pos x="96" y="384"/>
                </a:cxn>
                <a:cxn ang="0">
                  <a:pos x="60" y="446"/>
                </a:cxn>
                <a:cxn ang="0">
                  <a:pos x="34" y="514"/>
                </a:cxn>
                <a:cxn ang="0">
                  <a:pos x="16" y="582"/>
                </a:cxn>
                <a:cxn ang="0">
                  <a:pos x="4" y="654"/>
                </a:cxn>
                <a:cxn ang="0">
                  <a:pos x="0" y="730"/>
                </a:cxn>
                <a:cxn ang="0">
                  <a:pos x="0" y="1306"/>
                </a:cxn>
                <a:cxn ang="0">
                  <a:pos x="4" y="1306"/>
                </a:cxn>
                <a:cxn ang="0">
                  <a:pos x="104" y="1336"/>
                </a:cxn>
                <a:cxn ang="0">
                  <a:pos x="198" y="1360"/>
                </a:cxn>
                <a:cxn ang="0">
                  <a:pos x="302" y="1382"/>
                </a:cxn>
                <a:cxn ang="0">
                  <a:pos x="406" y="1404"/>
                </a:cxn>
                <a:cxn ang="0">
                  <a:pos x="508" y="1418"/>
                </a:cxn>
                <a:cxn ang="0">
                  <a:pos x="612" y="1432"/>
                </a:cxn>
                <a:cxn ang="0">
                  <a:pos x="718" y="1444"/>
                </a:cxn>
                <a:cxn ang="0">
                  <a:pos x="826" y="1450"/>
                </a:cxn>
                <a:cxn ang="0">
                  <a:pos x="826" y="1204"/>
                </a:cxn>
                <a:cxn ang="0">
                  <a:pos x="830" y="1158"/>
                </a:cxn>
                <a:cxn ang="0">
                  <a:pos x="834" y="1114"/>
                </a:cxn>
                <a:cxn ang="0">
                  <a:pos x="838" y="1070"/>
                </a:cxn>
                <a:cxn ang="0">
                  <a:pos x="844" y="1028"/>
                </a:cxn>
                <a:cxn ang="0">
                  <a:pos x="856" y="984"/>
                </a:cxn>
                <a:cxn ang="0">
                  <a:pos x="868" y="940"/>
                </a:cxn>
                <a:cxn ang="0">
                  <a:pos x="902" y="862"/>
                </a:cxn>
                <a:cxn ang="0">
                  <a:pos x="940" y="786"/>
                </a:cxn>
                <a:cxn ang="0">
                  <a:pos x="986" y="712"/>
                </a:cxn>
                <a:cxn ang="0">
                  <a:pos x="1040" y="644"/>
                </a:cxn>
                <a:cxn ang="0">
                  <a:pos x="1100" y="582"/>
                </a:cxn>
                <a:cxn ang="0">
                  <a:pos x="1166" y="524"/>
                </a:cxn>
              </a:cxnLst>
              <a:rect l="0" t="0" r="r" b="b"/>
              <a:pathLst>
                <a:path w="1816" h="1450">
                  <a:moveTo>
                    <a:pt x="1166" y="524"/>
                  </a:moveTo>
                  <a:lnTo>
                    <a:pt x="1238" y="474"/>
                  </a:lnTo>
                  <a:lnTo>
                    <a:pt x="1314" y="430"/>
                  </a:lnTo>
                  <a:lnTo>
                    <a:pt x="1400" y="390"/>
                  </a:lnTo>
                  <a:lnTo>
                    <a:pt x="1484" y="362"/>
                  </a:lnTo>
                  <a:lnTo>
                    <a:pt x="1526" y="352"/>
                  </a:lnTo>
                  <a:lnTo>
                    <a:pt x="1572" y="340"/>
                  </a:lnTo>
                  <a:lnTo>
                    <a:pt x="1618" y="332"/>
                  </a:lnTo>
                  <a:lnTo>
                    <a:pt x="1662" y="326"/>
                  </a:lnTo>
                  <a:lnTo>
                    <a:pt x="1712" y="326"/>
                  </a:lnTo>
                  <a:lnTo>
                    <a:pt x="1758" y="322"/>
                  </a:lnTo>
                  <a:lnTo>
                    <a:pt x="1816" y="322"/>
                  </a:lnTo>
                  <a:lnTo>
                    <a:pt x="1750" y="300"/>
                  </a:lnTo>
                  <a:lnTo>
                    <a:pt x="1690" y="276"/>
                  </a:lnTo>
                  <a:lnTo>
                    <a:pt x="1632" y="242"/>
                  </a:lnTo>
                  <a:lnTo>
                    <a:pt x="1576" y="206"/>
                  </a:lnTo>
                  <a:lnTo>
                    <a:pt x="1526" y="162"/>
                  </a:lnTo>
                  <a:lnTo>
                    <a:pt x="1476" y="116"/>
                  </a:lnTo>
                  <a:lnTo>
                    <a:pt x="1434" y="68"/>
                  </a:lnTo>
                  <a:lnTo>
                    <a:pt x="1400" y="14"/>
                  </a:lnTo>
                  <a:lnTo>
                    <a:pt x="1322" y="4"/>
                  </a:lnTo>
                  <a:lnTo>
                    <a:pt x="1246" y="0"/>
                  </a:lnTo>
                  <a:lnTo>
                    <a:pt x="780" y="0"/>
                  </a:lnTo>
                  <a:lnTo>
                    <a:pt x="700" y="4"/>
                  </a:lnTo>
                  <a:lnTo>
                    <a:pt x="622" y="14"/>
                  </a:lnTo>
                  <a:lnTo>
                    <a:pt x="546" y="32"/>
                  </a:lnTo>
                  <a:lnTo>
                    <a:pt x="474" y="58"/>
                  </a:lnTo>
                  <a:lnTo>
                    <a:pt x="408" y="86"/>
                  </a:lnTo>
                  <a:lnTo>
                    <a:pt x="344" y="124"/>
                  </a:lnTo>
                  <a:lnTo>
                    <a:pt x="282" y="166"/>
                  </a:lnTo>
                  <a:lnTo>
                    <a:pt x="230" y="214"/>
                  </a:lnTo>
                  <a:lnTo>
                    <a:pt x="180" y="264"/>
                  </a:lnTo>
                  <a:lnTo>
                    <a:pt x="134" y="322"/>
                  </a:lnTo>
                  <a:lnTo>
                    <a:pt x="96" y="384"/>
                  </a:lnTo>
                  <a:lnTo>
                    <a:pt x="60" y="446"/>
                  </a:lnTo>
                  <a:lnTo>
                    <a:pt x="34" y="514"/>
                  </a:lnTo>
                  <a:lnTo>
                    <a:pt x="16" y="582"/>
                  </a:lnTo>
                  <a:lnTo>
                    <a:pt x="4" y="654"/>
                  </a:lnTo>
                  <a:lnTo>
                    <a:pt x="0" y="730"/>
                  </a:lnTo>
                  <a:lnTo>
                    <a:pt x="0" y="1306"/>
                  </a:lnTo>
                  <a:lnTo>
                    <a:pt x="4" y="1306"/>
                  </a:lnTo>
                  <a:lnTo>
                    <a:pt x="104" y="1336"/>
                  </a:lnTo>
                  <a:lnTo>
                    <a:pt x="198" y="1360"/>
                  </a:lnTo>
                  <a:lnTo>
                    <a:pt x="302" y="1382"/>
                  </a:lnTo>
                  <a:lnTo>
                    <a:pt x="406" y="1404"/>
                  </a:lnTo>
                  <a:lnTo>
                    <a:pt x="508" y="1418"/>
                  </a:lnTo>
                  <a:lnTo>
                    <a:pt x="612" y="1432"/>
                  </a:lnTo>
                  <a:lnTo>
                    <a:pt x="718" y="1444"/>
                  </a:lnTo>
                  <a:lnTo>
                    <a:pt x="826" y="1450"/>
                  </a:lnTo>
                  <a:lnTo>
                    <a:pt x="826" y="1204"/>
                  </a:lnTo>
                  <a:lnTo>
                    <a:pt x="830" y="1158"/>
                  </a:lnTo>
                  <a:lnTo>
                    <a:pt x="834" y="1114"/>
                  </a:lnTo>
                  <a:lnTo>
                    <a:pt x="838" y="1070"/>
                  </a:lnTo>
                  <a:lnTo>
                    <a:pt x="844" y="1028"/>
                  </a:lnTo>
                  <a:lnTo>
                    <a:pt x="856" y="984"/>
                  </a:lnTo>
                  <a:lnTo>
                    <a:pt x="868" y="940"/>
                  </a:lnTo>
                  <a:lnTo>
                    <a:pt x="902" y="862"/>
                  </a:lnTo>
                  <a:lnTo>
                    <a:pt x="940" y="786"/>
                  </a:lnTo>
                  <a:lnTo>
                    <a:pt x="986" y="712"/>
                  </a:lnTo>
                  <a:lnTo>
                    <a:pt x="1040" y="644"/>
                  </a:lnTo>
                  <a:lnTo>
                    <a:pt x="1100" y="582"/>
                  </a:lnTo>
                  <a:lnTo>
                    <a:pt x="1166" y="5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Freeform 28">
              <a:extLst>
                <a:ext uri="{FF2B5EF4-FFF2-40B4-BE49-F238E27FC236}">
                  <a16:creationId xmlns:a16="http://schemas.microsoft.com/office/drawing/2014/main" id="{DC72071C-6B3B-4127-BAFD-933767430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" y="-4158"/>
              <a:ext cx="1090" cy="1094"/>
            </a:xfrm>
            <a:custGeom>
              <a:avLst/>
              <a:gdLst/>
              <a:ahLst/>
              <a:cxnLst>
                <a:cxn ang="0">
                  <a:pos x="26" y="708"/>
                </a:cxn>
                <a:cxn ang="0">
                  <a:pos x="70" y="808"/>
                </a:cxn>
                <a:cxn ang="0">
                  <a:pos x="128" y="894"/>
                </a:cxn>
                <a:cxn ang="0">
                  <a:pos x="206" y="968"/>
                </a:cxn>
                <a:cxn ang="0">
                  <a:pos x="298" y="1030"/>
                </a:cxn>
                <a:cxn ang="0">
                  <a:pos x="402" y="1068"/>
                </a:cxn>
                <a:cxn ang="0">
                  <a:pos x="512" y="1094"/>
                </a:cxn>
                <a:cxn ang="0">
                  <a:pos x="610" y="1094"/>
                </a:cxn>
                <a:cxn ang="0">
                  <a:pos x="688" y="1082"/>
                </a:cxn>
                <a:cxn ang="0">
                  <a:pos x="762" y="1062"/>
                </a:cxn>
                <a:cxn ang="0">
                  <a:pos x="832" y="1032"/>
                </a:cxn>
                <a:cxn ang="0">
                  <a:pos x="858" y="972"/>
                </a:cxn>
                <a:cxn ang="0">
                  <a:pos x="846" y="886"/>
                </a:cxn>
                <a:cxn ang="0">
                  <a:pos x="846" y="804"/>
                </a:cxn>
                <a:cxn ang="0">
                  <a:pos x="862" y="694"/>
                </a:cxn>
                <a:cxn ang="0">
                  <a:pos x="912" y="556"/>
                </a:cxn>
                <a:cxn ang="0">
                  <a:pos x="990" y="434"/>
                </a:cxn>
                <a:cxn ang="0">
                  <a:pos x="1090" y="330"/>
                </a:cxn>
                <a:cxn ang="0">
                  <a:pos x="1052" y="260"/>
                </a:cxn>
                <a:cxn ang="0">
                  <a:pos x="1004" y="196"/>
                </a:cxn>
                <a:cxn ang="0">
                  <a:pos x="950" y="138"/>
                </a:cxn>
                <a:cxn ang="0">
                  <a:pos x="884" y="92"/>
                </a:cxn>
                <a:cxn ang="0">
                  <a:pos x="814" y="52"/>
                </a:cxn>
                <a:cxn ang="0">
                  <a:pos x="736" y="24"/>
                </a:cxn>
                <a:cxn ang="0">
                  <a:pos x="656" y="2"/>
                </a:cxn>
                <a:cxn ang="0">
                  <a:pos x="570" y="0"/>
                </a:cxn>
                <a:cxn ang="0">
                  <a:pos x="452" y="10"/>
                </a:cxn>
                <a:cxn ang="0">
                  <a:pos x="346" y="42"/>
                </a:cxn>
                <a:cxn ang="0">
                  <a:pos x="250" y="92"/>
                </a:cxn>
                <a:cxn ang="0">
                  <a:pos x="166" y="160"/>
                </a:cxn>
                <a:cxn ang="0">
                  <a:pos x="96" y="242"/>
                </a:cxn>
                <a:cxn ang="0">
                  <a:pos x="44" y="334"/>
                </a:cxn>
                <a:cxn ang="0">
                  <a:pos x="10" y="438"/>
                </a:cxn>
                <a:cxn ang="0">
                  <a:pos x="0" y="548"/>
                </a:cxn>
                <a:cxn ang="0">
                  <a:pos x="10" y="658"/>
                </a:cxn>
              </a:cxnLst>
              <a:rect l="0" t="0" r="r" b="b"/>
              <a:pathLst>
                <a:path w="1090" h="1094">
                  <a:moveTo>
                    <a:pt x="10" y="658"/>
                  </a:moveTo>
                  <a:lnTo>
                    <a:pt x="26" y="708"/>
                  </a:lnTo>
                  <a:lnTo>
                    <a:pt x="44" y="758"/>
                  </a:lnTo>
                  <a:lnTo>
                    <a:pt x="70" y="808"/>
                  </a:lnTo>
                  <a:lnTo>
                    <a:pt x="96" y="854"/>
                  </a:lnTo>
                  <a:lnTo>
                    <a:pt x="128" y="894"/>
                  </a:lnTo>
                  <a:lnTo>
                    <a:pt x="166" y="934"/>
                  </a:lnTo>
                  <a:lnTo>
                    <a:pt x="206" y="968"/>
                  </a:lnTo>
                  <a:lnTo>
                    <a:pt x="250" y="1000"/>
                  </a:lnTo>
                  <a:lnTo>
                    <a:pt x="298" y="1030"/>
                  </a:lnTo>
                  <a:lnTo>
                    <a:pt x="346" y="1050"/>
                  </a:lnTo>
                  <a:lnTo>
                    <a:pt x="402" y="1068"/>
                  </a:lnTo>
                  <a:lnTo>
                    <a:pt x="452" y="1082"/>
                  </a:lnTo>
                  <a:lnTo>
                    <a:pt x="512" y="1094"/>
                  </a:lnTo>
                  <a:lnTo>
                    <a:pt x="570" y="1094"/>
                  </a:lnTo>
                  <a:lnTo>
                    <a:pt x="610" y="1094"/>
                  </a:lnTo>
                  <a:lnTo>
                    <a:pt x="648" y="1090"/>
                  </a:lnTo>
                  <a:lnTo>
                    <a:pt x="688" y="1082"/>
                  </a:lnTo>
                  <a:lnTo>
                    <a:pt x="726" y="1072"/>
                  </a:lnTo>
                  <a:lnTo>
                    <a:pt x="762" y="1062"/>
                  </a:lnTo>
                  <a:lnTo>
                    <a:pt x="798" y="1048"/>
                  </a:lnTo>
                  <a:lnTo>
                    <a:pt x="832" y="1032"/>
                  </a:lnTo>
                  <a:lnTo>
                    <a:pt x="868" y="1016"/>
                  </a:lnTo>
                  <a:lnTo>
                    <a:pt x="858" y="972"/>
                  </a:lnTo>
                  <a:lnTo>
                    <a:pt x="850" y="930"/>
                  </a:lnTo>
                  <a:lnTo>
                    <a:pt x="846" y="886"/>
                  </a:lnTo>
                  <a:lnTo>
                    <a:pt x="842" y="844"/>
                  </a:lnTo>
                  <a:lnTo>
                    <a:pt x="846" y="804"/>
                  </a:lnTo>
                  <a:lnTo>
                    <a:pt x="850" y="766"/>
                  </a:lnTo>
                  <a:lnTo>
                    <a:pt x="862" y="694"/>
                  </a:lnTo>
                  <a:lnTo>
                    <a:pt x="884" y="622"/>
                  </a:lnTo>
                  <a:lnTo>
                    <a:pt x="912" y="556"/>
                  </a:lnTo>
                  <a:lnTo>
                    <a:pt x="946" y="492"/>
                  </a:lnTo>
                  <a:lnTo>
                    <a:pt x="990" y="434"/>
                  </a:lnTo>
                  <a:lnTo>
                    <a:pt x="1038" y="378"/>
                  </a:lnTo>
                  <a:lnTo>
                    <a:pt x="1090" y="330"/>
                  </a:lnTo>
                  <a:lnTo>
                    <a:pt x="1074" y="296"/>
                  </a:lnTo>
                  <a:lnTo>
                    <a:pt x="1052" y="260"/>
                  </a:lnTo>
                  <a:lnTo>
                    <a:pt x="1030" y="228"/>
                  </a:lnTo>
                  <a:lnTo>
                    <a:pt x="1004" y="196"/>
                  </a:lnTo>
                  <a:lnTo>
                    <a:pt x="980" y="166"/>
                  </a:lnTo>
                  <a:lnTo>
                    <a:pt x="950" y="138"/>
                  </a:lnTo>
                  <a:lnTo>
                    <a:pt x="916" y="114"/>
                  </a:lnTo>
                  <a:lnTo>
                    <a:pt x="884" y="92"/>
                  </a:lnTo>
                  <a:lnTo>
                    <a:pt x="850" y="70"/>
                  </a:lnTo>
                  <a:lnTo>
                    <a:pt x="814" y="52"/>
                  </a:lnTo>
                  <a:lnTo>
                    <a:pt x="776" y="34"/>
                  </a:lnTo>
                  <a:lnTo>
                    <a:pt x="736" y="24"/>
                  </a:lnTo>
                  <a:lnTo>
                    <a:pt x="696" y="14"/>
                  </a:lnTo>
                  <a:lnTo>
                    <a:pt x="656" y="2"/>
                  </a:lnTo>
                  <a:lnTo>
                    <a:pt x="610" y="0"/>
                  </a:lnTo>
                  <a:lnTo>
                    <a:pt x="570" y="0"/>
                  </a:lnTo>
                  <a:lnTo>
                    <a:pt x="512" y="2"/>
                  </a:lnTo>
                  <a:lnTo>
                    <a:pt x="452" y="10"/>
                  </a:lnTo>
                  <a:lnTo>
                    <a:pt x="402" y="24"/>
                  </a:lnTo>
                  <a:lnTo>
                    <a:pt x="346" y="42"/>
                  </a:lnTo>
                  <a:lnTo>
                    <a:pt x="298" y="64"/>
                  </a:lnTo>
                  <a:lnTo>
                    <a:pt x="250" y="92"/>
                  </a:lnTo>
                  <a:lnTo>
                    <a:pt x="206" y="124"/>
                  </a:lnTo>
                  <a:lnTo>
                    <a:pt x="166" y="160"/>
                  </a:lnTo>
                  <a:lnTo>
                    <a:pt x="128" y="198"/>
                  </a:lnTo>
                  <a:lnTo>
                    <a:pt x="96" y="242"/>
                  </a:lnTo>
                  <a:lnTo>
                    <a:pt x="70" y="284"/>
                  </a:lnTo>
                  <a:lnTo>
                    <a:pt x="44" y="334"/>
                  </a:lnTo>
                  <a:lnTo>
                    <a:pt x="26" y="384"/>
                  </a:lnTo>
                  <a:lnTo>
                    <a:pt x="10" y="438"/>
                  </a:lnTo>
                  <a:lnTo>
                    <a:pt x="4" y="492"/>
                  </a:lnTo>
                  <a:lnTo>
                    <a:pt x="0" y="548"/>
                  </a:lnTo>
                  <a:lnTo>
                    <a:pt x="4" y="602"/>
                  </a:lnTo>
                  <a:lnTo>
                    <a:pt x="10" y="6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29">
              <a:extLst>
                <a:ext uri="{FF2B5EF4-FFF2-40B4-BE49-F238E27FC236}">
                  <a16:creationId xmlns:a16="http://schemas.microsoft.com/office/drawing/2014/main" id="{AE5E794D-8A3D-482A-9623-4C0805074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" y="-2894"/>
              <a:ext cx="1816" cy="1450"/>
            </a:xfrm>
            <a:custGeom>
              <a:avLst/>
              <a:gdLst/>
              <a:ahLst/>
              <a:cxnLst>
                <a:cxn ang="0">
                  <a:pos x="1812" y="654"/>
                </a:cxn>
                <a:cxn ang="0">
                  <a:pos x="1800" y="582"/>
                </a:cxn>
                <a:cxn ang="0">
                  <a:pos x="1782" y="514"/>
                </a:cxn>
                <a:cxn ang="0">
                  <a:pos x="1754" y="446"/>
                </a:cxn>
                <a:cxn ang="0">
                  <a:pos x="1720" y="384"/>
                </a:cxn>
                <a:cxn ang="0">
                  <a:pos x="1682" y="322"/>
                </a:cxn>
                <a:cxn ang="0">
                  <a:pos x="1636" y="264"/>
                </a:cxn>
                <a:cxn ang="0">
                  <a:pos x="1586" y="214"/>
                </a:cxn>
                <a:cxn ang="0">
                  <a:pos x="1532" y="166"/>
                </a:cxn>
                <a:cxn ang="0">
                  <a:pos x="1472" y="124"/>
                </a:cxn>
                <a:cxn ang="0">
                  <a:pos x="1406" y="86"/>
                </a:cxn>
                <a:cxn ang="0">
                  <a:pos x="1342" y="58"/>
                </a:cxn>
                <a:cxn ang="0">
                  <a:pos x="1268" y="32"/>
                </a:cxn>
                <a:cxn ang="0">
                  <a:pos x="1192" y="14"/>
                </a:cxn>
                <a:cxn ang="0">
                  <a:pos x="1116" y="4"/>
                </a:cxn>
                <a:cxn ang="0">
                  <a:pos x="1036" y="0"/>
                </a:cxn>
                <a:cxn ang="0">
                  <a:pos x="570" y="0"/>
                </a:cxn>
                <a:cxn ang="0">
                  <a:pos x="492" y="4"/>
                </a:cxn>
                <a:cxn ang="0">
                  <a:pos x="416" y="14"/>
                </a:cxn>
                <a:cxn ang="0">
                  <a:pos x="382" y="68"/>
                </a:cxn>
                <a:cxn ang="0">
                  <a:pos x="340" y="116"/>
                </a:cxn>
                <a:cxn ang="0">
                  <a:pos x="290" y="162"/>
                </a:cxn>
                <a:cxn ang="0">
                  <a:pos x="240" y="206"/>
                </a:cxn>
                <a:cxn ang="0">
                  <a:pos x="184" y="242"/>
                </a:cxn>
                <a:cxn ang="0">
                  <a:pos x="126" y="276"/>
                </a:cxn>
                <a:cxn ang="0">
                  <a:pos x="64" y="300"/>
                </a:cxn>
                <a:cxn ang="0">
                  <a:pos x="0" y="322"/>
                </a:cxn>
                <a:cxn ang="0">
                  <a:pos x="56" y="322"/>
                </a:cxn>
                <a:cxn ang="0">
                  <a:pos x="102" y="326"/>
                </a:cxn>
                <a:cxn ang="0">
                  <a:pos x="152" y="326"/>
                </a:cxn>
                <a:cxn ang="0">
                  <a:pos x="198" y="332"/>
                </a:cxn>
                <a:cxn ang="0">
                  <a:pos x="244" y="340"/>
                </a:cxn>
                <a:cxn ang="0">
                  <a:pos x="290" y="352"/>
                </a:cxn>
                <a:cxn ang="0">
                  <a:pos x="332" y="362"/>
                </a:cxn>
                <a:cxn ang="0">
                  <a:pos x="416" y="390"/>
                </a:cxn>
                <a:cxn ang="0">
                  <a:pos x="500" y="430"/>
                </a:cxn>
                <a:cxn ang="0">
                  <a:pos x="576" y="474"/>
                </a:cxn>
                <a:cxn ang="0">
                  <a:pos x="650" y="524"/>
                </a:cxn>
                <a:cxn ang="0">
                  <a:pos x="714" y="582"/>
                </a:cxn>
                <a:cxn ang="0">
                  <a:pos x="776" y="644"/>
                </a:cxn>
                <a:cxn ang="0">
                  <a:pos x="830" y="712"/>
                </a:cxn>
                <a:cxn ang="0">
                  <a:pos x="876" y="786"/>
                </a:cxn>
                <a:cxn ang="0">
                  <a:pos x="914" y="862"/>
                </a:cxn>
                <a:cxn ang="0">
                  <a:pos x="948" y="940"/>
                </a:cxn>
                <a:cxn ang="0">
                  <a:pos x="960" y="984"/>
                </a:cxn>
                <a:cxn ang="0">
                  <a:pos x="970" y="1028"/>
                </a:cxn>
                <a:cxn ang="0">
                  <a:pos x="978" y="1070"/>
                </a:cxn>
                <a:cxn ang="0">
                  <a:pos x="982" y="1114"/>
                </a:cxn>
                <a:cxn ang="0">
                  <a:pos x="986" y="1158"/>
                </a:cxn>
                <a:cxn ang="0">
                  <a:pos x="990" y="1204"/>
                </a:cxn>
                <a:cxn ang="0">
                  <a:pos x="990" y="1450"/>
                </a:cxn>
                <a:cxn ang="0">
                  <a:pos x="1096" y="1444"/>
                </a:cxn>
                <a:cxn ang="0">
                  <a:pos x="1204" y="1432"/>
                </a:cxn>
                <a:cxn ang="0">
                  <a:pos x="1308" y="1418"/>
                </a:cxn>
                <a:cxn ang="0">
                  <a:pos x="1410" y="1404"/>
                </a:cxn>
                <a:cxn ang="0">
                  <a:pos x="1514" y="1382"/>
                </a:cxn>
                <a:cxn ang="0">
                  <a:pos x="1616" y="1360"/>
                </a:cxn>
                <a:cxn ang="0">
                  <a:pos x="1712" y="1336"/>
                </a:cxn>
                <a:cxn ang="0">
                  <a:pos x="1812" y="1306"/>
                </a:cxn>
                <a:cxn ang="0">
                  <a:pos x="1816" y="1306"/>
                </a:cxn>
                <a:cxn ang="0">
                  <a:pos x="1816" y="730"/>
                </a:cxn>
                <a:cxn ang="0">
                  <a:pos x="1812" y="654"/>
                </a:cxn>
              </a:cxnLst>
              <a:rect l="0" t="0" r="r" b="b"/>
              <a:pathLst>
                <a:path w="1816" h="1450">
                  <a:moveTo>
                    <a:pt x="1812" y="654"/>
                  </a:moveTo>
                  <a:lnTo>
                    <a:pt x="1800" y="582"/>
                  </a:lnTo>
                  <a:lnTo>
                    <a:pt x="1782" y="514"/>
                  </a:lnTo>
                  <a:lnTo>
                    <a:pt x="1754" y="446"/>
                  </a:lnTo>
                  <a:lnTo>
                    <a:pt x="1720" y="384"/>
                  </a:lnTo>
                  <a:lnTo>
                    <a:pt x="1682" y="322"/>
                  </a:lnTo>
                  <a:lnTo>
                    <a:pt x="1636" y="264"/>
                  </a:lnTo>
                  <a:lnTo>
                    <a:pt x="1586" y="214"/>
                  </a:lnTo>
                  <a:lnTo>
                    <a:pt x="1532" y="166"/>
                  </a:lnTo>
                  <a:lnTo>
                    <a:pt x="1472" y="124"/>
                  </a:lnTo>
                  <a:lnTo>
                    <a:pt x="1406" y="86"/>
                  </a:lnTo>
                  <a:lnTo>
                    <a:pt x="1342" y="58"/>
                  </a:lnTo>
                  <a:lnTo>
                    <a:pt x="1268" y="32"/>
                  </a:lnTo>
                  <a:lnTo>
                    <a:pt x="1192" y="14"/>
                  </a:lnTo>
                  <a:lnTo>
                    <a:pt x="1116" y="4"/>
                  </a:lnTo>
                  <a:lnTo>
                    <a:pt x="1036" y="0"/>
                  </a:lnTo>
                  <a:lnTo>
                    <a:pt x="570" y="0"/>
                  </a:lnTo>
                  <a:lnTo>
                    <a:pt x="492" y="4"/>
                  </a:lnTo>
                  <a:lnTo>
                    <a:pt x="416" y="14"/>
                  </a:lnTo>
                  <a:lnTo>
                    <a:pt x="382" y="68"/>
                  </a:lnTo>
                  <a:lnTo>
                    <a:pt x="340" y="116"/>
                  </a:lnTo>
                  <a:lnTo>
                    <a:pt x="290" y="162"/>
                  </a:lnTo>
                  <a:lnTo>
                    <a:pt x="240" y="206"/>
                  </a:lnTo>
                  <a:lnTo>
                    <a:pt x="184" y="242"/>
                  </a:lnTo>
                  <a:lnTo>
                    <a:pt x="126" y="276"/>
                  </a:lnTo>
                  <a:lnTo>
                    <a:pt x="64" y="300"/>
                  </a:lnTo>
                  <a:lnTo>
                    <a:pt x="0" y="322"/>
                  </a:lnTo>
                  <a:lnTo>
                    <a:pt x="56" y="322"/>
                  </a:lnTo>
                  <a:lnTo>
                    <a:pt x="102" y="326"/>
                  </a:lnTo>
                  <a:lnTo>
                    <a:pt x="152" y="326"/>
                  </a:lnTo>
                  <a:lnTo>
                    <a:pt x="198" y="332"/>
                  </a:lnTo>
                  <a:lnTo>
                    <a:pt x="244" y="340"/>
                  </a:lnTo>
                  <a:lnTo>
                    <a:pt x="290" y="352"/>
                  </a:lnTo>
                  <a:lnTo>
                    <a:pt x="332" y="362"/>
                  </a:lnTo>
                  <a:lnTo>
                    <a:pt x="416" y="390"/>
                  </a:lnTo>
                  <a:lnTo>
                    <a:pt x="500" y="430"/>
                  </a:lnTo>
                  <a:lnTo>
                    <a:pt x="576" y="474"/>
                  </a:lnTo>
                  <a:lnTo>
                    <a:pt x="650" y="524"/>
                  </a:lnTo>
                  <a:lnTo>
                    <a:pt x="714" y="582"/>
                  </a:lnTo>
                  <a:lnTo>
                    <a:pt x="776" y="644"/>
                  </a:lnTo>
                  <a:lnTo>
                    <a:pt x="830" y="712"/>
                  </a:lnTo>
                  <a:lnTo>
                    <a:pt x="876" y="786"/>
                  </a:lnTo>
                  <a:lnTo>
                    <a:pt x="914" y="862"/>
                  </a:lnTo>
                  <a:lnTo>
                    <a:pt x="948" y="940"/>
                  </a:lnTo>
                  <a:lnTo>
                    <a:pt x="960" y="984"/>
                  </a:lnTo>
                  <a:lnTo>
                    <a:pt x="970" y="1028"/>
                  </a:lnTo>
                  <a:lnTo>
                    <a:pt x="978" y="1070"/>
                  </a:lnTo>
                  <a:lnTo>
                    <a:pt x="982" y="1114"/>
                  </a:lnTo>
                  <a:lnTo>
                    <a:pt x="986" y="1158"/>
                  </a:lnTo>
                  <a:lnTo>
                    <a:pt x="990" y="1204"/>
                  </a:lnTo>
                  <a:lnTo>
                    <a:pt x="990" y="1450"/>
                  </a:lnTo>
                  <a:lnTo>
                    <a:pt x="1096" y="1444"/>
                  </a:lnTo>
                  <a:lnTo>
                    <a:pt x="1204" y="1432"/>
                  </a:lnTo>
                  <a:lnTo>
                    <a:pt x="1308" y="1418"/>
                  </a:lnTo>
                  <a:lnTo>
                    <a:pt x="1410" y="1404"/>
                  </a:lnTo>
                  <a:lnTo>
                    <a:pt x="1514" y="1382"/>
                  </a:lnTo>
                  <a:lnTo>
                    <a:pt x="1616" y="1360"/>
                  </a:lnTo>
                  <a:lnTo>
                    <a:pt x="1712" y="1336"/>
                  </a:lnTo>
                  <a:lnTo>
                    <a:pt x="1812" y="1306"/>
                  </a:lnTo>
                  <a:lnTo>
                    <a:pt x="1816" y="1306"/>
                  </a:lnTo>
                  <a:lnTo>
                    <a:pt x="1816" y="730"/>
                  </a:lnTo>
                  <a:lnTo>
                    <a:pt x="1812" y="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30">
              <a:extLst>
                <a:ext uri="{FF2B5EF4-FFF2-40B4-BE49-F238E27FC236}">
                  <a16:creationId xmlns:a16="http://schemas.microsoft.com/office/drawing/2014/main" id="{21436021-9990-44CD-891E-ACAB086F7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-4158"/>
              <a:ext cx="1090" cy="1094"/>
            </a:xfrm>
            <a:custGeom>
              <a:avLst/>
              <a:gdLst/>
              <a:ahLst/>
              <a:cxnLst>
                <a:cxn ang="0">
                  <a:pos x="144" y="492"/>
                </a:cxn>
                <a:cxn ang="0">
                  <a:pos x="206" y="622"/>
                </a:cxn>
                <a:cxn ang="0">
                  <a:pos x="240" y="766"/>
                </a:cxn>
                <a:cxn ang="0">
                  <a:pos x="246" y="844"/>
                </a:cxn>
                <a:cxn ang="0">
                  <a:pos x="240" y="930"/>
                </a:cxn>
                <a:cxn ang="0">
                  <a:pos x="220" y="1016"/>
                </a:cxn>
                <a:cxn ang="0">
                  <a:pos x="290" y="1048"/>
                </a:cxn>
                <a:cxn ang="0">
                  <a:pos x="364" y="1072"/>
                </a:cxn>
                <a:cxn ang="0">
                  <a:pos x="442" y="1090"/>
                </a:cxn>
                <a:cxn ang="0">
                  <a:pos x="520" y="1094"/>
                </a:cxn>
                <a:cxn ang="0">
                  <a:pos x="636" y="1082"/>
                </a:cxn>
                <a:cxn ang="0">
                  <a:pos x="744" y="1050"/>
                </a:cxn>
                <a:cxn ang="0">
                  <a:pos x="840" y="1000"/>
                </a:cxn>
                <a:cxn ang="0">
                  <a:pos x="924" y="934"/>
                </a:cxn>
                <a:cxn ang="0">
                  <a:pos x="994" y="854"/>
                </a:cxn>
                <a:cxn ang="0">
                  <a:pos x="1046" y="758"/>
                </a:cxn>
                <a:cxn ang="0">
                  <a:pos x="1078" y="658"/>
                </a:cxn>
                <a:cxn ang="0">
                  <a:pos x="1090" y="548"/>
                </a:cxn>
                <a:cxn ang="0">
                  <a:pos x="1078" y="438"/>
                </a:cxn>
                <a:cxn ang="0">
                  <a:pos x="1046" y="334"/>
                </a:cxn>
                <a:cxn ang="0">
                  <a:pos x="994" y="242"/>
                </a:cxn>
                <a:cxn ang="0">
                  <a:pos x="924" y="160"/>
                </a:cxn>
                <a:cxn ang="0">
                  <a:pos x="840" y="92"/>
                </a:cxn>
                <a:cxn ang="0">
                  <a:pos x="744" y="42"/>
                </a:cxn>
                <a:cxn ang="0">
                  <a:pos x="636" y="10"/>
                </a:cxn>
                <a:cxn ang="0">
                  <a:pos x="520" y="0"/>
                </a:cxn>
                <a:cxn ang="0">
                  <a:pos x="434" y="2"/>
                </a:cxn>
                <a:cxn ang="0">
                  <a:pos x="354" y="24"/>
                </a:cxn>
                <a:cxn ang="0">
                  <a:pos x="276" y="52"/>
                </a:cxn>
                <a:cxn ang="0">
                  <a:pos x="206" y="92"/>
                </a:cxn>
                <a:cxn ang="0">
                  <a:pos x="140" y="138"/>
                </a:cxn>
                <a:cxn ang="0">
                  <a:pos x="84" y="196"/>
                </a:cxn>
                <a:cxn ang="0">
                  <a:pos x="36" y="260"/>
                </a:cxn>
                <a:cxn ang="0">
                  <a:pos x="0" y="330"/>
                </a:cxn>
                <a:cxn ang="0">
                  <a:pos x="100" y="434"/>
                </a:cxn>
              </a:cxnLst>
              <a:rect l="0" t="0" r="r" b="b"/>
              <a:pathLst>
                <a:path w="1090" h="1094">
                  <a:moveTo>
                    <a:pt x="100" y="434"/>
                  </a:moveTo>
                  <a:lnTo>
                    <a:pt x="144" y="492"/>
                  </a:lnTo>
                  <a:lnTo>
                    <a:pt x="176" y="556"/>
                  </a:lnTo>
                  <a:lnTo>
                    <a:pt x="206" y="622"/>
                  </a:lnTo>
                  <a:lnTo>
                    <a:pt x="228" y="694"/>
                  </a:lnTo>
                  <a:lnTo>
                    <a:pt x="240" y="766"/>
                  </a:lnTo>
                  <a:lnTo>
                    <a:pt x="242" y="804"/>
                  </a:lnTo>
                  <a:lnTo>
                    <a:pt x="246" y="844"/>
                  </a:lnTo>
                  <a:lnTo>
                    <a:pt x="242" y="886"/>
                  </a:lnTo>
                  <a:lnTo>
                    <a:pt x="240" y="930"/>
                  </a:lnTo>
                  <a:lnTo>
                    <a:pt x="232" y="972"/>
                  </a:lnTo>
                  <a:lnTo>
                    <a:pt x="220" y="1016"/>
                  </a:lnTo>
                  <a:lnTo>
                    <a:pt x="258" y="1032"/>
                  </a:lnTo>
                  <a:lnTo>
                    <a:pt x="290" y="1048"/>
                  </a:lnTo>
                  <a:lnTo>
                    <a:pt x="328" y="1062"/>
                  </a:lnTo>
                  <a:lnTo>
                    <a:pt x="364" y="1072"/>
                  </a:lnTo>
                  <a:lnTo>
                    <a:pt x="402" y="1082"/>
                  </a:lnTo>
                  <a:lnTo>
                    <a:pt x="442" y="1090"/>
                  </a:lnTo>
                  <a:lnTo>
                    <a:pt x="478" y="1094"/>
                  </a:lnTo>
                  <a:lnTo>
                    <a:pt x="520" y="1094"/>
                  </a:lnTo>
                  <a:lnTo>
                    <a:pt x="578" y="1094"/>
                  </a:lnTo>
                  <a:lnTo>
                    <a:pt x="636" y="1082"/>
                  </a:lnTo>
                  <a:lnTo>
                    <a:pt x="688" y="1068"/>
                  </a:lnTo>
                  <a:lnTo>
                    <a:pt x="744" y="1050"/>
                  </a:lnTo>
                  <a:lnTo>
                    <a:pt x="792" y="1030"/>
                  </a:lnTo>
                  <a:lnTo>
                    <a:pt x="840" y="1000"/>
                  </a:lnTo>
                  <a:lnTo>
                    <a:pt x="884" y="968"/>
                  </a:lnTo>
                  <a:lnTo>
                    <a:pt x="924" y="934"/>
                  </a:lnTo>
                  <a:lnTo>
                    <a:pt x="960" y="894"/>
                  </a:lnTo>
                  <a:lnTo>
                    <a:pt x="994" y="854"/>
                  </a:lnTo>
                  <a:lnTo>
                    <a:pt x="1020" y="808"/>
                  </a:lnTo>
                  <a:lnTo>
                    <a:pt x="1046" y="758"/>
                  </a:lnTo>
                  <a:lnTo>
                    <a:pt x="1064" y="708"/>
                  </a:lnTo>
                  <a:lnTo>
                    <a:pt x="1078" y="658"/>
                  </a:lnTo>
                  <a:lnTo>
                    <a:pt x="1086" y="602"/>
                  </a:lnTo>
                  <a:lnTo>
                    <a:pt x="1090" y="548"/>
                  </a:lnTo>
                  <a:lnTo>
                    <a:pt x="1086" y="492"/>
                  </a:lnTo>
                  <a:lnTo>
                    <a:pt x="1078" y="438"/>
                  </a:lnTo>
                  <a:lnTo>
                    <a:pt x="1064" y="384"/>
                  </a:lnTo>
                  <a:lnTo>
                    <a:pt x="1046" y="334"/>
                  </a:lnTo>
                  <a:lnTo>
                    <a:pt x="1020" y="284"/>
                  </a:lnTo>
                  <a:lnTo>
                    <a:pt x="994" y="242"/>
                  </a:lnTo>
                  <a:lnTo>
                    <a:pt x="960" y="198"/>
                  </a:lnTo>
                  <a:lnTo>
                    <a:pt x="924" y="160"/>
                  </a:lnTo>
                  <a:lnTo>
                    <a:pt x="884" y="124"/>
                  </a:lnTo>
                  <a:lnTo>
                    <a:pt x="840" y="92"/>
                  </a:lnTo>
                  <a:lnTo>
                    <a:pt x="792" y="64"/>
                  </a:lnTo>
                  <a:lnTo>
                    <a:pt x="744" y="42"/>
                  </a:lnTo>
                  <a:lnTo>
                    <a:pt x="688" y="24"/>
                  </a:lnTo>
                  <a:lnTo>
                    <a:pt x="636" y="10"/>
                  </a:lnTo>
                  <a:lnTo>
                    <a:pt x="578" y="2"/>
                  </a:lnTo>
                  <a:lnTo>
                    <a:pt x="520" y="0"/>
                  </a:lnTo>
                  <a:lnTo>
                    <a:pt x="478" y="0"/>
                  </a:lnTo>
                  <a:lnTo>
                    <a:pt x="434" y="2"/>
                  </a:lnTo>
                  <a:lnTo>
                    <a:pt x="394" y="14"/>
                  </a:lnTo>
                  <a:lnTo>
                    <a:pt x="354" y="24"/>
                  </a:lnTo>
                  <a:lnTo>
                    <a:pt x="312" y="34"/>
                  </a:lnTo>
                  <a:lnTo>
                    <a:pt x="276" y="52"/>
                  </a:lnTo>
                  <a:lnTo>
                    <a:pt x="240" y="70"/>
                  </a:lnTo>
                  <a:lnTo>
                    <a:pt x="206" y="92"/>
                  </a:lnTo>
                  <a:lnTo>
                    <a:pt x="174" y="114"/>
                  </a:lnTo>
                  <a:lnTo>
                    <a:pt x="140" y="138"/>
                  </a:lnTo>
                  <a:lnTo>
                    <a:pt x="110" y="166"/>
                  </a:lnTo>
                  <a:lnTo>
                    <a:pt x="84" y="196"/>
                  </a:lnTo>
                  <a:lnTo>
                    <a:pt x="58" y="228"/>
                  </a:lnTo>
                  <a:lnTo>
                    <a:pt x="36" y="260"/>
                  </a:lnTo>
                  <a:lnTo>
                    <a:pt x="14" y="296"/>
                  </a:lnTo>
                  <a:lnTo>
                    <a:pt x="0" y="330"/>
                  </a:lnTo>
                  <a:lnTo>
                    <a:pt x="52" y="378"/>
                  </a:lnTo>
                  <a:lnTo>
                    <a:pt x="100" y="4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31">
              <a:extLst>
                <a:ext uri="{FF2B5EF4-FFF2-40B4-BE49-F238E27FC236}">
                  <a16:creationId xmlns:a16="http://schemas.microsoft.com/office/drawing/2014/main" id="{217D4D8E-BDDD-42DD-9C62-EC3239802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5" y="-2408"/>
              <a:ext cx="1986" cy="1540"/>
            </a:xfrm>
            <a:custGeom>
              <a:avLst/>
              <a:gdLst/>
              <a:ahLst/>
              <a:cxnLst>
                <a:cxn ang="0">
                  <a:pos x="1972" y="618"/>
                </a:cxn>
                <a:cxn ang="0">
                  <a:pos x="1954" y="544"/>
                </a:cxn>
                <a:cxn ang="0">
                  <a:pos x="1926" y="476"/>
                </a:cxn>
                <a:cxn ang="0">
                  <a:pos x="1894" y="406"/>
                </a:cxn>
                <a:cxn ang="0">
                  <a:pos x="1858" y="344"/>
                </a:cxn>
                <a:cxn ang="0">
                  <a:pos x="1816" y="282"/>
                </a:cxn>
                <a:cxn ang="0">
                  <a:pos x="1766" y="226"/>
                </a:cxn>
                <a:cxn ang="0">
                  <a:pos x="1714" y="178"/>
                </a:cxn>
                <a:cxn ang="0">
                  <a:pos x="1656" y="132"/>
                </a:cxn>
                <a:cxn ang="0">
                  <a:pos x="1592" y="94"/>
                </a:cxn>
                <a:cxn ang="0">
                  <a:pos x="1530" y="62"/>
                </a:cxn>
                <a:cxn ang="0">
                  <a:pos x="1458" y="36"/>
                </a:cxn>
                <a:cxn ang="0">
                  <a:pos x="1388" y="18"/>
                </a:cxn>
                <a:cxn ang="0">
                  <a:pos x="1314" y="4"/>
                </a:cxn>
                <a:cxn ang="0">
                  <a:pos x="1236" y="0"/>
                </a:cxn>
                <a:cxn ang="0">
                  <a:pos x="1068" y="0"/>
                </a:cxn>
                <a:cxn ang="0">
                  <a:pos x="934" y="0"/>
                </a:cxn>
                <a:cxn ang="0">
                  <a:pos x="750" y="0"/>
                </a:cxn>
                <a:cxn ang="0">
                  <a:pos x="676" y="4"/>
                </a:cxn>
                <a:cxn ang="0">
                  <a:pos x="602" y="18"/>
                </a:cxn>
                <a:cxn ang="0">
                  <a:pos x="528" y="36"/>
                </a:cxn>
                <a:cxn ang="0">
                  <a:pos x="460" y="62"/>
                </a:cxn>
                <a:cxn ang="0">
                  <a:pos x="392" y="94"/>
                </a:cxn>
                <a:cxn ang="0">
                  <a:pos x="332" y="132"/>
                </a:cxn>
                <a:cxn ang="0">
                  <a:pos x="276" y="178"/>
                </a:cxn>
                <a:cxn ang="0">
                  <a:pos x="222" y="226"/>
                </a:cxn>
                <a:cxn ang="0">
                  <a:pos x="172" y="282"/>
                </a:cxn>
                <a:cxn ang="0">
                  <a:pos x="130" y="344"/>
                </a:cxn>
                <a:cxn ang="0">
                  <a:pos x="92" y="406"/>
                </a:cxn>
                <a:cxn ang="0">
                  <a:pos x="60" y="476"/>
                </a:cxn>
                <a:cxn ang="0">
                  <a:pos x="34" y="544"/>
                </a:cxn>
                <a:cxn ang="0">
                  <a:pos x="18" y="618"/>
                </a:cxn>
                <a:cxn ang="0">
                  <a:pos x="6" y="696"/>
                </a:cxn>
                <a:cxn ang="0">
                  <a:pos x="0" y="776"/>
                </a:cxn>
                <a:cxn ang="0">
                  <a:pos x="0" y="1028"/>
                </a:cxn>
                <a:cxn ang="0">
                  <a:pos x="0" y="1386"/>
                </a:cxn>
                <a:cxn ang="0">
                  <a:pos x="120" y="1424"/>
                </a:cxn>
                <a:cxn ang="0">
                  <a:pos x="240" y="1452"/>
                </a:cxn>
                <a:cxn ang="0">
                  <a:pos x="364" y="1482"/>
                </a:cxn>
                <a:cxn ang="0">
                  <a:pos x="488" y="1500"/>
                </a:cxn>
                <a:cxn ang="0">
                  <a:pos x="612" y="1518"/>
                </a:cxn>
                <a:cxn ang="0">
                  <a:pos x="740" y="1530"/>
                </a:cxn>
                <a:cxn ang="0">
                  <a:pos x="866" y="1538"/>
                </a:cxn>
                <a:cxn ang="0">
                  <a:pos x="994" y="1540"/>
                </a:cxn>
                <a:cxn ang="0">
                  <a:pos x="1122" y="1538"/>
                </a:cxn>
                <a:cxn ang="0">
                  <a:pos x="1250" y="1530"/>
                </a:cxn>
                <a:cxn ang="0">
                  <a:pos x="1376" y="1518"/>
                </a:cxn>
                <a:cxn ang="0">
                  <a:pos x="1500" y="1500"/>
                </a:cxn>
                <a:cxn ang="0">
                  <a:pos x="1624" y="1482"/>
                </a:cxn>
                <a:cxn ang="0">
                  <a:pos x="1746" y="1452"/>
                </a:cxn>
                <a:cxn ang="0">
                  <a:pos x="1866" y="1424"/>
                </a:cxn>
                <a:cxn ang="0">
                  <a:pos x="1986" y="1386"/>
                </a:cxn>
                <a:cxn ang="0">
                  <a:pos x="1986" y="1028"/>
                </a:cxn>
                <a:cxn ang="0">
                  <a:pos x="1986" y="776"/>
                </a:cxn>
                <a:cxn ang="0">
                  <a:pos x="1982" y="696"/>
                </a:cxn>
                <a:cxn ang="0">
                  <a:pos x="1972" y="618"/>
                </a:cxn>
              </a:cxnLst>
              <a:rect l="0" t="0" r="r" b="b"/>
              <a:pathLst>
                <a:path w="1986" h="1540">
                  <a:moveTo>
                    <a:pt x="1972" y="618"/>
                  </a:moveTo>
                  <a:lnTo>
                    <a:pt x="1954" y="544"/>
                  </a:lnTo>
                  <a:lnTo>
                    <a:pt x="1926" y="476"/>
                  </a:lnTo>
                  <a:lnTo>
                    <a:pt x="1894" y="406"/>
                  </a:lnTo>
                  <a:lnTo>
                    <a:pt x="1858" y="344"/>
                  </a:lnTo>
                  <a:lnTo>
                    <a:pt x="1816" y="282"/>
                  </a:lnTo>
                  <a:lnTo>
                    <a:pt x="1766" y="226"/>
                  </a:lnTo>
                  <a:lnTo>
                    <a:pt x="1714" y="178"/>
                  </a:lnTo>
                  <a:lnTo>
                    <a:pt x="1656" y="132"/>
                  </a:lnTo>
                  <a:lnTo>
                    <a:pt x="1592" y="94"/>
                  </a:lnTo>
                  <a:lnTo>
                    <a:pt x="1530" y="62"/>
                  </a:lnTo>
                  <a:lnTo>
                    <a:pt x="1458" y="36"/>
                  </a:lnTo>
                  <a:lnTo>
                    <a:pt x="1388" y="18"/>
                  </a:lnTo>
                  <a:lnTo>
                    <a:pt x="1314" y="4"/>
                  </a:lnTo>
                  <a:lnTo>
                    <a:pt x="1236" y="0"/>
                  </a:lnTo>
                  <a:lnTo>
                    <a:pt x="1068" y="0"/>
                  </a:lnTo>
                  <a:lnTo>
                    <a:pt x="934" y="0"/>
                  </a:lnTo>
                  <a:lnTo>
                    <a:pt x="750" y="0"/>
                  </a:lnTo>
                  <a:lnTo>
                    <a:pt x="676" y="4"/>
                  </a:lnTo>
                  <a:lnTo>
                    <a:pt x="602" y="18"/>
                  </a:lnTo>
                  <a:lnTo>
                    <a:pt x="528" y="36"/>
                  </a:lnTo>
                  <a:lnTo>
                    <a:pt x="460" y="62"/>
                  </a:lnTo>
                  <a:lnTo>
                    <a:pt x="392" y="94"/>
                  </a:lnTo>
                  <a:lnTo>
                    <a:pt x="332" y="132"/>
                  </a:lnTo>
                  <a:lnTo>
                    <a:pt x="276" y="178"/>
                  </a:lnTo>
                  <a:lnTo>
                    <a:pt x="222" y="226"/>
                  </a:lnTo>
                  <a:lnTo>
                    <a:pt x="172" y="282"/>
                  </a:lnTo>
                  <a:lnTo>
                    <a:pt x="130" y="344"/>
                  </a:lnTo>
                  <a:lnTo>
                    <a:pt x="92" y="406"/>
                  </a:lnTo>
                  <a:lnTo>
                    <a:pt x="60" y="476"/>
                  </a:lnTo>
                  <a:lnTo>
                    <a:pt x="34" y="544"/>
                  </a:lnTo>
                  <a:lnTo>
                    <a:pt x="18" y="618"/>
                  </a:lnTo>
                  <a:lnTo>
                    <a:pt x="6" y="696"/>
                  </a:lnTo>
                  <a:lnTo>
                    <a:pt x="0" y="776"/>
                  </a:lnTo>
                  <a:lnTo>
                    <a:pt x="0" y="1028"/>
                  </a:lnTo>
                  <a:lnTo>
                    <a:pt x="0" y="1386"/>
                  </a:lnTo>
                  <a:lnTo>
                    <a:pt x="120" y="1424"/>
                  </a:lnTo>
                  <a:lnTo>
                    <a:pt x="240" y="1452"/>
                  </a:lnTo>
                  <a:lnTo>
                    <a:pt x="364" y="1482"/>
                  </a:lnTo>
                  <a:lnTo>
                    <a:pt x="488" y="1500"/>
                  </a:lnTo>
                  <a:lnTo>
                    <a:pt x="612" y="1518"/>
                  </a:lnTo>
                  <a:lnTo>
                    <a:pt x="740" y="1530"/>
                  </a:lnTo>
                  <a:lnTo>
                    <a:pt x="866" y="1538"/>
                  </a:lnTo>
                  <a:lnTo>
                    <a:pt x="994" y="1540"/>
                  </a:lnTo>
                  <a:lnTo>
                    <a:pt x="1122" y="1538"/>
                  </a:lnTo>
                  <a:lnTo>
                    <a:pt x="1250" y="1530"/>
                  </a:lnTo>
                  <a:lnTo>
                    <a:pt x="1376" y="1518"/>
                  </a:lnTo>
                  <a:lnTo>
                    <a:pt x="1500" y="1500"/>
                  </a:lnTo>
                  <a:lnTo>
                    <a:pt x="1624" y="1482"/>
                  </a:lnTo>
                  <a:lnTo>
                    <a:pt x="1746" y="1452"/>
                  </a:lnTo>
                  <a:lnTo>
                    <a:pt x="1866" y="1424"/>
                  </a:lnTo>
                  <a:lnTo>
                    <a:pt x="1986" y="1386"/>
                  </a:lnTo>
                  <a:lnTo>
                    <a:pt x="1986" y="1028"/>
                  </a:lnTo>
                  <a:lnTo>
                    <a:pt x="1986" y="776"/>
                  </a:lnTo>
                  <a:lnTo>
                    <a:pt x="1982" y="696"/>
                  </a:lnTo>
                  <a:lnTo>
                    <a:pt x="1972" y="6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32">
              <a:extLst>
                <a:ext uri="{FF2B5EF4-FFF2-40B4-BE49-F238E27FC236}">
                  <a16:creationId xmlns:a16="http://schemas.microsoft.com/office/drawing/2014/main" id="{A02FFB2A-8CE7-4482-A9B2-994B1AD1D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" y="-3868"/>
              <a:ext cx="1180" cy="1180"/>
            </a:xfrm>
            <a:custGeom>
              <a:avLst/>
              <a:gdLst/>
              <a:ahLst/>
              <a:cxnLst>
                <a:cxn ang="0">
                  <a:pos x="26" y="418"/>
                </a:cxn>
                <a:cxn ang="0">
                  <a:pos x="4" y="530"/>
                </a:cxn>
                <a:cxn ang="0">
                  <a:pos x="4" y="640"/>
                </a:cxn>
                <a:cxn ang="0">
                  <a:pos x="18" y="736"/>
                </a:cxn>
                <a:cxn ang="0">
                  <a:pos x="52" y="834"/>
                </a:cxn>
                <a:cxn ang="0">
                  <a:pos x="104" y="920"/>
                </a:cxn>
                <a:cxn ang="0">
                  <a:pos x="164" y="1000"/>
                </a:cxn>
                <a:cxn ang="0">
                  <a:pos x="258" y="1074"/>
                </a:cxn>
                <a:cxn ang="0">
                  <a:pos x="382" y="1142"/>
                </a:cxn>
                <a:cxn ang="0">
                  <a:pos x="516" y="1176"/>
                </a:cxn>
                <a:cxn ang="0">
                  <a:pos x="592" y="1180"/>
                </a:cxn>
                <a:cxn ang="0">
                  <a:pos x="678" y="1172"/>
                </a:cxn>
                <a:cxn ang="0">
                  <a:pos x="764" y="1154"/>
                </a:cxn>
                <a:cxn ang="0">
                  <a:pos x="842" y="1124"/>
                </a:cxn>
                <a:cxn ang="0">
                  <a:pos x="918" y="1082"/>
                </a:cxn>
                <a:cxn ang="0">
                  <a:pos x="988" y="1026"/>
                </a:cxn>
                <a:cxn ang="0">
                  <a:pos x="1064" y="944"/>
                </a:cxn>
                <a:cxn ang="0">
                  <a:pos x="1124" y="842"/>
                </a:cxn>
                <a:cxn ang="0">
                  <a:pos x="1162" y="732"/>
                </a:cxn>
                <a:cxn ang="0">
                  <a:pos x="1180" y="636"/>
                </a:cxn>
                <a:cxn ang="0">
                  <a:pos x="1176" y="530"/>
                </a:cxn>
                <a:cxn ang="0">
                  <a:pos x="1158" y="422"/>
                </a:cxn>
                <a:cxn ang="0">
                  <a:pos x="1116" y="320"/>
                </a:cxn>
                <a:cxn ang="0">
                  <a:pos x="1056" y="226"/>
                </a:cxn>
                <a:cxn ang="0">
                  <a:pos x="978" y="144"/>
                </a:cxn>
                <a:cxn ang="0">
                  <a:pos x="880" y="76"/>
                </a:cxn>
                <a:cxn ang="0">
                  <a:pos x="772" y="28"/>
                </a:cxn>
                <a:cxn ang="0">
                  <a:pos x="652" y="4"/>
                </a:cxn>
                <a:cxn ang="0">
                  <a:pos x="532" y="4"/>
                </a:cxn>
                <a:cxn ang="0">
                  <a:pos x="416" y="28"/>
                </a:cxn>
                <a:cxn ang="0">
                  <a:pos x="306" y="72"/>
                </a:cxn>
                <a:cxn ang="0">
                  <a:pos x="214" y="136"/>
                </a:cxn>
                <a:cxn ang="0">
                  <a:pos x="134" y="218"/>
                </a:cxn>
                <a:cxn ang="0">
                  <a:pos x="70" y="312"/>
                </a:cxn>
              </a:cxnLst>
              <a:rect l="0" t="0" r="r" b="b"/>
              <a:pathLst>
                <a:path w="1180" h="1180">
                  <a:moveTo>
                    <a:pt x="48" y="362"/>
                  </a:moveTo>
                  <a:lnTo>
                    <a:pt x="26" y="418"/>
                  </a:lnTo>
                  <a:lnTo>
                    <a:pt x="14" y="470"/>
                  </a:lnTo>
                  <a:lnTo>
                    <a:pt x="4" y="530"/>
                  </a:lnTo>
                  <a:lnTo>
                    <a:pt x="0" y="590"/>
                  </a:lnTo>
                  <a:lnTo>
                    <a:pt x="4" y="640"/>
                  </a:lnTo>
                  <a:lnTo>
                    <a:pt x="10" y="688"/>
                  </a:lnTo>
                  <a:lnTo>
                    <a:pt x="18" y="736"/>
                  </a:lnTo>
                  <a:lnTo>
                    <a:pt x="34" y="786"/>
                  </a:lnTo>
                  <a:lnTo>
                    <a:pt x="52" y="834"/>
                  </a:lnTo>
                  <a:lnTo>
                    <a:pt x="78" y="880"/>
                  </a:lnTo>
                  <a:lnTo>
                    <a:pt x="104" y="920"/>
                  </a:lnTo>
                  <a:lnTo>
                    <a:pt x="134" y="962"/>
                  </a:lnTo>
                  <a:lnTo>
                    <a:pt x="164" y="1000"/>
                  </a:lnTo>
                  <a:lnTo>
                    <a:pt x="202" y="1034"/>
                  </a:lnTo>
                  <a:lnTo>
                    <a:pt x="258" y="1074"/>
                  </a:lnTo>
                  <a:lnTo>
                    <a:pt x="318" y="1112"/>
                  </a:lnTo>
                  <a:lnTo>
                    <a:pt x="382" y="1142"/>
                  </a:lnTo>
                  <a:lnTo>
                    <a:pt x="450" y="1160"/>
                  </a:lnTo>
                  <a:lnTo>
                    <a:pt x="516" y="1176"/>
                  </a:lnTo>
                  <a:lnTo>
                    <a:pt x="554" y="1180"/>
                  </a:lnTo>
                  <a:lnTo>
                    <a:pt x="592" y="1180"/>
                  </a:lnTo>
                  <a:lnTo>
                    <a:pt x="636" y="1180"/>
                  </a:lnTo>
                  <a:lnTo>
                    <a:pt x="678" y="1172"/>
                  </a:lnTo>
                  <a:lnTo>
                    <a:pt x="722" y="1164"/>
                  </a:lnTo>
                  <a:lnTo>
                    <a:pt x="764" y="1154"/>
                  </a:lnTo>
                  <a:lnTo>
                    <a:pt x="806" y="1138"/>
                  </a:lnTo>
                  <a:lnTo>
                    <a:pt x="842" y="1124"/>
                  </a:lnTo>
                  <a:lnTo>
                    <a:pt x="880" y="1104"/>
                  </a:lnTo>
                  <a:lnTo>
                    <a:pt x="918" y="1082"/>
                  </a:lnTo>
                  <a:lnTo>
                    <a:pt x="944" y="1064"/>
                  </a:lnTo>
                  <a:lnTo>
                    <a:pt x="988" y="1026"/>
                  </a:lnTo>
                  <a:lnTo>
                    <a:pt x="1026" y="984"/>
                  </a:lnTo>
                  <a:lnTo>
                    <a:pt x="1064" y="944"/>
                  </a:lnTo>
                  <a:lnTo>
                    <a:pt x="1098" y="894"/>
                  </a:lnTo>
                  <a:lnTo>
                    <a:pt x="1124" y="842"/>
                  </a:lnTo>
                  <a:lnTo>
                    <a:pt x="1146" y="790"/>
                  </a:lnTo>
                  <a:lnTo>
                    <a:pt x="1162" y="732"/>
                  </a:lnTo>
                  <a:lnTo>
                    <a:pt x="1172" y="676"/>
                  </a:lnTo>
                  <a:lnTo>
                    <a:pt x="1180" y="636"/>
                  </a:lnTo>
                  <a:lnTo>
                    <a:pt x="1180" y="590"/>
                  </a:lnTo>
                  <a:lnTo>
                    <a:pt x="1176" y="530"/>
                  </a:lnTo>
                  <a:lnTo>
                    <a:pt x="1168" y="474"/>
                  </a:lnTo>
                  <a:lnTo>
                    <a:pt x="1158" y="422"/>
                  </a:lnTo>
                  <a:lnTo>
                    <a:pt x="1138" y="368"/>
                  </a:lnTo>
                  <a:lnTo>
                    <a:pt x="1116" y="320"/>
                  </a:lnTo>
                  <a:lnTo>
                    <a:pt x="1086" y="272"/>
                  </a:lnTo>
                  <a:lnTo>
                    <a:pt x="1056" y="226"/>
                  </a:lnTo>
                  <a:lnTo>
                    <a:pt x="1018" y="184"/>
                  </a:lnTo>
                  <a:lnTo>
                    <a:pt x="978" y="144"/>
                  </a:lnTo>
                  <a:lnTo>
                    <a:pt x="932" y="110"/>
                  </a:lnTo>
                  <a:lnTo>
                    <a:pt x="880" y="76"/>
                  </a:lnTo>
                  <a:lnTo>
                    <a:pt x="828" y="50"/>
                  </a:lnTo>
                  <a:lnTo>
                    <a:pt x="772" y="28"/>
                  </a:lnTo>
                  <a:lnTo>
                    <a:pt x="716" y="12"/>
                  </a:lnTo>
                  <a:lnTo>
                    <a:pt x="652" y="4"/>
                  </a:lnTo>
                  <a:lnTo>
                    <a:pt x="592" y="0"/>
                  </a:lnTo>
                  <a:lnTo>
                    <a:pt x="532" y="4"/>
                  </a:lnTo>
                  <a:lnTo>
                    <a:pt x="472" y="12"/>
                  </a:lnTo>
                  <a:lnTo>
                    <a:pt x="416" y="28"/>
                  </a:lnTo>
                  <a:lnTo>
                    <a:pt x="360" y="46"/>
                  </a:lnTo>
                  <a:lnTo>
                    <a:pt x="306" y="72"/>
                  </a:lnTo>
                  <a:lnTo>
                    <a:pt x="258" y="102"/>
                  </a:lnTo>
                  <a:lnTo>
                    <a:pt x="214" y="136"/>
                  </a:lnTo>
                  <a:lnTo>
                    <a:pt x="172" y="178"/>
                  </a:lnTo>
                  <a:lnTo>
                    <a:pt x="134" y="218"/>
                  </a:lnTo>
                  <a:lnTo>
                    <a:pt x="100" y="264"/>
                  </a:lnTo>
                  <a:lnTo>
                    <a:pt x="70" y="312"/>
                  </a:lnTo>
                  <a:lnTo>
                    <a:pt x="48" y="3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39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000" dirty="0" smtClean="0"/>
              <a:t>BUGET 2018</a:t>
            </a:r>
            <a:r>
              <a:rPr lang="fr-FR" sz="1662" dirty="0" smtClean="0"/>
              <a:t/>
            </a:r>
            <a:br>
              <a:rPr lang="fr-FR" sz="1662" dirty="0" smtClean="0"/>
            </a:br>
            <a:r>
              <a:rPr lang="fr-FR" sz="1662" dirty="0" smtClean="0"/>
              <a:t>ESTIMARI </a:t>
            </a:r>
            <a:r>
              <a:rPr lang="fr-FR" sz="1200" dirty="0" smtClean="0"/>
              <a:t>2020</a:t>
            </a:r>
            <a:endParaRPr lang="en-US" sz="1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42148" y="2278009"/>
            <a:ext cx="461198" cy="827260"/>
          </a:xfrm>
        </p:spPr>
        <p:txBody>
          <a:bodyPr/>
          <a:lstStyle/>
          <a:p>
            <a:r>
              <a:rPr lang="fr-FR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37" y="332286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ESTIMARI </a:t>
            </a:r>
            <a:r>
              <a:rPr lang="en-US" sz="1800" b="1" dirty="0" err="1" smtClean="0">
                <a:solidFill>
                  <a:srgbClr val="E60028"/>
                </a:solidFill>
              </a:rPr>
              <a:t>MACROECONOMICe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graphicFrame>
        <p:nvGraphicFramePr>
          <p:cNvPr id="4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47036"/>
              </p:ext>
            </p:extLst>
          </p:nvPr>
        </p:nvGraphicFramePr>
        <p:xfrm>
          <a:off x="351638" y="885114"/>
          <a:ext cx="8325635" cy="1189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3065">
                <a:tc>
                  <a:txBody>
                    <a:bodyPr/>
                    <a:lstStyle/>
                    <a:p>
                      <a:endParaRPr lang="fr-FR" sz="1000" noProof="0" dirty="0"/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F0001E"/>
                        </a:buClr>
                        <a:buSzPct val="90000"/>
                      </a:pPr>
                      <a:r>
                        <a:rPr lang="en-US" sz="1200" b="1" kern="0" baseline="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Crestere</a:t>
                      </a:r>
                      <a:r>
                        <a:rPr lang="en-US" sz="1200" b="1" kern="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PIB</a:t>
                      </a:r>
                    </a:p>
                    <a:p>
                      <a:pPr marL="0" lvl="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F0001E"/>
                        </a:buClr>
                        <a:buSzPct val="90000"/>
                      </a:pPr>
                      <a:r>
                        <a:rPr lang="en-US" sz="1100" b="0" dirty="0" err="1" smtClean="0"/>
                        <a:t>Cresterea</a:t>
                      </a:r>
                      <a:r>
                        <a:rPr lang="en-US" sz="1100" b="0" dirty="0" smtClean="0"/>
                        <a:t> PIB-</a:t>
                      </a:r>
                      <a:r>
                        <a:rPr lang="en-US" sz="1100" b="0" dirty="0" err="1" smtClean="0"/>
                        <a:t>ului</a:t>
                      </a:r>
                      <a:r>
                        <a:rPr lang="en-US" sz="1100" b="0" dirty="0" smtClean="0"/>
                        <a:t> a </a:t>
                      </a:r>
                      <a:r>
                        <a:rPr lang="en-US" sz="1100" b="0" dirty="0" err="1" smtClean="0"/>
                        <a:t>atins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dirty="0" smtClean="0"/>
                        <a:t>7,0% in 2017, </a:t>
                      </a:r>
                      <a:r>
                        <a:rPr lang="en-US" sz="1100" b="0" dirty="0" err="1" smtClean="0"/>
                        <a:t>determinata</a:t>
                      </a:r>
                      <a:r>
                        <a:rPr lang="en-US" sz="1100" b="0" dirty="0" smtClean="0"/>
                        <a:t> de </a:t>
                      </a:r>
                      <a:r>
                        <a:rPr lang="en-US" sz="1100" b="0" dirty="0" err="1" smtClean="0"/>
                        <a:t>consumul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privat</a:t>
                      </a:r>
                      <a:r>
                        <a:rPr lang="en-US" sz="1100" b="0" dirty="0" smtClean="0"/>
                        <a:t> care a </a:t>
                      </a:r>
                      <a:r>
                        <a:rPr lang="en-US" sz="1100" b="0" dirty="0" err="1" smtClean="0"/>
                        <a:t>beneficiat</a:t>
                      </a:r>
                      <a:r>
                        <a:rPr lang="en-US" sz="1100" b="0" dirty="0" smtClean="0"/>
                        <a:t> de stimuli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fiscali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prociclici</a:t>
                      </a:r>
                      <a:r>
                        <a:rPr lang="en-US" sz="1100" b="0" baseline="0" dirty="0" smtClean="0"/>
                        <a:t>, in </a:t>
                      </a:r>
                      <a:r>
                        <a:rPr lang="en-US" sz="1100" b="0" baseline="0" dirty="0" err="1" smtClean="0"/>
                        <a:t>timp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investitile</a:t>
                      </a:r>
                      <a:r>
                        <a:rPr lang="en-US" sz="1100" b="0" baseline="0" dirty="0" smtClean="0"/>
                        <a:t> au </a:t>
                      </a:r>
                      <a:r>
                        <a:rPr lang="en-US" sz="1100" b="0" baseline="0" dirty="0" err="1" smtClean="0"/>
                        <a:t>avut</a:t>
                      </a:r>
                      <a:r>
                        <a:rPr lang="en-US" sz="1100" b="0" baseline="0" dirty="0" smtClean="0"/>
                        <a:t> o </a:t>
                      </a:r>
                      <a:r>
                        <a:rPr lang="en-US" sz="1100" b="0" baseline="0" dirty="0" err="1" smtClean="0"/>
                        <a:t>contributie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modesta</a:t>
                      </a:r>
                      <a:r>
                        <a:rPr lang="en-US" sz="1100" b="0" baseline="0" dirty="0" smtClean="0"/>
                        <a:t>.</a:t>
                      </a:r>
                      <a:endParaRPr lang="en-US" sz="11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F0001E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/>
                        <a:t>Cresterea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este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asteptata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sa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incetineasca</a:t>
                      </a:r>
                      <a:r>
                        <a:rPr lang="en-US" sz="1100" b="0" dirty="0" smtClean="0"/>
                        <a:t> la 4,4% in 2018,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dirty="0" smtClean="0"/>
                        <a:t>cu </a:t>
                      </a:r>
                      <a:r>
                        <a:rPr lang="en-US" sz="1100" b="0" dirty="0" err="1" smtClean="0"/>
                        <a:t>scaderea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consumului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privat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si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cresterea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contributiei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investitiilor</a:t>
                      </a:r>
                      <a:r>
                        <a:rPr lang="en-US" sz="1100" b="0" baseline="0" dirty="0" smtClean="0"/>
                        <a:t>. </a:t>
                      </a:r>
                      <a:r>
                        <a:rPr lang="en-US" sz="1100" b="0" baseline="0" dirty="0" err="1" smtClean="0"/>
                        <a:t>Investitiile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ar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trebui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sa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castige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teren</a:t>
                      </a:r>
                      <a:r>
                        <a:rPr lang="en-US" sz="1100" b="0" baseline="0" dirty="0" smtClean="0"/>
                        <a:t>, stimulate de </a:t>
                      </a:r>
                      <a:r>
                        <a:rPr lang="en-US" sz="1100" b="0" baseline="0" dirty="0" err="1" smtClean="0"/>
                        <a:t>cresterea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progresiva</a:t>
                      </a:r>
                      <a:r>
                        <a:rPr lang="en-US" sz="1100" b="0" baseline="0" dirty="0" smtClean="0"/>
                        <a:t> a </a:t>
                      </a:r>
                      <a:r>
                        <a:rPr lang="en-US" sz="1100" b="0" baseline="0" dirty="0" err="1" smtClean="0"/>
                        <a:t>absorbtiei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fondurilor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europene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si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perspectivele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unei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cereri</a:t>
                      </a:r>
                      <a:r>
                        <a:rPr lang="en-US" sz="1100" b="0" baseline="0" dirty="0" smtClean="0"/>
                        <a:t> interne </a:t>
                      </a:r>
                      <a:r>
                        <a:rPr lang="en-US" sz="1100" b="0" baseline="0" dirty="0" err="1" smtClean="0"/>
                        <a:t>si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externe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reziliente</a:t>
                      </a:r>
                      <a:r>
                        <a:rPr lang="en-US" sz="1100" b="0" baseline="0" dirty="0" smtClean="0"/>
                        <a:t>.</a:t>
                      </a:r>
                      <a:endParaRPr lang="en-US" sz="1100" b="0" dirty="0" smtClean="0"/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203728"/>
              </p:ext>
            </p:extLst>
          </p:nvPr>
        </p:nvGraphicFramePr>
        <p:xfrm>
          <a:off x="351637" y="2367957"/>
          <a:ext cx="8325635" cy="80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803">
                <a:tc>
                  <a:txBody>
                    <a:bodyPr/>
                    <a:lstStyle/>
                    <a:p>
                      <a:endParaRPr lang="fr-FR" sz="1000" noProof="0" dirty="0"/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Bef>
                          <a:spcPts val="400"/>
                        </a:spcBef>
                        <a:buClr>
                          <a:srgbClr val="F0001E"/>
                        </a:buClr>
                        <a:buSzPct val="90000"/>
                      </a:pP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Accelerarea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dinamicii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inflatiei</a:t>
                      </a:r>
                      <a:endParaRPr lang="en-US" sz="1200" b="1" kern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  <a:buClr>
                          <a:srgbClr val="F0001E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In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contextul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cresterii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salariilor</a:t>
                      </a:r>
                      <a:r>
                        <a:rPr lang="en-US" sz="1100" b="0" baseline="0" dirty="0" smtClean="0"/>
                        <a:t> (</a:t>
                      </a:r>
                      <a:r>
                        <a:rPr lang="en-US" sz="1100" b="0" baseline="0" dirty="0" err="1" smtClean="0"/>
                        <a:t>salariul</a:t>
                      </a:r>
                      <a:r>
                        <a:rPr lang="en-US" sz="1100" b="0" baseline="0" dirty="0" smtClean="0"/>
                        <a:t> nominal </a:t>
                      </a:r>
                      <a:r>
                        <a:rPr lang="en-US" sz="1100" b="0" baseline="0" dirty="0" err="1" smtClean="0"/>
                        <a:t>mediu</a:t>
                      </a:r>
                      <a:r>
                        <a:rPr lang="en-US" sz="1100" b="0" baseline="0" dirty="0" smtClean="0"/>
                        <a:t> a </a:t>
                      </a:r>
                      <a:r>
                        <a:rPr lang="en-US" sz="1100" b="0" baseline="0" dirty="0" err="1" smtClean="0"/>
                        <a:t>crescut</a:t>
                      </a:r>
                      <a:r>
                        <a:rPr lang="en-US" sz="1100" b="0" baseline="0" dirty="0" smtClean="0"/>
                        <a:t> cu +12% fata de </a:t>
                      </a:r>
                      <a:r>
                        <a:rPr lang="en-US" sz="1100" b="0" baseline="0" dirty="0" err="1" smtClean="0"/>
                        <a:t>anul</a:t>
                      </a:r>
                      <a:r>
                        <a:rPr lang="en-US" sz="1100" b="0" baseline="0" dirty="0" smtClean="0"/>
                        <a:t> precedent, la </a:t>
                      </a:r>
                      <a:r>
                        <a:rPr lang="en-US" sz="1100" b="0" baseline="0" dirty="0" err="1" smtClean="0"/>
                        <a:t>decembrie</a:t>
                      </a:r>
                      <a:r>
                        <a:rPr lang="en-US" sz="1100" b="0" baseline="0" dirty="0" smtClean="0"/>
                        <a:t> 2017) </a:t>
                      </a:r>
                      <a:r>
                        <a:rPr lang="en-US" sz="1100" b="0" baseline="0" dirty="0" err="1" smtClean="0"/>
                        <a:t>si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ratei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somaj</a:t>
                      </a:r>
                      <a:r>
                        <a:rPr lang="en-US" sz="1100" b="0" baseline="0" dirty="0" smtClean="0"/>
                        <a:t> la </a:t>
                      </a:r>
                      <a:r>
                        <a:rPr lang="en-US" sz="1100" b="0" baseline="0" dirty="0" err="1" smtClean="0"/>
                        <a:t>minimul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istoric</a:t>
                      </a:r>
                      <a:r>
                        <a:rPr lang="en-US" sz="1100" b="0" baseline="0" dirty="0" smtClean="0"/>
                        <a:t> (4,6% la </a:t>
                      </a:r>
                      <a:r>
                        <a:rPr lang="en-US" sz="1100" b="0" baseline="0" dirty="0" err="1" smtClean="0"/>
                        <a:t>septembrie</a:t>
                      </a:r>
                      <a:r>
                        <a:rPr lang="en-US" sz="1100" b="0" baseline="0" dirty="0" smtClean="0"/>
                        <a:t> 2017), </a:t>
                      </a:r>
                      <a:r>
                        <a:rPr lang="en-US" sz="1100" b="0" baseline="0" dirty="0" err="1" smtClean="0"/>
                        <a:t>inflatia</a:t>
                      </a:r>
                      <a:r>
                        <a:rPr lang="en-US" sz="1100" b="0" baseline="0" dirty="0" smtClean="0"/>
                        <a:t> a </a:t>
                      </a:r>
                      <a:r>
                        <a:rPr lang="en-US" sz="1100" b="0" baseline="0" dirty="0" err="1" smtClean="0"/>
                        <a:t>accelerat</a:t>
                      </a:r>
                      <a:r>
                        <a:rPr lang="en-US" sz="1100" b="0" baseline="0" dirty="0" smtClean="0"/>
                        <a:t> in 2017 (</a:t>
                      </a:r>
                      <a:r>
                        <a:rPr lang="en-US" sz="1100" b="0" baseline="0" dirty="0" err="1" smtClean="0"/>
                        <a:t>atingand</a:t>
                      </a:r>
                      <a:r>
                        <a:rPr lang="en-US" sz="1100" b="0" baseline="0" dirty="0" smtClean="0"/>
                        <a:t> un </a:t>
                      </a:r>
                      <a:r>
                        <a:rPr lang="en-US" sz="1100" b="0" baseline="0" dirty="0" err="1" smtClean="0"/>
                        <a:t>nivel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mediu</a:t>
                      </a:r>
                      <a:r>
                        <a:rPr lang="en-US" sz="1100" b="0" baseline="0" dirty="0" smtClean="0"/>
                        <a:t> de 1,2%) </a:t>
                      </a:r>
                      <a:r>
                        <a:rPr lang="en-US" sz="1100" b="0" baseline="0" dirty="0" err="1" smtClean="0"/>
                        <a:t>si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este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asteptata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sa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accelereze</a:t>
                      </a:r>
                      <a:r>
                        <a:rPr lang="en-US" sz="1100" b="0" baseline="0" dirty="0" smtClean="0"/>
                        <a:t> in </a:t>
                      </a:r>
                      <a:r>
                        <a:rPr lang="en-US" sz="1100" b="0" baseline="0" dirty="0" err="1" smtClean="0"/>
                        <a:t>continuare</a:t>
                      </a:r>
                      <a:r>
                        <a:rPr lang="en-US" sz="1100" b="0" baseline="0" dirty="0" smtClean="0"/>
                        <a:t> in 2018 (la un </a:t>
                      </a:r>
                      <a:r>
                        <a:rPr lang="en-US" sz="1100" b="0" baseline="0" dirty="0" err="1" smtClean="0"/>
                        <a:t>nivel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mediu</a:t>
                      </a:r>
                      <a:r>
                        <a:rPr lang="en-US" sz="1100" b="0" baseline="0" dirty="0" smtClean="0"/>
                        <a:t> de 2,9%).</a:t>
                      </a:r>
                      <a:endParaRPr lang="en-US" sz="1100" b="0" dirty="0" smtClean="0"/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39968"/>
              </p:ext>
            </p:extLst>
          </p:nvPr>
        </p:nvGraphicFramePr>
        <p:xfrm>
          <a:off x="351637" y="3464720"/>
          <a:ext cx="8325635" cy="1021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0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711">
                <a:tc>
                  <a:txBody>
                    <a:bodyPr/>
                    <a:lstStyle/>
                    <a:p>
                      <a:endParaRPr lang="fr-FR" sz="1000" noProof="0" dirty="0"/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Bef>
                          <a:spcPts val="400"/>
                        </a:spcBef>
                        <a:buClr>
                          <a:srgbClr val="F0001E"/>
                        </a:buClr>
                        <a:buSzPct val="90000"/>
                      </a:pP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Crestere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semnificativa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ratelor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interbancare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RON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incepand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septembrie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</a:p>
                    <a:p>
                      <a:pPr marL="0" lvl="0" algn="l" defTabSz="914400" rtl="0" eaLnBrk="1" latinLnBrk="0" hangingPunct="1">
                        <a:spcBef>
                          <a:spcPts val="400"/>
                        </a:spcBef>
                        <a:buClr>
                          <a:srgbClr val="F0001E"/>
                        </a:buClr>
                        <a:buSzPct val="90000"/>
                      </a:pPr>
                      <a:r>
                        <a:rPr lang="en-US" sz="1100" b="0" dirty="0" err="1" smtClean="0"/>
                        <a:t>Cresterea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inflatiei</a:t>
                      </a:r>
                      <a:r>
                        <a:rPr lang="en-US" sz="1100" b="0" dirty="0" smtClean="0"/>
                        <a:t> a </a:t>
                      </a:r>
                      <a:r>
                        <a:rPr lang="en-US" sz="1100" b="0" dirty="0" err="1" smtClean="0"/>
                        <a:t>determinat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inasprirea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politicii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monetare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si</a:t>
                      </a:r>
                      <a:r>
                        <a:rPr lang="en-US" sz="1100" b="0" dirty="0" smtClean="0"/>
                        <a:t> o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corectie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ascendenta</a:t>
                      </a:r>
                      <a:r>
                        <a:rPr lang="en-US" sz="1100" b="0" baseline="0" dirty="0" smtClean="0"/>
                        <a:t> a </a:t>
                      </a:r>
                      <a:r>
                        <a:rPr lang="en-US" sz="1100" b="0" baseline="0" dirty="0" err="1" smtClean="0"/>
                        <a:t>ratelor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piata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monetara</a:t>
                      </a:r>
                      <a:r>
                        <a:rPr lang="en-US" sz="1100" b="0" baseline="0" dirty="0" smtClean="0"/>
                        <a:t> in </a:t>
                      </a:r>
                      <a:r>
                        <a:rPr lang="en-US" sz="1100" b="0" baseline="0" dirty="0" err="1" smtClean="0"/>
                        <a:t>ultimul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trimestru</a:t>
                      </a:r>
                      <a:r>
                        <a:rPr lang="en-US" sz="1100" b="0" baseline="0" dirty="0" smtClean="0"/>
                        <a:t> al </a:t>
                      </a:r>
                      <a:r>
                        <a:rPr lang="en-US" sz="1100" b="0" baseline="0" dirty="0" err="1" smtClean="0"/>
                        <a:t>anului</a:t>
                      </a:r>
                      <a:r>
                        <a:rPr lang="en-US" sz="1100" b="0" baseline="0" dirty="0" smtClean="0"/>
                        <a:t> 2017</a:t>
                      </a:r>
                      <a:r>
                        <a:rPr lang="en-US" sz="1100" b="0" dirty="0" smtClean="0"/>
                        <a:t>.</a:t>
                      </a:r>
                      <a:endParaRPr lang="fr-FR" sz="1100" b="0" kern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F0001E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Rata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ROBOR la 3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luni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atins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2,0% in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trimestrul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IV 2017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iar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bugetul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anul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 se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bazeaza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ipoteza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mentinerii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ratelor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acest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76085" y="6034783"/>
            <a:ext cx="3868881" cy="205621"/>
          </a:xfrm>
          <a:prstGeom prst="rect">
            <a:avLst/>
          </a:prstGeom>
          <a:noFill/>
        </p:spPr>
        <p:txBody>
          <a:bodyPr wrap="square" lIns="33236" tIns="33236" rIns="33236" bIns="33236" rtlCol="0" anchor="ctr">
            <a:spAutoFit/>
          </a:bodyPr>
          <a:lstStyle/>
          <a:p>
            <a:pPr>
              <a:spcBef>
                <a:spcPts val="1477"/>
              </a:spcBef>
              <a:buClr>
                <a:schemeClr val="bg2"/>
              </a:buClr>
              <a:buSzPct val="90000"/>
            </a:pPr>
            <a:endParaRPr lang="en-US" sz="900" i="1" dirty="0">
              <a:latin typeface="Arial"/>
            </a:endParaRPr>
          </a:p>
        </p:txBody>
      </p:sp>
      <p:graphicFrame>
        <p:nvGraphicFramePr>
          <p:cNvPr id="18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10946"/>
              </p:ext>
            </p:extLst>
          </p:nvPr>
        </p:nvGraphicFramePr>
        <p:xfrm>
          <a:off x="351637" y="5206126"/>
          <a:ext cx="8325635" cy="970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0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018">
                <a:tc>
                  <a:txBody>
                    <a:bodyPr/>
                    <a:lstStyle/>
                    <a:p>
                      <a:endParaRPr lang="fr-FR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Aft>
                          <a:spcPts val="400"/>
                        </a:spcAft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Cresterea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generalizata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creditului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 +3,6% an/an la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decembrie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principalul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motor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fiind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reprezentat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creditele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acordate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persoanelor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fizice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(+6,6% an/an).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Imprumuturile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acordate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persoanelor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fizice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trebui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ramana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principalul</a:t>
                      </a:r>
                      <a:r>
                        <a:rPr lang="en-US" sz="1100" baseline="0" dirty="0" smtClean="0"/>
                        <a:t> motor al </a:t>
                      </a:r>
                      <a:r>
                        <a:rPr lang="en-US" sz="1100" baseline="0" dirty="0" err="1" smtClean="0"/>
                        <a:t>activitatii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creditare</a:t>
                      </a:r>
                      <a:r>
                        <a:rPr lang="en-US" sz="1100" baseline="0" dirty="0" smtClean="0"/>
                        <a:t> in 2018. In </a:t>
                      </a:r>
                      <a:r>
                        <a:rPr lang="en-US" sz="1100" baseline="0" dirty="0" err="1" smtClean="0"/>
                        <a:t>ceea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priveste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creditele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acordate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companiilor</a:t>
                      </a:r>
                      <a:r>
                        <a:rPr lang="en-US" sz="1100" baseline="0" dirty="0" smtClean="0"/>
                        <a:t>, cu </a:t>
                      </a:r>
                      <a:r>
                        <a:rPr lang="en-US" sz="1100" baseline="0" dirty="0" err="1" smtClean="0"/>
                        <a:t>investiiile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crescand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treptat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alimentand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cererea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pentru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credite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revenirea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progresiva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inregistrata</a:t>
                      </a:r>
                      <a:r>
                        <a:rPr lang="en-US" sz="1100" baseline="0" dirty="0" smtClean="0"/>
                        <a:t> in 2017 </a:t>
                      </a:r>
                      <a:r>
                        <a:rPr lang="en-US" sz="1100" baseline="0" dirty="0" err="1" smtClean="0"/>
                        <a:t>ar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trebui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sa</a:t>
                      </a:r>
                      <a:r>
                        <a:rPr lang="en-US" sz="1100" baseline="0" dirty="0" smtClean="0"/>
                        <a:t> se </a:t>
                      </a:r>
                      <a:r>
                        <a:rPr lang="en-US" sz="1100" baseline="0" dirty="0" err="1" smtClean="0"/>
                        <a:t>intensifice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43980"/>
              </p:ext>
            </p:extLst>
          </p:nvPr>
        </p:nvGraphicFramePr>
        <p:xfrm>
          <a:off x="351638" y="4612283"/>
          <a:ext cx="7487434" cy="467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1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711">
                <a:tc>
                  <a:txBody>
                    <a:bodyPr/>
                    <a:lstStyle/>
                    <a:p>
                      <a:endParaRPr lang="fr-FR" sz="1000" noProof="0" dirty="0"/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Bef>
                          <a:spcPts val="400"/>
                        </a:spcBef>
                        <a:buClr>
                          <a:srgbClr val="F0001E"/>
                        </a:buClr>
                        <a:buSzPct val="90000"/>
                      </a:pP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Cursul</a:t>
                      </a:r>
                      <a:r>
                        <a:rPr lang="en-US" sz="12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schimb</a:t>
                      </a:r>
                      <a:endParaRPr lang="en-US" sz="1200" b="1" kern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>
                        <a:spcBef>
                          <a:spcPts val="400"/>
                        </a:spcBef>
                        <a:buClr>
                          <a:srgbClr val="F0001E"/>
                        </a:buClr>
                        <a:buSzPct val="90000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absenta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unor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socuri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majore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externe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cursul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schimb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este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asteptat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ramana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stabil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 2018</a:t>
                      </a:r>
                      <a:r>
                        <a:rPr lang="en-US" sz="1100" b="1" kern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7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12"/>
          <p:cNvCxnSpPr/>
          <p:nvPr/>
        </p:nvCxnSpPr>
        <p:spPr bwMode="auto">
          <a:xfrm>
            <a:off x="360487" y="6137243"/>
            <a:ext cx="842889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21"/>
          <p:cNvSpPr txBox="1"/>
          <p:nvPr/>
        </p:nvSpPr>
        <p:spPr>
          <a:xfrm>
            <a:off x="8132925" y="6296980"/>
            <a:ext cx="483893" cy="166497"/>
          </a:xfrm>
          <a:prstGeom prst="rect">
            <a:avLst/>
          </a:prstGeom>
          <a:noFill/>
        </p:spPr>
        <p:txBody>
          <a:bodyPr wrap="none" lIns="33231" tIns="33231" rIns="33231" bIns="33231">
            <a:spAutoFit/>
          </a:bodyPr>
          <a:lstStyle/>
          <a:p>
            <a:pPr algn="r" defTabSz="844005"/>
            <a:r>
              <a:rPr lang="fr-FR" sz="646" dirty="0" smtClean="0">
                <a:solidFill>
                  <a:schemeClr val="tx2">
                    <a:lumMod val="50000"/>
                  </a:schemeClr>
                </a:solidFill>
              </a:rPr>
              <a:t>02/12/2018</a:t>
            </a:r>
            <a:endParaRPr lang="en-US" sz="646" dirty="0" err="1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5" name="Straight Connector 17"/>
          <p:cNvCxnSpPr/>
          <p:nvPr/>
        </p:nvCxnSpPr>
        <p:spPr bwMode="auto">
          <a:xfrm flipH="1">
            <a:off x="8109714" y="6318574"/>
            <a:ext cx="1191" cy="114427"/>
          </a:xfrm>
          <a:prstGeom prst="line">
            <a:avLst/>
          </a:prstGeom>
          <a:noFill/>
          <a:ln w="63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18"/>
          <p:cNvCxnSpPr/>
          <p:nvPr/>
        </p:nvCxnSpPr>
        <p:spPr bwMode="auto">
          <a:xfrm flipH="1">
            <a:off x="8643845" y="6318574"/>
            <a:ext cx="1191" cy="114427"/>
          </a:xfrm>
          <a:prstGeom prst="line">
            <a:avLst/>
          </a:prstGeom>
          <a:noFill/>
          <a:ln w="63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Slide Number Placeholder 5"/>
          <p:cNvSpPr txBox="1">
            <a:spLocks/>
          </p:cNvSpPr>
          <p:nvPr/>
        </p:nvSpPr>
        <p:spPr>
          <a:xfrm>
            <a:off x="8663606" y="6297005"/>
            <a:ext cx="125774" cy="16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231" rIns="0" bIns="33231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46" b="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fld id="{C6CC3D56-96BB-45E4-94D9-DF781FE65A81}" type="slidenum">
              <a:rPr lang="en-GB" sz="646" b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pPr defTabSz="844005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z="646" b="0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8" name="TextBox 20"/>
          <p:cNvSpPr txBox="1"/>
          <p:nvPr/>
        </p:nvSpPr>
        <p:spPr>
          <a:xfrm>
            <a:off x="7517243" y="6296980"/>
            <a:ext cx="559233" cy="166497"/>
          </a:xfrm>
          <a:prstGeom prst="rect">
            <a:avLst/>
          </a:prstGeom>
          <a:noFill/>
        </p:spPr>
        <p:txBody>
          <a:bodyPr wrap="none" lIns="33231" tIns="33231" rIns="33231" bIns="33231">
            <a:spAutoFit/>
          </a:bodyPr>
          <a:lstStyle/>
          <a:p>
            <a:pPr algn="r"/>
            <a:r>
              <a:rPr lang="en-GB" sz="646" cap="all" dirty="0" smtClean="0">
                <a:solidFill>
                  <a:srgbClr val="FF0000"/>
                </a:solidFill>
              </a:rPr>
              <a:t>BUGET 2018</a:t>
            </a:r>
            <a:endParaRPr lang="en-GB" sz="646" cap="all" dirty="0">
              <a:solidFill>
                <a:srgbClr val="FF0000"/>
              </a:solidFill>
            </a:endParaRPr>
          </a:p>
        </p:txBody>
      </p:sp>
      <p:sp>
        <p:nvSpPr>
          <p:cNvPr id="20" name="Titre 16"/>
          <p:cNvSpPr txBox="1">
            <a:spLocks/>
          </p:cNvSpPr>
          <p:nvPr/>
        </p:nvSpPr>
        <p:spPr>
          <a:xfrm>
            <a:off x="422098" y="461030"/>
            <a:ext cx="8382123" cy="276999"/>
          </a:xfrm>
          <a:prstGeom prst="rect">
            <a:avLst/>
          </a:prstGeom>
        </p:spPr>
        <p:txBody>
          <a:bodyPr vert="horz" wrap="square" lIns="0" tIns="0" rIns="66461" bIns="0" rtlCol="0" anchor="ctr">
            <a:spAutoFit/>
          </a:bodyPr>
          <a:lstStyle/>
          <a:p>
            <a:pPr algn="ctr"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all" dirty="0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EVOLUTIA PROFITABILITATII</a:t>
            </a:r>
            <a:endParaRPr lang="en-US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3" name="Straight Connector 34"/>
          <p:cNvCxnSpPr/>
          <p:nvPr/>
        </p:nvCxnSpPr>
        <p:spPr bwMode="auto">
          <a:xfrm>
            <a:off x="354510" y="936381"/>
            <a:ext cx="8415821" cy="0"/>
          </a:xfrm>
          <a:prstGeom prst="line">
            <a:avLst/>
          </a:prstGeom>
          <a:noFill/>
          <a:ln w="6350" cap="flat" cmpd="sng" algn="ctr">
            <a:solidFill>
              <a:srgbClr val="C1BCB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294062" y="936382"/>
            <a:ext cx="557343" cy="67406"/>
          </a:xfrm>
          <a:prstGeom prst="rect">
            <a:avLst/>
          </a:prstGeom>
          <a:solidFill>
            <a:srgbClr val="C1BCBC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84400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62" ker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599" y="4988245"/>
            <a:ext cx="566999" cy="41579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8" dirty="0"/>
          </a:p>
        </p:txBody>
      </p:sp>
      <p:graphicFrame>
        <p:nvGraphicFramePr>
          <p:cNvPr id="16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207285"/>
              </p:ext>
            </p:extLst>
          </p:nvPr>
        </p:nvGraphicFramePr>
        <p:xfrm>
          <a:off x="373556" y="3354299"/>
          <a:ext cx="8415821" cy="853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083">
                <a:tc>
                  <a:txBody>
                    <a:bodyPr/>
                    <a:lstStyle/>
                    <a:p>
                      <a:endParaRPr lang="fr-FR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Cheltuieli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operationale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Cheltuielile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operationale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asteapta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creasca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 +4% in 2018,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influentate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presiunea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continua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asupra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costurilor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salariale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impactul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investitiilor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proiectele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reglementare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transformare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28690"/>
              </p:ext>
            </p:extLst>
          </p:nvPr>
        </p:nvGraphicFramePr>
        <p:xfrm>
          <a:off x="374270" y="4692367"/>
          <a:ext cx="8289336" cy="80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4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491">
                <a:tc>
                  <a:txBody>
                    <a:bodyPr/>
                    <a:lstStyle/>
                    <a:p>
                      <a:endParaRPr lang="fr-FR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Costul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net la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riscului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Costul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riscului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putin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influentat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exceptionale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comparatie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 2017.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toate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aceastea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trebui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beneficieze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un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mediu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economic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favorabil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calitatea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buna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creditelor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nou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acrodate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o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imbunatatita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colectare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consecinta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tintim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costului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riscului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pragul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60pb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anul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2018.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42649"/>
              </p:ext>
            </p:extLst>
          </p:nvPr>
        </p:nvGraphicFramePr>
        <p:xfrm>
          <a:off x="373556" y="1225528"/>
          <a:ext cx="8250472" cy="1641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5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1327">
                <a:tc>
                  <a:txBody>
                    <a:bodyPr/>
                    <a:lstStyle/>
                    <a:p>
                      <a:endParaRPr lang="fr-FR" sz="1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26589" marR="0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Venit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net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bancar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dirty="0" err="1" smtClean="0"/>
                        <a:t>Intr</a:t>
                      </a:r>
                      <a:r>
                        <a:rPr lang="en-US" sz="1100" dirty="0" smtClean="0"/>
                        <a:t>-un </a:t>
                      </a:r>
                      <a:r>
                        <a:rPr lang="en-US" sz="1100" dirty="0" err="1" smtClean="0"/>
                        <a:t>mediu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puternic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competitiv</a:t>
                      </a:r>
                      <a:r>
                        <a:rPr lang="en-US" sz="1100" dirty="0" smtClean="0"/>
                        <a:t>, care </a:t>
                      </a:r>
                      <a:r>
                        <a:rPr lang="en-US" sz="1100" dirty="0" err="1" smtClean="0"/>
                        <a:t>pune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presiune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preturi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banca</a:t>
                      </a:r>
                      <a:r>
                        <a:rPr lang="en-US" sz="1100" dirty="0" smtClean="0"/>
                        <a:t> se </a:t>
                      </a:r>
                      <a:r>
                        <a:rPr lang="en-US" sz="1100" dirty="0" err="1" smtClean="0"/>
                        <a:t>va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baza</a:t>
                      </a:r>
                      <a:r>
                        <a:rPr lang="en-US" sz="1100" dirty="0" smtClean="0"/>
                        <a:t> in special </a:t>
                      </a:r>
                      <a:r>
                        <a:rPr lang="en-US" sz="1100" dirty="0" err="1" smtClean="0"/>
                        <a:t>pe</a:t>
                      </a:r>
                      <a:r>
                        <a:rPr lang="en-US" sz="1100" dirty="0" smtClean="0"/>
                        <a:t> o </a:t>
                      </a:r>
                      <a:r>
                        <a:rPr lang="en-US" sz="1100" dirty="0" err="1" smtClean="0"/>
                        <a:t>evolutie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pozitiva</a:t>
                      </a:r>
                      <a:r>
                        <a:rPr lang="en-US" sz="1100" dirty="0" smtClean="0"/>
                        <a:t> a </a:t>
                      </a:r>
                      <a:r>
                        <a:rPr lang="en-US" sz="1100" dirty="0" err="1" smtClean="0"/>
                        <a:t>volumelor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precum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oportunitati</a:t>
                      </a:r>
                      <a:r>
                        <a:rPr lang="en-US" sz="1100" dirty="0" smtClean="0"/>
                        <a:t> alternative de </a:t>
                      </a:r>
                      <a:r>
                        <a:rPr lang="en-US" sz="1100" dirty="0" err="1" smtClean="0"/>
                        <a:t>crestere</a:t>
                      </a:r>
                      <a:r>
                        <a:rPr lang="en-US" sz="1100" dirty="0" smtClean="0"/>
                        <a:t> (</a:t>
                      </a:r>
                      <a:r>
                        <a:rPr lang="en-US" sz="1100" dirty="0" err="1" smtClean="0"/>
                        <a:t>asigurari</a:t>
                      </a:r>
                      <a:r>
                        <a:rPr lang="en-US" sz="1100" dirty="0" smtClean="0"/>
                        <a:t>, active </a:t>
                      </a:r>
                      <a:r>
                        <a:rPr lang="en-US" sz="1100" dirty="0" err="1" smtClean="0"/>
                        <a:t>aflate</a:t>
                      </a:r>
                      <a:r>
                        <a:rPr lang="en-US" sz="1100" dirty="0" smtClean="0"/>
                        <a:t> sub </a:t>
                      </a:r>
                      <a:r>
                        <a:rPr lang="en-US" sz="1100" dirty="0" err="1" smtClean="0"/>
                        <a:t>administrare</a:t>
                      </a:r>
                      <a:r>
                        <a:rPr lang="en-US" sz="1100" dirty="0" smtClean="0"/>
                        <a:t>), in </a:t>
                      </a:r>
                      <a:r>
                        <a:rPr lang="en-US" sz="1100" dirty="0" err="1" smtClean="0"/>
                        <a:t>scopul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imbunatatirii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veniturilor</a:t>
                      </a:r>
                      <a:r>
                        <a:rPr lang="en-US" sz="1100" dirty="0" smtClean="0"/>
                        <a:t>.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Veniturile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dobanzi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asteptate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beneficieze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un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volum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mare de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cresterea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soldul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creditelor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final de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perioada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bugetata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+7%)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efectele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pozitve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rata 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dobanzii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Veniturile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comisioane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sunt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asteptate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fie sub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presiunea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puternica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preturilor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evolutia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reglementarii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constrangerile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concurentiale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avand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 impact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negativ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asupra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veniturilor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bancare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zilnice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asupra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produselor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bancare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tranzactionare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708" marR="33236" marT="33236" marB="3323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2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95654"/>
              </p:ext>
            </p:extLst>
          </p:nvPr>
        </p:nvGraphicFramePr>
        <p:xfrm>
          <a:off x="355707" y="1068080"/>
          <a:ext cx="8229598" cy="4548946"/>
        </p:xfrm>
        <a:graphic>
          <a:graphicData uri="http://schemas.openxmlformats.org/drawingml/2006/table">
            <a:tbl>
              <a:tblPr/>
              <a:tblGrid>
                <a:gridCol w="1641414">
                  <a:extLst>
                    <a:ext uri="{9D8B030D-6E8A-4147-A177-3AD203B41FA5}">
                      <a16:colId xmlns:a16="http://schemas.microsoft.com/office/drawing/2014/main" val="487922204"/>
                    </a:ext>
                  </a:extLst>
                </a:gridCol>
                <a:gridCol w="289804">
                  <a:extLst>
                    <a:ext uri="{9D8B030D-6E8A-4147-A177-3AD203B41FA5}">
                      <a16:colId xmlns:a16="http://schemas.microsoft.com/office/drawing/2014/main" val="3639805232"/>
                    </a:ext>
                  </a:extLst>
                </a:gridCol>
                <a:gridCol w="527129">
                  <a:extLst>
                    <a:ext uri="{9D8B030D-6E8A-4147-A177-3AD203B41FA5}">
                      <a16:colId xmlns:a16="http://schemas.microsoft.com/office/drawing/2014/main" val="3105321982"/>
                    </a:ext>
                  </a:extLst>
                </a:gridCol>
                <a:gridCol w="857231">
                  <a:extLst>
                    <a:ext uri="{9D8B030D-6E8A-4147-A177-3AD203B41FA5}">
                      <a16:colId xmlns:a16="http://schemas.microsoft.com/office/drawing/2014/main" val="3314686965"/>
                    </a:ext>
                  </a:extLst>
                </a:gridCol>
                <a:gridCol w="289804">
                  <a:extLst>
                    <a:ext uri="{9D8B030D-6E8A-4147-A177-3AD203B41FA5}">
                      <a16:colId xmlns:a16="http://schemas.microsoft.com/office/drawing/2014/main" val="2191772971"/>
                    </a:ext>
                  </a:extLst>
                </a:gridCol>
                <a:gridCol w="693000">
                  <a:extLst>
                    <a:ext uri="{9D8B030D-6E8A-4147-A177-3AD203B41FA5}">
                      <a16:colId xmlns:a16="http://schemas.microsoft.com/office/drawing/2014/main" val="3938672310"/>
                    </a:ext>
                  </a:extLst>
                </a:gridCol>
                <a:gridCol w="289804">
                  <a:extLst>
                    <a:ext uri="{9D8B030D-6E8A-4147-A177-3AD203B41FA5}">
                      <a16:colId xmlns:a16="http://schemas.microsoft.com/office/drawing/2014/main" val="1906811136"/>
                    </a:ext>
                  </a:extLst>
                </a:gridCol>
                <a:gridCol w="693000">
                  <a:extLst>
                    <a:ext uri="{9D8B030D-6E8A-4147-A177-3AD203B41FA5}">
                      <a16:colId xmlns:a16="http://schemas.microsoft.com/office/drawing/2014/main" val="3353587967"/>
                    </a:ext>
                  </a:extLst>
                </a:gridCol>
                <a:gridCol w="289804">
                  <a:extLst>
                    <a:ext uri="{9D8B030D-6E8A-4147-A177-3AD203B41FA5}">
                      <a16:colId xmlns:a16="http://schemas.microsoft.com/office/drawing/2014/main" val="2178636295"/>
                    </a:ext>
                  </a:extLst>
                </a:gridCol>
                <a:gridCol w="693000">
                  <a:extLst>
                    <a:ext uri="{9D8B030D-6E8A-4147-A177-3AD203B41FA5}">
                      <a16:colId xmlns:a16="http://schemas.microsoft.com/office/drawing/2014/main" val="3397159383"/>
                    </a:ext>
                  </a:extLst>
                </a:gridCol>
                <a:gridCol w="289804">
                  <a:extLst>
                    <a:ext uri="{9D8B030D-6E8A-4147-A177-3AD203B41FA5}">
                      <a16:colId xmlns:a16="http://schemas.microsoft.com/office/drawing/2014/main" val="970540207"/>
                    </a:ext>
                  </a:extLst>
                </a:gridCol>
                <a:gridCol w="693000">
                  <a:extLst>
                    <a:ext uri="{9D8B030D-6E8A-4147-A177-3AD203B41FA5}">
                      <a16:colId xmlns:a16="http://schemas.microsoft.com/office/drawing/2014/main" val="2516311708"/>
                    </a:ext>
                  </a:extLst>
                </a:gridCol>
                <a:gridCol w="289804">
                  <a:extLst>
                    <a:ext uri="{9D8B030D-6E8A-4147-A177-3AD203B41FA5}">
                      <a16:colId xmlns:a16="http://schemas.microsoft.com/office/drawing/2014/main" val="2994616476"/>
                    </a:ext>
                  </a:extLst>
                </a:gridCol>
                <a:gridCol w="693000">
                  <a:extLst>
                    <a:ext uri="{9D8B030D-6E8A-4147-A177-3AD203B41FA5}">
                      <a16:colId xmlns:a16="http://schemas.microsoft.com/office/drawing/2014/main" val="2689567534"/>
                    </a:ext>
                  </a:extLst>
                </a:gridCol>
              </a:tblGrid>
              <a:tr h="55817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</a:t>
                      </a:r>
                      <a:b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17/16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Buget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</a:t>
                      </a:r>
                      <a:b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B18/17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846312"/>
                  </a:ext>
                </a:extLst>
              </a:tr>
              <a:tr h="27986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619079"/>
                  </a:ext>
                </a:extLst>
              </a:tr>
              <a:tr h="2798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NR.</a:t>
                      </a:r>
                      <a:r>
                        <a:rPr lang="fr-FR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CLIENTI</a:t>
                      </a:r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* (MII) 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2,285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2,327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2,390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002902"/>
                  </a:ext>
                </a:extLst>
              </a:tr>
              <a:tr h="279866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3044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43315"/>
                  </a:ext>
                </a:extLst>
              </a:tr>
              <a:tr h="27986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CREDITE NETE </a:t>
                      </a:r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(RON </a:t>
                      </a:r>
                      <a:r>
                        <a:rPr lang="fr-FR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mld</a:t>
                      </a:r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algn="l" fontAlgn="b">
                        <a:spcBef>
                          <a:spcPts val="0"/>
                        </a:spcBef>
                      </a:pP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81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27.4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29.0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31.0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5143"/>
                  </a:ext>
                </a:extLst>
              </a:tr>
              <a:tr h="3756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44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18.7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20.3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21.5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836170"/>
                  </a:ext>
                </a:extLst>
              </a:tr>
              <a:tr h="500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44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8.7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8.8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9.4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2557"/>
                  </a:ext>
                </a:extLst>
              </a:tr>
              <a:tr h="2798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3044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69043"/>
                  </a:ext>
                </a:extLst>
              </a:tr>
              <a:tr h="27986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DEPOZITE </a:t>
                      </a:r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(RON </a:t>
                      </a:r>
                      <a:r>
                        <a:rPr lang="fr-FR" sz="10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mld</a:t>
                      </a:r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81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42.3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44.4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45.0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080720"/>
                  </a:ext>
                </a:extLst>
              </a:tr>
              <a:tr h="3756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44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26.0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27.8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29.1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67305"/>
                  </a:ext>
                </a:extLst>
              </a:tr>
              <a:tr h="500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44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16.3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16.6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15.9 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-3.9%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00861"/>
                  </a:ext>
                </a:extLst>
              </a:tr>
              <a:tr h="279866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95648"/>
                  </a:ext>
                </a:extLst>
              </a:tr>
              <a:tr h="2798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CREDITE</a:t>
                      </a:r>
                      <a:r>
                        <a:rPr lang="fr-FR" sz="1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NETE/DEPOZITE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pts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fr-F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pts</a:t>
                      </a:r>
                      <a:endParaRPr lang="fr-F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" marR="853" marT="8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659850"/>
                  </a:ext>
                </a:extLst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BUGET 2018-  INDICATORI CHEIE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786" y="5960901"/>
            <a:ext cx="83442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solidFill>
                  <a:srgbClr val="000000"/>
                </a:solidFill>
                <a:cs typeface="Arial"/>
              </a:rPr>
              <a:t>* </a:t>
            </a:r>
            <a:r>
              <a:rPr lang="en-US" sz="800" i="1" dirty="0" err="1" smtClean="0">
                <a:solidFill>
                  <a:srgbClr val="000000"/>
                </a:solidFill>
                <a:cs typeface="Arial"/>
              </a:rPr>
              <a:t>Clienti</a:t>
            </a:r>
            <a:r>
              <a:rPr lang="en-US" sz="800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800" i="1" dirty="0" err="1" smtClean="0">
                <a:solidFill>
                  <a:srgbClr val="000000"/>
                </a:solidFill>
                <a:cs typeface="Arial"/>
              </a:rPr>
              <a:t>activi</a:t>
            </a:r>
            <a:endParaRPr lang="en-US" sz="800" i="1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2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98179"/>
              </p:ext>
            </p:extLst>
          </p:nvPr>
        </p:nvGraphicFramePr>
        <p:xfrm>
          <a:off x="95353" y="873156"/>
          <a:ext cx="9048647" cy="4186591"/>
        </p:xfrm>
        <a:graphic>
          <a:graphicData uri="http://schemas.openxmlformats.org/drawingml/2006/table">
            <a:tbl>
              <a:tblPr/>
              <a:tblGrid>
                <a:gridCol w="1478265">
                  <a:extLst>
                    <a:ext uri="{9D8B030D-6E8A-4147-A177-3AD203B41FA5}">
                      <a16:colId xmlns:a16="http://schemas.microsoft.com/office/drawing/2014/main" val="2303410076"/>
                    </a:ext>
                  </a:extLst>
                </a:gridCol>
                <a:gridCol w="233446">
                  <a:extLst>
                    <a:ext uri="{9D8B030D-6E8A-4147-A177-3AD203B41FA5}">
                      <a16:colId xmlns:a16="http://schemas.microsoft.com/office/drawing/2014/main" val="305417428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54769079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184914306"/>
                    </a:ext>
                  </a:extLst>
                </a:gridCol>
                <a:gridCol w="181609">
                  <a:extLst>
                    <a:ext uri="{9D8B030D-6E8A-4147-A177-3AD203B41FA5}">
                      <a16:colId xmlns:a16="http://schemas.microsoft.com/office/drawing/2014/main" val="126681749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332073672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1494733947"/>
                    </a:ext>
                  </a:extLst>
                </a:gridCol>
                <a:gridCol w="739189">
                  <a:extLst>
                    <a:ext uri="{9D8B030D-6E8A-4147-A177-3AD203B41FA5}">
                      <a16:colId xmlns:a16="http://schemas.microsoft.com/office/drawing/2014/main" val="4277871953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1913153126"/>
                    </a:ext>
                  </a:extLst>
                </a:gridCol>
                <a:gridCol w="739189">
                  <a:extLst>
                    <a:ext uri="{9D8B030D-6E8A-4147-A177-3AD203B41FA5}">
                      <a16:colId xmlns:a16="http://schemas.microsoft.com/office/drawing/2014/main" val="934633333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4164608555"/>
                    </a:ext>
                  </a:extLst>
                </a:gridCol>
                <a:gridCol w="739189">
                  <a:extLst>
                    <a:ext uri="{9D8B030D-6E8A-4147-A177-3AD203B41FA5}">
                      <a16:colId xmlns:a16="http://schemas.microsoft.com/office/drawing/2014/main" val="422145956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0443708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266217337"/>
                    </a:ext>
                  </a:extLst>
                </a:gridCol>
              </a:tblGrid>
              <a:tr h="101489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RON m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Evolutie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17/16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 17/16* </a:t>
                      </a:r>
                      <a:b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excl.</a:t>
                      </a:r>
                      <a:r>
                        <a:rPr lang="it-IT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elementele nerecurente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Perspective</a:t>
                      </a:r>
                      <a:r>
                        <a:rPr lang="fr-FR" sz="1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0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pentru</a:t>
                      </a:r>
                      <a:r>
                        <a:rPr lang="fr-FR" sz="1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 2018</a:t>
                      </a:r>
                      <a:endParaRPr lang="fr-FR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34067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4387"/>
                  </a:ext>
                </a:extLst>
              </a:tr>
              <a:tr h="34242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REZULTATE FINANCIARE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VENIT NET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BANCAR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2,634 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2,641 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20347"/>
                  </a:ext>
                </a:extLst>
              </a:tr>
              <a:tr h="342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CHELTUIELI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OPERATIONALE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(1,310)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(1,388)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638120"/>
                  </a:ext>
                </a:extLst>
              </a:tr>
              <a:tr h="342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PROFIT OPERATIONAL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BRUT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1,324 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1,254 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-5.3%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237368"/>
                  </a:ext>
                </a:extLst>
              </a:tr>
              <a:tr h="342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 NET AL RISCULUI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(461)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376 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651833"/>
                  </a:ext>
                </a:extLst>
              </a:tr>
              <a:tr h="342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REZULTAT</a:t>
                      </a:r>
                      <a:r>
                        <a:rPr lang="fr-F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NET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728 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1,380 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89.2%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48643"/>
                  </a:ext>
                </a:extLst>
              </a:tr>
              <a:tr h="43230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marL="91440" lvl="0"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24847"/>
                  </a:ext>
                </a:extLst>
              </a:tr>
              <a:tr h="342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INDICATORI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00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RAPORT COST/VENIT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49.7%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52.5%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+2.8 pts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-0.7 pts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483376"/>
                  </a:ext>
                </a:extLst>
              </a:tr>
              <a:tr h="3424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lvl="0"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ROE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20.6%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+8.8 pts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+7.7 pts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05" marR="2805" marT="28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53353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55707" y="278002"/>
            <a:ext cx="8424381" cy="276999"/>
          </a:xfrm>
          <a:prstGeom prst="rect">
            <a:avLst/>
          </a:prstGeom>
        </p:spPr>
        <p:txBody>
          <a:bodyPr/>
          <a:lstStyle>
            <a:lvl1pPr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1477" b="0" kern="1200" cap="all" baseline="0" noProof="0" dirty="0" smtClean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800" b="1" dirty="0" smtClean="0">
                <a:solidFill>
                  <a:srgbClr val="E60028"/>
                </a:solidFill>
              </a:rPr>
              <a:t>BUGET 2018 – OBIECTIVE FINANCIARE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6" name="Rounded Rectangle 5"/>
          <p:cNvSpPr>
            <a:spLocks/>
          </p:cNvSpPr>
          <p:nvPr/>
        </p:nvSpPr>
        <p:spPr>
          <a:xfrm>
            <a:off x="7504021" y="1818310"/>
            <a:ext cx="1554480" cy="6887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70000"/>
              </a:lnSpc>
              <a:spcBef>
                <a:spcPts val="300"/>
              </a:spcBef>
            </a:pPr>
            <a:r>
              <a:rPr lang="en-US" sz="850" i="1" dirty="0" err="1" smtClean="0"/>
              <a:t>Cresterea</a:t>
            </a:r>
            <a:r>
              <a:rPr lang="en-US" sz="850" i="1" dirty="0" smtClean="0"/>
              <a:t> </a:t>
            </a:r>
            <a:r>
              <a:rPr lang="en-US" sz="850" i="1" dirty="0" err="1" smtClean="0"/>
              <a:t>solida</a:t>
            </a:r>
            <a:r>
              <a:rPr lang="en-US" sz="850" i="1" dirty="0" smtClean="0"/>
              <a:t> a </a:t>
            </a:r>
            <a:r>
              <a:rPr lang="en-US" sz="850" i="1" dirty="0" err="1" smtClean="0"/>
              <a:t>veniturilor</a:t>
            </a:r>
            <a:r>
              <a:rPr lang="en-US" sz="850" i="1" dirty="0" smtClean="0"/>
              <a:t> </a:t>
            </a:r>
            <a:r>
              <a:rPr lang="en-US" sz="850" i="1" dirty="0" err="1" smtClean="0"/>
              <a:t>nete</a:t>
            </a:r>
            <a:r>
              <a:rPr lang="en-US" sz="850" i="1" dirty="0" smtClean="0"/>
              <a:t> din </a:t>
            </a:r>
            <a:r>
              <a:rPr lang="en-US" sz="850" i="1" dirty="0" err="1" smtClean="0"/>
              <a:t>dobanzi</a:t>
            </a:r>
            <a:endParaRPr lang="en-US" sz="850" i="1" dirty="0" smtClean="0"/>
          </a:p>
          <a:p>
            <a:pPr algn="ctr">
              <a:lnSpc>
                <a:spcPct val="70000"/>
              </a:lnSpc>
              <a:spcBef>
                <a:spcPts val="300"/>
              </a:spcBef>
            </a:pPr>
            <a:r>
              <a:rPr lang="en-US" sz="850" i="1" dirty="0" err="1" smtClean="0"/>
              <a:t>Veniturile</a:t>
            </a:r>
            <a:r>
              <a:rPr lang="en-US" sz="850" i="1" dirty="0" smtClean="0"/>
              <a:t> din </a:t>
            </a:r>
            <a:r>
              <a:rPr lang="en-US" sz="850" i="1" dirty="0" err="1" smtClean="0"/>
              <a:t>comisioane</a:t>
            </a:r>
            <a:r>
              <a:rPr lang="en-US" sz="850" i="1" dirty="0" smtClean="0"/>
              <a:t> sub </a:t>
            </a:r>
            <a:r>
              <a:rPr lang="en-US" sz="850" i="1" dirty="0" err="1" smtClean="0"/>
              <a:t>presiunea</a:t>
            </a:r>
            <a:r>
              <a:rPr lang="en-US" sz="850" i="1" dirty="0" smtClean="0"/>
              <a:t> </a:t>
            </a:r>
            <a:r>
              <a:rPr lang="en-US" sz="850" i="1" dirty="0" err="1" smtClean="0"/>
              <a:t>puternica</a:t>
            </a:r>
            <a:r>
              <a:rPr lang="en-US" sz="850" i="1" dirty="0" smtClean="0"/>
              <a:t> a </a:t>
            </a:r>
            <a:r>
              <a:rPr lang="en-US" sz="850" i="1" dirty="0" err="1" smtClean="0"/>
              <a:t>preturilor</a:t>
            </a:r>
            <a:r>
              <a:rPr lang="en-US" sz="850" i="1" dirty="0" smtClean="0"/>
              <a:t> </a:t>
            </a:r>
            <a:endParaRPr lang="en-US" sz="850" i="1" baseline="30000" dirty="0"/>
          </a:p>
        </p:txBody>
      </p:sp>
      <p:sp>
        <p:nvSpPr>
          <p:cNvPr id="7" name="Rounded Rectangle 6"/>
          <p:cNvSpPr>
            <a:spLocks/>
          </p:cNvSpPr>
          <p:nvPr/>
        </p:nvSpPr>
        <p:spPr>
          <a:xfrm>
            <a:off x="7504021" y="2604886"/>
            <a:ext cx="1554480" cy="228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900" i="1" dirty="0" smtClean="0"/>
              <a:t>+4%</a:t>
            </a:r>
            <a:endParaRPr lang="en-US" sz="900" i="1" baseline="30000" dirty="0"/>
          </a:p>
        </p:txBody>
      </p:sp>
      <p:sp>
        <p:nvSpPr>
          <p:cNvPr id="8" name="Rounded Rectangle 7"/>
          <p:cNvSpPr>
            <a:spLocks/>
          </p:cNvSpPr>
          <p:nvPr/>
        </p:nvSpPr>
        <p:spPr>
          <a:xfrm>
            <a:off x="7504021" y="2966451"/>
            <a:ext cx="1554480" cy="228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1100" i="1" dirty="0" smtClean="0"/>
              <a:t> </a:t>
            </a:r>
            <a:r>
              <a:rPr lang="en-US" sz="900" i="1" dirty="0" err="1" smtClean="0"/>
              <a:t>stabil</a:t>
            </a:r>
            <a:endParaRPr lang="en-US" sz="900" i="1" baseline="30000" dirty="0"/>
          </a:p>
        </p:txBody>
      </p:sp>
      <p:sp>
        <p:nvSpPr>
          <p:cNvPr id="9" name="Rounded Rectangle 8"/>
          <p:cNvSpPr>
            <a:spLocks/>
          </p:cNvSpPr>
          <p:nvPr/>
        </p:nvSpPr>
        <p:spPr>
          <a:xfrm>
            <a:off x="7504021" y="3292869"/>
            <a:ext cx="1554480" cy="228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900" i="1" dirty="0" smtClean="0"/>
              <a:t>sub 60 </a:t>
            </a:r>
            <a:r>
              <a:rPr lang="en-US" sz="900" i="1" dirty="0" err="1" smtClean="0"/>
              <a:t>pb</a:t>
            </a:r>
            <a:endParaRPr lang="en-US" sz="900" i="1" baseline="30000" dirty="0"/>
          </a:p>
        </p:txBody>
      </p:sp>
      <p:sp>
        <p:nvSpPr>
          <p:cNvPr id="10" name="Rounded Rectangle 9"/>
          <p:cNvSpPr>
            <a:spLocks/>
          </p:cNvSpPr>
          <p:nvPr/>
        </p:nvSpPr>
        <p:spPr>
          <a:xfrm>
            <a:off x="7504021" y="4784778"/>
            <a:ext cx="1554480" cy="228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900" i="1" dirty="0" smtClean="0"/>
              <a:t>&gt;12%</a:t>
            </a:r>
            <a:endParaRPr lang="en-US" sz="900" i="1" baseline="300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982884"/>
              </p:ext>
            </p:extLst>
          </p:nvPr>
        </p:nvGraphicFramePr>
        <p:xfrm>
          <a:off x="426184" y="5377902"/>
          <a:ext cx="3844366" cy="71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Worksheet" r:id="rId3" imgW="5610321" imgH="962025" progId="Excel.Sheet.12">
                  <p:embed/>
                </p:oleObj>
              </mc:Choice>
              <mc:Fallback>
                <p:oleObj name="Worksheet" r:id="rId3" imgW="5610321" imgH="962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184" y="5377902"/>
                        <a:ext cx="3844366" cy="71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2020 OBIECTIVE FINANCIARE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6589" y="5867870"/>
            <a:ext cx="3913700" cy="22659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>
              <a:buClr>
                <a:schemeClr val="bg2"/>
              </a:buClr>
              <a:buSzPct val="90000"/>
            </a:pPr>
            <a:r>
              <a:rPr lang="en-US" sz="1000" b="1" i="1" dirty="0" smtClean="0">
                <a:solidFill>
                  <a:schemeClr val="tx1"/>
                </a:solidFill>
                <a:latin typeface="Arial"/>
              </a:rPr>
              <a:t>* CAGR (2017-2020)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45718" y="1127051"/>
            <a:ext cx="434371" cy="4657061"/>
          </a:xfrm>
          <a:prstGeom prst="rect">
            <a:avLst/>
          </a:prstGeom>
          <a:solidFill>
            <a:srgbClr val="FFE2D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>
              <a:defRPr/>
            </a:pPr>
            <a:r>
              <a:rPr lang="en-GB" sz="1500" b="1" cap="all" dirty="0" err="1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Obiective</a:t>
            </a:r>
            <a:r>
              <a:rPr lang="en-GB" sz="1500" b="1" cap="all" dirty="0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1500" b="1" cap="all" dirty="0" err="1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cheie</a:t>
            </a:r>
            <a:endParaRPr lang="en-GB" sz="1500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5707" y="1160867"/>
            <a:ext cx="2955360" cy="109728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0" tIns="180000" rIns="180000" bIns="180000" anchor="ctr"/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CRESTEREA SOLIDA A VOLUMELOR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50989" y="1160867"/>
            <a:ext cx="2011680" cy="10972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lIns="180000" tIns="144000" rIns="180000" bIns="180000" rtlCol="0" anchor="t" anchorCtr="0">
            <a:noAutofit/>
          </a:bodyPr>
          <a:lstStyle/>
          <a:p>
            <a:pPr>
              <a:spcBef>
                <a:spcPts val="300"/>
              </a:spcBef>
              <a:buClr>
                <a:srgbClr val="E60028"/>
              </a:buClr>
              <a:defRPr/>
            </a:pP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ounded Rectangle 62"/>
          <p:cNvSpPr>
            <a:spLocks/>
          </p:cNvSpPr>
          <p:nvPr/>
        </p:nvSpPr>
        <p:spPr>
          <a:xfrm>
            <a:off x="4567898" y="1271045"/>
            <a:ext cx="822960" cy="36576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1400" b="1" i="1" dirty="0" smtClean="0"/>
              <a:t>+7% *</a:t>
            </a:r>
            <a:endParaRPr lang="en-US" sz="1400" b="1" i="1" baseline="30000" dirty="0"/>
          </a:p>
        </p:txBody>
      </p:sp>
      <p:sp>
        <p:nvSpPr>
          <p:cNvPr id="64" name="Rounded Rectangle 63"/>
          <p:cNvSpPr>
            <a:spLocks/>
          </p:cNvSpPr>
          <p:nvPr/>
        </p:nvSpPr>
        <p:spPr>
          <a:xfrm>
            <a:off x="4567898" y="1766024"/>
            <a:ext cx="822960" cy="36576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1400" b="1" i="1" dirty="0" smtClean="0"/>
              <a:t>+4% *</a:t>
            </a:r>
            <a:endParaRPr lang="en-US" sz="1400" b="1" i="1" baseline="30000" dirty="0"/>
          </a:p>
        </p:txBody>
      </p:sp>
      <p:sp>
        <p:nvSpPr>
          <p:cNvPr id="66" name="Rectangle 65"/>
          <p:cNvSpPr/>
          <p:nvPr/>
        </p:nvSpPr>
        <p:spPr>
          <a:xfrm>
            <a:off x="355707" y="2676871"/>
            <a:ext cx="2955353" cy="196596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0" tIns="180000" rIns="180000" bIns="18000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</a:rPr>
              <a:t>CRESTEREA INVESTITIILOR IN TRANSFORMARE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</a:rPr>
              <a:t>IMBUNATATIREA EFICIENTEI OPERATIONALE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</a:rPr>
              <a:t>CRESTEREA SOLIDA A PROFITULUI OPERATIONAL BRUT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50989" y="2688550"/>
            <a:ext cx="2011680" cy="1965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lIns="180000" tIns="144000" rIns="180000" bIns="180000" rtlCol="0" anchor="t" anchorCtr="0">
            <a:noAutofit/>
          </a:bodyPr>
          <a:lstStyle/>
          <a:p>
            <a:pPr marL="180000" indent="-180000">
              <a:spcBef>
                <a:spcPts val="300"/>
              </a:spcBef>
              <a:buClr>
                <a:srgbClr val="E60028"/>
              </a:buClr>
              <a:buFont typeface="Arial" pitchFamily="34" charset="0"/>
              <a:buChar char="■"/>
              <a:defRPr/>
            </a:pPr>
            <a:endParaRPr lang="en-US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buClr>
                <a:srgbClr val="E60028"/>
              </a:buClr>
              <a:defRPr/>
            </a:pP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300"/>
              </a:spcBef>
              <a:buClr>
                <a:srgbClr val="E60028"/>
              </a:buClr>
              <a:defRPr/>
            </a:pP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ounded Rectangle 67"/>
          <p:cNvSpPr>
            <a:spLocks/>
          </p:cNvSpPr>
          <p:nvPr/>
        </p:nvSpPr>
        <p:spPr>
          <a:xfrm>
            <a:off x="4427386" y="3122687"/>
            <a:ext cx="902451" cy="36576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1400" b="1" i="1" dirty="0" smtClean="0"/>
              <a:t>&gt;+4% *</a:t>
            </a:r>
            <a:endParaRPr lang="en-US" sz="1400" b="1" i="1" baseline="30000" dirty="0"/>
          </a:p>
        </p:txBody>
      </p:sp>
      <p:sp>
        <p:nvSpPr>
          <p:cNvPr id="69" name="Rectangle 68"/>
          <p:cNvSpPr>
            <a:spLocks/>
          </p:cNvSpPr>
          <p:nvPr/>
        </p:nvSpPr>
        <p:spPr>
          <a:xfrm>
            <a:off x="5638775" y="2702500"/>
            <a:ext cx="2618578" cy="1962076"/>
          </a:xfrm>
          <a:prstGeom prst="rect">
            <a:avLst/>
          </a:prstGeom>
          <a:solidFill>
            <a:srgbClr val="E6E4E4"/>
          </a:solidFill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Valorificarea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superioara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portofoliului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clienti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retail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non retail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Crestere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solida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volumelor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Presiune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marje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Ajustarea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dimensiunii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retelei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proceselor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nivel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ridicat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digitalizare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Continuarea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presiunii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datorata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cresterii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costurilor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salariale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>
            <a:spLocks/>
          </p:cNvSpPr>
          <p:nvPr/>
        </p:nvSpPr>
        <p:spPr>
          <a:xfrm>
            <a:off x="5636573" y="1143142"/>
            <a:ext cx="2535241" cy="923330"/>
          </a:xfrm>
          <a:prstGeom prst="rect">
            <a:avLst/>
          </a:prstGeom>
          <a:solidFill>
            <a:srgbClr val="E6E4E4"/>
          </a:solidFill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Crestere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solida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portofoliului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credite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Surse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finantare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stabile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5707" y="5308421"/>
            <a:ext cx="7901646" cy="4572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0" tIns="180000" rIns="180000" bIns="180000" anchor="ctr"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RENTABILITATE SOLIDA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21497" y="5275269"/>
            <a:ext cx="2011680" cy="480727"/>
          </a:xfrm>
          <a:prstGeom prst="rect">
            <a:avLst/>
          </a:prstGeom>
          <a:noFill/>
          <a:ln>
            <a:noFill/>
          </a:ln>
        </p:spPr>
        <p:txBody>
          <a:bodyPr wrap="square" lIns="180000" tIns="144000" rIns="180000" bIns="180000" rtlCol="0" anchor="t" anchorCtr="0">
            <a:noAutofit/>
          </a:bodyPr>
          <a:lstStyle/>
          <a:p>
            <a:pPr marL="180000" indent="-180000">
              <a:spcBef>
                <a:spcPts val="300"/>
              </a:spcBef>
              <a:buClr>
                <a:srgbClr val="E60028"/>
              </a:buClr>
              <a:buFont typeface="Arial" pitchFamily="34" charset="0"/>
              <a:buChar char="■"/>
              <a:defRPr/>
            </a:pPr>
            <a:r>
              <a:rPr lang="en-US" sz="1600" b="1" dirty="0">
                <a:solidFill>
                  <a:schemeClr val="bg1"/>
                </a:solidFill>
              </a:rPr>
              <a:t>ROE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ts val="300"/>
              </a:spcBef>
              <a:buClr>
                <a:srgbClr val="E60028"/>
              </a:buClr>
              <a:defRPr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>
            <a:spLocks/>
          </p:cNvSpPr>
          <p:nvPr/>
        </p:nvSpPr>
        <p:spPr>
          <a:xfrm>
            <a:off x="4337565" y="5348888"/>
            <a:ext cx="1147390" cy="3610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600" b="1" dirty="0"/>
              <a:t>&gt;12</a:t>
            </a:r>
            <a:r>
              <a:rPr lang="en-US" sz="1600" b="1" dirty="0" smtClean="0"/>
              <a:t>%**</a:t>
            </a:r>
            <a:endParaRPr lang="en-US" sz="1600" b="1" dirty="0"/>
          </a:p>
        </p:txBody>
      </p:sp>
      <p:sp>
        <p:nvSpPr>
          <p:cNvPr id="82" name="Rounded Rectangle 81"/>
          <p:cNvSpPr>
            <a:spLocks/>
          </p:cNvSpPr>
          <p:nvPr/>
        </p:nvSpPr>
        <p:spPr>
          <a:xfrm>
            <a:off x="3494421" y="3557052"/>
            <a:ext cx="1920240" cy="24688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1000" dirty="0" smtClean="0"/>
              <a:t>-5% </a:t>
            </a:r>
            <a:r>
              <a:rPr lang="en-US" sz="1000" dirty="0" err="1" smtClean="0"/>
              <a:t>numar</a:t>
            </a:r>
            <a:r>
              <a:rPr lang="en-US" sz="1000" dirty="0" smtClean="0"/>
              <a:t> de </a:t>
            </a:r>
            <a:r>
              <a:rPr lang="en-US" sz="1000" dirty="0" err="1" smtClean="0"/>
              <a:t>agentii</a:t>
            </a:r>
            <a:r>
              <a:rPr lang="en-US" sz="1000" dirty="0" smtClean="0"/>
              <a:t>*</a:t>
            </a:r>
            <a:endParaRPr lang="en-US" sz="1000" baseline="30000" dirty="0"/>
          </a:p>
        </p:txBody>
      </p:sp>
      <p:sp>
        <p:nvSpPr>
          <p:cNvPr id="83" name="Rounded Rectangle 82"/>
          <p:cNvSpPr>
            <a:spLocks/>
          </p:cNvSpPr>
          <p:nvPr/>
        </p:nvSpPr>
        <p:spPr>
          <a:xfrm>
            <a:off x="3483595" y="3959478"/>
            <a:ext cx="1920240" cy="24688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z="1000" dirty="0" smtClean="0"/>
              <a:t>-3% </a:t>
            </a:r>
            <a:r>
              <a:rPr lang="en-US" sz="1000" dirty="0" err="1" smtClean="0"/>
              <a:t>numar</a:t>
            </a:r>
            <a:r>
              <a:rPr lang="en-US" sz="1000" dirty="0" smtClean="0"/>
              <a:t> de </a:t>
            </a:r>
            <a:r>
              <a:rPr lang="en-US" sz="1000" dirty="0" err="1" smtClean="0"/>
              <a:t>angajati</a:t>
            </a:r>
            <a:r>
              <a:rPr lang="en-US" sz="1000" dirty="0" smtClean="0"/>
              <a:t> *</a:t>
            </a:r>
            <a:endParaRPr lang="en-US" sz="1000" baseline="300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3469477" y="2649855"/>
            <a:ext cx="1548031" cy="719034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>
              <a:spcBef>
                <a:spcPts val="1600"/>
              </a:spcBef>
              <a:buClr>
                <a:schemeClr val="bg2"/>
              </a:buClr>
              <a:buSzPct val="90000"/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PROFIT OPERATIONAL BRUT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3507277" y="1764962"/>
            <a:ext cx="1004333" cy="318924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>
              <a:spcBef>
                <a:spcPts val="1600"/>
              </a:spcBef>
              <a:buClr>
                <a:schemeClr val="bg2"/>
              </a:buClr>
              <a:buSzPct val="90000"/>
            </a:pPr>
            <a:r>
              <a:rPr lang="en-US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Depozite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3487798" y="1302278"/>
            <a:ext cx="858662" cy="318924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>
              <a:spcBef>
                <a:spcPts val="1600"/>
              </a:spcBef>
              <a:buClr>
                <a:schemeClr val="bg2"/>
              </a:buClr>
              <a:buSzPct val="90000"/>
            </a:pPr>
            <a:r>
              <a:rPr lang="en-US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Credite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2125" y="1271045"/>
            <a:ext cx="38986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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14368" y="1844483"/>
            <a:ext cx="38986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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98494" y="2647233"/>
            <a:ext cx="38986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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98494" y="2976606"/>
            <a:ext cx="38986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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98494" y="3131128"/>
            <a:ext cx="318975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6002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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E6002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88892" y="3549546"/>
            <a:ext cx="38986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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20561" y="3945863"/>
            <a:ext cx="38986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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88892" y="4232878"/>
            <a:ext cx="318975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6002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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E6002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46460" y="5992252"/>
            <a:ext cx="3913700" cy="22659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>
              <a:buClr>
                <a:schemeClr val="bg2"/>
              </a:buClr>
              <a:buSzPct val="90000"/>
            </a:pPr>
            <a:r>
              <a:rPr lang="en-US" sz="1000" b="1" i="1" dirty="0" smtClean="0">
                <a:solidFill>
                  <a:schemeClr val="tx1"/>
                </a:solidFill>
                <a:latin typeface="Arial"/>
              </a:rPr>
              <a:t>** ROE de-a </a:t>
            </a:r>
            <a:r>
              <a:rPr lang="en-US" sz="1000" b="1" i="1" dirty="0" err="1" smtClean="0">
                <a:solidFill>
                  <a:schemeClr val="tx1"/>
                </a:solidFill>
                <a:latin typeface="Arial"/>
              </a:rPr>
              <a:t>lungul</a:t>
            </a:r>
            <a:r>
              <a:rPr lang="en-US" sz="1000" b="1" i="1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1000" b="1" i="1" dirty="0" err="1" smtClean="0">
                <a:solidFill>
                  <a:schemeClr val="tx1"/>
                </a:solidFill>
                <a:latin typeface="Arial"/>
              </a:rPr>
              <a:t>perioadei</a:t>
            </a:r>
            <a:endParaRPr lang="en-US" sz="1000" b="1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4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000" dirty="0" smtClean="0"/>
              <a:t>OBIECTIVE STRATEGICE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42148" y="2278009"/>
            <a:ext cx="461198" cy="827260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992" y="98526"/>
            <a:ext cx="8424381" cy="553998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BRD: Un </a:t>
            </a:r>
            <a:r>
              <a:rPr lang="en-US" sz="1800" b="1" dirty="0" err="1" smtClean="0">
                <a:solidFill>
                  <a:srgbClr val="E60028"/>
                </a:solidFill>
              </a:rPr>
              <a:t>grup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bancar</a:t>
            </a:r>
            <a:r>
              <a:rPr lang="en-US" sz="1800" b="1" dirty="0" smtClean="0">
                <a:solidFill>
                  <a:srgbClr val="E60028"/>
                </a:solidFill>
              </a:rPr>
              <a:t> BAZAT PE UN MODEL UNIVERSAL, CU SUBSIDIARE DE TOP IN DOMENII VARIATE 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085" y="6034783"/>
            <a:ext cx="3868881" cy="205621"/>
          </a:xfrm>
          <a:prstGeom prst="rect">
            <a:avLst/>
          </a:prstGeom>
          <a:noFill/>
        </p:spPr>
        <p:txBody>
          <a:bodyPr wrap="square" lIns="33236" tIns="33236" rIns="33236" bIns="33236" rtlCol="0" anchor="ctr">
            <a:spAutoFit/>
          </a:bodyPr>
          <a:lstStyle/>
          <a:p>
            <a:pPr>
              <a:spcBef>
                <a:spcPts val="1477"/>
              </a:spcBef>
              <a:buClr>
                <a:schemeClr val="bg2"/>
              </a:buClr>
              <a:buSzPct val="90000"/>
            </a:pPr>
            <a:endParaRPr lang="en-US" sz="900" i="1" dirty="0">
              <a:latin typeface="Arial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53" y="1305582"/>
            <a:ext cx="2651760" cy="80227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retail</a:t>
            </a: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096" y="1297780"/>
            <a:ext cx="2717617" cy="813739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Societati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afiliate</a:t>
            </a:r>
            <a:r>
              <a:rPr kumimoji="0" lang="en-US" sz="1200" b="1" i="0" u="none" strike="noStrike" kern="1200" cap="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all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specializate</a:t>
            </a: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302" y="1301916"/>
            <a:ext cx="2651760" cy="80960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cap="all" noProof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companii</a:t>
            </a: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992" y="960043"/>
            <a:ext cx="8440853" cy="201168"/>
          </a:xfrm>
          <a:prstGeom prst="rect">
            <a:avLst/>
          </a:prstGeom>
          <a:solidFill>
            <a:srgbClr val="E6002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43607" y="2488027"/>
            <a:ext cx="2743200" cy="3331415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75000"/>
              </a:sys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2,2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milioane</a:t>
            </a:r>
            <a:r>
              <a:rPr lang="en-US" sz="1050" kern="0" dirty="0">
                <a:solidFill>
                  <a:srgbClr val="000000"/>
                </a:solidFill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clienti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activi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persoane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fizice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115 mii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clienti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activi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50" kern="0" dirty="0">
                <a:solidFill>
                  <a:srgbClr val="000000"/>
                </a:solidFill>
              </a:rPr>
              <a:t>S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mall Business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# 1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credite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acordate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persoanelor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fizice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(16,9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% </a:t>
            </a:r>
            <a:r>
              <a:rPr lang="en-US" sz="1050" kern="0" dirty="0" err="1" smtClean="0">
                <a:solidFill>
                  <a:srgbClr val="000000"/>
                </a:solidFill>
              </a:rPr>
              <a:t>cota</a:t>
            </a:r>
            <a:r>
              <a:rPr lang="en-US" sz="1050" kern="0" dirty="0" smtClean="0">
                <a:solidFill>
                  <a:srgbClr val="000000"/>
                </a:solidFill>
              </a:rPr>
              <a:t> de </a:t>
            </a:r>
            <a:r>
              <a:rPr lang="en-US" sz="1050" kern="0" dirty="0" err="1" smtClean="0">
                <a:solidFill>
                  <a:srgbClr val="000000"/>
                </a:solidFill>
              </a:rPr>
              <a:t>piata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# 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depozite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atrase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de la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clienti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persoane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fizice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(13,8% </a:t>
            </a:r>
            <a:r>
              <a:rPr lang="en-US" sz="1050" kern="0" noProof="0" dirty="0" err="1" smtClean="0">
                <a:solidFill>
                  <a:srgbClr val="000000"/>
                </a:solidFill>
              </a:rPr>
              <a:t>cota</a:t>
            </a:r>
            <a:r>
              <a:rPr lang="en-US" sz="1050" kern="0" noProof="0" dirty="0" smtClean="0">
                <a:solidFill>
                  <a:srgbClr val="000000"/>
                </a:solidFill>
              </a:rPr>
              <a:t> de </a:t>
            </a:r>
            <a:r>
              <a:rPr lang="en-US" sz="1050" kern="0" noProof="0" dirty="0" err="1" smtClean="0">
                <a:solidFill>
                  <a:srgbClr val="000000"/>
                </a:solidFill>
              </a:rPr>
              <a:t>piata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</a:t>
            </a:r>
          </a:p>
          <a:p>
            <a:pPr marL="13716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24784" y="2497032"/>
            <a:ext cx="2699231" cy="332714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75000"/>
              </a:sys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570 </a:t>
            </a:r>
            <a:r>
              <a:rPr lang="en-US" sz="1050" kern="0" dirty="0" err="1"/>
              <a:t>c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ompanii</a:t>
            </a:r>
            <a:r>
              <a:rPr lang="en-US" sz="1050" kern="0" dirty="0" smtClean="0"/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mari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la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nivel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de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grupuri</a:t>
            </a: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lang="en-US" sz="1050" kern="0" dirty="0" smtClean="0">
                <a:solidFill>
                  <a:srgbClr val="000000"/>
                </a:solidFill>
              </a:rPr>
              <a:t>11 mii </a:t>
            </a:r>
            <a:r>
              <a:rPr lang="en-US" sz="1050" kern="0" dirty="0" err="1" smtClean="0">
                <a:solidFill>
                  <a:srgbClr val="000000"/>
                </a:solidFill>
              </a:rPr>
              <a:t>clienti</a:t>
            </a:r>
            <a:r>
              <a:rPr lang="en-US" sz="1050" kern="0" dirty="0" smtClean="0">
                <a:solidFill>
                  <a:srgbClr val="000000"/>
                </a:solidFill>
              </a:rPr>
              <a:t> IMM</a:t>
            </a: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6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mii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autoritati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locale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entitati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publice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# 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depozite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atrase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de la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companii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(13,0% </a:t>
            </a:r>
            <a:r>
              <a:rPr lang="en-US" sz="1050" kern="0" dirty="0" err="1" smtClean="0">
                <a:solidFill>
                  <a:srgbClr val="000000"/>
                </a:solidFill>
              </a:rPr>
              <a:t>cota</a:t>
            </a:r>
            <a:r>
              <a:rPr lang="en-US" sz="1050" kern="0" dirty="0" smtClean="0">
                <a:solidFill>
                  <a:srgbClr val="000000"/>
                </a:solidFill>
              </a:rPr>
              <a:t> de </a:t>
            </a:r>
            <a:r>
              <a:rPr lang="en-US" sz="1050" kern="0" dirty="0" err="1" smtClean="0">
                <a:solidFill>
                  <a:srgbClr val="000000"/>
                </a:solidFill>
              </a:rPr>
              <a:t>piata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# 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 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 factoring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# 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 in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piata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de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servicii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de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custodie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(73% </a:t>
            </a:r>
            <a:r>
              <a:rPr lang="en-US" sz="1050" kern="0" noProof="0" dirty="0" err="1" smtClean="0">
                <a:solidFill>
                  <a:srgbClr val="000000"/>
                </a:solidFill>
              </a:rPr>
              <a:t>cota</a:t>
            </a:r>
            <a:r>
              <a:rPr lang="en-US" sz="1050" kern="0" noProof="0" dirty="0" smtClean="0">
                <a:solidFill>
                  <a:srgbClr val="000000"/>
                </a:solidFill>
              </a:rPr>
              <a:t> de </a:t>
            </a:r>
            <a:r>
              <a:rPr lang="en-US" sz="1050" kern="0" noProof="0" dirty="0" err="1" smtClean="0">
                <a:solidFill>
                  <a:srgbClr val="000000"/>
                </a:solidFill>
              </a:rPr>
              <a:t>piata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</a:t>
            </a: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# </a:t>
            </a: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credite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acordate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companiilor</a:t>
            </a:r>
            <a:r>
              <a:rPr kumimoji="0" lang="en-US" sz="105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</a:t>
            </a:r>
            <a:r>
              <a:rPr lang="en-US" sz="1050" kern="0" dirty="0" smtClean="0">
                <a:solidFill>
                  <a:srgbClr val="000000"/>
                </a:solidFill>
              </a:rPr>
              <a:t>8,7% </a:t>
            </a:r>
            <a:r>
              <a:rPr lang="en-US" sz="1050" kern="0" dirty="0" err="1" smtClean="0">
                <a:solidFill>
                  <a:srgbClr val="000000"/>
                </a:solidFill>
              </a:rPr>
              <a:t>cota</a:t>
            </a:r>
            <a:r>
              <a:rPr lang="en-US" sz="1050" kern="0" dirty="0" smtClean="0">
                <a:solidFill>
                  <a:srgbClr val="000000"/>
                </a:solidFill>
              </a:rPr>
              <a:t> de </a:t>
            </a:r>
            <a:r>
              <a:rPr lang="en-US" sz="1050" kern="0" dirty="0" err="1" smtClean="0">
                <a:solidFill>
                  <a:srgbClr val="000000"/>
                </a:solidFill>
              </a:rPr>
              <a:t>piata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4262" y="2514041"/>
            <a:ext cx="2693118" cy="3303379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" lastClr="FFFFFF">
                <a:lumMod val="75000"/>
              </a:sys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80000" marR="0" lvl="0" indent="-180000" defTabSz="914400" eaLnBrk="1" fontAlgn="auto" latinLnBrk="0" hangingPunct="1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82593" y="2560204"/>
            <a:ext cx="2103120" cy="46877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80000" marR="0" lvl="0" indent="-1800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100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%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detinuta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BRD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# 3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piata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locala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leasing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682593" y="3096497"/>
            <a:ext cx="2103120" cy="464215"/>
          </a:xfrm>
          <a:prstGeom prst="round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80000" marR="0" lvl="0" indent="-180000" defTabSz="91440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100%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detinuta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BRD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80000" marR="0" lvl="0" indent="-180000" defTabSz="91440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#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cu o </a:t>
            </a:r>
            <a:r>
              <a:rPr lang="en-US" sz="900" kern="0" dirty="0" err="1" smtClean="0">
                <a:solidFill>
                  <a:prstClr val="black"/>
                </a:solidFill>
              </a:rPr>
              <a:t>cota</a:t>
            </a:r>
            <a:r>
              <a:rPr lang="en-US" sz="900" kern="0" dirty="0" smtClean="0">
                <a:solidFill>
                  <a:prstClr val="black"/>
                </a:solidFill>
              </a:rPr>
              <a:t> de </a:t>
            </a:r>
            <a:r>
              <a:rPr lang="en-US" sz="900" kern="0" dirty="0" err="1" smtClean="0">
                <a:solidFill>
                  <a:prstClr val="black"/>
                </a:solidFill>
              </a:rPr>
              <a:t>piata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12,6%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682593" y="3607490"/>
            <a:ext cx="2103120" cy="701834"/>
          </a:xfrm>
          <a:prstGeom prst="round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80000" marR="0" lvl="0" indent="-180000" defTabSz="91440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49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%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detinuta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BRD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51%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SG</a:t>
            </a:r>
          </a:p>
          <a:p>
            <a:pPr marL="180000" lvl="0" indent="-180000" fontAlgn="base"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900" kern="0" dirty="0">
                <a:solidFill>
                  <a:prstClr val="black"/>
                </a:solidFill>
              </a:rPr>
              <a:t>#3  </a:t>
            </a:r>
            <a:r>
              <a:rPr lang="en-US" sz="900" kern="0" dirty="0" err="1" smtClean="0">
                <a:solidFill>
                  <a:prstClr val="black"/>
                </a:solidFill>
              </a:rPr>
              <a:t>credite</a:t>
            </a:r>
            <a:r>
              <a:rPr lang="en-US" sz="900" kern="0" dirty="0" smtClean="0">
                <a:solidFill>
                  <a:prstClr val="black"/>
                </a:solidFill>
              </a:rPr>
              <a:t> de </a:t>
            </a:r>
            <a:r>
              <a:rPr lang="en-US" sz="900" kern="0" dirty="0" err="1" smtClean="0"/>
              <a:t>consum</a:t>
            </a:r>
            <a:r>
              <a:rPr lang="en-US" sz="900" kern="0" dirty="0" smtClean="0"/>
              <a:t> NBFI* cu </a:t>
            </a:r>
            <a:r>
              <a:rPr lang="en-US" sz="900" kern="0" dirty="0" smtClean="0">
                <a:solidFill>
                  <a:prstClr val="black"/>
                </a:solidFill>
              </a:rPr>
              <a:t>o </a:t>
            </a:r>
            <a:r>
              <a:rPr lang="en-US" sz="900" kern="0" dirty="0" err="1" smtClean="0">
                <a:solidFill>
                  <a:prstClr val="black"/>
                </a:solidFill>
              </a:rPr>
              <a:t>cota</a:t>
            </a:r>
            <a:r>
              <a:rPr lang="en-US" sz="900" kern="0" dirty="0" smtClean="0">
                <a:solidFill>
                  <a:prstClr val="black"/>
                </a:solidFill>
              </a:rPr>
              <a:t> de </a:t>
            </a:r>
            <a:r>
              <a:rPr lang="en-US" sz="900" kern="0" dirty="0" err="1" smtClean="0">
                <a:solidFill>
                  <a:prstClr val="black"/>
                </a:solidFill>
              </a:rPr>
              <a:t>piata</a:t>
            </a:r>
            <a:r>
              <a:rPr lang="en-US" sz="900" kern="0" dirty="0" smtClean="0">
                <a:solidFill>
                  <a:prstClr val="black"/>
                </a:solidFill>
              </a:rPr>
              <a:t> de 10%</a:t>
            </a:r>
            <a:endParaRPr lang="en-US" sz="900" kern="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61992" y="2562476"/>
            <a:ext cx="84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</a:rPr>
              <a:t>BRD Sogelease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00092" y="3161180"/>
            <a:ext cx="629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</a:rPr>
              <a:t>BRD AM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16376" y="3641110"/>
            <a:ext cx="629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</a:rPr>
              <a:t>BRD Finance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692377" y="4473925"/>
            <a:ext cx="2103120" cy="499027"/>
          </a:xfrm>
          <a:prstGeom prst="round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80000" marR="0" lvl="0" indent="-180000" defTabSz="91440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49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%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detinuta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BRD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51%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SG</a:t>
            </a:r>
          </a:p>
          <a:p>
            <a:pPr marL="180000" marR="0" lvl="0" indent="-180000" defTabSz="91440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# 6 cu o </a:t>
            </a:r>
            <a:r>
              <a:rPr lang="en-US" sz="900" kern="0" dirty="0" err="1" smtClean="0">
                <a:solidFill>
                  <a:prstClr val="black"/>
                </a:solidFill>
              </a:rPr>
              <a:t>cota</a:t>
            </a:r>
            <a:r>
              <a:rPr lang="en-US" sz="900" kern="0" dirty="0" smtClean="0">
                <a:solidFill>
                  <a:prstClr val="black"/>
                </a:solidFill>
              </a:rPr>
              <a:t> de </a:t>
            </a:r>
            <a:r>
              <a:rPr lang="en-US" sz="900" kern="0" dirty="0" err="1" smtClean="0">
                <a:solidFill>
                  <a:prstClr val="black"/>
                </a:solidFill>
              </a:rPr>
              <a:t>piata</a:t>
            </a:r>
            <a:r>
              <a:rPr lang="en-US" sz="900" kern="0" dirty="0" smtClean="0">
                <a:solidFill>
                  <a:prstClr val="black"/>
                </a:solidFill>
              </a:rPr>
              <a:t> d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6.5%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692377" y="5073553"/>
            <a:ext cx="2103120" cy="679975"/>
          </a:xfrm>
          <a:prstGeom prst="roundRect">
            <a:avLst/>
          </a:prstGeom>
          <a:solidFill>
            <a:srgbClr val="FFFFFF">
              <a:lumMod val="9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180000" indent="-180000" fontAlgn="base"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900" kern="0" dirty="0" smtClean="0">
                <a:solidFill>
                  <a:srgbClr val="000000"/>
                </a:solidFill>
              </a:rPr>
              <a:t>49</a:t>
            </a:r>
            <a:r>
              <a:rPr lang="en-US" sz="900" kern="0" dirty="0">
                <a:solidFill>
                  <a:srgbClr val="000000"/>
                </a:solidFill>
              </a:rPr>
              <a:t>% </a:t>
            </a:r>
            <a:r>
              <a:rPr lang="en-US" sz="900" kern="0" dirty="0" err="1" smtClean="0">
                <a:solidFill>
                  <a:srgbClr val="000000"/>
                </a:solidFill>
              </a:rPr>
              <a:t>detinuta</a:t>
            </a:r>
            <a:r>
              <a:rPr lang="en-US" sz="900" kern="0" dirty="0" smtClean="0">
                <a:solidFill>
                  <a:srgbClr val="000000"/>
                </a:solidFill>
              </a:rPr>
              <a:t> de BRD</a:t>
            </a:r>
            <a:r>
              <a:rPr lang="en-US" sz="900" kern="0" dirty="0">
                <a:solidFill>
                  <a:srgbClr val="000000"/>
                </a:solidFill>
              </a:rPr>
              <a:t>, 51 % </a:t>
            </a:r>
            <a:r>
              <a:rPr lang="en-US" sz="900" kern="0" dirty="0" smtClean="0">
                <a:solidFill>
                  <a:srgbClr val="000000"/>
                </a:solidFill>
              </a:rPr>
              <a:t>de </a:t>
            </a:r>
            <a:r>
              <a:rPr lang="en-US" sz="900" kern="0" dirty="0">
                <a:solidFill>
                  <a:srgbClr val="000000"/>
                </a:solidFill>
              </a:rPr>
              <a:t>SG</a:t>
            </a:r>
          </a:p>
          <a:p>
            <a:pPr marL="180000" indent="-180000" fontAlgn="base">
              <a:spcBef>
                <a:spcPts val="300"/>
              </a:spcBef>
              <a:spcAft>
                <a:spcPct val="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900" kern="0" dirty="0" smtClean="0">
                <a:solidFill>
                  <a:srgbClr val="000000"/>
                </a:solidFill>
              </a:rPr>
              <a:t>3,4</a:t>
            </a:r>
            <a:r>
              <a:rPr lang="en-US" sz="900" kern="0" dirty="0">
                <a:solidFill>
                  <a:srgbClr val="000000"/>
                </a:solidFill>
              </a:rPr>
              <a:t>% </a:t>
            </a:r>
            <a:r>
              <a:rPr lang="en-US" sz="900" kern="0" dirty="0" err="1" smtClean="0">
                <a:solidFill>
                  <a:srgbClr val="000000"/>
                </a:solidFill>
              </a:rPr>
              <a:t>cota</a:t>
            </a:r>
            <a:r>
              <a:rPr lang="en-US" sz="900" kern="0" dirty="0" smtClean="0">
                <a:solidFill>
                  <a:srgbClr val="000000"/>
                </a:solidFill>
              </a:rPr>
              <a:t> de </a:t>
            </a:r>
            <a:r>
              <a:rPr lang="en-US" sz="900" kern="0" dirty="0" err="1" smtClean="0">
                <a:solidFill>
                  <a:srgbClr val="000000"/>
                </a:solidFill>
              </a:rPr>
              <a:t>piata</a:t>
            </a:r>
            <a:r>
              <a:rPr lang="en-US" sz="900" kern="0" dirty="0" smtClean="0">
                <a:solidFill>
                  <a:srgbClr val="000000"/>
                </a:solidFill>
              </a:rPr>
              <a:t> </a:t>
            </a:r>
            <a:r>
              <a:rPr lang="en-US" sz="900" kern="0" dirty="0" err="1" smtClean="0">
                <a:solidFill>
                  <a:srgbClr val="000000"/>
                </a:solidFill>
              </a:rPr>
              <a:t>pe</a:t>
            </a:r>
            <a:r>
              <a:rPr lang="en-US" sz="900" kern="0" dirty="0" smtClean="0">
                <a:solidFill>
                  <a:srgbClr val="000000"/>
                </a:solidFill>
              </a:rPr>
              <a:t> </a:t>
            </a:r>
            <a:r>
              <a:rPr lang="en-US" sz="900" kern="0" dirty="0" err="1" smtClean="0">
                <a:solidFill>
                  <a:srgbClr val="000000"/>
                </a:solidFill>
              </a:rPr>
              <a:t>Pilonul</a:t>
            </a:r>
            <a:r>
              <a:rPr lang="en-US" sz="900" kern="0" dirty="0" smtClean="0">
                <a:solidFill>
                  <a:srgbClr val="000000"/>
                </a:solidFill>
              </a:rPr>
              <a:t> 2, 5,3</a:t>
            </a:r>
            <a:r>
              <a:rPr lang="en-US" sz="900" kern="0" dirty="0">
                <a:solidFill>
                  <a:srgbClr val="000000"/>
                </a:solidFill>
              </a:rPr>
              <a:t>% </a:t>
            </a:r>
            <a:r>
              <a:rPr lang="en-US" sz="900" kern="0" dirty="0" err="1" smtClean="0">
                <a:solidFill>
                  <a:srgbClr val="000000"/>
                </a:solidFill>
              </a:rPr>
              <a:t>cota</a:t>
            </a:r>
            <a:r>
              <a:rPr lang="en-US" sz="900" kern="0" dirty="0" smtClean="0">
                <a:solidFill>
                  <a:srgbClr val="000000"/>
                </a:solidFill>
              </a:rPr>
              <a:t> de </a:t>
            </a:r>
            <a:r>
              <a:rPr lang="en-US" sz="900" kern="0" dirty="0" err="1" smtClean="0">
                <a:solidFill>
                  <a:srgbClr val="000000"/>
                </a:solidFill>
              </a:rPr>
              <a:t>piata</a:t>
            </a:r>
            <a:r>
              <a:rPr lang="en-US" sz="900" kern="0" dirty="0" smtClean="0">
                <a:solidFill>
                  <a:srgbClr val="000000"/>
                </a:solidFill>
              </a:rPr>
              <a:t> </a:t>
            </a:r>
            <a:r>
              <a:rPr lang="en-US" sz="900" kern="0" dirty="0" err="1" smtClean="0">
                <a:solidFill>
                  <a:srgbClr val="000000"/>
                </a:solidFill>
              </a:rPr>
              <a:t>pe</a:t>
            </a:r>
            <a:r>
              <a:rPr lang="en-US" sz="900" kern="0" dirty="0" smtClean="0">
                <a:solidFill>
                  <a:srgbClr val="000000"/>
                </a:solidFill>
              </a:rPr>
              <a:t> </a:t>
            </a:r>
            <a:r>
              <a:rPr lang="en-US" sz="900" kern="0" dirty="0" err="1" smtClean="0">
                <a:solidFill>
                  <a:srgbClr val="000000"/>
                </a:solidFill>
              </a:rPr>
              <a:t>Pilonul</a:t>
            </a:r>
            <a:r>
              <a:rPr lang="en-US" sz="900" kern="0" dirty="0" smtClean="0">
                <a:solidFill>
                  <a:srgbClr val="000000"/>
                </a:solidFill>
              </a:rPr>
              <a:t> 3</a:t>
            </a:r>
            <a:endParaRPr lang="en-US" sz="900" kern="0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14262" y="4526687"/>
            <a:ext cx="7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</a:rPr>
              <a:t>BRD</a:t>
            </a:r>
          </a:p>
          <a:p>
            <a:r>
              <a:rPr lang="en-US" sz="800" b="1" dirty="0" smtClean="0">
                <a:solidFill>
                  <a:srgbClr val="000000"/>
                </a:solidFill>
              </a:rPr>
              <a:t>Life insurance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25848" y="5098252"/>
            <a:ext cx="788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</a:rPr>
              <a:t>BRD</a:t>
            </a:r>
          </a:p>
          <a:p>
            <a:r>
              <a:rPr lang="en-US" sz="800" b="1" dirty="0" smtClean="0">
                <a:solidFill>
                  <a:srgbClr val="000000"/>
                </a:solidFill>
              </a:rPr>
              <a:t>PENSII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1992" y="5948681"/>
            <a:ext cx="83442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Date: la Dec 2017,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excluzand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: BRD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Asigurari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de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Viata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si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BRD 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Fond de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Pensii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ale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caror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cota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de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piata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este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la Sept -17; BRD Finance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cota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de </a:t>
            </a:r>
            <a:r>
              <a:rPr lang="en-US" sz="900" i="1" dirty="0" err="1" smtClean="0">
                <a:solidFill>
                  <a:srgbClr val="000000"/>
                </a:solidFill>
                <a:cs typeface="Arial"/>
              </a:rPr>
              <a:t>piata</a:t>
            </a:r>
            <a:r>
              <a:rPr lang="en-US" sz="900" i="1" dirty="0" smtClean="0">
                <a:solidFill>
                  <a:srgbClr val="000000"/>
                </a:solidFill>
                <a:cs typeface="Arial"/>
              </a:rPr>
              <a:t> la Iunie-17</a:t>
            </a:r>
            <a:endParaRPr lang="en-US" sz="900" i="1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1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098" y="93356"/>
            <a:ext cx="8593691" cy="553998"/>
          </a:xfrm>
        </p:spPr>
        <p:txBody>
          <a:bodyPr/>
          <a:lstStyle/>
          <a:p>
            <a:r>
              <a:rPr lang="en-US" sz="1800" b="1" dirty="0" err="1" smtClean="0"/>
              <a:t>Evolutii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pozitive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pentru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mediul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bancar</a:t>
            </a:r>
            <a:r>
              <a:rPr lang="en-US" sz="1800" b="1" dirty="0" smtClean="0"/>
              <a:t> in PERIOADA RECENTA, </a:t>
            </a:r>
            <a:r>
              <a:rPr lang="en-US" sz="1800" b="1" dirty="0" err="1" smtClean="0"/>
              <a:t>provocari</a:t>
            </a:r>
            <a:r>
              <a:rPr lang="en-US" sz="1800" b="1" dirty="0"/>
              <a:t> </a:t>
            </a:r>
            <a:r>
              <a:rPr lang="en-US" sz="1800" b="1" dirty="0" smtClean="0"/>
              <a:t>IMPORTANTE </a:t>
            </a:r>
            <a:r>
              <a:rPr lang="en-US" sz="1800" b="1" dirty="0" err="1" smtClean="0"/>
              <a:t>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oportunitati</a:t>
            </a:r>
            <a:r>
              <a:rPr lang="en-US" sz="1800" b="1" dirty="0"/>
              <a:t> </a:t>
            </a:r>
            <a:r>
              <a:rPr lang="en-US" sz="1800" b="1" dirty="0" err="1" smtClean="0"/>
              <a:t>peNTRU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viitor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1860D9F-3986-45C7-AD46-11802FACF9A4}"/>
              </a:ext>
            </a:extLst>
          </p:cNvPr>
          <p:cNvSpPr>
            <a:spLocks/>
          </p:cNvSpPr>
          <p:nvPr/>
        </p:nvSpPr>
        <p:spPr>
          <a:xfrm>
            <a:off x="375176" y="1637614"/>
            <a:ext cx="3556807" cy="100027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/>
              <a:t>Crestere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solida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si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sustinuta</a:t>
            </a:r>
            <a:r>
              <a:rPr lang="en-US" sz="1000" b="1" kern="0" dirty="0" smtClean="0"/>
              <a:t> a PIB-</a:t>
            </a:r>
            <a:r>
              <a:rPr lang="en-US" sz="1000" b="1" kern="0" dirty="0" err="1" smtClean="0"/>
              <a:t>ului</a:t>
            </a:r>
            <a:r>
              <a:rPr lang="en-US" sz="1000" b="1" kern="0" dirty="0" smtClean="0"/>
              <a:t> </a:t>
            </a:r>
            <a:r>
              <a:rPr lang="en-US" sz="1000" kern="0" dirty="0" smtClean="0"/>
              <a:t>in </a:t>
            </a:r>
            <a:r>
              <a:rPr lang="en-US" sz="1000" kern="0" dirty="0" err="1" smtClean="0"/>
              <a:t>ultimii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ani</a:t>
            </a:r>
            <a:endParaRPr lang="en-US" sz="1000" kern="0" dirty="0" smtClean="0"/>
          </a:p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smtClean="0"/>
              <a:t>Rate de </a:t>
            </a:r>
            <a:r>
              <a:rPr lang="en-US" sz="1000" b="1" kern="0" dirty="0" err="1" smtClean="0"/>
              <a:t>dobanda</a:t>
            </a:r>
            <a:r>
              <a:rPr lang="en-US" sz="1000" b="1" kern="0" dirty="0" smtClean="0"/>
              <a:t> in </a:t>
            </a:r>
            <a:r>
              <a:rPr lang="en-US" sz="1000" b="1" kern="0" dirty="0" err="1" smtClean="0"/>
              <a:t>crestere</a:t>
            </a:r>
            <a:r>
              <a:rPr lang="en-US" sz="1000" b="1" kern="0" dirty="0" smtClean="0"/>
              <a:t>, </a:t>
            </a:r>
            <a:r>
              <a:rPr lang="en-US" sz="1000" kern="0" dirty="0" err="1" smtClean="0"/>
              <a:t>sustinute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inflatie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de </a:t>
            </a:r>
            <a:r>
              <a:rPr lang="ro-RO" sz="1000" dirty="0"/>
              <a:t>retragerea treptată a politicilor monetare </a:t>
            </a:r>
            <a:r>
              <a:rPr lang="ro-RO" sz="1000" dirty="0" smtClean="0"/>
              <a:t>ultra-acomodative</a:t>
            </a:r>
            <a:r>
              <a:rPr lang="en-US" sz="1000" dirty="0" smtClean="0"/>
              <a:t> din zona EURO</a:t>
            </a:r>
            <a:r>
              <a:rPr lang="en-US" sz="1000" kern="0" dirty="0" smtClean="0"/>
              <a:t> </a:t>
            </a:r>
          </a:p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kern="0" dirty="0" err="1" smtClean="0"/>
              <a:t>Somaj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scazut</a:t>
            </a:r>
            <a:r>
              <a:rPr lang="en-US" sz="1000" kern="0" dirty="0" smtClean="0"/>
              <a:t>, </a:t>
            </a:r>
            <a:r>
              <a:rPr lang="en-US" sz="1000" kern="0" dirty="0" err="1" smtClean="0"/>
              <a:t>mult</a:t>
            </a:r>
            <a:r>
              <a:rPr lang="en-US" sz="1000" kern="0" dirty="0" smtClean="0"/>
              <a:t> sub media UE, cu o </a:t>
            </a:r>
            <a:r>
              <a:rPr lang="en-US" sz="1000" kern="0" dirty="0" err="1" smtClean="0"/>
              <a:t>tendinta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scadere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sustinuta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inregistrata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ultimii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ani</a:t>
            </a:r>
            <a:endParaRPr lang="en-US" sz="1000" kern="0" dirty="0" smtClean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1860D9F-3986-45C7-AD46-11802FACF9A4}"/>
              </a:ext>
            </a:extLst>
          </p:cNvPr>
          <p:cNvSpPr>
            <a:spLocks/>
          </p:cNvSpPr>
          <p:nvPr/>
        </p:nvSpPr>
        <p:spPr>
          <a:xfrm>
            <a:off x="5172074" y="1669958"/>
            <a:ext cx="3544413" cy="100027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/>
              <a:t>Crestere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nesustenabila</a:t>
            </a:r>
            <a:r>
              <a:rPr lang="en-US" sz="1000" b="1" kern="0" dirty="0" smtClean="0"/>
              <a:t> </a:t>
            </a:r>
            <a:r>
              <a:rPr lang="en-US" sz="1000" b="1" kern="0" dirty="0" err="1"/>
              <a:t>p</a:t>
            </a:r>
            <a:r>
              <a:rPr lang="en-US" sz="1000" b="1" kern="0" dirty="0" err="1" smtClean="0"/>
              <a:t>e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termen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mediu</a:t>
            </a:r>
            <a:r>
              <a:rPr lang="en-US" sz="1000" b="1" kern="0" dirty="0" smtClean="0"/>
              <a:t> a PIB-</a:t>
            </a:r>
            <a:r>
              <a:rPr lang="en-US" sz="1000" b="1" kern="0" dirty="0" err="1" smtClean="0"/>
              <a:t>ului</a:t>
            </a:r>
            <a:r>
              <a:rPr lang="en-US" sz="1000" b="1" kern="0" dirty="0" smtClean="0"/>
              <a:t> </a:t>
            </a:r>
            <a:r>
              <a:rPr lang="en-US" sz="1000" kern="0" dirty="0" smtClean="0"/>
              <a:t>– </a:t>
            </a:r>
            <a:r>
              <a:rPr lang="en-US" sz="1000" kern="0" dirty="0" err="1" smtClean="0"/>
              <a:t>crestere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economica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alimentata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cresterea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consumului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privat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impulsul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masurilor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fiscale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sustinute</a:t>
            </a:r>
            <a:r>
              <a:rPr lang="en-US" sz="1000" kern="0" dirty="0" smtClean="0"/>
              <a:t> de </a:t>
            </a:r>
            <a:r>
              <a:rPr lang="en-US" sz="1000" kern="0" dirty="0" err="1" smtClean="0"/>
              <a:t>guvern</a:t>
            </a:r>
            <a:endParaRPr lang="en-US" sz="1000" kern="0" dirty="0" smtClean="0"/>
          </a:p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/>
              <a:t>Cresterea</a:t>
            </a:r>
            <a:r>
              <a:rPr lang="en-US" sz="1000" b="1" kern="0" dirty="0" smtClean="0"/>
              <a:t> </a:t>
            </a:r>
            <a:r>
              <a:rPr lang="en-US" sz="1000" b="1" kern="0" dirty="0" err="1" smtClean="0"/>
              <a:t>salariilor</a:t>
            </a:r>
            <a:r>
              <a:rPr lang="en-US" sz="1000" b="1" kern="0" dirty="0" smtClean="0"/>
              <a:t> </a:t>
            </a:r>
            <a:r>
              <a:rPr lang="en-US" sz="1000" kern="0" dirty="0" smtClean="0"/>
              <a:t>a </a:t>
            </a:r>
            <a:r>
              <a:rPr lang="en-US" sz="1000" kern="0" dirty="0" err="1" smtClean="0"/>
              <a:t>depasit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productivitatea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punand</a:t>
            </a:r>
            <a:r>
              <a:rPr lang="en-US" sz="1000" kern="0" dirty="0" smtClean="0"/>
              <a:t> in </a:t>
            </a:r>
            <a:r>
              <a:rPr lang="en-US" sz="1000" kern="0" dirty="0" err="1" smtClean="0"/>
              <a:t>pericol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competitivitatea</a:t>
            </a:r>
            <a:r>
              <a:rPr lang="en-US" sz="1000" kern="0" dirty="0" smtClean="0"/>
              <a:t> externa </a:t>
            </a:r>
            <a:r>
              <a:rPr lang="en-US" sz="1000" kern="0" dirty="0" err="1" smtClean="0"/>
              <a:t>pe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termen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mediu</a:t>
            </a:r>
            <a:endParaRPr lang="en-US" sz="1000" kern="0" dirty="0" smtClean="0"/>
          </a:p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kern="0" dirty="0" err="1" smtClean="0"/>
              <a:t>Intetirea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competitiei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piata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muncii</a:t>
            </a:r>
            <a:endParaRPr lang="en-US" sz="1000" kern="0" dirty="0" smtClean="0"/>
          </a:p>
        </p:txBody>
      </p:sp>
      <p:sp>
        <p:nvSpPr>
          <p:cNvPr id="75" name="Subtitle"/>
          <p:cNvSpPr txBox="1">
            <a:spLocks/>
          </p:cNvSpPr>
          <p:nvPr/>
        </p:nvSpPr>
        <p:spPr>
          <a:xfrm>
            <a:off x="359810" y="945982"/>
            <a:ext cx="8531392" cy="2215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00000"/>
            </a:pP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Context macro – </a:t>
            </a:r>
            <a:r>
              <a:rPr lang="en-US" sz="1600" b="0" dirty="0" err="1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Oportunitati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 </a:t>
            </a:r>
            <a:r>
              <a:rPr lang="en-US" sz="1600" b="0" dirty="0" err="1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prezente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 </a:t>
            </a:r>
            <a:r>
              <a:rPr lang="en-US" sz="1600" b="0" dirty="0" err="1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si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 </a:t>
            </a:r>
            <a:r>
              <a:rPr lang="en-US" sz="1600" b="0" dirty="0" err="1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provocari</a:t>
            </a:r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 </a:t>
            </a:r>
            <a:r>
              <a:rPr lang="en-US" sz="1600" b="0" dirty="0" err="1" smtClean="0">
                <a:solidFill>
                  <a:schemeClr val="bg1">
                    <a:lumMod val="50000"/>
                  </a:schemeClr>
                </a:solidFill>
                <a:latin typeface="+mn-lt"/>
                <a:sym typeface="+mn-lt"/>
              </a:rPr>
              <a:t>viitoare</a:t>
            </a:r>
            <a:endParaRPr lang="en-US" sz="1600" b="0" dirty="0" smtClean="0">
              <a:solidFill>
                <a:schemeClr val="bg1">
                  <a:lumMod val="50000"/>
                </a:schemeClr>
              </a:solidFill>
              <a:latin typeface="+mn-lt"/>
              <a:sym typeface="+mn-lt"/>
            </a:endParaRPr>
          </a:p>
        </p:txBody>
      </p:sp>
      <p:cxnSp>
        <p:nvCxnSpPr>
          <p:cNvPr id="92" name="HorizontalLine24">
            <a:extLst>
              <a:ext uri="{FF2B5EF4-FFF2-40B4-BE49-F238E27FC236}">
                <a16:creationId xmlns:a16="http://schemas.microsoft.com/office/drawing/2014/main" id="{A8CCD4EE-7B16-41FD-88A7-AEF70C696A8A}"/>
              </a:ext>
            </a:extLst>
          </p:cNvPr>
          <p:cNvCxnSpPr>
            <a:cxnSpLocks/>
          </p:cNvCxnSpPr>
          <p:nvPr/>
        </p:nvCxnSpPr>
        <p:spPr>
          <a:xfrm>
            <a:off x="402418" y="2961323"/>
            <a:ext cx="8314070" cy="0"/>
          </a:xfrm>
          <a:prstGeom prst="line">
            <a:avLst/>
          </a:prstGeom>
          <a:ln w="9525" cmpd="sng">
            <a:solidFill>
              <a:schemeClr val="accent3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4268558" y="2024577"/>
            <a:ext cx="646893" cy="305232"/>
            <a:chOff x="471577" y="1908125"/>
            <a:chExt cx="650428" cy="356052"/>
          </a:xfrm>
        </p:grpSpPr>
        <p:sp>
          <p:nvSpPr>
            <p:cNvPr id="126" name="Freeform 3"/>
            <p:cNvSpPr>
              <a:spLocks/>
            </p:cNvSpPr>
            <p:nvPr/>
          </p:nvSpPr>
          <p:spPr bwMode="auto">
            <a:xfrm>
              <a:off x="676457" y="1985450"/>
              <a:ext cx="238487" cy="175357"/>
            </a:xfrm>
            <a:custGeom>
              <a:avLst/>
              <a:gdLst/>
              <a:ahLst/>
              <a:cxnLst>
                <a:cxn ang="0">
                  <a:pos x="24" y="2160"/>
                </a:cxn>
                <a:cxn ang="0">
                  <a:pos x="222" y="2346"/>
                </a:cxn>
                <a:cxn ang="0">
                  <a:pos x="342" y="2538"/>
                </a:cxn>
                <a:cxn ang="0">
                  <a:pos x="540" y="2652"/>
                </a:cxn>
                <a:cxn ang="0">
                  <a:pos x="726" y="2808"/>
                </a:cxn>
                <a:cxn ang="0">
                  <a:pos x="720" y="2964"/>
                </a:cxn>
                <a:cxn ang="0">
                  <a:pos x="918" y="3090"/>
                </a:cxn>
                <a:cxn ang="0">
                  <a:pos x="1176" y="3156"/>
                </a:cxn>
                <a:cxn ang="0">
                  <a:pos x="1386" y="3042"/>
                </a:cxn>
                <a:cxn ang="0">
                  <a:pos x="1314" y="3174"/>
                </a:cxn>
                <a:cxn ang="0">
                  <a:pos x="1560" y="3366"/>
                </a:cxn>
                <a:cxn ang="0">
                  <a:pos x="1590" y="3570"/>
                </a:cxn>
                <a:cxn ang="0">
                  <a:pos x="1938" y="3522"/>
                </a:cxn>
                <a:cxn ang="0">
                  <a:pos x="2232" y="3546"/>
                </a:cxn>
                <a:cxn ang="0">
                  <a:pos x="2496" y="3474"/>
                </a:cxn>
                <a:cxn ang="0">
                  <a:pos x="2802" y="3450"/>
                </a:cxn>
                <a:cxn ang="0">
                  <a:pos x="3084" y="3390"/>
                </a:cxn>
                <a:cxn ang="0">
                  <a:pos x="3270" y="3144"/>
                </a:cxn>
                <a:cxn ang="0">
                  <a:pos x="3606" y="2970"/>
                </a:cxn>
                <a:cxn ang="0">
                  <a:pos x="3912" y="2940"/>
                </a:cxn>
                <a:cxn ang="0">
                  <a:pos x="4212" y="2898"/>
                </a:cxn>
                <a:cxn ang="0">
                  <a:pos x="4524" y="3018"/>
                </a:cxn>
                <a:cxn ang="0">
                  <a:pos x="4578" y="2790"/>
                </a:cxn>
                <a:cxn ang="0">
                  <a:pos x="4506" y="2598"/>
                </a:cxn>
                <a:cxn ang="0">
                  <a:pos x="4632" y="2244"/>
                </a:cxn>
                <a:cxn ang="0">
                  <a:pos x="4890" y="1974"/>
                </a:cxn>
                <a:cxn ang="0">
                  <a:pos x="4806" y="1698"/>
                </a:cxn>
                <a:cxn ang="0">
                  <a:pos x="4488" y="1800"/>
                </a:cxn>
                <a:cxn ang="0">
                  <a:pos x="4374" y="1914"/>
                </a:cxn>
                <a:cxn ang="0">
                  <a:pos x="4044" y="1788"/>
                </a:cxn>
                <a:cxn ang="0">
                  <a:pos x="4002" y="1626"/>
                </a:cxn>
                <a:cxn ang="0">
                  <a:pos x="3930" y="1464"/>
                </a:cxn>
                <a:cxn ang="0">
                  <a:pos x="3900" y="1302"/>
                </a:cxn>
                <a:cxn ang="0">
                  <a:pos x="3912" y="1194"/>
                </a:cxn>
                <a:cxn ang="0">
                  <a:pos x="3894" y="1080"/>
                </a:cxn>
                <a:cxn ang="0">
                  <a:pos x="3840" y="924"/>
                </a:cxn>
                <a:cxn ang="0">
                  <a:pos x="3756" y="810"/>
                </a:cxn>
                <a:cxn ang="0">
                  <a:pos x="3702" y="732"/>
                </a:cxn>
                <a:cxn ang="0">
                  <a:pos x="3582" y="684"/>
                </a:cxn>
                <a:cxn ang="0">
                  <a:pos x="3510" y="582"/>
                </a:cxn>
                <a:cxn ang="0">
                  <a:pos x="3420" y="522"/>
                </a:cxn>
                <a:cxn ang="0">
                  <a:pos x="3330" y="432"/>
                </a:cxn>
                <a:cxn ang="0">
                  <a:pos x="3228" y="324"/>
                </a:cxn>
                <a:cxn ang="0">
                  <a:pos x="3156" y="198"/>
                </a:cxn>
                <a:cxn ang="0">
                  <a:pos x="3030" y="66"/>
                </a:cxn>
                <a:cxn ang="0">
                  <a:pos x="2898" y="0"/>
                </a:cxn>
                <a:cxn ang="0">
                  <a:pos x="2742" y="78"/>
                </a:cxn>
                <a:cxn ang="0">
                  <a:pos x="2592" y="276"/>
                </a:cxn>
                <a:cxn ang="0">
                  <a:pos x="2250" y="408"/>
                </a:cxn>
                <a:cxn ang="0">
                  <a:pos x="2028" y="522"/>
                </a:cxn>
                <a:cxn ang="0">
                  <a:pos x="1764" y="504"/>
                </a:cxn>
                <a:cxn ang="0">
                  <a:pos x="1494" y="498"/>
                </a:cxn>
                <a:cxn ang="0">
                  <a:pos x="1284" y="510"/>
                </a:cxn>
                <a:cxn ang="0">
                  <a:pos x="1104" y="558"/>
                </a:cxn>
                <a:cxn ang="0">
                  <a:pos x="966" y="762"/>
                </a:cxn>
                <a:cxn ang="0">
                  <a:pos x="786" y="894"/>
                </a:cxn>
                <a:cxn ang="0">
                  <a:pos x="702" y="1098"/>
                </a:cxn>
                <a:cxn ang="0">
                  <a:pos x="612" y="1344"/>
                </a:cxn>
                <a:cxn ang="0">
                  <a:pos x="546" y="1536"/>
                </a:cxn>
                <a:cxn ang="0">
                  <a:pos x="474" y="1692"/>
                </a:cxn>
                <a:cxn ang="0">
                  <a:pos x="438" y="1944"/>
                </a:cxn>
                <a:cxn ang="0">
                  <a:pos x="228" y="2046"/>
                </a:cxn>
              </a:cxnLst>
              <a:rect l="0" t="0" r="r" b="b"/>
              <a:pathLst>
                <a:path w="4896" h="3600">
                  <a:moveTo>
                    <a:pt x="222" y="2076"/>
                  </a:moveTo>
                  <a:lnTo>
                    <a:pt x="210" y="2082"/>
                  </a:lnTo>
                  <a:lnTo>
                    <a:pt x="210" y="2088"/>
                  </a:lnTo>
                  <a:lnTo>
                    <a:pt x="204" y="2088"/>
                  </a:lnTo>
                  <a:lnTo>
                    <a:pt x="198" y="2088"/>
                  </a:lnTo>
                  <a:lnTo>
                    <a:pt x="192" y="2094"/>
                  </a:lnTo>
                  <a:lnTo>
                    <a:pt x="192" y="2106"/>
                  </a:lnTo>
                  <a:lnTo>
                    <a:pt x="180" y="2106"/>
                  </a:lnTo>
                  <a:lnTo>
                    <a:pt x="174" y="2100"/>
                  </a:lnTo>
                  <a:lnTo>
                    <a:pt x="162" y="2094"/>
                  </a:lnTo>
                  <a:lnTo>
                    <a:pt x="150" y="2082"/>
                  </a:lnTo>
                  <a:lnTo>
                    <a:pt x="138" y="2076"/>
                  </a:lnTo>
                  <a:lnTo>
                    <a:pt x="114" y="2076"/>
                  </a:lnTo>
                  <a:lnTo>
                    <a:pt x="114" y="2088"/>
                  </a:lnTo>
                  <a:lnTo>
                    <a:pt x="108" y="2100"/>
                  </a:lnTo>
                  <a:lnTo>
                    <a:pt x="102" y="2106"/>
                  </a:lnTo>
                  <a:lnTo>
                    <a:pt x="96" y="2112"/>
                  </a:lnTo>
                  <a:lnTo>
                    <a:pt x="84" y="2112"/>
                  </a:lnTo>
                  <a:lnTo>
                    <a:pt x="78" y="2106"/>
                  </a:lnTo>
                  <a:lnTo>
                    <a:pt x="66" y="2106"/>
                  </a:lnTo>
                  <a:lnTo>
                    <a:pt x="48" y="2106"/>
                  </a:lnTo>
                  <a:lnTo>
                    <a:pt x="42" y="2100"/>
                  </a:lnTo>
                  <a:lnTo>
                    <a:pt x="30" y="2112"/>
                  </a:lnTo>
                  <a:lnTo>
                    <a:pt x="18" y="2118"/>
                  </a:lnTo>
                  <a:lnTo>
                    <a:pt x="6" y="2130"/>
                  </a:lnTo>
                  <a:lnTo>
                    <a:pt x="6" y="2136"/>
                  </a:lnTo>
                  <a:lnTo>
                    <a:pt x="0" y="2142"/>
                  </a:lnTo>
                  <a:lnTo>
                    <a:pt x="12" y="2142"/>
                  </a:lnTo>
                  <a:lnTo>
                    <a:pt x="6" y="2148"/>
                  </a:lnTo>
                  <a:lnTo>
                    <a:pt x="12" y="2154"/>
                  </a:lnTo>
                  <a:lnTo>
                    <a:pt x="24" y="2160"/>
                  </a:lnTo>
                  <a:lnTo>
                    <a:pt x="30" y="2172"/>
                  </a:lnTo>
                  <a:lnTo>
                    <a:pt x="36" y="2178"/>
                  </a:lnTo>
                  <a:lnTo>
                    <a:pt x="48" y="2190"/>
                  </a:lnTo>
                  <a:lnTo>
                    <a:pt x="48" y="2196"/>
                  </a:lnTo>
                  <a:lnTo>
                    <a:pt x="54" y="2202"/>
                  </a:lnTo>
                  <a:lnTo>
                    <a:pt x="60" y="2214"/>
                  </a:lnTo>
                  <a:lnTo>
                    <a:pt x="60" y="2226"/>
                  </a:lnTo>
                  <a:lnTo>
                    <a:pt x="60" y="2232"/>
                  </a:lnTo>
                  <a:lnTo>
                    <a:pt x="84" y="2244"/>
                  </a:lnTo>
                  <a:lnTo>
                    <a:pt x="102" y="2238"/>
                  </a:lnTo>
                  <a:lnTo>
                    <a:pt x="108" y="2244"/>
                  </a:lnTo>
                  <a:lnTo>
                    <a:pt x="108" y="2238"/>
                  </a:lnTo>
                  <a:lnTo>
                    <a:pt x="114" y="2244"/>
                  </a:lnTo>
                  <a:lnTo>
                    <a:pt x="120" y="2250"/>
                  </a:lnTo>
                  <a:lnTo>
                    <a:pt x="126" y="2256"/>
                  </a:lnTo>
                  <a:lnTo>
                    <a:pt x="132" y="2262"/>
                  </a:lnTo>
                  <a:lnTo>
                    <a:pt x="132" y="2268"/>
                  </a:lnTo>
                  <a:lnTo>
                    <a:pt x="138" y="2280"/>
                  </a:lnTo>
                  <a:lnTo>
                    <a:pt x="150" y="2292"/>
                  </a:lnTo>
                  <a:lnTo>
                    <a:pt x="156" y="2286"/>
                  </a:lnTo>
                  <a:lnTo>
                    <a:pt x="162" y="2280"/>
                  </a:lnTo>
                  <a:lnTo>
                    <a:pt x="174" y="2274"/>
                  </a:lnTo>
                  <a:lnTo>
                    <a:pt x="180" y="2286"/>
                  </a:lnTo>
                  <a:lnTo>
                    <a:pt x="180" y="2298"/>
                  </a:lnTo>
                  <a:lnTo>
                    <a:pt x="186" y="2304"/>
                  </a:lnTo>
                  <a:lnTo>
                    <a:pt x="192" y="2304"/>
                  </a:lnTo>
                  <a:lnTo>
                    <a:pt x="204" y="2304"/>
                  </a:lnTo>
                  <a:lnTo>
                    <a:pt x="210" y="2316"/>
                  </a:lnTo>
                  <a:lnTo>
                    <a:pt x="216" y="2316"/>
                  </a:lnTo>
                  <a:lnTo>
                    <a:pt x="228" y="2322"/>
                  </a:lnTo>
                  <a:lnTo>
                    <a:pt x="222" y="2346"/>
                  </a:lnTo>
                  <a:lnTo>
                    <a:pt x="228" y="2352"/>
                  </a:lnTo>
                  <a:lnTo>
                    <a:pt x="240" y="2352"/>
                  </a:lnTo>
                  <a:lnTo>
                    <a:pt x="246" y="2358"/>
                  </a:lnTo>
                  <a:lnTo>
                    <a:pt x="252" y="2364"/>
                  </a:lnTo>
                  <a:lnTo>
                    <a:pt x="258" y="2376"/>
                  </a:lnTo>
                  <a:lnTo>
                    <a:pt x="264" y="2376"/>
                  </a:lnTo>
                  <a:lnTo>
                    <a:pt x="270" y="2376"/>
                  </a:lnTo>
                  <a:lnTo>
                    <a:pt x="282" y="2370"/>
                  </a:lnTo>
                  <a:lnTo>
                    <a:pt x="294" y="2370"/>
                  </a:lnTo>
                  <a:lnTo>
                    <a:pt x="294" y="2364"/>
                  </a:lnTo>
                  <a:lnTo>
                    <a:pt x="294" y="2352"/>
                  </a:lnTo>
                  <a:lnTo>
                    <a:pt x="306" y="2352"/>
                  </a:lnTo>
                  <a:lnTo>
                    <a:pt x="318" y="2358"/>
                  </a:lnTo>
                  <a:lnTo>
                    <a:pt x="318" y="2364"/>
                  </a:lnTo>
                  <a:lnTo>
                    <a:pt x="312" y="2370"/>
                  </a:lnTo>
                  <a:lnTo>
                    <a:pt x="312" y="2382"/>
                  </a:lnTo>
                  <a:lnTo>
                    <a:pt x="312" y="2400"/>
                  </a:lnTo>
                  <a:lnTo>
                    <a:pt x="312" y="2412"/>
                  </a:lnTo>
                  <a:lnTo>
                    <a:pt x="318" y="2430"/>
                  </a:lnTo>
                  <a:lnTo>
                    <a:pt x="318" y="2442"/>
                  </a:lnTo>
                  <a:lnTo>
                    <a:pt x="318" y="2454"/>
                  </a:lnTo>
                  <a:lnTo>
                    <a:pt x="312" y="2460"/>
                  </a:lnTo>
                  <a:lnTo>
                    <a:pt x="312" y="2472"/>
                  </a:lnTo>
                  <a:lnTo>
                    <a:pt x="306" y="2478"/>
                  </a:lnTo>
                  <a:lnTo>
                    <a:pt x="312" y="2484"/>
                  </a:lnTo>
                  <a:lnTo>
                    <a:pt x="312" y="2496"/>
                  </a:lnTo>
                  <a:lnTo>
                    <a:pt x="318" y="2496"/>
                  </a:lnTo>
                  <a:lnTo>
                    <a:pt x="330" y="2496"/>
                  </a:lnTo>
                  <a:lnTo>
                    <a:pt x="336" y="2508"/>
                  </a:lnTo>
                  <a:lnTo>
                    <a:pt x="348" y="2526"/>
                  </a:lnTo>
                  <a:lnTo>
                    <a:pt x="342" y="2538"/>
                  </a:lnTo>
                  <a:lnTo>
                    <a:pt x="336" y="2544"/>
                  </a:lnTo>
                  <a:lnTo>
                    <a:pt x="330" y="2550"/>
                  </a:lnTo>
                  <a:lnTo>
                    <a:pt x="324" y="2556"/>
                  </a:lnTo>
                  <a:lnTo>
                    <a:pt x="324" y="2568"/>
                  </a:lnTo>
                  <a:lnTo>
                    <a:pt x="324" y="2574"/>
                  </a:lnTo>
                  <a:lnTo>
                    <a:pt x="336" y="2568"/>
                  </a:lnTo>
                  <a:lnTo>
                    <a:pt x="354" y="2568"/>
                  </a:lnTo>
                  <a:lnTo>
                    <a:pt x="360" y="2568"/>
                  </a:lnTo>
                  <a:lnTo>
                    <a:pt x="372" y="2574"/>
                  </a:lnTo>
                  <a:lnTo>
                    <a:pt x="372" y="2580"/>
                  </a:lnTo>
                  <a:lnTo>
                    <a:pt x="378" y="2586"/>
                  </a:lnTo>
                  <a:lnTo>
                    <a:pt x="378" y="2598"/>
                  </a:lnTo>
                  <a:lnTo>
                    <a:pt x="378" y="2604"/>
                  </a:lnTo>
                  <a:lnTo>
                    <a:pt x="390" y="2604"/>
                  </a:lnTo>
                  <a:lnTo>
                    <a:pt x="408" y="2604"/>
                  </a:lnTo>
                  <a:lnTo>
                    <a:pt x="414" y="2616"/>
                  </a:lnTo>
                  <a:lnTo>
                    <a:pt x="414" y="2622"/>
                  </a:lnTo>
                  <a:lnTo>
                    <a:pt x="426" y="2628"/>
                  </a:lnTo>
                  <a:lnTo>
                    <a:pt x="426" y="2634"/>
                  </a:lnTo>
                  <a:lnTo>
                    <a:pt x="432" y="2640"/>
                  </a:lnTo>
                  <a:lnTo>
                    <a:pt x="444" y="2646"/>
                  </a:lnTo>
                  <a:lnTo>
                    <a:pt x="462" y="2652"/>
                  </a:lnTo>
                  <a:lnTo>
                    <a:pt x="468" y="2658"/>
                  </a:lnTo>
                  <a:lnTo>
                    <a:pt x="474" y="2658"/>
                  </a:lnTo>
                  <a:lnTo>
                    <a:pt x="486" y="2652"/>
                  </a:lnTo>
                  <a:lnTo>
                    <a:pt x="492" y="2664"/>
                  </a:lnTo>
                  <a:lnTo>
                    <a:pt x="504" y="2664"/>
                  </a:lnTo>
                  <a:lnTo>
                    <a:pt x="516" y="2676"/>
                  </a:lnTo>
                  <a:lnTo>
                    <a:pt x="528" y="2670"/>
                  </a:lnTo>
                  <a:lnTo>
                    <a:pt x="534" y="2658"/>
                  </a:lnTo>
                  <a:lnTo>
                    <a:pt x="540" y="2652"/>
                  </a:lnTo>
                  <a:lnTo>
                    <a:pt x="546" y="2652"/>
                  </a:lnTo>
                  <a:lnTo>
                    <a:pt x="552" y="2658"/>
                  </a:lnTo>
                  <a:lnTo>
                    <a:pt x="558" y="2670"/>
                  </a:lnTo>
                  <a:lnTo>
                    <a:pt x="564" y="2676"/>
                  </a:lnTo>
                  <a:lnTo>
                    <a:pt x="564" y="2682"/>
                  </a:lnTo>
                  <a:lnTo>
                    <a:pt x="570" y="2694"/>
                  </a:lnTo>
                  <a:lnTo>
                    <a:pt x="588" y="2700"/>
                  </a:lnTo>
                  <a:lnTo>
                    <a:pt x="600" y="2706"/>
                  </a:lnTo>
                  <a:lnTo>
                    <a:pt x="612" y="2706"/>
                  </a:lnTo>
                  <a:lnTo>
                    <a:pt x="618" y="2700"/>
                  </a:lnTo>
                  <a:lnTo>
                    <a:pt x="630" y="2700"/>
                  </a:lnTo>
                  <a:lnTo>
                    <a:pt x="642" y="2700"/>
                  </a:lnTo>
                  <a:lnTo>
                    <a:pt x="654" y="2706"/>
                  </a:lnTo>
                  <a:lnTo>
                    <a:pt x="660" y="2706"/>
                  </a:lnTo>
                  <a:lnTo>
                    <a:pt x="666" y="2706"/>
                  </a:lnTo>
                  <a:lnTo>
                    <a:pt x="678" y="2706"/>
                  </a:lnTo>
                  <a:lnTo>
                    <a:pt x="690" y="2712"/>
                  </a:lnTo>
                  <a:lnTo>
                    <a:pt x="702" y="2718"/>
                  </a:lnTo>
                  <a:lnTo>
                    <a:pt x="708" y="2718"/>
                  </a:lnTo>
                  <a:lnTo>
                    <a:pt x="720" y="2718"/>
                  </a:lnTo>
                  <a:lnTo>
                    <a:pt x="726" y="2730"/>
                  </a:lnTo>
                  <a:lnTo>
                    <a:pt x="732" y="2730"/>
                  </a:lnTo>
                  <a:lnTo>
                    <a:pt x="738" y="2736"/>
                  </a:lnTo>
                  <a:lnTo>
                    <a:pt x="744" y="2748"/>
                  </a:lnTo>
                  <a:lnTo>
                    <a:pt x="750" y="2754"/>
                  </a:lnTo>
                  <a:lnTo>
                    <a:pt x="744" y="2760"/>
                  </a:lnTo>
                  <a:lnTo>
                    <a:pt x="732" y="2766"/>
                  </a:lnTo>
                  <a:lnTo>
                    <a:pt x="726" y="2772"/>
                  </a:lnTo>
                  <a:lnTo>
                    <a:pt x="726" y="2778"/>
                  </a:lnTo>
                  <a:lnTo>
                    <a:pt x="732" y="2796"/>
                  </a:lnTo>
                  <a:lnTo>
                    <a:pt x="726" y="2808"/>
                  </a:lnTo>
                  <a:lnTo>
                    <a:pt x="720" y="2820"/>
                  </a:lnTo>
                  <a:lnTo>
                    <a:pt x="720" y="2826"/>
                  </a:lnTo>
                  <a:lnTo>
                    <a:pt x="720" y="2832"/>
                  </a:lnTo>
                  <a:lnTo>
                    <a:pt x="714" y="2838"/>
                  </a:lnTo>
                  <a:lnTo>
                    <a:pt x="708" y="2838"/>
                  </a:lnTo>
                  <a:lnTo>
                    <a:pt x="696" y="2844"/>
                  </a:lnTo>
                  <a:lnTo>
                    <a:pt x="684" y="2850"/>
                  </a:lnTo>
                  <a:lnTo>
                    <a:pt x="678" y="2856"/>
                  </a:lnTo>
                  <a:lnTo>
                    <a:pt x="690" y="2862"/>
                  </a:lnTo>
                  <a:lnTo>
                    <a:pt x="696" y="2874"/>
                  </a:lnTo>
                  <a:lnTo>
                    <a:pt x="702" y="2880"/>
                  </a:lnTo>
                  <a:lnTo>
                    <a:pt x="708" y="2886"/>
                  </a:lnTo>
                  <a:lnTo>
                    <a:pt x="714" y="2898"/>
                  </a:lnTo>
                  <a:lnTo>
                    <a:pt x="726" y="2898"/>
                  </a:lnTo>
                  <a:lnTo>
                    <a:pt x="738" y="2892"/>
                  </a:lnTo>
                  <a:lnTo>
                    <a:pt x="750" y="2898"/>
                  </a:lnTo>
                  <a:lnTo>
                    <a:pt x="762" y="2904"/>
                  </a:lnTo>
                  <a:lnTo>
                    <a:pt x="774" y="2904"/>
                  </a:lnTo>
                  <a:lnTo>
                    <a:pt x="780" y="2904"/>
                  </a:lnTo>
                  <a:lnTo>
                    <a:pt x="786" y="2910"/>
                  </a:lnTo>
                  <a:lnTo>
                    <a:pt x="786" y="2916"/>
                  </a:lnTo>
                  <a:lnTo>
                    <a:pt x="792" y="2928"/>
                  </a:lnTo>
                  <a:lnTo>
                    <a:pt x="792" y="2934"/>
                  </a:lnTo>
                  <a:lnTo>
                    <a:pt x="786" y="2940"/>
                  </a:lnTo>
                  <a:lnTo>
                    <a:pt x="780" y="2946"/>
                  </a:lnTo>
                  <a:lnTo>
                    <a:pt x="774" y="2946"/>
                  </a:lnTo>
                  <a:lnTo>
                    <a:pt x="768" y="2952"/>
                  </a:lnTo>
                  <a:lnTo>
                    <a:pt x="756" y="2958"/>
                  </a:lnTo>
                  <a:lnTo>
                    <a:pt x="744" y="2964"/>
                  </a:lnTo>
                  <a:lnTo>
                    <a:pt x="738" y="2964"/>
                  </a:lnTo>
                  <a:lnTo>
                    <a:pt x="720" y="2964"/>
                  </a:lnTo>
                  <a:lnTo>
                    <a:pt x="714" y="2964"/>
                  </a:lnTo>
                  <a:lnTo>
                    <a:pt x="702" y="2970"/>
                  </a:lnTo>
                  <a:lnTo>
                    <a:pt x="696" y="2982"/>
                  </a:lnTo>
                  <a:lnTo>
                    <a:pt x="696" y="2994"/>
                  </a:lnTo>
                  <a:lnTo>
                    <a:pt x="702" y="3000"/>
                  </a:lnTo>
                  <a:lnTo>
                    <a:pt x="714" y="3012"/>
                  </a:lnTo>
                  <a:lnTo>
                    <a:pt x="720" y="3018"/>
                  </a:lnTo>
                  <a:lnTo>
                    <a:pt x="726" y="3030"/>
                  </a:lnTo>
                  <a:lnTo>
                    <a:pt x="732" y="3030"/>
                  </a:lnTo>
                  <a:lnTo>
                    <a:pt x="744" y="3030"/>
                  </a:lnTo>
                  <a:lnTo>
                    <a:pt x="756" y="3030"/>
                  </a:lnTo>
                  <a:lnTo>
                    <a:pt x="768" y="3030"/>
                  </a:lnTo>
                  <a:lnTo>
                    <a:pt x="780" y="3024"/>
                  </a:lnTo>
                  <a:lnTo>
                    <a:pt x="792" y="3024"/>
                  </a:lnTo>
                  <a:lnTo>
                    <a:pt x="804" y="3018"/>
                  </a:lnTo>
                  <a:lnTo>
                    <a:pt x="816" y="3024"/>
                  </a:lnTo>
                  <a:lnTo>
                    <a:pt x="828" y="3024"/>
                  </a:lnTo>
                  <a:lnTo>
                    <a:pt x="828" y="3030"/>
                  </a:lnTo>
                  <a:lnTo>
                    <a:pt x="834" y="3042"/>
                  </a:lnTo>
                  <a:lnTo>
                    <a:pt x="840" y="3048"/>
                  </a:lnTo>
                  <a:lnTo>
                    <a:pt x="840" y="3054"/>
                  </a:lnTo>
                  <a:lnTo>
                    <a:pt x="846" y="3066"/>
                  </a:lnTo>
                  <a:lnTo>
                    <a:pt x="846" y="3078"/>
                  </a:lnTo>
                  <a:lnTo>
                    <a:pt x="852" y="3090"/>
                  </a:lnTo>
                  <a:lnTo>
                    <a:pt x="852" y="3096"/>
                  </a:lnTo>
                  <a:lnTo>
                    <a:pt x="864" y="3096"/>
                  </a:lnTo>
                  <a:lnTo>
                    <a:pt x="876" y="3090"/>
                  </a:lnTo>
                  <a:lnTo>
                    <a:pt x="888" y="3090"/>
                  </a:lnTo>
                  <a:lnTo>
                    <a:pt x="900" y="3090"/>
                  </a:lnTo>
                  <a:lnTo>
                    <a:pt x="906" y="3096"/>
                  </a:lnTo>
                  <a:lnTo>
                    <a:pt x="918" y="3090"/>
                  </a:lnTo>
                  <a:lnTo>
                    <a:pt x="930" y="3084"/>
                  </a:lnTo>
                  <a:lnTo>
                    <a:pt x="942" y="3078"/>
                  </a:lnTo>
                  <a:lnTo>
                    <a:pt x="954" y="3084"/>
                  </a:lnTo>
                  <a:lnTo>
                    <a:pt x="960" y="3084"/>
                  </a:lnTo>
                  <a:lnTo>
                    <a:pt x="978" y="3084"/>
                  </a:lnTo>
                  <a:lnTo>
                    <a:pt x="984" y="3084"/>
                  </a:lnTo>
                  <a:lnTo>
                    <a:pt x="990" y="3084"/>
                  </a:lnTo>
                  <a:lnTo>
                    <a:pt x="996" y="3090"/>
                  </a:lnTo>
                  <a:lnTo>
                    <a:pt x="1002" y="3084"/>
                  </a:lnTo>
                  <a:lnTo>
                    <a:pt x="1014" y="3084"/>
                  </a:lnTo>
                  <a:lnTo>
                    <a:pt x="1026" y="3084"/>
                  </a:lnTo>
                  <a:lnTo>
                    <a:pt x="1038" y="3084"/>
                  </a:lnTo>
                  <a:lnTo>
                    <a:pt x="1050" y="3084"/>
                  </a:lnTo>
                  <a:lnTo>
                    <a:pt x="1056" y="3096"/>
                  </a:lnTo>
                  <a:lnTo>
                    <a:pt x="1062" y="3102"/>
                  </a:lnTo>
                  <a:lnTo>
                    <a:pt x="1074" y="3114"/>
                  </a:lnTo>
                  <a:lnTo>
                    <a:pt x="1074" y="3120"/>
                  </a:lnTo>
                  <a:lnTo>
                    <a:pt x="1080" y="3132"/>
                  </a:lnTo>
                  <a:lnTo>
                    <a:pt x="1080" y="3144"/>
                  </a:lnTo>
                  <a:lnTo>
                    <a:pt x="1092" y="3150"/>
                  </a:lnTo>
                  <a:lnTo>
                    <a:pt x="1104" y="3156"/>
                  </a:lnTo>
                  <a:lnTo>
                    <a:pt x="1104" y="3162"/>
                  </a:lnTo>
                  <a:lnTo>
                    <a:pt x="1110" y="3168"/>
                  </a:lnTo>
                  <a:lnTo>
                    <a:pt x="1116" y="3180"/>
                  </a:lnTo>
                  <a:lnTo>
                    <a:pt x="1128" y="3186"/>
                  </a:lnTo>
                  <a:lnTo>
                    <a:pt x="1134" y="3186"/>
                  </a:lnTo>
                  <a:lnTo>
                    <a:pt x="1146" y="3192"/>
                  </a:lnTo>
                  <a:lnTo>
                    <a:pt x="1158" y="3186"/>
                  </a:lnTo>
                  <a:lnTo>
                    <a:pt x="1170" y="3180"/>
                  </a:lnTo>
                  <a:lnTo>
                    <a:pt x="1170" y="3168"/>
                  </a:lnTo>
                  <a:lnTo>
                    <a:pt x="1176" y="3156"/>
                  </a:lnTo>
                  <a:lnTo>
                    <a:pt x="1176" y="3144"/>
                  </a:lnTo>
                  <a:lnTo>
                    <a:pt x="1176" y="3126"/>
                  </a:lnTo>
                  <a:lnTo>
                    <a:pt x="1182" y="3120"/>
                  </a:lnTo>
                  <a:lnTo>
                    <a:pt x="1188" y="3108"/>
                  </a:lnTo>
                  <a:lnTo>
                    <a:pt x="1194" y="3096"/>
                  </a:lnTo>
                  <a:lnTo>
                    <a:pt x="1194" y="3078"/>
                  </a:lnTo>
                  <a:lnTo>
                    <a:pt x="1200" y="3066"/>
                  </a:lnTo>
                  <a:lnTo>
                    <a:pt x="1206" y="3054"/>
                  </a:lnTo>
                  <a:lnTo>
                    <a:pt x="1206" y="3042"/>
                  </a:lnTo>
                  <a:lnTo>
                    <a:pt x="1206" y="3036"/>
                  </a:lnTo>
                  <a:lnTo>
                    <a:pt x="1212" y="3030"/>
                  </a:lnTo>
                  <a:lnTo>
                    <a:pt x="1224" y="3024"/>
                  </a:lnTo>
                  <a:lnTo>
                    <a:pt x="1236" y="3018"/>
                  </a:lnTo>
                  <a:lnTo>
                    <a:pt x="1248" y="3012"/>
                  </a:lnTo>
                  <a:lnTo>
                    <a:pt x="1254" y="3006"/>
                  </a:lnTo>
                  <a:lnTo>
                    <a:pt x="1254" y="3000"/>
                  </a:lnTo>
                  <a:lnTo>
                    <a:pt x="1260" y="2994"/>
                  </a:lnTo>
                  <a:lnTo>
                    <a:pt x="1272" y="2988"/>
                  </a:lnTo>
                  <a:lnTo>
                    <a:pt x="1278" y="2982"/>
                  </a:lnTo>
                  <a:lnTo>
                    <a:pt x="1284" y="2988"/>
                  </a:lnTo>
                  <a:lnTo>
                    <a:pt x="1296" y="2994"/>
                  </a:lnTo>
                  <a:lnTo>
                    <a:pt x="1308" y="3000"/>
                  </a:lnTo>
                  <a:lnTo>
                    <a:pt x="1320" y="3006"/>
                  </a:lnTo>
                  <a:lnTo>
                    <a:pt x="1326" y="3012"/>
                  </a:lnTo>
                  <a:lnTo>
                    <a:pt x="1338" y="3018"/>
                  </a:lnTo>
                  <a:lnTo>
                    <a:pt x="1344" y="3024"/>
                  </a:lnTo>
                  <a:lnTo>
                    <a:pt x="1356" y="3036"/>
                  </a:lnTo>
                  <a:lnTo>
                    <a:pt x="1362" y="3036"/>
                  </a:lnTo>
                  <a:lnTo>
                    <a:pt x="1368" y="3036"/>
                  </a:lnTo>
                  <a:lnTo>
                    <a:pt x="1374" y="3042"/>
                  </a:lnTo>
                  <a:lnTo>
                    <a:pt x="1386" y="3042"/>
                  </a:lnTo>
                  <a:lnTo>
                    <a:pt x="1392" y="3036"/>
                  </a:lnTo>
                  <a:lnTo>
                    <a:pt x="1404" y="3036"/>
                  </a:lnTo>
                  <a:lnTo>
                    <a:pt x="1416" y="3036"/>
                  </a:lnTo>
                  <a:lnTo>
                    <a:pt x="1422" y="3042"/>
                  </a:lnTo>
                  <a:lnTo>
                    <a:pt x="1428" y="3048"/>
                  </a:lnTo>
                  <a:lnTo>
                    <a:pt x="1440" y="3054"/>
                  </a:lnTo>
                  <a:lnTo>
                    <a:pt x="1446" y="3060"/>
                  </a:lnTo>
                  <a:lnTo>
                    <a:pt x="1452" y="3072"/>
                  </a:lnTo>
                  <a:lnTo>
                    <a:pt x="1458" y="3078"/>
                  </a:lnTo>
                  <a:lnTo>
                    <a:pt x="1458" y="3084"/>
                  </a:lnTo>
                  <a:lnTo>
                    <a:pt x="1452" y="3096"/>
                  </a:lnTo>
                  <a:lnTo>
                    <a:pt x="1446" y="3102"/>
                  </a:lnTo>
                  <a:lnTo>
                    <a:pt x="1434" y="3108"/>
                  </a:lnTo>
                  <a:lnTo>
                    <a:pt x="1428" y="3108"/>
                  </a:lnTo>
                  <a:lnTo>
                    <a:pt x="1416" y="3102"/>
                  </a:lnTo>
                  <a:lnTo>
                    <a:pt x="1410" y="3102"/>
                  </a:lnTo>
                  <a:lnTo>
                    <a:pt x="1398" y="3096"/>
                  </a:lnTo>
                  <a:lnTo>
                    <a:pt x="1392" y="3090"/>
                  </a:lnTo>
                  <a:lnTo>
                    <a:pt x="1386" y="3084"/>
                  </a:lnTo>
                  <a:lnTo>
                    <a:pt x="1374" y="3090"/>
                  </a:lnTo>
                  <a:lnTo>
                    <a:pt x="1362" y="3096"/>
                  </a:lnTo>
                  <a:lnTo>
                    <a:pt x="1356" y="3108"/>
                  </a:lnTo>
                  <a:lnTo>
                    <a:pt x="1356" y="3120"/>
                  </a:lnTo>
                  <a:lnTo>
                    <a:pt x="1362" y="3132"/>
                  </a:lnTo>
                  <a:lnTo>
                    <a:pt x="1362" y="3144"/>
                  </a:lnTo>
                  <a:lnTo>
                    <a:pt x="1350" y="3150"/>
                  </a:lnTo>
                  <a:lnTo>
                    <a:pt x="1338" y="3156"/>
                  </a:lnTo>
                  <a:lnTo>
                    <a:pt x="1332" y="3156"/>
                  </a:lnTo>
                  <a:lnTo>
                    <a:pt x="1320" y="3150"/>
                  </a:lnTo>
                  <a:lnTo>
                    <a:pt x="1314" y="3156"/>
                  </a:lnTo>
                  <a:lnTo>
                    <a:pt x="1314" y="3174"/>
                  </a:lnTo>
                  <a:lnTo>
                    <a:pt x="1320" y="3180"/>
                  </a:lnTo>
                  <a:lnTo>
                    <a:pt x="1326" y="3186"/>
                  </a:lnTo>
                  <a:lnTo>
                    <a:pt x="1338" y="3192"/>
                  </a:lnTo>
                  <a:lnTo>
                    <a:pt x="1344" y="3204"/>
                  </a:lnTo>
                  <a:lnTo>
                    <a:pt x="1344" y="3216"/>
                  </a:lnTo>
                  <a:lnTo>
                    <a:pt x="1350" y="3228"/>
                  </a:lnTo>
                  <a:lnTo>
                    <a:pt x="1356" y="3234"/>
                  </a:lnTo>
                  <a:lnTo>
                    <a:pt x="1362" y="3246"/>
                  </a:lnTo>
                  <a:lnTo>
                    <a:pt x="1374" y="3264"/>
                  </a:lnTo>
                  <a:lnTo>
                    <a:pt x="1386" y="3270"/>
                  </a:lnTo>
                  <a:lnTo>
                    <a:pt x="1398" y="3276"/>
                  </a:lnTo>
                  <a:lnTo>
                    <a:pt x="1404" y="3276"/>
                  </a:lnTo>
                  <a:lnTo>
                    <a:pt x="1416" y="3276"/>
                  </a:lnTo>
                  <a:lnTo>
                    <a:pt x="1428" y="3276"/>
                  </a:lnTo>
                  <a:lnTo>
                    <a:pt x="1440" y="3270"/>
                  </a:lnTo>
                  <a:lnTo>
                    <a:pt x="1446" y="3276"/>
                  </a:lnTo>
                  <a:lnTo>
                    <a:pt x="1452" y="3282"/>
                  </a:lnTo>
                  <a:lnTo>
                    <a:pt x="1452" y="3294"/>
                  </a:lnTo>
                  <a:lnTo>
                    <a:pt x="1458" y="3306"/>
                  </a:lnTo>
                  <a:lnTo>
                    <a:pt x="1452" y="3312"/>
                  </a:lnTo>
                  <a:lnTo>
                    <a:pt x="1452" y="3318"/>
                  </a:lnTo>
                  <a:lnTo>
                    <a:pt x="1458" y="3330"/>
                  </a:lnTo>
                  <a:lnTo>
                    <a:pt x="1464" y="3330"/>
                  </a:lnTo>
                  <a:lnTo>
                    <a:pt x="1476" y="3330"/>
                  </a:lnTo>
                  <a:lnTo>
                    <a:pt x="1488" y="3330"/>
                  </a:lnTo>
                  <a:lnTo>
                    <a:pt x="1500" y="3336"/>
                  </a:lnTo>
                  <a:lnTo>
                    <a:pt x="1506" y="3342"/>
                  </a:lnTo>
                  <a:lnTo>
                    <a:pt x="1518" y="3354"/>
                  </a:lnTo>
                  <a:lnTo>
                    <a:pt x="1530" y="3354"/>
                  </a:lnTo>
                  <a:lnTo>
                    <a:pt x="1542" y="3360"/>
                  </a:lnTo>
                  <a:lnTo>
                    <a:pt x="1560" y="3366"/>
                  </a:lnTo>
                  <a:lnTo>
                    <a:pt x="1572" y="3366"/>
                  </a:lnTo>
                  <a:lnTo>
                    <a:pt x="1578" y="3372"/>
                  </a:lnTo>
                  <a:lnTo>
                    <a:pt x="1584" y="3378"/>
                  </a:lnTo>
                  <a:lnTo>
                    <a:pt x="1596" y="3384"/>
                  </a:lnTo>
                  <a:lnTo>
                    <a:pt x="1602" y="3384"/>
                  </a:lnTo>
                  <a:lnTo>
                    <a:pt x="1608" y="3384"/>
                  </a:lnTo>
                  <a:lnTo>
                    <a:pt x="1620" y="3384"/>
                  </a:lnTo>
                  <a:lnTo>
                    <a:pt x="1632" y="3384"/>
                  </a:lnTo>
                  <a:lnTo>
                    <a:pt x="1638" y="3384"/>
                  </a:lnTo>
                  <a:lnTo>
                    <a:pt x="1650" y="3378"/>
                  </a:lnTo>
                  <a:lnTo>
                    <a:pt x="1656" y="3384"/>
                  </a:lnTo>
                  <a:lnTo>
                    <a:pt x="1662" y="3390"/>
                  </a:lnTo>
                  <a:lnTo>
                    <a:pt x="1662" y="3402"/>
                  </a:lnTo>
                  <a:lnTo>
                    <a:pt x="1668" y="3408"/>
                  </a:lnTo>
                  <a:lnTo>
                    <a:pt x="1668" y="3414"/>
                  </a:lnTo>
                  <a:lnTo>
                    <a:pt x="1662" y="3420"/>
                  </a:lnTo>
                  <a:lnTo>
                    <a:pt x="1668" y="3420"/>
                  </a:lnTo>
                  <a:lnTo>
                    <a:pt x="1662" y="3432"/>
                  </a:lnTo>
                  <a:lnTo>
                    <a:pt x="1650" y="3444"/>
                  </a:lnTo>
                  <a:lnTo>
                    <a:pt x="1644" y="3450"/>
                  </a:lnTo>
                  <a:lnTo>
                    <a:pt x="1632" y="3456"/>
                  </a:lnTo>
                  <a:lnTo>
                    <a:pt x="1614" y="3462"/>
                  </a:lnTo>
                  <a:lnTo>
                    <a:pt x="1608" y="3468"/>
                  </a:lnTo>
                  <a:lnTo>
                    <a:pt x="1596" y="3480"/>
                  </a:lnTo>
                  <a:lnTo>
                    <a:pt x="1596" y="3486"/>
                  </a:lnTo>
                  <a:lnTo>
                    <a:pt x="1596" y="3498"/>
                  </a:lnTo>
                  <a:lnTo>
                    <a:pt x="1590" y="3516"/>
                  </a:lnTo>
                  <a:lnTo>
                    <a:pt x="1590" y="3528"/>
                  </a:lnTo>
                  <a:lnTo>
                    <a:pt x="1590" y="3540"/>
                  </a:lnTo>
                  <a:lnTo>
                    <a:pt x="1584" y="3552"/>
                  </a:lnTo>
                  <a:lnTo>
                    <a:pt x="1590" y="3570"/>
                  </a:lnTo>
                  <a:lnTo>
                    <a:pt x="1596" y="3576"/>
                  </a:lnTo>
                  <a:lnTo>
                    <a:pt x="1602" y="3582"/>
                  </a:lnTo>
                  <a:lnTo>
                    <a:pt x="1614" y="3588"/>
                  </a:lnTo>
                  <a:lnTo>
                    <a:pt x="1620" y="3588"/>
                  </a:lnTo>
                  <a:lnTo>
                    <a:pt x="1638" y="3588"/>
                  </a:lnTo>
                  <a:lnTo>
                    <a:pt x="1650" y="3588"/>
                  </a:lnTo>
                  <a:lnTo>
                    <a:pt x="1662" y="3594"/>
                  </a:lnTo>
                  <a:lnTo>
                    <a:pt x="1674" y="3600"/>
                  </a:lnTo>
                  <a:lnTo>
                    <a:pt x="1686" y="3594"/>
                  </a:lnTo>
                  <a:lnTo>
                    <a:pt x="1698" y="3600"/>
                  </a:lnTo>
                  <a:lnTo>
                    <a:pt x="1716" y="3594"/>
                  </a:lnTo>
                  <a:lnTo>
                    <a:pt x="1728" y="3594"/>
                  </a:lnTo>
                  <a:lnTo>
                    <a:pt x="1740" y="3588"/>
                  </a:lnTo>
                  <a:lnTo>
                    <a:pt x="1746" y="3582"/>
                  </a:lnTo>
                  <a:lnTo>
                    <a:pt x="1758" y="3576"/>
                  </a:lnTo>
                  <a:lnTo>
                    <a:pt x="1770" y="3564"/>
                  </a:lnTo>
                  <a:lnTo>
                    <a:pt x="1788" y="3558"/>
                  </a:lnTo>
                  <a:lnTo>
                    <a:pt x="1800" y="3546"/>
                  </a:lnTo>
                  <a:lnTo>
                    <a:pt x="1806" y="3546"/>
                  </a:lnTo>
                  <a:lnTo>
                    <a:pt x="1818" y="3540"/>
                  </a:lnTo>
                  <a:lnTo>
                    <a:pt x="1830" y="3540"/>
                  </a:lnTo>
                  <a:lnTo>
                    <a:pt x="1842" y="3534"/>
                  </a:lnTo>
                  <a:lnTo>
                    <a:pt x="1854" y="3534"/>
                  </a:lnTo>
                  <a:lnTo>
                    <a:pt x="1866" y="3528"/>
                  </a:lnTo>
                  <a:lnTo>
                    <a:pt x="1872" y="3528"/>
                  </a:lnTo>
                  <a:lnTo>
                    <a:pt x="1884" y="3522"/>
                  </a:lnTo>
                  <a:lnTo>
                    <a:pt x="1890" y="3516"/>
                  </a:lnTo>
                  <a:lnTo>
                    <a:pt x="1902" y="3522"/>
                  </a:lnTo>
                  <a:lnTo>
                    <a:pt x="1914" y="3528"/>
                  </a:lnTo>
                  <a:lnTo>
                    <a:pt x="1926" y="3522"/>
                  </a:lnTo>
                  <a:lnTo>
                    <a:pt x="1938" y="3522"/>
                  </a:lnTo>
                  <a:lnTo>
                    <a:pt x="1944" y="3528"/>
                  </a:lnTo>
                  <a:lnTo>
                    <a:pt x="1956" y="3534"/>
                  </a:lnTo>
                  <a:lnTo>
                    <a:pt x="1962" y="3540"/>
                  </a:lnTo>
                  <a:lnTo>
                    <a:pt x="1974" y="3540"/>
                  </a:lnTo>
                  <a:lnTo>
                    <a:pt x="1980" y="3540"/>
                  </a:lnTo>
                  <a:lnTo>
                    <a:pt x="1986" y="3540"/>
                  </a:lnTo>
                  <a:lnTo>
                    <a:pt x="1998" y="3546"/>
                  </a:lnTo>
                  <a:lnTo>
                    <a:pt x="2010" y="3546"/>
                  </a:lnTo>
                  <a:lnTo>
                    <a:pt x="2016" y="3540"/>
                  </a:lnTo>
                  <a:lnTo>
                    <a:pt x="2022" y="3534"/>
                  </a:lnTo>
                  <a:lnTo>
                    <a:pt x="2028" y="3534"/>
                  </a:lnTo>
                  <a:lnTo>
                    <a:pt x="2040" y="3534"/>
                  </a:lnTo>
                  <a:lnTo>
                    <a:pt x="2052" y="3528"/>
                  </a:lnTo>
                  <a:lnTo>
                    <a:pt x="2064" y="3522"/>
                  </a:lnTo>
                  <a:lnTo>
                    <a:pt x="2070" y="3528"/>
                  </a:lnTo>
                  <a:lnTo>
                    <a:pt x="2082" y="3534"/>
                  </a:lnTo>
                  <a:lnTo>
                    <a:pt x="2088" y="3534"/>
                  </a:lnTo>
                  <a:lnTo>
                    <a:pt x="2100" y="3540"/>
                  </a:lnTo>
                  <a:lnTo>
                    <a:pt x="2106" y="3540"/>
                  </a:lnTo>
                  <a:lnTo>
                    <a:pt x="2118" y="3540"/>
                  </a:lnTo>
                  <a:lnTo>
                    <a:pt x="2124" y="3540"/>
                  </a:lnTo>
                  <a:lnTo>
                    <a:pt x="2136" y="3540"/>
                  </a:lnTo>
                  <a:lnTo>
                    <a:pt x="2142" y="3540"/>
                  </a:lnTo>
                  <a:lnTo>
                    <a:pt x="2148" y="3540"/>
                  </a:lnTo>
                  <a:lnTo>
                    <a:pt x="2160" y="3546"/>
                  </a:lnTo>
                  <a:lnTo>
                    <a:pt x="2172" y="3546"/>
                  </a:lnTo>
                  <a:lnTo>
                    <a:pt x="2178" y="3546"/>
                  </a:lnTo>
                  <a:lnTo>
                    <a:pt x="2190" y="3546"/>
                  </a:lnTo>
                  <a:lnTo>
                    <a:pt x="2202" y="3540"/>
                  </a:lnTo>
                  <a:lnTo>
                    <a:pt x="2214" y="3546"/>
                  </a:lnTo>
                  <a:lnTo>
                    <a:pt x="2232" y="3546"/>
                  </a:lnTo>
                  <a:lnTo>
                    <a:pt x="2244" y="3552"/>
                  </a:lnTo>
                  <a:lnTo>
                    <a:pt x="2250" y="3552"/>
                  </a:lnTo>
                  <a:lnTo>
                    <a:pt x="2256" y="3558"/>
                  </a:lnTo>
                  <a:lnTo>
                    <a:pt x="2268" y="3558"/>
                  </a:lnTo>
                  <a:lnTo>
                    <a:pt x="2280" y="3558"/>
                  </a:lnTo>
                  <a:lnTo>
                    <a:pt x="2292" y="3558"/>
                  </a:lnTo>
                  <a:lnTo>
                    <a:pt x="2298" y="3564"/>
                  </a:lnTo>
                  <a:lnTo>
                    <a:pt x="2304" y="3564"/>
                  </a:lnTo>
                  <a:lnTo>
                    <a:pt x="2316" y="3564"/>
                  </a:lnTo>
                  <a:lnTo>
                    <a:pt x="2328" y="3558"/>
                  </a:lnTo>
                  <a:lnTo>
                    <a:pt x="2334" y="3558"/>
                  </a:lnTo>
                  <a:lnTo>
                    <a:pt x="2346" y="3552"/>
                  </a:lnTo>
                  <a:lnTo>
                    <a:pt x="2358" y="3546"/>
                  </a:lnTo>
                  <a:lnTo>
                    <a:pt x="2370" y="3540"/>
                  </a:lnTo>
                  <a:lnTo>
                    <a:pt x="2376" y="3540"/>
                  </a:lnTo>
                  <a:lnTo>
                    <a:pt x="2388" y="3540"/>
                  </a:lnTo>
                  <a:lnTo>
                    <a:pt x="2394" y="3534"/>
                  </a:lnTo>
                  <a:lnTo>
                    <a:pt x="2406" y="3534"/>
                  </a:lnTo>
                  <a:lnTo>
                    <a:pt x="2406" y="3528"/>
                  </a:lnTo>
                  <a:lnTo>
                    <a:pt x="2412" y="3522"/>
                  </a:lnTo>
                  <a:lnTo>
                    <a:pt x="2418" y="3516"/>
                  </a:lnTo>
                  <a:lnTo>
                    <a:pt x="2424" y="3510"/>
                  </a:lnTo>
                  <a:lnTo>
                    <a:pt x="2424" y="3504"/>
                  </a:lnTo>
                  <a:lnTo>
                    <a:pt x="2436" y="3498"/>
                  </a:lnTo>
                  <a:lnTo>
                    <a:pt x="2442" y="3492"/>
                  </a:lnTo>
                  <a:lnTo>
                    <a:pt x="2454" y="3486"/>
                  </a:lnTo>
                  <a:lnTo>
                    <a:pt x="2460" y="3480"/>
                  </a:lnTo>
                  <a:lnTo>
                    <a:pt x="2466" y="3474"/>
                  </a:lnTo>
                  <a:lnTo>
                    <a:pt x="2478" y="3474"/>
                  </a:lnTo>
                  <a:lnTo>
                    <a:pt x="2490" y="3468"/>
                  </a:lnTo>
                  <a:lnTo>
                    <a:pt x="2496" y="3474"/>
                  </a:lnTo>
                  <a:lnTo>
                    <a:pt x="2508" y="3474"/>
                  </a:lnTo>
                  <a:lnTo>
                    <a:pt x="2520" y="3474"/>
                  </a:lnTo>
                  <a:lnTo>
                    <a:pt x="2532" y="3474"/>
                  </a:lnTo>
                  <a:lnTo>
                    <a:pt x="2544" y="3480"/>
                  </a:lnTo>
                  <a:lnTo>
                    <a:pt x="2550" y="3480"/>
                  </a:lnTo>
                  <a:lnTo>
                    <a:pt x="2556" y="3486"/>
                  </a:lnTo>
                  <a:lnTo>
                    <a:pt x="2568" y="3492"/>
                  </a:lnTo>
                  <a:lnTo>
                    <a:pt x="2574" y="3492"/>
                  </a:lnTo>
                  <a:lnTo>
                    <a:pt x="2586" y="3498"/>
                  </a:lnTo>
                  <a:lnTo>
                    <a:pt x="2598" y="3504"/>
                  </a:lnTo>
                  <a:lnTo>
                    <a:pt x="2610" y="3498"/>
                  </a:lnTo>
                  <a:lnTo>
                    <a:pt x="2622" y="3492"/>
                  </a:lnTo>
                  <a:lnTo>
                    <a:pt x="2628" y="3486"/>
                  </a:lnTo>
                  <a:lnTo>
                    <a:pt x="2634" y="3480"/>
                  </a:lnTo>
                  <a:lnTo>
                    <a:pt x="2640" y="3480"/>
                  </a:lnTo>
                  <a:lnTo>
                    <a:pt x="2646" y="3474"/>
                  </a:lnTo>
                  <a:lnTo>
                    <a:pt x="2658" y="3474"/>
                  </a:lnTo>
                  <a:lnTo>
                    <a:pt x="2670" y="3474"/>
                  </a:lnTo>
                  <a:lnTo>
                    <a:pt x="2682" y="3468"/>
                  </a:lnTo>
                  <a:lnTo>
                    <a:pt x="2694" y="3462"/>
                  </a:lnTo>
                  <a:lnTo>
                    <a:pt x="2706" y="3456"/>
                  </a:lnTo>
                  <a:lnTo>
                    <a:pt x="2718" y="3450"/>
                  </a:lnTo>
                  <a:lnTo>
                    <a:pt x="2724" y="3444"/>
                  </a:lnTo>
                  <a:lnTo>
                    <a:pt x="2736" y="3444"/>
                  </a:lnTo>
                  <a:lnTo>
                    <a:pt x="2748" y="3444"/>
                  </a:lnTo>
                  <a:lnTo>
                    <a:pt x="2760" y="3450"/>
                  </a:lnTo>
                  <a:lnTo>
                    <a:pt x="2766" y="3456"/>
                  </a:lnTo>
                  <a:lnTo>
                    <a:pt x="2778" y="3456"/>
                  </a:lnTo>
                  <a:lnTo>
                    <a:pt x="2790" y="3456"/>
                  </a:lnTo>
                  <a:lnTo>
                    <a:pt x="2796" y="3450"/>
                  </a:lnTo>
                  <a:lnTo>
                    <a:pt x="2802" y="3450"/>
                  </a:lnTo>
                  <a:lnTo>
                    <a:pt x="2808" y="3444"/>
                  </a:lnTo>
                  <a:lnTo>
                    <a:pt x="2814" y="3438"/>
                  </a:lnTo>
                  <a:lnTo>
                    <a:pt x="2820" y="3438"/>
                  </a:lnTo>
                  <a:lnTo>
                    <a:pt x="2832" y="3438"/>
                  </a:lnTo>
                  <a:lnTo>
                    <a:pt x="2844" y="3444"/>
                  </a:lnTo>
                  <a:lnTo>
                    <a:pt x="2850" y="3444"/>
                  </a:lnTo>
                  <a:lnTo>
                    <a:pt x="2862" y="3444"/>
                  </a:lnTo>
                  <a:lnTo>
                    <a:pt x="2874" y="3444"/>
                  </a:lnTo>
                  <a:lnTo>
                    <a:pt x="2880" y="3450"/>
                  </a:lnTo>
                  <a:lnTo>
                    <a:pt x="2892" y="3456"/>
                  </a:lnTo>
                  <a:lnTo>
                    <a:pt x="2898" y="3456"/>
                  </a:lnTo>
                  <a:lnTo>
                    <a:pt x="2904" y="3462"/>
                  </a:lnTo>
                  <a:lnTo>
                    <a:pt x="2916" y="3468"/>
                  </a:lnTo>
                  <a:lnTo>
                    <a:pt x="2922" y="3462"/>
                  </a:lnTo>
                  <a:lnTo>
                    <a:pt x="2928" y="3468"/>
                  </a:lnTo>
                  <a:lnTo>
                    <a:pt x="2934" y="3474"/>
                  </a:lnTo>
                  <a:lnTo>
                    <a:pt x="2946" y="3474"/>
                  </a:lnTo>
                  <a:lnTo>
                    <a:pt x="2952" y="3468"/>
                  </a:lnTo>
                  <a:lnTo>
                    <a:pt x="2964" y="3468"/>
                  </a:lnTo>
                  <a:lnTo>
                    <a:pt x="2976" y="3462"/>
                  </a:lnTo>
                  <a:lnTo>
                    <a:pt x="2982" y="3450"/>
                  </a:lnTo>
                  <a:lnTo>
                    <a:pt x="2994" y="3444"/>
                  </a:lnTo>
                  <a:lnTo>
                    <a:pt x="3006" y="3438"/>
                  </a:lnTo>
                  <a:lnTo>
                    <a:pt x="3024" y="3438"/>
                  </a:lnTo>
                  <a:lnTo>
                    <a:pt x="3030" y="3438"/>
                  </a:lnTo>
                  <a:lnTo>
                    <a:pt x="3042" y="3426"/>
                  </a:lnTo>
                  <a:lnTo>
                    <a:pt x="3048" y="3420"/>
                  </a:lnTo>
                  <a:lnTo>
                    <a:pt x="3060" y="3408"/>
                  </a:lnTo>
                  <a:lnTo>
                    <a:pt x="3072" y="3402"/>
                  </a:lnTo>
                  <a:lnTo>
                    <a:pt x="3078" y="3390"/>
                  </a:lnTo>
                  <a:lnTo>
                    <a:pt x="3084" y="3390"/>
                  </a:lnTo>
                  <a:lnTo>
                    <a:pt x="3096" y="3384"/>
                  </a:lnTo>
                  <a:lnTo>
                    <a:pt x="3108" y="3384"/>
                  </a:lnTo>
                  <a:lnTo>
                    <a:pt x="3120" y="3384"/>
                  </a:lnTo>
                  <a:lnTo>
                    <a:pt x="3126" y="3372"/>
                  </a:lnTo>
                  <a:lnTo>
                    <a:pt x="3138" y="3366"/>
                  </a:lnTo>
                  <a:lnTo>
                    <a:pt x="3144" y="3360"/>
                  </a:lnTo>
                  <a:lnTo>
                    <a:pt x="3144" y="3348"/>
                  </a:lnTo>
                  <a:lnTo>
                    <a:pt x="3144" y="3336"/>
                  </a:lnTo>
                  <a:lnTo>
                    <a:pt x="3150" y="3330"/>
                  </a:lnTo>
                  <a:lnTo>
                    <a:pt x="3156" y="3324"/>
                  </a:lnTo>
                  <a:lnTo>
                    <a:pt x="3168" y="3318"/>
                  </a:lnTo>
                  <a:lnTo>
                    <a:pt x="3174" y="3312"/>
                  </a:lnTo>
                  <a:lnTo>
                    <a:pt x="3180" y="3300"/>
                  </a:lnTo>
                  <a:lnTo>
                    <a:pt x="3180" y="3288"/>
                  </a:lnTo>
                  <a:lnTo>
                    <a:pt x="3186" y="3282"/>
                  </a:lnTo>
                  <a:lnTo>
                    <a:pt x="3192" y="3276"/>
                  </a:lnTo>
                  <a:lnTo>
                    <a:pt x="3192" y="3258"/>
                  </a:lnTo>
                  <a:lnTo>
                    <a:pt x="3198" y="3252"/>
                  </a:lnTo>
                  <a:lnTo>
                    <a:pt x="3204" y="3240"/>
                  </a:lnTo>
                  <a:lnTo>
                    <a:pt x="3210" y="3234"/>
                  </a:lnTo>
                  <a:lnTo>
                    <a:pt x="3210" y="3228"/>
                  </a:lnTo>
                  <a:lnTo>
                    <a:pt x="3222" y="3222"/>
                  </a:lnTo>
                  <a:lnTo>
                    <a:pt x="3228" y="3210"/>
                  </a:lnTo>
                  <a:lnTo>
                    <a:pt x="3240" y="3198"/>
                  </a:lnTo>
                  <a:lnTo>
                    <a:pt x="3246" y="3192"/>
                  </a:lnTo>
                  <a:lnTo>
                    <a:pt x="3252" y="3186"/>
                  </a:lnTo>
                  <a:lnTo>
                    <a:pt x="3252" y="3180"/>
                  </a:lnTo>
                  <a:lnTo>
                    <a:pt x="3258" y="3168"/>
                  </a:lnTo>
                  <a:lnTo>
                    <a:pt x="3264" y="3156"/>
                  </a:lnTo>
                  <a:lnTo>
                    <a:pt x="3264" y="3150"/>
                  </a:lnTo>
                  <a:lnTo>
                    <a:pt x="3270" y="3144"/>
                  </a:lnTo>
                  <a:lnTo>
                    <a:pt x="3270" y="3132"/>
                  </a:lnTo>
                  <a:lnTo>
                    <a:pt x="3282" y="3126"/>
                  </a:lnTo>
                  <a:lnTo>
                    <a:pt x="3288" y="3120"/>
                  </a:lnTo>
                  <a:lnTo>
                    <a:pt x="3300" y="3120"/>
                  </a:lnTo>
                  <a:lnTo>
                    <a:pt x="3306" y="3120"/>
                  </a:lnTo>
                  <a:lnTo>
                    <a:pt x="3318" y="3114"/>
                  </a:lnTo>
                  <a:lnTo>
                    <a:pt x="3324" y="3108"/>
                  </a:lnTo>
                  <a:lnTo>
                    <a:pt x="3330" y="3102"/>
                  </a:lnTo>
                  <a:lnTo>
                    <a:pt x="3342" y="3096"/>
                  </a:lnTo>
                  <a:lnTo>
                    <a:pt x="3354" y="3078"/>
                  </a:lnTo>
                  <a:lnTo>
                    <a:pt x="3360" y="3072"/>
                  </a:lnTo>
                  <a:lnTo>
                    <a:pt x="3378" y="3066"/>
                  </a:lnTo>
                  <a:lnTo>
                    <a:pt x="3396" y="3060"/>
                  </a:lnTo>
                  <a:lnTo>
                    <a:pt x="3402" y="3054"/>
                  </a:lnTo>
                  <a:lnTo>
                    <a:pt x="3420" y="3054"/>
                  </a:lnTo>
                  <a:lnTo>
                    <a:pt x="3438" y="3048"/>
                  </a:lnTo>
                  <a:lnTo>
                    <a:pt x="3450" y="3042"/>
                  </a:lnTo>
                  <a:lnTo>
                    <a:pt x="3462" y="3036"/>
                  </a:lnTo>
                  <a:lnTo>
                    <a:pt x="3468" y="3024"/>
                  </a:lnTo>
                  <a:lnTo>
                    <a:pt x="3486" y="3024"/>
                  </a:lnTo>
                  <a:lnTo>
                    <a:pt x="3504" y="3024"/>
                  </a:lnTo>
                  <a:lnTo>
                    <a:pt x="3522" y="3018"/>
                  </a:lnTo>
                  <a:lnTo>
                    <a:pt x="3534" y="3012"/>
                  </a:lnTo>
                  <a:lnTo>
                    <a:pt x="3540" y="3006"/>
                  </a:lnTo>
                  <a:lnTo>
                    <a:pt x="3546" y="2994"/>
                  </a:lnTo>
                  <a:lnTo>
                    <a:pt x="3552" y="2988"/>
                  </a:lnTo>
                  <a:lnTo>
                    <a:pt x="3570" y="2988"/>
                  </a:lnTo>
                  <a:lnTo>
                    <a:pt x="3576" y="2988"/>
                  </a:lnTo>
                  <a:lnTo>
                    <a:pt x="3588" y="2982"/>
                  </a:lnTo>
                  <a:lnTo>
                    <a:pt x="3594" y="2976"/>
                  </a:lnTo>
                  <a:lnTo>
                    <a:pt x="3606" y="2970"/>
                  </a:lnTo>
                  <a:lnTo>
                    <a:pt x="3612" y="2958"/>
                  </a:lnTo>
                  <a:lnTo>
                    <a:pt x="3618" y="2952"/>
                  </a:lnTo>
                  <a:lnTo>
                    <a:pt x="3630" y="2946"/>
                  </a:lnTo>
                  <a:lnTo>
                    <a:pt x="3642" y="2940"/>
                  </a:lnTo>
                  <a:lnTo>
                    <a:pt x="3648" y="2940"/>
                  </a:lnTo>
                  <a:lnTo>
                    <a:pt x="3654" y="2928"/>
                  </a:lnTo>
                  <a:lnTo>
                    <a:pt x="3666" y="2922"/>
                  </a:lnTo>
                  <a:lnTo>
                    <a:pt x="3684" y="2922"/>
                  </a:lnTo>
                  <a:lnTo>
                    <a:pt x="3690" y="2916"/>
                  </a:lnTo>
                  <a:lnTo>
                    <a:pt x="3702" y="2910"/>
                  </a:lnTo>
                  <a:lnTo>
                    <a:pt x="3714" y="2904"/>
                  </a:lnTo>
                  <a:lnTo>
                    <a:pt x="3720" y="2904"/>
                  </a:lnTo>
                  <a:lnTo>
                    <a:pt x="3732" y="2904"/>
                  </a:lnTo>
                  <a:lnTo>
                    <a:pt x="3744" y="2904"/>
                  </a:lnTo>
                  <a:lnTo>
                    <a:pt x="3756" y="2898"/>
                  </a:lnTo>
                  <a:lnTo>
                    <a:pt x="3768" y="2892"/>
                  </a:lnTo>
                  <a:lnTo>
                    <a:pt x="3780" y="2898"/>
                  </a:lnTo>
                  <a:lnTo>
                    <a:pt x="3786" y="2904"/>
                  </a:lnTo>
                  <a:lnTo>
                    <a:pt x="3804" y="2904"/>
                  </a:lnTo>
                  <a:lnTo>
                    <a:pt x="3816" y="2904"/>
                  </a:lnTo>
                  <a:lnTo>
                    <a:pt x="3828" y="2904"/>
                  </a:lnTo>
                  <a:lnTo>
                    <a:pt x="3846" y="2898"/>
                  </a:lnTo>
                  <a:lnTo>
                    <a:pt x="3852" y="2904"/>
                  </a:lnTo>
                  <a:lnTo>
                    <a:pt x="3852" y="2910"/>
                  </a:lnTo>
                  <a:lnTo>
                    <a:pt x="3858" y="2916"/>
                  </a:lnTo>
                  <a:lnTo>
                    <a:pt x="3870" y="2922"/>
                  </a:lnTo>
                  <a:lnTo>
                    <a:pt x="3876" y="2922"/>
                  </a:lnTo>
                  <a:lnTo>
                    <a:pt x="3888" y="2922"/>
                  </a:lnTo>
                  <a:lnTo>
                    <a:pt x="3900" y="2928"/>
                  </a:lnTo>
                  <a:lnTo>
                    <a:pt x="3906" y="2934"/>
                  </a:lnTo>
                  <a:lnTo>
                    <a:pt x="3912" y="2940"/>
                  </a:lnTo>
                  <a:lnTo>
                    <a:pt x="3924" y="2952"/>
                  </a:lnTo>
                  <a:lnTo>
                    <a:pt x="3930" y="2946"/>
                  </a:lnTo>
                  <a:lnTo>
                    <a:pt x="3942" y="2946"/>
                  </a:lnTo>
                  <a:lnTo>
                    <a:pt x="3948" y="2940"/>
                  </a:lnTo>
                  <a:lnTo>
                    <a:pt x="3960" y="2934"/>
                  </a:lnTo>
                  <a:lnTo>
                    <a:pt x="3978" y="2934"/>
                  </a:lnTo>
                  <a:lnTo>
                    <a:pt x="4002" y="2928"/>
                  </a:lnTo>
                  <a:lnTo>
                    <a:pt x="4020" y="2928"/>
                  </a:lnTo>
                  <a:lnTo>
                    <a:pt x="4038" y="2928"/>
                  </a:lnTo>
                  <a:lnTo>
                    <a:pt x="4044" y="2916"/>
                  </a:lnTo>
                  <a:lnTo>
                    <a:pt x="4050" y="2898"/>
                  </a:lnTo>
                  <a:lnTo>
                    <a:pt x="4056" y="2904"/>
                  </a:lnTo>
                  <a:lnTo>
                    <a:pt x="4068" y="2910"/>
                  </a:lnTo>
                  <a:lnTo>
                    <a:pt x="4074" y="2916"/>
                  </a:lnTo>
                  <a:lnTo>
                    <a:pt x="4080" y="2922"/>
                  </a:lnTo>
                  <a:lnTo>
                    <a:pt x="4080" y="2928"/>
                  </a:lnTo>
                  <a:lnTo>
                    <a:pt x="4086" y="2934"/>
                  </a:lnTo>
                  <a:lnTo>
                    <a:pt x="4092" y="2940"/>
                  </a:lnTo>
                  <a:lnTo>
                    <a:pt x="4098" y="2952"/>
                  </a:lnTo>
                  <a:lnTo>
                    <a:pt x="4104" y="2952"/>
                  </a:lnTo>
                  <a:lnTo>
                    <a:pt x="4122" y="2946"/>
                  </a:lnTo>
                  <a:lnTo>
                    <a:pt x="4134" y="2940"/>
                  </a:lnTo>
                  <a:lnTo>
                    <a:pt x="4146" y="2934"/>
                  </a:lnTo>
                  <a:lnTo>
                    <a:pt x="4164" y="2928"/>
                  </a:lnTo>
                  <a:lnTo>
                    <a:pt x="4170" y="2922"/>
                  </a:lnTo>
                  <a:lnTo>
                    <a:pt x="4182" y="2910"/>
                  </a:lnTo>
                  <a:lnTo>
                    <a:pt x="4188" y="2898"/>
                  </a:lnTo>
                  <a:lnTo>
                    <a:pt x="4194" y="2892"/>
                  </a:lnTo>
                  <a:lnTo>
                    <a:pt x="4200" y="2892"/>
                  </a:lnTo>
                  <a:lnTo>
                    <a:pt x="4206" y="2892"/>
                  </a:lnTo>
                  <a:lnTo>
                    <a:pt x="4212" y="2898"/>
                  </a:lnTo>
                  <a:lnTo>
                    <a:pt x="4218" y="2910"/>
                  </a:lnTo>
                  <a:lnTo>
                    <a:pt x="4218" y="2916"/>
                  </a:lnTo>
                  <a:lnTo>
                    <a:pt x="4218" y="2922"/>
                  </a:lnTo>
                  <a:lnTo>
                    <a:pt x="4230" y="2934"/>
                  </a:lnTo>
                  <a:lnTo>
                    <a:pt x="4236" y="2940"/>
                  </a:lnTo>
                  <a:lnTo>
                    <a:pt x="4242" y="2946"/>
                  </a:lnTo>
                  <a:lnTo>
                    <a:pt x="4248" y="2958"/>
                  </a:lnTo>
                  <a:lnTo>
                    <a:pt x="4254" y="2970"/>
                  </a:lnTo>
                  <a:lnTo>
                    <a:pt x="4260" y="2976"/>
                  </a:lnTo>
                  <a:lnTo>
                    <a:pt x="4260" y="2988"/>
                  </a:lnTo>
                  <a:lnTo>
                    <a:pt x="4266" y="2994"/>
                  </a:lnTo>
                  <a:lnTo>
                    <a:pt x="4278" y="3000"/>
                  </a:lnTo>
                  <a:lnTo>
                    <a:pt x="4290" y="3006"/>
                  </a:lnTo>
                  <a:lnTo>
                    <a:pt x="4302" y="3006"/>
                  </a:lnTo>
                  <a:lnTo>
                    <a:pt x="4314" y="3006"/>
                  </a:lnTo>
                  <a:lnTo>
                    <a:pt x="4332" y="3012"/>
                  </a:lnTo>
                  <a:lnTo>
                    <a:pt x="4350" y="3018"/>
                  </a:lnTo>
                  <a:lnTo>
                    <a:pt x="4368" y="3018"/>
                  </a:lnTo>
                  <a:lnTo>
                    <a:pt x="4380" y="3024"/>
                  </a:lnTo>
                  <a:lnTo>
                    <a:pt x="4392" y="3024"/>
                  </a:lnTo>
                  <a:lnTo>
                    <a:pt x="4410" y="3030"/>
                  </a:lnTo>
                  <a:lnTo>
                    <a:pt x="4422" y="3024"/>
                  </a:lnTo>
                  <a:lnTo>
                    <a:pt x="4440" y="3018"/>
                  </a:lnTo>
                  <a:lnTo>
                    <a:pt x="4458" y="3018"/>
                  </a:lnTo>
                  <a:lnTo>
                    <a:pt x="4470" y="3018"/>
                  </a:lnTo>
                  <a:lnTo>
                    <a:pt x="4482" y="3018"/>
                  </a:lnTo>
                  <a:lnTo>
                    <a:pt x="4488" y="3018"/>
                  </a:lnTo>
                  <a:lnTo>
                    <a:pt x="4500" y="3018"/>
                  </a:lnTo>
                  <a:lnTo>
                    <a:pt x="4506" y="3018"/>
                  </a:lnTo>
                  <a:lnTo>
                    <a:pt x="4518" y="3018"/>
                  </a:lnTo>
                  <a:lnTo>
                    <a:pt x="4524" y="3018"/>
                  </a:lnTo>
                  <a:lnTo>
                    <a:pt x="4530" y="3018"/>
                  </a:lnTo>
                  <a:lnTo>
                    <a:pt x="4542" y="3012"/>
                  </a:lnTo>
                  <a:lnTo>
                    <a:pt x="4554" y="3012"/>
                  </a:lnTo>
                  <a:lnTo>
                    <a:pt x="4566" y="3006"/>
                  </a:lnTo>
                  <a:lnTo>
                    <a:pt x="4590" y="3000"/>
                  </a:lnTo>
                  <a:lnTo>
                    <a:pt x="4590" y="2994"/>
                  </a:lnTo>
                  <a:lnTo>
                    <a:pt x="4584" y="2988"/>
                  </a:lnTo>
                  <a:lnTo>
                    <a:pt x="4584" y="2976"/>
                  </a:lnTo>
                  <a:lnTo>
                    <a:pt x="4584" y="2964"/>
                  </a:lnTo>
                  <a:lnTo>
                    <a:pt x="4578" y="2958"/>
                  </a:lnTo>
                  <a:lnTo>
                    <a:pt x="4578" y="2952"/>
                  </a:lnTo>
                  <a:lnTo>
                    <a:pt x="4584" y="2940"/>
                  </a:lnTo>
                  <a:lnTo>
                    <a:pt x="4584" y="2928"/>
                  </a:lnTo>
                  <a:lnTo>
                    <a:pt x="4578" y="2922"/>
                  </a:lnTo>
                  <a:lnTo>
                    <a:pt x="4584" y="2910"/>
                  </a:lnTo>
                  <a:lnTo>
                    <a:pt x="4578" y="2898"/>
                  </a:lnTo>
                  <a:lnTo>
                    <a:pt x="4578" y="2892"/>
                  </a:lnTo>
                  <a:lnTo>
                    <a:pt x="4578" y="2886"/>
                  </a:lnTo>
                  <a:lnTo>
                    <a:pt x="4578" y="2880"/>
                  </a:lnTo>
                  <a:lnTo>
                    <a:pt x="4578" y="2874"/>
                  </a:lnTo>
                  <a:lnTo>
                    <a:pt x="4584" y="2868"/>
                  </a:lnTo>
                  <a:lnTo>
                    <a:pt x="4584" y="2856"/>
                  </a:lnTo>
                  <a:lnTo>
                    <a:pt x="4578" y="2850"/>
                  </a:lnTo>
                  <a:lnTo>
                    <a:pt x="4584" y="2838"/>
                  </a:lnTo>
                  <a:lnTo>
                    <a:pt x="4584" y="2832"/>
                  </a:lnTo>
                  <a:lnTo>
                    <a:pt x="4584" y="2820"/>
                  </a:lnTo>
                  <a:lnTo>
                    <a:pt x="4584" y="2814"/>
                  </a:lnTo>
                  <a:lnTo>
                    <a:pt x="4584" y="2808"/>
                  </a:lnTo>
                  <a:lnTo>
                    <a:pt x="4590" y="2808"/>
                  </a:lnTo>
                  <a:lnTo>
                    <a:pt x="4584" y="2796"/>
                  </a:lnTo>
                  <a:lnTo>
                    <a:pt x="4578" y="2790"/>
                  </a:lnTo>
                  <a:lnTo>
                    <a:pt x="4572" y="2784"/>
                  </a:lnTo>
                  <a:lnTo>
                    <a:pt x="4572" y="2778"/>
                  </a:lnTo>
                  <a:lnTo>
                    <a:pt x="4572" y="2772"/>
                  </a:lnTo>
                  <a:lnTo>
                    <a:pt x="4566" y="2766"/>
                  </a:lnTo>
                  <a:lnTo>
                    <a:pt x="4560" y="2754"/>
                  </a:lnTo>
                  <a:lnTo>
                    <a:pt x="4560" y="2748"/>
                  </a:lnTo>
                  <a:lnTo>
                    <a:pt x="4554" y="2742"/>
                  </a:lnTo>
                  <a:lnTo>
                    <a:pt x="4554" y="2736"/>
                  </a:lnTo>
                  <a:lnTo>
                    <a:pt x="4554" y="2730"/>
                  </a:lnTo>
                  <a:lnTo>
                    <a:pt x="4548" y="2724"/>
                  </a:lnTo>
                  <a:lnTo>
                    <a:pt x="4548" y="2718"/>
                  </a:lnTo>
                  <a:lnTo>
                    <a:pt x="4548" y="2706"/>
                  </a:lnTo>
                  <a:lnTo>
                    <a:pt x="4548" y="2700"/>
                  </a:lnTo>
                  <a:lnTo>
                    <a:pt x="4554" y="2694"/>
                  </a:lnTo>
                  <a:lnTo>
                    <a:pt x="4548" y="2694"/>
                  </a:lnTo>
                  <a:lnTo>
                    <a:pt x="4542" y="2694"/>
                  </a:lnTo>
                  <a:lnTo>
                    <a:pt x="4542" y="2688"/>
                  </a:lnTo>
                  <a:lnTo>
                    <a:pt x="4548" y="2682"/>
                  </a:lnTo>
                  <a:lnTo>
                    <a:pt x="4554" y="2682"/>
                  </a:lnTo>
                  <a:lnTo>
                    <a:pt x="4554" y="2676"/>
                  </a:lnTo>
                  <a:lnTo>
                    <a:pt x="4548" y="2670"/>
                  </a:lnTo>
                  <a:lnTo>
                    <a:pt x="4542" y="2664"/>
                  </a:lnTo>
                  <a:lnTo>
                    <a:pt x="4548" y="2658"/>
                  </a:lnTo>
                  <a:lnTo>
                    <a:pt x="4542" y="2652"/>
                  </a:lnTo>
                  <a:lnTo>
                    <a:pt x="4536" y="2646"/>
                  </a:lnTo>
                  <a:lnTo>
                    <a:pt x="4530" y="2640"/>
                  </a:lnTo>
                  <a:lnTo>
                    <a:pt x="4524" y="2634"/>
                  </a:lnTo>
                  <a:lnTo>
                    <a:pt x="4518" y="2628"/>
                  </a:lnTo>
                  <a:lnTo>
                    <a:pt x="4512" y="2622"/>
                  </a:lnTo>
                  <a:lnTo>
                    <a:pt x="4512" y="2610"/>
                  </a:lnTo>
                  <a:lnTo>
                    <a:pt x="4506" y="2598"/>
                  </a:lnTo>
                  <a:lnTo>
                    <a:pt x="4506" y="2592"/>
                  </a:lnTo>
                  <a:lnTo>
                    <a:pt x="4506" y="2580"/>
                  </a:lnTo>
                  <a:lnTo>
                    <a:pt x="4512" y="2562"/>
                  </a:lnTo>
                  <a:lnTo>
                    <a:pt x="4512" y="2550"/>
                  </a:lnTo>
                  <a:lnTo>
                    <a:pt x="4530" y="2544"/>
                  </a:lnTo>
                  <a:lnTo>
                    <a:pt x="4530" y="2538"/>
                  </a:lnTo>
                  <a:lnTo>
                    <a:pt x="4536" y="2526"/>
                  </a:lnTo>
                  <a:lnTo>
                    <a:pt x="4536" y="2514"/>
                  </a:lnTo>
                  <a:lnTo>
                    <a:pt x="4542" y="2502"/>
                  </a:lnTo>
                  <a:lnTo>
                    <a:pt x="4548" y="2496"/>
                  </a:lnTo>
                  <a:lnTo>
                    <a:pt x="4548" y="2484"/>
                  </a:lnTo>
                  <a:lnTo>
                    <a:pt x="4554" y="2472"/>
                  </a:lnTo>
                  <a:lnTo>
                    <a:pt x="4560" y="2454"/>
                  </a:lnTo>
                  <a:lnTo>
                    <a:pt x="4566" y="2442"/>
                  </a:lnTo>
                  <a:lnTo>
                    <a:pt x="4578" y="2430"/>
                  </a:lnTo>
                  <a:lnTo>
                    <a:pt x="4578" y="2424"/>
                  </a:lnTo>
                  <a:lnTo>
                    <a:pt x="4584" y="2412"/>
                  </a:lnTo>
                  <a:lnTo>
                    <a:pt x="4590" y="2400"/>
                  </a:lnTo>
                  <a:lnTo>
                    <a:pt x="4590" y="2388"/>
                  </a:lnTo>
                  <a:lnTo>
                    <a:pt x="4596" y="2376"/>
                  </a:lnTo>
                  <a:lnTo>
                    <a:pt x="4596" y="2358"/>
                  </a:lnTo>
                  <a:lnTo>
                    <a:pt x="4602" y="2346"/>
                  </a:lnTo>
                  <a:lnTo>
                    <a:pt x="4602" y="2340"/>
                  </a:lnTo>
                  <a:lnTo>
                    <a:pt x="4602" y="2328"/>
                  </a:lnTo>
                  <a:lnTo>
                    <a:pt x="4608" y="2316"/>
                  </a:lnTo>
                  <a:lnTo>
                    <a:pt x="4608" y="2310"/>
                  </a:lnTo>
                  <a:lnTo>
                    <a:pt x="4614" y="2298"/>
                  </a:lnTo>
                  <a:lnTo>
                    <a:pt x="4614" y="2286"/>
                  </a:lnTo>
                  <a:lnTo>
                    <a:pt x="4620" y="2268"/>
                  </a:lnTo>
                  <a:lnTo>
                    <a:pt x="4626" y="2256"/>
                  </a:lnTo>
                  <a:lnTo>
                    <a:pt x="4632" y="2244"/>
                  </a:lnTo>
                  <a:lnTo>
                    <a:pt x="4638" y="2226"/>
                  </a:lnTo>
                  <a:lnTo>
                    <a:pt x="4644" y="2220"/>
                  </a:lnTo>
                  <a:lnTo>
                    <a:pt x="4650" y="2208"/>
                  </a:lnTo>
                  <a:lnTo>
                    <a:pt x="4662" y="2196"/>
                  </a:lnTo>
                  <a:lnTo>
                    <a:pt x="4674" y="2178"/>
                  </a:lnTo>
                  <a:lnTo>
                    <a:pt x="4680" y="2178"/>
                  </a:lnTo>
                  <a:lnTo>
                    <a:pt x="4692" y="2166"/>
                  </a:lnTo>
                  <a:lnTo>
                    <a:pt x="4704" y="2160"/>
                  </a:lnTo>
                  <a:lnTo>
                    <a:pt x="4716" y="2154"/>
                  </a:lnTo>
                  <a:lnTo>
                    <a:pt x="4728" y="2148"/>
                  </a:lnTo>
                  <a:lnTo>
                    <a:pt x="4746" y="2142"/>
                  </a:lnTo>
                  <a:lnTo>
                    <a:pt x="4752" y="2142"/>
                  </a:lnTo>
                  <a:lnTo>
                    <a:pt x="4764" y="2136"/>
                  </a:lnTo>
                  <a:lnTo>
                    <a:pt x="4776" y="2130"/>
                  </a:lnTo>
                  <a:lnTo>
                    <a:pt x="4788" y="2124"/>
                  </a:lnTo>
                  <a:lnTo>
                    <a:pt x="4800" y="2118"/>
                  </a:lnTo>
                  <a:lnTo>
                    <a:pt x="4818" y="2112"/>
                  </a:lnTo>
                  <a:lnTo>
                    <a:pt x="4836" y="2100"/>
                  </a:lnTo>
                  <a:lnTo>
                    <a:pt x="4848" y="2094"/>
                  </a:lnTo>
                  <a:lnTo>
                    <a:pt x="4878" y="2082"/>
                  </a:lnTo>
                  <a:lnTo>
                    <a:pt x="4878" y="2076"/>
                  </a:lnTo>
                  <a:lnTo>
                    <a:pt x="4884" y="2076"/>
                  </a:lnTo>
                  <a:lnTo>
                    <a:pt x="4896" y="2064"/>
                  </a:lnTo>
                  <a:lnTo>
                    <a:pt x="4890" y="2052"/>
                  </a:lnTo>
                  <a:lnTo>
                    <a:pt x="4890" y="2040"/>
                  </a:lnTo>
                  <a:lnTo>
                    <a:pt x="4896" y="2034"/>
                  </a:lnTo>
                  <a:lnTo>
                    <a:pt x="4896" y="2022"/>
                  </a:lnTo>
                  <a:lnTo>
                    <a:pt x="4890" y="2016"/>
                  </a:lnTo>
                  <a:lnTo>
                    <a:pt x="4890" y="2004"/>
                  </a:lnTo>
                  <a:lnTo>
                    <a:pt x="4890" y="1986"/>
                  </a:lnTo>
                  <a:lnTo>
                    <a:pt x="4890" y="1974"/>
                  </a:lnTo>
                  <a:lnTo>
                    <a:pt x="4884" y="1962"/>
                  </a:lnTo>
                  <a:lnTo>
                    <a:pt x="4884" y="1944"/>
                  </a:lnTo>
                  <a:lnTo>
                    <a:pt x="4884" y="1926"/>
                  </a:lnTo>
                  <a:lnTo>
                    <a:pt x="4878" y="1902"/>
                  </a:lnTo>
                  <a:lnTo>
                    <a:pt x="4872" y="1890"/>
                  </a:lnTo>
                  <a:lnTo>
                    <a:pt x="4872" y="1884"/>
                  </a:lnTo>
                  <a:lnTo>
                    <a:pt x="4872" y="1878"/>
                  </a:lnTo>
                  <a:lnTo>
                    <a:pt x="4872" y="1866"/>
                  </a:lnTo>
                  <a:lnTo>
                    <a:pt x="4872" y="1854"/>
                  </a:lnTo>
                  <a:lnTo>
                    <a:pt x="4872" y="1842"/>
                  </a:lnTo>
                  <a:lnTo>
                    <a:pt x="4878" y="1830"/>
                  </a:lnTo>
                  <a:lnTo>
                    <a:pt x="4866" y="1836"/>
                  </a:lnTo>
                  <a:lnTo>
                    <a:pt x="4860" y="1842"/>
                  </a:lnTo>
                  <a:lnTo>
                    <a:pt x="4854" y="1836"/>
                  </a:lnTo>
                  <a:lnTo>
                    <a:pt x="4848" y="1830"/>
                  </a:lnTo>
                  <a:lnTo>
                    <a:pt x="4842" y="1818"/>
                  </a:lnTo>
                  <a:lnTo>
                    <a:pt x="4836" y="1806"/>
                  </a:lnTo>
                  <a:lnTo>
                    <a:pt x="4836" y="1800"/>
                  </a:lnTo>
                  <a:lnTo>
                    <a:pt x="4848" y="1800"/>
                  </a:lnTo>
                  <a:lnTo>
                    <a:pt x="4860" y="1800"/>
                  </a:lnTo>
                  <a:lnTo>
                    <a:pt x="4854" y="1788"/>
                  </a:lnTo>
                  <a:lnTo>
                    <a:pt x="4848" y="1782"/>
                  </a:lnTo>
                  <a:lnTo>
                    <a:pt x="4848" y="1776"/>
                  </a:lnTo>
                  <a:lnTo>
                    <a:pt x="4842" y="1764"/>
                  </a:lnTo>
                  <a:lnTo>
                    <a:pt x="4842" y="1758"/>
                  </a:lnTo>
                  <a:lnTo>
                    <a:pt x="4848" y="1746"/>
                  </a:lnTo>
                  <a:lnTo>
                    <a:pt x="4842" y="1740"/>
                  </a:lnTo>
                  <a:lnTo>
                    <a:pt x="4836" y="1728"/>
                  </a:lnTo>
                  <a:lnTo>
                    <a:pt x="4830" y="1716"/>
                  </a:lnTo>
                  <a:lnTo>
                    <a:pt x="4818" y="1710"/>
                  </a:lnTo>
                  <a:lnTo>
                    <a:pt x="4806" y="1698"/>
                  </a:lnTo>
                  <a:lnTo>
                    <a:pt x="4794" y="1686"/>
                  </a:lnTo>
                  <a:lnTo>
                    <a:pt x="4776" y="1686"/>
                  </a:lnTo>
                  <a:lnTo>
                    <a:pt x="4758" y="1680"/>
                  </a:lnTo>
                  <a:lnTo>
                    <a:pt x="4746" y="1680"/>
                  </a:lnTo>
                  <a:lnTo>
                    <a:pt x="4728" y="1674"/>
                  </a:lnTo>
                  <a:lnTo>
                    <a:pt x="4710" y="1674"/>
                  </a:lnTo>
                  <a:lnTo>
                    <a:pt x="4698" y="1674"/>
                  </a:lnTo>
                  <a:lnTo>
                    <a:pt x="4686" y="1668"/>
                  </a:lnTo>
                  <a:lnTo>
                    <a:pt x="4680" y="1668"/>
                  </a:lnTo>
                  <a:lnTo>
                    <a:pt x="4668" y="1674"/>
                  </a:lnTo>
                  <a:lnTo>
                    <a:pt x="4656" y="1680"/>
                  </a:lnTo>
                  <a:lnTo>
                    <a:pt x="4644" y="1680"/>
                  </a:lnTo>
                  <a:lnTo>
                    <a:pt x="4638" y="1674"/>
                  </a:lnTo>
                  <a:lnTo>
                    <a:pt x="4632" y="1686"/>
                  </a:lnTo>
                  <a:lnTo>
                    <a:pt x="4626" y="1698"/>
                  </a:lnTo>
                  <a:lnTo>
                    <a:pt x="4620" y="1704"/>
                  </a:lnTo>
                  <a:lnTo>
                    <a:pt x="4608" y="1698"/>
                  </a:lnTo>
                  <a:lnTo>
                    <a:pt x="4596" y="1698"/>
                  </a:lnTo>
                  <a:lnTo>
                    <a:pt x="4590" y="1710"/>
                  </a:lnTo>
                  <a:lnTo>
                    <a:pt x="4572" y="1722"/>
                  </a:lnTo>
                  <a:lnTo>
                    <a:pt x="4572" y="1734"/>
                  </a:lnTo>
                  <a:lnTo>
                    <a:pt x="4560" y="1740"/>
                  </a:lnTo>
                  <a:lnTo>
                    <a:pt x="4554" y="1746"/>
                  </a:lnTo>
                  <a:lnTo>
                    <a:pt x="4536" y="1758"/>
                  </a:lnTo>
                  <a:lnTo>
                    <a:pt x="4530" y="1758"/>
                  </a:lnTo>
                  <a:lnTo>
                    <a:pt x="4530" y="1770"/>
                  </a:lnTo>
                  <a:lnTo>
                    <a:pt x="4524" y="1770"/>
                  </a:lnTo>
                  <a:lnTo>
                    <a:pt x="4512" y="1776"/>
                  </a:lnTo>
                  <a:lnTo>
                    <a:pt x="4506" y="1782"/>
                  </a:lnTo>
                  <a:lnTo>
                    <a:pt x="4500" y="1794"/>
                  </a:lnTo>
                  <a:lnTo>
                    <a:pt x="4488" y="1800"/>
                  </a:lnTo>
                  <a:lnTo>
                    <a:pt x="4476" y="1806"/>
                  </a:lnTo>
                  <a:lnTo>
                    <a:pt x="4476" y="1818"/>
                  </a:lnTo>
                  <a:lnTo>
                    <a:pt x="4476" y="1824"/>
                  </a:lnTo>
                  <a:lnTo>
                    <a:pt x="4476" y="1830"/>
                  </a:lnTo>
                  <a:lnTo>
                    <a:pt x="4482" y="1836"/>
                  </a:lnTo>
                  <a:lnTo>
                    <a:pt x="4482" y="1848"/>
                  </a:lnTo>
                  <a:lnTo>
                    <a:pt x="4470" y="1848"/>
                  </a:lnTo>
                  <a:lnTo>
                    <a:pt x="4464" y="1848"/>
                  </a:lnTo>
                  <a:lnTo>
                    <a:pt x="4452" y="1842"/>
                  </a:lnTo>
                  <a:lnTo>
                    <a:pt x="4446" y="1836"/>
                  </a:lnTo>
                  <a:lnTo>
                    <a:pt x="4434" y="1830"/>
                  </a:lnTo>
                  <a:lnTo>
                    <a:pt x="4428" y="1830"/>
                  </a:lnTo>
                  <a:lnTo>
                    <a:pt x="4422" y="1836"/>
                  </a:lnTo>
                  <a:lnTo>
                    <a:pt x="4410" y="1830"/>
                  </a:lnTo>
                  <a:lnTo>
                    <a:pt x="4398" y="1824"/>
                  </a:lnTo>
                  <a:lnTo>
                    <a:pt x="4392" y="1830"/>
                  </a:lnTo>
                  <a:lnTo>
                    <a:pt x="4392" y="1836"/>
                  </a:lnTo>
                  <a:lnTo>
                    <a:pt x="4392" y="1842"/>
                  </a:lnTo>
                  <a:lnTo>
                    <a:pt x="4398" y="1842"/>
                  </a:lnTo>
                  <a:lnTo>
                    <a:pt x="4404" y="1848"/>
                  </a:lnTo>
                  <a:lnTo>
                    <a:pt x="4398" y="1860"/>
                  </a:lnTo>
                  <a:lnTo>
                    <a:pt x="4386" y="1866"/>
                  </a:lnTo>
                  <a:lnTo>
                    <a:pt x="4386" y="1878"/>
                  </a:lnTo>
                  <a:lnTo>
                    <a:pt x="4392" y="1884"/>
                  </a:lnTo>
                  <a:lnTo>
                    <a:pt x="4404" y="1884"/>
                  </a:lnTo>
                  <a:lnTo>
                    <a:pt x="4410" y="1890"/>
                  </a:lnTo>
                  <a:lnTo>
                    <a:pt x="4410" y="1896"/>
                  </a:lnTo>
                  <a:lnTo>
                    <a:pt x="4404" y="1902"/>
                  </a:lnTo>
                  <a:lnTo>
                    <a:pt x="4392" y="1908"/>
                  </a:lnTo>
                  <a:lnTo>
                    <a:pt x="4380" y="1914"/>
                  </a:lnTo>
                  <a:lnTo>
                    <a:pt x="4374" y="1914"/>
                  </a:lnTo>
                  <a:lnTo>
                    <a:pt x="4362" y="1914"/>
                  </a:lnTo>
                  <a:lnTo>
                    <a:pt x="4344" y="1914"/>
                  </a:lnTo>
                  <a:lnTo>
                    <a:pt x="4332" y="1914"/>
                  </a:lnTo>
                  <a:lnTo>
                    <a:pt x="4326" y="1914"/>
                  </a:lnTo>
                  <a:lnTo>
                    <a:pt x="4314" y="1920"/>
                  </a:lnTo>
                  <a:lnTo>
                    <a:pt x="4296" y="1920"/>
                  </a:lnTo>
                  <a:lnTo>
                    <a:pt x="4278" y="1920"/>
                  </a:lnTo>
                  <a:lnTo>
                    <a:pt x="4266" y="1914"/>
                  </a:lnTo>
                  <a:lnTo>
                    <a:pt x="4248" y="1914"/>
                  </a:lnTo>
                  <a:lnTo>
                    <a:pt x="4236" y="1908"/>
                  </a:lnTo>
                  <a:lnTo>
                    <a:pt x="4218" y="1908"/>
                  </a:lnTo>
                  <a:lnTo>
                    <a:pt x="4200" y="1902"/>
                  </a:lnTo>
                  <a:lnTo>
                    <a:pt x="4188" y="1902"/>
                  </a:lnTo>
                  <a:lnTo>
                    <a:pt x="4170" y="1896"/>
                  </a:lnTo>
                  <a:lnTo>
                    <a:pt x="4164" y="1890"/>
                  </a:lnTo>
                  <a:lnTo>
                    <a:pt x="4152" y="1878"/>
                  </a:lnTo>
                  <a:lnTo>
                    <a:pt x="4146" y="1872"/>
                  </a:lnTo>
                  <a:lnTo>
                    <a:pt x="4134" y="1860"/>
                  </a:lnTo>
                  <a:lnTo>
                    <a:pt x="4128" y="1854"/>
                  </a:lnTo>
                  <a:lnTo>
                    <a:pt x="4128" y="1842"/>
                  </a:lnTo>
                  <a:lnTo>
                    <a:pt x="4122" y="1830"/>
                  </a:lnTo>
                  <a:lnTo>
                    <a:pt x="4122" y="1824"/>
                  </a:lnTo>
                  <a:lnTo>
                    <a:pt x="4110" y="1812"/>
                  </a:lnTo>
                  <a:lnTo>
                    <a:pt x="4098" y="1812"/>
                  </a:lnTo>
                  <a:lnTo>
                    <a:pt x="4080" y="1818"/>
                  </a:lnTo>
                  <a:lnTo>
                    <a:pt x="4068" y="1812"/>
                  </a:lnTo>
                  <a:lnTo>
                    <a:pt x="4068" y="1806"/>
                  </a:lnTo>
                  <a:lnTo>
                    <a:pt x="4056" y="1806"/>
                  </a:lnTo>
                  <a:lnTo>
                    <a:pt x="4056" y="1794"/>
                  </a:lnTo>
                  <a:lnTo>
                    <a:pt x="4050" y="1794"/>
                  </a:lnTo>
                  <a:lnTo>
                    <a:pt x="4044" y="1788"/>
                  </a:lnTo>
                  <a:lnTo>
                    <a:pt x="4044" y="1776"/>
                  </a:lnTo>
                  <a:lnTo>
                    <a:pt x="4038" y="1770"/>
                  </a:lnTo>
                  <a:lnTo>
                    <a:pt x="4038" y="1758"/>
                  </a:lnTo>
                  <a:lnTo>
                    <a:pt x="4032" y="1752"/>
                  </a:lnTo>
                  <a:lnTo>
                    <a:pt x="4026" y="1758"/>
                  </a:lnTo>
                  <a:lnTo>
                    <a:pt x="4032" y="1740"/>
                  </a:lnTo>
                  <a:lnTo>
                    <a:pt x="4026" y="1746"/>
                  </a:lnTo>
                  <a:lnTo>
                    <a:pt x="4020" y="1740"/>
                  </a:lnTo>
                  <a:lnTo>
                    <a:pt x="4020" y="1746"/>
                  </a:lnTo>
                  <a:lnTo>
                    <a:pt x="4014" y="1752"/>
                  </a:lnTo>
                  <a:lnTo>
                    <a:pt x="4008" y="1740"/>
                  </a:lnTo>
                  <a:lnTo>
                    <a:pt x="4002" y="1740"/>
                  </a:lnTo>
                  <a:lnTo>
                    <a:pt x="3996" y="1734"/>
                  </a:lnTo>
                  <a:lnTo>
                    <a:pt x="3990" y="1728"/>
                  </a:lnTo>
                  <a:lnTo>
                    <a:pt x="3996" y="1722"/>
                  </a:lnTo>
                  <a:lnTo>
                    <a:pt x="3996" y="1716"/>
                  </a:lnTo>
                  <a:lnTo>
                    <a:pt x="4002" y="1710"/>
                  </a:lnTo>
                  <a:lnTo>
                    <a:pt x="4008" y="1716"/>
                  </a:lnTo>
                  <a:lnTo>
                    <a:pt x="4014" y="1710"/>
                  </a:lnTo>
                  <a:lnTo>
                    <a:pt x="4020" y="1704"/>
                  </a:lnTo>
                  <a:lnTo>
                    <a:pt x="4020" y="1698"/>
                  </a:lnTo>
                  <a:lnTo>
                    <a:pt x="4026" y="1692"/>
                  </a:lnTo>
                  <a:lnTo>
                    <a:pt x="4020" y="1686"/>
                  </a:lnTo>
                  <a:lnTo>
                    <a:pt x="4020" y="1674"/>
                  </a:lnTo>
                  <a:lnTo>
                    <a:pt x="4014" y="1668"/>
                  </a:lnTo>
                  <a:lnTo>
                    <a:pt x="4014" y="1662"/>
                  </a:lnTo>
                  <a:lnTo>
                    <a:pt x="4008" y="1650"/>
                  </a:lnTo>
                  <a:lnTo>
                    <a:pt x="4008" y="1644"/>
                  </a:lnTo>
                  <a:lnTo>
                    <a:pt x="4008" y="1632"/>
                  </a:lnTo>
                  <a:lnTo>
                    <a:pt x="4002" y="1632"/>
                  </a:lnTo>
                  <a:lnTo>
                    <a:pt x="4002" y="1626"/>
                  </a:lnTo>
                  <a:lnTo>
                    <a:pt x="3996" y="1620"/>
                  </a:lnTo>
                  <a:lnTo>
                    <a:pt x="3990" y="1614"/>
                  </a:lnTo>
                  <a:lnTo>
                    <a:pt x="3990" y="1608"/>
                  </a:lnTo>
                  <a:lnTo>
                    <a:pt x="3996" y="1596"/>
                  </a:lnTo>
                  <a:lnTo>
                    <a:pt x="3990" y="1596"/>
                  </a:lnTo>
                  <a:lnTo>
                    <a:pt x="3984" y="1602"/>
                  </a:lnTo>
                  <a:lnTo>
                    <a:pt x="3978" y="1596"/>
                  </a:lnTo>
                  <a:lnTo>
                    <a:pt x="3972" y="1590"/>
                  </a:lnTo>
                  <a:lnTo>
                    <a:pt x="3972" y="1584"/>
                  </a:lnTo>
                  <a:lnTo>
                    <a:pt x="3966" y="1578"/>
                  </a:lnTo>
                  <a:lnTo>
                    <a:pt x="3966" y="1572"/>
                  </a:lnTo>
                  <a:lnTo>
                    <a:pt x="3960" y="1566"/>
                  </a:lnTo>
                  <a:lnTo>
                    <a:pt x="3960" y="1560"/>
                  </a:lnTo>
                  <a:lnTo>
                    <a:pt x="3960" y="1548"/>
                  </a:lnTo>
                  <a:lnTo>
                    <a:pt x="3954" y="1542"/>
                  </a:lnTo>
                  <a:lnTo>
                    <a:pt x="3960" y="1536"/>
                  </a:lnTo>
                  <a:lnTo>
                    <a:pt x="3960" y="1530"/>
                  </a:lnTo>
                  <a:lnTo>
                    <a:pt x="3960" y="1524"/>
                  </a:lnTo>
                  <a:lnTo>
                    <a:pt x="3954" y="1524"/>
                  </a:lnTo>
                  <a:lnTo>
                    <a:pt x="3954" y="1518"/>
                  </a:lnTo>
                  <a:lnTo>
                    <a:pt x="3948" y="1518"/>
                  </a:lnTo>
                  <a:lnTo>
                    <a:pt x="3954" y="1512"/>
                  </a:lnTo>
                  <a:lnTo>
                    <a:pt x="3948" y="1506"/>
                  </a:lnTo>
                  <a:lnTo>
                    <a:pt x="3954" y="1500"/>
                  </a:lnTo>
                  <a:lnTo>
                    <a:pt x="3954" y="1494"/>
                  </a:lnTo>
                  <a:lnTo>
                    <a:pt x="3948" y="1494"/>
                  </a:lnTo>
                  <a:lnTo>
                    <a:pt x="3942" y="1488"/>
                  </a:lnTo>
                  <a:lnTo>
                    <a:pt x="3942" y="1482"/>
                  </a:lnTo>
                  <a:lnTo>
                    <a:pt x="3936" y="1476"/>
                  </a:lnTo>
                  <a:lnTo>
                    <a:pt x="3930" y="1470"/>
                  </a:lnTo>
                  <a:lnTo>
                    <a:pt x="3930" y="1464"/>
                  </a:lnTo>
                  <a:lnTo>
                    <a:pt x="3930" y="1458"/>
                  </a:lnTo>
                  <a:lnTo>
                    <a:pt x="3924" y="1458"/>
                  </a:lnTo>
                  <a:lnTo>
                    <a:pt x="3924" y="1452"/>
                  </a:lnTo>
                  <a:lnTo>
                    <a:pt x="3924" y="1446"/>
                  </a:lnTo>
                  <a:lnTo>
                    <a:pt x="3918" y="1440"/>
                  </a:lnTo>
                  <a:lnTo>
                    <a:pt x="3918" y="1434"/>
                  </a:lnTo>
                  <a:lnTo>
                    <a:pt x="3918" y="1428"/>
                  </a:lnTo>
                  <a:lnTo>
                    <a:pt x="3912" y="1416"/>
                  </a:lnTo>
                  <a:lnTo>
                    <a:pt x="3918" y="1410"/>
                  </a:lnTo>
                  <a:lnTo>
                    <a:pt x="3918" y="1404"/>
                  </a:lnTo>
                  <a:lnTo>
                    <a:pt x="3912" y="1404"/>
                  </a:lnTo>
                  <a:lnTo>
                    <a:pt x="3912" y="1398"/>
                  </a:lnTo>
                  <a:lnTo>
                    <a:pt x="3912" y="1392"/>
                  </a:lnTo>
                  <a:lnTo>
                    <a:pt x="3912" y="1386"/>
                  </a:lnTo>
                  <a:lnTo>
                    <a:pt x="3912" y="1374"/>
                  </a:lnTo>
                  <a:lnTo>
                    <a:pt x="3918" y="1368"/>
                  </a:lnTo>
                  <a:lnTo>
                    <a:pt x="3918" y="1362"/>
                  </a:lnTo>
                  <a:lnTo>
                    <a:pt x="3912" y="1356"/>
                  </a:lnTo>
                  <a:lnTo>
                    <a:pt x="3918" y="1350"/>
                  </a:lnTo>
                  <a:lnTo>
                    <a:pt x="3912" y="1344"/>
                  </a:lnTo>
                  <a:lnTo>
                    <a:pt x="3912" y="1338"/>
                  </a:lnTo>
                  <a:lnTo>
                    <a:pt x="3912" y="1332"/>
                  </a:lnTo>
                  <a:lnTo>
                    <a:pt x="3912" y="1326"/>
                  </a:lnTo>
                  <a:lnTo>
                    <a:pt x="3918" y="1320"/>
                  </a:lnTo>
                  <a:lnTo>
                    <a:pt x="3912" y="1320"/>
                  </a:lnTo>
                  <a:lnTo>
                    <a:pt x="3918" y="1314"/>
                  </a:lnTo>
                  <a:lnTo>
                    <a:pt x="3906" y="1314"/>
                  </a:lnTo>
                  <a:lnTo>
                    <a:pt x="3912" y="1308"/>
                  </a:lnTo>
                  <a:lnTo>
                    <a:pt x="3912" y="1302"/>
                  </a:lnTo>
                  <a:lnTo>
                    <a:pt x="3906" y="1302"/>
                  </a:lnTo>
                  <a:lnTo>
                    <a:pt x="3900" y="1302"/>
                  </a:lnTo>
                  <a:lnTo>
                    <a:pt x="3906" y="1296"/>
                  </a:lnTo>
                  <a:lnTo>
                    <a:pt x="3900" y="1290"/>
                  </a:lnTo>
                  <a:lnTo>
                    <a:pt x="3894" y="1302"/>
                  </a:lnTo>
                  <a:lnTo>
                    <a:pt x="3894" y="1296"/>
                  </a:lnTo>
                  <a:lnTo>
                    <a:pt x="3888" y="1296"/>
                  </a:lnTo>
                  <a:lnTo>
                    <a:pt x="3888" y="1290"/>
                  </a:lnTo>
                  <a:lnTo>
                    <a:pt x="3888" y="1284"/>
                  </a:lnTo>
                  <a:lnTo>
                    <a:pt x="3888" y="1272"/>
                  </a:lnTo>
                  <a:lnTo>
                    <a:pt x="3894" y="1272"/>
                  </a:lnTo>
                  <a:lnTo>
                    <a:pt x="3894" y="1266"/>
                  </a:lnTo>
                  <a:lnTo>
                    <a:pt x="3900" y="1266"/>
                  </a:lnTo>
                  <a:lnTo>
                    <a:pt x="3906" y="1260"/>
                  </a:lnTo>
                  <a:lnTo>
                    <a:pt x="3900" y="1260"/>
                  </a:lnTo>
                  <a:lnTo>
                    <a:pt x="3894" y="1260"/>
                  </a:lnTo>
                  <a:lnTo>
                    <a:pt x="3894" y="1254"/>
                  </a:lnTo>
                  <a:lnTo>
                    <a:pt x="3894" y="1248"/>
                  </a:lnTo>
                  <a:lnTo>
                    <a:pt x="3894" y="1242"/>
                  </a:lnTo>
                  <a:lnTo>
                    <a:pt x="3900" y="1242"/>
                  </a:lnTo>
                  <a:lnTo>
                    <a:pt x="3900" y="1236"/>
                  </a:lnTo>
                  <a:lnTo>
                    <a:pt x="3906" y="1242"/>
                  </a:lnTo>
                  <a:lnTo>
                    <a:pt x="3912" y="1230"/>
                  </a:lnTo>
                  <a:lnTo>
                    <a:pt x="3912" y="1236"/>
                  </a:lnTo>
                  <a:lnTo>
                    <a:pt x="3918" y="1224"/>
                  </a:lnTo>
                  <a:lnTo>
                    <a:pt x="3912" y="1224"/>
                  </a:lnTo>
                  <a:lnTo>
                    <a:pt x="3918" y="1218"/>
                  </a:lnTo>
                  <a:lnTo>
                    <a:pt x="3918" y="1212"/>
                  </a:lnTo>
                  <a:lnTo>
                    <a:pt x="3918" y="1206"/>
                  </a:lnTo>
                  <a:lnTo>
                    <a:pt x="3918" y="1200"/>
                  </a:lnTo>
                  <a:lnTo>
                    <a:pt x="3912" y="1206"/>
                  </a:lnTo>
                  <a:lnTo>
                    <a:pt x="3906" y="1200"/>
                  </a:lnTo>
                  <a:lnTo>
                    <a:pt x="3912" y="1194"/>
                  </a:lnTo>
                  <a:lnTo>
                    <a:pt x="3912" y="1188"/>
                  </a:lnTo>
                  <a:lnTo>
                    <a:pt x="3900" y="1188"/>
                  </a:lnTo>
                  <a:lnTo>
                    <a:pt x="3906" y="1182"/>
                  </a:lnTo>
                  <a:lnTo>
                    <a:pt x="3906" y="1176"/>
                  </a:lnTo>
                  <a:lnTo>
                    <a:pt x="3912" y="1176"/>
                  </a:lnTo>
                  <a:lnTo>
                    <a:pt x="3906" y="1176"/>
                  </a:lnTo>
                  <a:lnTo>
                    <a:pt x="3912" y="1170"/>
                  </a:lnTo>
                  <a:lnTo>
                    <a:pt x="3906" y="1170"/>
                  </a:lnTo>
                  <a:lnTo>
                    <a:pt x="3912" y="1164"/>
                  </a:lnTo>
                  <a:lnTo>
                    <a:pt x="3912" y="1158"/>
                  </a:lnTo>
                  <a:lnTo>
                    <a:pt x="3912" y="1152"/>
                  </a:lnTo>
                  <a:lnTo>
                    <a:pt x="3918" y="1152"/>
                  </a:lnTo>
                  <a:lnTo>
                    <a:pt x="3924" y="1152"/>
                  </a:lnTo>
                  <a:lnTo>
                    <a:pt x="3918" y="1146"/>
                  </a:lnTo>
                  <a:lnTo>
                    <a:pt x="3912" y="1146"/>
                  </a:lnTo>
                  <a:lnTo>
                    <a:pt x="3918" y="1140"/>
                  </a:lnTo>
                  <a:lnTo>
                    <a:pt x="3912" y="1134"/>
                  </a:lnTo>
                  <a:lnTo>
                    <a:pt x="3924" y="1134"/>
                  </a:lnTo>
                  <a:lnTo>
                    <a:pt x="3930" y="1128"/>
                  </a:lnTo>
                  <a:lnTo>
                    <a:pt x="3924" y="1122"/>
                  </a:lnTo>
                  <a:lnTo>
                    <a:pt x="3924" y="1116"/>
                  </a:lnTo>
                  <a:lnTo>
                    <a:pt x="3924" y="1110"/>
                  </a:lnTo>
                  <a:lnTo>
                    <a:pt x="3918" y="1110"/>
                  </a:lnTo>
                  <a:lnTo>
                    <a:pt x="3912" y="1110"/>
                  </a:lnTo>
                  <a:lnTo>
                    <a:pt x="3918" y="1098"/>
                  </a:lnTo>
                  <a:lnTo>
                    <a:pt x="3912" y="1098"/>
                  </a:lnTo>
                  <a:lnTo>
                    <a:pt x="3912" y="1086"/>
                  </a:lnTo>
                  <a:lnTo>
                    <a:pt x="3906" y="1086"/>
                  </a:lnTo>
                  <a:lnTo>
                    <a:pt x="3906" y="1092"/>
                  </a:lnTo>
                  <a:lnTo>
                    <a:pt x="3900" y="1080"/>
                  </a:lnTo>
                  <a:lnTo>
                    <a:pt x="3894" y="1080"/>
                  </a:lnTo>
                  <a:lnTo>
                    <a:pt x="3894" y="1074"/>
                  </a:lnTo>
                  <a:lnTo>
                    <a:pt x="3888" y="1080"/>
                  </a:lnTo>
                  <a:lnTo>
                    <a:pt x="3888" y="1068"/>
                  </a:lnTo>
                  <a:lnTo>
                    <a:pt x="3888" y="1062"/>
                  </a:lnTo>
                  <a:lnTo>
                    <a:pt x="3894" y="1062"/>
                  </a:lnTo>
                  <a:lnTo>
                    <a:pt x="3894" y="1056"/>
                  </a:lnTo>
                  <a:lnTo>
                    <a:pt x="3888" y="1050"/>
                  </a:lnTo>
                  <a:lnTo>
                    <a:pt x="3888" y="1038"/>
                  </a:lnTo>
                  <a:lnTo>
                    <a:pt x="3888" y="1032"/>
                  </a:lnTo>
                  <a:lnTo>
                    <a:pt x="3888" y="1026"/>
                  </a:lnTo>
                  <a:lnTo>
                    <a:pt x="3882" y="1020"/>
                  </a:lnTo>
                  <a:lnTo>
                    <a:pt x="3888" y="1020"/>
                  </a:lnTo>
                  <a:lnTo>
                    <a:pt x="3888" y="1014"/>
                  </a:lnTo>
                  <a:lnTo>
                    <a:pt x="3888" y="1008"/>
                  </a:lnTo>
                  <a:lnTo>
                    <a:pt x="3888" y="1002"/>
                  </a:lnTo>
                  <a:lnTo>
                    <a:pt x="3888" y="990"/>
                  </a:lnTo>
                  <a:lnTo>
                    <a:pt x="3882" y="984"/>
                  </a:lnTo>
                  <a:lnTo>
                    <a:pt x="3882" y="978"/>
                  </a:lnTo>
                  <a:lnTo>
                    <a:pt x="3882" y="972"/>
                  </a:lnTo>
                  <a:lnTo>
                    <a:pt x="3876" y="966"/>
                  </a:lnTo>
                  <a:lnTo>
                    <a:pt x="3876" y="954"/>
                  </a:lnTo>
                  <a:lnTo>
                    <a:pt x="3870" y="948"/>
                  </a:lnTo>
                  <a:lnTo>
                    <a:pt x="3870" y="942"/>
                  </a:lnTo>
                  <a:lnTo>
                    <a:pt x="3864" y="954"/>
                  </a:lnTo>
                  <a:lnTo>
                    <a:pt x="3858" y="942"/>
                  </a:lnTo>
                  <a:lnTo>
                    <a:pt x="3858" y="948"/>
                  </a:lnTo>
                  <a:lnTo>
                    <a:pt x="3852" y="936"/>
                  </a:lnTo>
                  <a:lnTo>
                    <a:pt x="3852" y="930"/>
                  </a:lnTo>
                  <a:lnTo>
                    <a:pt x="3846" y="930"/>
                  </a:lnTo>
                  <a:lnTo>
                    <a:pt x="3846" y="918"/>
                  </a:lnTo>
                  <a:lnTo>
                    <a:pt x="3840" y="924"/>
                  </a:lnTo>
                  <a:lnTo>
                    <a:pt x="3840" y="912"/>
                  </a:lnTo>
                  <a:lnTo>
                    <a:pt x="3828" y="912"/>
                  </a:lnTo>
                  <a:lnTo>
                    <a:pt x="3834" y="906"/>
                  </a:lnTo>
                  <a:lnTo>
                    <a:pt x="3828" y="906"/>
                  </a:lnTo>
                  <a:lnTo>
                    <a:pt x="3834" y="894"/>
                  </a:lnTo>
                  <a:lnTo>
                    <a:pt x="3828" y="894"/>
                  </a:lnTo>
                  <a:lnTo>
                    <a:pt x="3822" y="894"/>
                  </a:lnTo>
                  <a:lnTo>
                    <a:pt x="3816" y="894"/>
                  </a:lnTo>
                  <a:lnTo>
                    <a:pt x="3816" y="888"/>
                  </a:lnTo>
                  <a:lnTo>
                    <a:pt x="3822" y="882"/>
                  </a:lnTo>
                  <a:lnTo>
                    <a:pt x="3816" y="882"/>
                  </a:lnTo>
                  <a:lnTo>
                    <a:pt x="3816" y="876"/>
                  </a:lnTo>
                  <a:lnTo>
                    <a:pt x="3810" y="882"/>
                  </a:lnTo>
                  <a:lnTo>
                    <a:pt x="3804" y="876"/>
                  </a:lnTo>
                  <a:lnTo>
                    <a:pt x="3804" y="870"/>
                  </a:lnTo>
                  <a:lnTo>
                    <a:pt x="3798" y="876"/>
                  </a:lnTo>
                  <a:lnTo>
                    <a:pt x="3792" y="870"/>
                  </a:lnTo>
                  <a:lnTo>
                    <a:pt x="3786" y="858"/>
                  </a:lnTo>
                  <a:lnTo>
                    <a:pt x="3786" y="864"/>
                  </a:lnTo>
                  <a:lnTo>
                    <a:pt x="3786" y="852"/>
                  </a:lnTo>
                  <a:lnTo>
                    <a:pt x="3780" y="846"/>
                  </a:lnTo>
                  <a:lnTo>
                    <a:pt x="3786" y="846"/>
                  </a:lnTo>
                  <a:lnTo>
                    <a:pt x="3786" y="834"/>
                  </a:lnTo>
                  <a:lnTo>
                    <a:pt x="3780" y="834"/>
                  </a:lnTo>
                  <a:lnTo>
                    <a:pt x="3774" y="828"/>
                  </a:lnTo>
                  <a:lnTo>
                    <a:pt x="3768" y="822"/>
                  </a:lnTo>
                  <a:lnTo>
                    <a:pt x="3774" y="816"/>
                  </a:lnTo>
                  <a:lnTo>
                    <a:pt x="3768" y="810"/>
                  </a:lnTo>
                  <a:lnTo>
                    <a:pt x="3762" y="810"/>
                  </a:lnTo>
                  <a:lnTo>
                    <a:pt x="3762" y="816"/>
                  </a:lnTo>
                  <a:lnTo>
                    <a:pt x="3756" y="810"/>
                  </a:lnTo>
                  <a:lnTo>
                    <a:pt x="3756" y="804"/>
                  </a:lnTo>
                  <a:lnTo>
                    <a:pt x="3762" y="804"/>
                  </a:lnTo>
                  <a:lnTo>
                    <a:pt x="3768" y="798"/>
                  </a:lnTo>
                  <a:lnTo>
                    <a:pt x="3768" y="792"/>
                  </a:lnTo>
                  <a:lnTo>
                    <a:pt x="3762" y="792"/>
                  </a:lnTo>
                  <a:lnTo>
                    <a:pt x="3762" y="786"/>
                  </a:lnTo>
                  <a:lnTo>
                    <a:pt x="3756" y="786"/>
                  </a:lnTo>
                  <a:lnTo>
                    <a:pt x="3750" y="786"/>
                  </a:lnTo>
                  <a:lnTo>
                    <a:pt x="3750" y="780"/>
                  </a:lnTo>
                  <a:lnTo>
                    <a:pt x="3756" y="774"/>
                  </a:lnTo>
                  <a:lnTo>
                    <a:pt x="3750" y="774"/>
                  </a:lnTo>
                  <a:lnTo>
                    <a:pt x="3750" y="768"/>
                  </a:lnTo>
                  <a:lnTo>
                    <a:pt x="3744" y="768"/>
                  </a:lnTo>
                  <a:lnTo>
                    <a:pt x="3744" y="762"/>
                  </a:lnTo>
                  <a:lnTo>
                    <a:pt x="3744" y="756"/>
                  </a:lnTo>
                  <a:lnTo>
                    <a:pt x="3750" y="756"/>
                  </a:lnTo>
                  <a:lnTo>
                    <a:pt x="3750" y="750"/>
                  </a:lnTo>
                  <a:lnTo>
                    <a:pt x="3744" y="750"/>
                  </a:lnTo>
                  <a:lnTo>
                    <a:pt x="3738" y="750"/>
                  </a:lnTo>
                  <a:lnTo>
                    <a:pt x="3738" y="744"/>
                  </a:lnTo>
                  <a:lnTo>
                    <a:pt x="3732" y="744"/>
                  </a:lnTo>
                  <a:lnTo>
                    <a:pt x="3726" y="744"/>
                  </a:lnTo>
                  <a:lnTo>
                    <a:pt x="3720" y="738"/>
                  </a:lnTo>
                  <a:lnTo>
                    <a:pt x="3720" y="744"/>
                  </a:lnTo>
                  <a:lnTo>
                    <a:pt x="3714" y="738"/>
                  </a:lnTo>
                  <a:lnTo>
                    <a:pt x="3708" y="738"/>
                  </a:lnTo>
                  <a:lnTo>
                    <a:pt x="3714" y="732"/>
                  </a:lnTo>
                  <a:lnTo>
                    <a:pt x="3720" y="732"/>
                  </a:lnTo>
                  <a:lnTo>
                    <a:pt x="3714" y="726"/>
                  </a:lnTo>
                  <a:lnTo>
                    <a:pt x="3708" y="726"/>
                  </a:lnTo>
                  <a:lnTo>
                    <a:pt x="3702" y="732"/>
                  </a:lnTo>
                  <a:lnTo>
                    <a:pt x="3690" y="732"/>
                  </a:lnTo>
                  <a:lnTo>
                    <a:pt x="3690" y="726"/>
                  </a:lnTo>
                  <a:lnTo>
                    <a:pt x="3684" y="732"/>
                  </a:lnTo>
                  <a:lnTo>
                    <a:pt x="3678" y="732"/>
                  </a:lnTo>
                  <a:lnTo>
                    <a:pt x="3672" y="726"/>
                  </a:lnTo>
                  <a:lnTo>
                    <a:pt x="3666" y="732"/>
                  </a:lnTo>
                  <a:lnTo>
                    <a:pt x="3666" y="726"/>
                  </a:lnTo>
                  <a:lnTo>
                    <a:pt x="3660" y="726"/>
                  </a:lnTo>
                  <a:lnTo>
                    <a:pt x="3666" y="720"/>
                  </a:lnTo>
                  <a:lnTo>
                    <a:pt x="3666" y="714"/>
                  </a:lnTo>
                  <a:lnTo>
                    <a:pt x="3660" y="720"/>
                  </a:lnTo>
                  <a:lnTo>
                    <a:pt x="3654" y="714"/>
                  </a:lnTo>
                  <a:lnTo>
                    <a:pt x="3654" y="720"/>
                  </a:lnTo>
                  <a:lnTo>
                    <a:pt x="3648" y="714"/>
                  </a:lnTo>
                  <a:lnTo>
                    <a:pt x="3642" y="720"/>
                  </a:lnTo>
                  <a:lnTo>
                    <a:pt x="3636" y="714"/>
                  </a:lnTo>
                  <a:lnTo>
                    <a:pt x="3630" y="708"/>
                  </a:lnTo>
                  <a:lnTo>
                    <a:pt x="3624" y="708"/>
                  </a:lnTo>
                  <a:lnTo>
                    <a:pt x="3618" y="696"/>
                  </a:lnTo>
                  <a:lnTo>
                    <a:pt x="3612" y="702"/>
                  </a:lnTo>
                  <a:lnTo>
                    <a:pt x="3618" y="690"/>
                  </a:lnTo>
                  <a:lnTo>
                    <a:pt x="3606" y="696"/>
                  </a:lnTo>
                  <a:lnTo>
                    <a:pt x="3600" y="690"/>
                  </a:lnTo>
                  <a:lnTo>
                    <a:pt x="3594" y="696"/>
                  </a:lnTo>
                  <a:lnTo>
                    <a:pt x="3588" y="690"/>
                  </a:lnTo>
                  <a:lnTo>
                    <a:pt x="3594" y="690"/>
                  </a:lnTo>
                  <a:lnTo>
                    <a:pt x="3594" y="684"/>
                  </a:lnTo>
                  <a:lnTo>
                    <a:pt x="3600" y="684"/>
                  </a:lnTo>
                  <a:lnTo>
                    <a:pt x="3594" y="678"/>
                  </a:lnTo>
                  <a:lnTo>
                    <a:pt x="3588" y="678"/>
                  </a:lnTo>
                  <a:lnTo>
                    <a:pt x="3582" y="684"/>
                  </a:lnTo>
                  <a:lnTo>
                    <a:pt x="3576" y="678"/>
                  </a:lnTo>
                  <a:lnTo>
                    <a:pt x="3564" y="684"/>
                  </a:lnTo>
                  <a:lnTo>
                    <a:pt x="3564" y="678"/>
                  </a:lnTo>
                  <a:lnTo>
                    <a:pt x="3570" y="678"/>
                  </a:lnTo>
                  <a:lnTo>
                    <a:pt x="3570" y="672"/>
                  </a:lnTo>
                  <a:lnTo>
                    <a:pt x="3564" y="672"/>
                  </a:lnTo>
                  <a:lnTo>
                    <a:pt x="3576" y="672"/>
                  </a:lnTo>
                  <a:lnTo>
                    <a:pt x="3576" y="666"/>
                  </a:lnTo>
                  <a:lnTo>
                    <a:pt x="3576" y="660"/>
                  </a:lnTo>
                  <a:lnTo>
                    <a:pt x="3570" y="660"/>
                  </a:lnTo>
                  <a:lnTo>
                    <a:pt x="3570" y="654"/>
                  </a:lnTo>
                  <a:lnTo>
                    <a:pt x="3564" y="642"/>
                  </a:lnTo>
                  <a:lnTo>
                    <a:pt x="3558" y="648"/>
                  </a:lnTo>
                  <a:lnTo>
                    <a:pt x="3558" y="642"/>
                  </a:lnTo>
                  <a:lnTo>
                    <a:pt x="3552" y="636"/>
                  </a:lnTo>
                  <a:lnTo>
                    <a:pt x="3552" y="630"/>
                  </a:lnTo>
                  <a:lnTo>
                    <a:pt x="3546" y="630"/>
                  </a:lnTo>
                  <a:lnTo>
                    <a:pt x="3546" y="624"/>
                  </a:lnTo>
                  <a:lnTo>
                    <a:pt x="3546" y="618"/>
                  </a:lnTo>
                  <a:lnTo>
                    <a:pt x="3540" y="618"/>
                  </a:lnTo>
                  <a:lnTo>
                    <a:pt x="3534" y="618"/>
                  </a:lnTo>
                  <a:lnTo>
                    <a:pt x="3528" y="618"/>
                  </a:lnTo>
                  <a:lnTo>
                    <a:pt x="3528" y="612"/>
                  </a:lnTo>
                  <a:lnTo>
                    <a:pt x="3534" y="606"/>
                  </a:lnTo>
                  <a:lnTo>
                    <a:pt x="3528" y="606"/>
                  </a:lnTo>
                  <a:lnTo>
                    <a:pt x="3534" y="600"/>
                  </a:lnTo>
                  <a:lnTo>
                    <a:pt x="3528" y="600"/>
                  </a:lnTo>
                  <a:lnTo>
                    <a:pt x="3522" y="588"/>
                  </a:lnTo>
                  <a:lnTo>
                    <a:pt x="3522" y="594"/>
                  </a:lnTo>
                  <a:lnTo>
                    <a:pt x="3516" y="582"/>
                  </a:lnTo>
                  <a:lnTo>
                    <a:pt x="3510" y="582"/>
                  </a:lnTo>
                  <a:lnTo>
                    <a:pt x="3504" y="582"/>
                  </a:lnTo>
                  <a:lnTo>
                    <a:pt x="3498" y="588"/>
                  </a:lnTo>
                  <a:lnTo>
                    <a:pt x="3492" y="588"/>
                  </a:lnTo>
                  <a:lnTo>
                    <a:pt x="3492" y="594"/>
                  </a:lnTo>
                  <a:lnTo>
                    <a:pt x="3492" y="582"/>
                  </a:lnTo>
                  <a:lnTo>
                    <a:pt x="3486" y="582"/>
                  </a:lnTo>
                  <a:lnTo>
                    <a:pt x="3486" y="576"/>
                  </a:lnTo>
                  <a:lnTo>
                    <a:pt x="3486" y="582"/>
                  </a:lnTo>
                  <a:lnTo>
                    <a:pt x="3480" y="582"/>
                  </a:lnTo>
                  <a:lnTo>
                    <a:pt x="3474" y="582"/>
                  </a:lnTo>
                  <a:lnTo>
                    <a:pt x="3468" y="588"/>
                  </a:lnTo>
                  <a:lnTo>
                    <a:pt x="3468" y="582"/>
                  </a:lnTo>
                  <a:lnTo>
                    <a:pt x="3462" y="576"/>
                  </a:lnTo>
                  <a:lnTo>
                    <a:pt x="3462" y="582"/>
                  </a:lnTo>
                  <a:lnTo>
                    <a:pt x="3456" y="570"/>
                  </a:lnTo>
                  <a:lnTo>
                    <a:pt x="3450" y="582"/>
                  </a:lnTo>
                  <a:lnTo>
                    <a:pt x="3444" y="570"/>
                  </a:lnTo>
                  <a:lnTo>
                    <a:pt x="3444" y="582"/>
                  </a:lnTo>
                  <a:lnTo>
                    <a:pt x="3438" y="576"/>
                  </a:lnTo>
                  <a:lnTo>
                    <a:pt x="3438" y="570"/>
                  </a:lnTo>
                  <a:lnTo>
                    <a:pt x="3450" y="558"/>
                  </a:lnTo>
                  <a:lnTo>
                    <a:pt x="3444" y="552"/>
                  </a:lnTo>
                  <a:lnTo>
                    <a:pt x="3438" y="552"/>
                  </a:lnTo>
                  <a:lnTo>
                    <a:pt x="3438" y="540"/>
                  </a:lnTo>
                  <a:lnTo>
                    <a:pt x="3432" y="534"/>
                  </a:lnTo>
                  <a:lnTo>
                    <a:pt x="3432" y="540"/>
                  </a:lnTo>
                  <a:lnTo>
                    <a:pt x="3426" y="540"/>
                  </a:lnTo>
                  <a:lnTo>
                    <a:pt x="3426" y="534"/>
                  </a:lnTo>
                  <a:lnTo>
                    <a:pt x="3420" y="534"/>
                  </a:lnTo>
                  <a:lnTo>
                    <a:pt x="3420" y="528"/>
                  </a:lnTo>
                  <a:lnTo>
                    <a:pt x="3420" y="522"/>
                  </a:lnTo>
                  <a:lnTo>
                    <a:pt x="3426" y="516"/>
                  </a:lnTo>
                  <a:lnTo>
                    <a:pt x="3420" y="510"/>
                  </a:lnTo>
                  <a:lnTo>
                    <a:pt x="3414" y="504"/>
                  </a:lnTo>
                  <a:lnTo>
                    <a:pt x="3414" y="498"/>
                  </a:lnTo>
                  <a:lnTo>
                    <a:pt x="3402" y="498"/>
                  </a:lnTo>
                  <a:lnTo>
                    <a:pt x="3408" y="492"/>
                  </a:lnTo>
                  <a:lnTo>
                    <a:pt x="3402" y="486"/>
                  </a:lnTo>
                  <a:lnTo>
                    <a:pt x="3408" y="480"/>
                  </a:lnTo>
                  <a:lnTo>
                    <a:pt x="3408" y="474"/>
                  </a:lnTo>
                  <a:lnTo>
                    <a:pt x="3402" y="474"/>
                  </a:lnTo>
                  <a:lnTo>
                    <a:pt x="3396" y="468"/>
                  </a:lnTo>
                  <a:lnTo>
                    <a:pt x="3390" y="468"/>
                  </a:lnTo>
                  <a:lnTo>
                    <a:pt x="3384" y="462"/>
                  </a:lnTo>
                  <a:lnTo>
                    <a:pt x="3384" y="468"/>
                  </a:lnTo>
                  <a:lnTo>
                    <a:pt x="3378" y="468"/>
                  </a:lnTo>
                  <a:lnTo>
                    <a:pt x="3378" y="474"/>
                  </a:lnTo>
                  <a:lnTo>
                    <a:pt x="3372" y="462"/>
                  </a:lnTo>
                  <a:lnTo>
                    <a:pt x="3372" y="474"/>
                  </a:lnTo>
                  <a:lnTo>
                    <a:pt x="3366" y="474"/>
                  </a:lnTo>
                  <a:lnTo>
                    <a:pt x="3366" y="468"/>
                  </a:lnTo>
                  <a:lnTo>
                    <a:pt x="3354" y="468"/>
                  </a:lnTo>
                  <a:lnTo>
                    <a:pt x="3348" y="462"/>
                  </a:lnTo>
                  <a:lnTo>
                    <a:pt x="3342" y="456"/>
                  </a:lnTo>
                  <a:lnTo>
                    <a:pt x="3342" y="450"/>
                  </a:lnTo>
                  <a:lnTo>
                    <a:pt x="3342" y="444"/>
                  </a:lnTo>
                  <a:lnTo>
                    <a:pt x="3342" y="438"/>
                  </a:lnTo>
                  <a:lnTo>
                    <a:pt x="3336" y="444"/>
                  </a:lnTo>
                  <a:lnTo>
                    <a:pt x="3336" y="438"/>
                  </a:lnTo>
                  <a:lnTo>
                    <a:pt x="3336" y="432"/>
                  </a:lnTo>
                  <a:lnTo>
                    <a:pt x="3330" y="438"/>
                  </a:lnTo>
                  <a:lnTo>
                    <a:pt x="3330" y="432"/>
                  </a:lnTo>
                  <a:lnTo>
                    <a:pt x="3324" y="432"/>
                  </a:lnTo>
                  <a:lnTo>
                    <a:pt x="3330" y="426"/>
                  </a:lnTo>
                  <a:lnTo>
                    <a:pt x="3324" y="426"/>
                  </a:lnTo>
                  <a:lnTo>
                    <a:pt x="3318" y="426"/>
                  </a:lnTo>
                  <a:lnTo>
                    <a:pt x="3318" y="420"/>
                  </a:lnTo>
                  <a:lnTo>
                    <a:pt x="3312" y="414"/>
                  </a:lnTo>
                  <a:lnTo>
                    <a:pt x="3318" y="414"/>
                  </a:lnTo>
                  <a:lnTo>
                    <a:pt x="3318" y="408"/>
                  </a:lnTo>
                  <a:lnTo>
                    <a:pt x="3318" y="402"/>
                  </a:lnTo>
                  <a:lnTo>
                    <a:pt x="3306" y="408"/>
                  </a:lnTo>
                  <a:lnTo>
                    <a:pt x="3300" y="402"/>
                  </a:lnTo>
                  <a:lnTo>
                    <a:pt x="3288" y="402"/>
                  </a:lnTo>
                  <a:lnTo>
                    <a:pt x="3288" y="396"/>
                  </a:lnTo>
                  <a:lnTo>
                    <a:pt x="3282" y="396"/>
                  </a:lnTo>
                  <a:lnTo>
                    <a:pt x="3276" y="390"/>
                  </a:lnTo>
                  <a:lnTo>
                    <a:pt x="3276" y="384"/>
                  </a:lnTo>
                  <a:lnTo>
                    <a:pt x="3264" y="384"/>
                  </a:lnTo>
                  <a:lnTo>
                    <a:pt x="3258" y="372"/>
                  </a:lnTo>
                  <a:lnTo>
                    <a:pt x="3252" y="372"/>
                  </a:lnTo>
                  <a:lnTo>
                    <a:pt x="3246" y="366"/>
                  </a:lnTo>
                  <a:lnTo>
                    <a:pt x="3240" y="366"/>
                  </a:lnTo>
                  <a:lnTo>
                    <a:pt x="3234" y="348"/>
                  </a:lnTo>
                  <a:lnTo>
                    <a:pt x="3228" y="348"/>
                  </a:lnTo>
                  <a:lnTo>
                    <a:pt x="3228" y="342"/>
                  </a:lnTo>
                  <a:lnTo>
                    <a:pt x="3228" y="336"/>
                  </a:lnTo>
                  <a:lnTo>
                    <a:pt x="3222" y="342"/>
                  </a:lnTo>
                  <a:lnTo>
                    <a:pt x="3216" y="330"/>
                  </a:lnTo>
                  <a:lnTo>
                    <a:pt x="3210" y="324"/>
                  </a:lnTo>
                  <a:lnTo>
                    <a:pt x="3216" y="318"/>
                  </a:lnTo>
                  <a:lnTo>
                    <a:pt x="3222" y="318"/>
                  </a:lnTo>
                  <a:lnTo>
                    <a:pt x="3228" y="324"/>
                  </a:lnTo>
                  <a:lnTo>
                    <a:pt x="3228" y="318"/>
                  </a:lnTo>
                  <a:lnTo>
                    <a:pt x="3222" y="312"/>
                  </a:lnTo>
                  <a:lnTo>
                    <a:pt x="3222" y="306"/>
                  </a:lnTo>
                  <a:lnTo>
                    <a:pt x="3228" y="300"/>
                  </a:lnTo>
                  <a:lnTo>
                    <a:pt x="3222" y="300"/>
                  </a:lnTo>
                  <a:lnTo>
                    <a:pt x="3216" y="306"/>
                  </a:lnTo>
                  <a:lnTo>
                    <a:pt x="3216" y="294"/>
                  </a:lnTo>
                  <a:lnTo>
                    <a:pt x="3210" y="300"/>
                  </a:lnTo>
                  <a:lnTo>
                    <a:pt x="3204" y="294"/>
                  </a:lnTo>
                  <a:lnTo>
                    <a:pt x="3204" y="288"/>
                  </a:lnTo>
                  <a:lnTo>
                    <a:pt x="3204" y="282"/>
                  </a:lnTo>
                  <a:lnTo>
                    <a:pt x="3198" y="288"/>
                  </a:lnTo>
                  <a:lnTo>
                    <a:pt x="3198" y="282"/>
                  </a:lnTo>
                  <a:lnTo>
                    <a:pt x="3192" y="276"/>
                  </a:lnTo>
                  <a:lnTo>
                    <a:pt x="3186" y="276"/>
                  </a:lnTo>
                  <a:lnTo>
                    <a:pt x="3186" y="264"/>
                  </a:lnTo>
                  <a:lnTo>
                    <a:pt x="3174" y="264"/>
                  </a:lnTo>
                  <a:lnTo>
                    <a:pt x="3174" y="258"/>
                  </a:lnTo>
                  <a:lnTo>
                    <a:pt x="3174" y="252"/>
                  </a:lnTo>
                  <a:lnTo>
                    <a:pt x="3186" y="252"/>
                  </a:lnTo>
                  <a:lnTo>
                    <a:pt x="3192" y="252"/>
                  </a:lnTo>
                  <a:lnTo>
                    <a:pt x="3186" y="246"/>
                  </a:lnTo>
                  <a:lnTo>
                    <a:pt x="3180" y="240"/>
                  </a:lnTo>
                  <a:lnTo>
                    <a:pt x="3180" y="234"/>
                  </a:lnTo>
                  <a:lnTo>
                    <a:pt x="3186" y="222"/>
                  </a:lnTo>
                  <a:lnTo>
                    <a:pt x="3180" y="222"/>
                  </a:lnTo>
                  <a:lnTo>
                    <a:pt x="3174" y="228"/>
                  </a:lnTo>
                  <a:lnTo>
                    <a:pt x="3168" y="216"/>
                  </a:lnTo>
                  <a:lnTo>
                    <a:pt x="3162" y="210"/>
                  </a:lnTo>
                  <a:lnTo>
                    <a:pt x="3162" y="204"/>
                  </a:lnTo>
                  <a:lnTo>
                    <a:pt x="3156" y="198"/>
                  </a:lnTo>
                  <a:lnTo>
                    <a:pt x="3150" y="198"/>
                  </a:lnTo>
                  <a:lnTo>
                    <a:pt x="3144" y="198"/>
                  </a:lnTo>
                  <a:lnTo>
                    <a:pt x="3138" y="192"/>
                  </a:lnTo>
                  <a:lnTo>
                    <a:pt x="3138" y="174"/>
                  </a:lnTo>
                  <a:lnTo>
                    <a:pt x="3132" y="168"/>
                  </a:lnTo>
                  <a:lnTo>
                    <a:pt x="3120" y="168"/>
                  </a:lnTo>
                  <a:lnTo>
                    <a:pt x="3120" y="162"/>
                  </a:lnTo>
                  <a:lnTo>
                    <a:pt x="3120" y="150"/>
                  </a:lnTo>
                  <a:lnTo>
                    <a:pt x="3120" y="144"/>
                  </a:lnTo>
                  <a:lnTo>
                    <a:pt x="3114" y="150"/>
                  </a:lnTo>
                  <a:lnTo>
                    <a:pt x="3102" y="150"/>
                  </a:lnTo>
                  <a:lnTo>
                    <a:pt x="3102" y="144"/>
                  </a:lnTo>
                  <a:lnTo>
                    <a:pt x="3102" y="138"/>
                  </a:lnTo>
                  <a:lnTo>
                    <a:pt x="3102" y="132"/>
                  </a:lnTo>
                  <a:lnTo>
                    <a:pt x="3090" y="132"/>
                  </a:lnTo>
                  <a:lnTo>
                    <a:pt x="3084" y="138"/>
                  </a:lnTo>
                  <a:lnTo>
                    <a:pt x="3084" y="126"/>
                  </a:lnTo>
                  <a:lnTo>
                    <a:pt x="3084" y="120"/>
                  </a:lnTo>
                  <a:lnTo>
                    <a:pt x="3078" y="120"/>
                  </a:lnTo>
                  <a:lnTo>
                    <a:pt x="3072" y="114"/>
                  </a:lnTo>
                  <a:lnTo>
                    <a:pt x="3066" y="108"/>
                  </a:lnTo>
                  <a:lnTo>
                    <a:pt x="3054" y="102"/>
                  </a:lnTo>
                  <a:lnTo>
                    <a:pt x="3048" y="96"/>
                  </a:lnTo>
                  <a:lnTo>
                    <a:pt x="3048" y="90"/>
                  </a:lnTo>
                  <a:lnTo>
                    <a:pt x="3042" y="90"/>
                  </a:lnTo>
                  <a:lnTo>
                    <a:pt x="3036" y="84"/>
                  </a:lnTo>
                  <a:lnTo>
                    <a:pt x="3042" y="84"/>
                  </a:lnTo>
                  <a:lnTo>
                    <a:pt x="3042" y="78"/>
                  </a:lnTo>
                  <a:lnTo>
                    <a:pt x="3036" y="72"/>
                  </a:lnTo>
                  <a:lnTo>
                    <a:pt x="3036" y="60"/>
                  </a:lnTo>
                  <a:lnTo>
                    <a:pt x="3030" y="66"/>
                  </a:lnTo>
                  <a:lnTo>
                    <a:pt x="3030" y="60"/>
                  </a:lnTo>
                  <a:lnTo>
                    <a:pt x="3024" y="66"/>
                  </a:lnTo>
                  <a:lnTo>
                    <a:pt x="3018" y="72"/>
                  </a:lnTo>
                  <a:lnTo>
                    <a:pt x="3012" y="66"/>
                  </a:lnTo>
                  <a:lnTo>
                    <a:pt x="3000" y="72"/>
                  </a:lnTo>
                  <a:lnTo>
                    <a:pt x="2994" y="66"/>
                  </a:lnTo>
                  <a:lnTo>
                    <a:pt x="2994" y="60"/>
                  </a:lnTo>
                  <a:lnTo>
                    <a:pt x="3000" y="60"/>
                  </a:lnTo>
                  <a:lnTo>
                    <a:pt x="3006" y="54"/>
                  </a:lnTo>
                  <a:lnTo>
                    <a:pt x="3006" y="48"/>
                  </a:lnTo>
                  <a:lnTo>
                    <a:pt x="2994" y="48"/>
                  </a:lnTo>
                  <a:lnTo>
                    <a:pt x="2982" y="48"/>
                  </a:lnTo>
                  <a:lnTo>
                    <a:pt x="2982" y="36"/>
                  </a:lnTo>
                  <a:lnTo>
                    <a:pt x="2982" y="24"/>
                  </a:lnTo>
                  <a:lnTo>
                    <a:pt x="2976" y="24"/>
                  </a:lnTo>
                  <a:lnTo>
                    <a:pt x="2964" y="24"/>
                  </a:lnTo>
                  <a:lnTo>
                    <a:pt x="2970" y="36"/>
                  </a:lnTo>
                  <a:lnTo>
                    <a:pt x="2970" y="42"/>
                  </a:lnTo>
                  <a:lnTo>
                    <a:pt x="2964" y="42"/>
                  </a:lnTo>
                  <a:lnTo>
                    <a:pt x="2958" y="36"/>
                  </a:lnTo>
                  <a:lnTo>
                    <a:pt x="2958" y="30"/>
                  </a:lnTo>
                  <a:lnTo>
                    <a:pt x="2958" y="24"/>
                  </a:lnTo>
                  <a:lnTo>
                    <a:pt x="2952" y="24"/>
                  </a:lnTo>
                  <a:lnTo>
                    <a:pt x="2946" y="30"/>
                  </a:lnTo>
                  <a:lnTo>
                    <a:pt x="2940" y="24"/>
                  </a:lnTo>
                  <a:lnTo>
                    <a:pt x="2934" y="18"/>
                  </a:lnTo>
                  <a:lnTo>
                    <a:pt x="2928" y="12"/>
                  </a:lnTo>
                  <a:lnTo>
                    <a:pt x="2922" y="18"/>
                  </a:lnTo>
                  <a:lnTo>
                    <a:pt x="2916" y="12"/>
                  </a:lnTo>
                  <a:lnTo>
                    <a:pt x="2910" y="6"/>
                  </a:lnTo>
                  <a:lnTo>
                    <a:pt x="2898" y="0"/>
                  </a:lnTo>
                  <a:lnTo>
                    <a:pt x="2898" y="6"/>
                  </a:lnTo>
                  <a:lnTo>
                    <a:pt x="2892" y="12"/>
                  </a:lnTo>
                  <a:lnTo>
                    <a:pt x="2886" y="12"/>
                  </a:lnTo>
                  <a:lnTo>
                    <a:pt x="2874" y="12"/>
                  </a:lnTo>
                  <a:lnTo>
                    <a:pt x="2868" y="6"/>
                  </a:lnTo>
                  <a:lnTo>
                    <a:pt x="2862" y="6"/>
                  </a:lnTo>
                  <a:lnTo>
                    <a:pt x="2868" y="12"/>
                  </a:lnTo>
                  <a:lnTo>
                    <a:pt x="2856" y="18"/>
                  </a:lnTo>
                  <a:lnTo>
                    <a:pt x="2850" y="12"/>
                  </a:lnTo>
                  <a:lnTo>
                    <a:pt x="2844" y="0"/>
                  </a:lnTo>
                  <a:lnTo>
                    <a:pt x="2844" y="18"/>
                  </a:lnTo>
                  <a:lnTo>
                    <a:pt x="2838" y="18"/>
                  </a:lnTo>
                  <a:lnTo>
                    <a:pt x="2832" y="18"/>
                  </a:lnTo>
                  <a:lnTo>
                    <a:pt x="2820" y="18"/>
                  </a:lnTo>
                  <a:lnTo>
                    <a:pt x="2814" y="18"/>
                  </a:lnTo>
                  <a:lnTo>
                    <a:pt x="2820" y="24"/>
                  </a:lnTo>
                  <a:lnTo>
                    <a:pt x="2814" y="24"/>
                  </a:lnTo>
                  <a:lnTo>
                    <a:pt x="2814" y="36"/>
                  </a:lnTo>
                  <a:lnTo>
                    <a:pt x="2808" y="30"/>
                  </a:lnTo>
                  <a:lnTo>
                    <a:pt x="2802" y="30"/>
                  </a:lnTo>
                  <a:lnTo>
                    <a:pt x="2796" y="30"/>
                  </a:lnTo>
                  <a:lnTo>
                    <a:pt x="2790" y="36"/>
                  </a:lnTo>
                  <a:lnTo>
                    <a:pt x="2784" y="48"/>
                  </a:lnTo>
                  <a:lnTo>
                    <a:pt x="2778" y="54"/>
                  </a:lnTo>
                  <a:lnTo>
                    <a:pt x="2772" y="54"/>
                  </a:lnTo>
                  <a:lnTo>
                    <a:pt x="2766" y="60"/>
                  </a:lnTo>
                  <a:lnTo>
                    <a:pt x="2766" y="66"/>
                  </a:lnTo>
                  <a:lnTo>
                    <a:pt x="2760" y="60"/>
                  </a:lnTo>
                  <a:lnTo>
                    <a:pt x="2754" y="66"/>
                  </a:lnTo>
                  <a:lnTo>
                    <a:pt x="2748" y="66"/>
                  </a:lnTo>
                  <a:lnTo>
                    <a:pt x="2742" y="78"/>
                  </a:lnTo>
                  <a:lnTo>
                    <a:pt x="2736" y="78"/>
                  </a:lnTo>
                  <a:lnTo>
                    <a:pt x="2736" y="84"/>
                  </a:lnTo>
                  <a:lnTo>
                    <a:pt x="2730" y="84"/>
                  </a:lnTo>
                  <a:lnTo>
                    <a:pt x="2724" y="90"/>
                  </a:lnTo>
                  <a:lnTo>
                    <a:pt x="2712" y="96"/>
                  </a:lnTo>
                  <a:lnTo>
                    <a:pt x="2712" y="90"/>
                  </a:lnTo>
                  <a:lnTo>
                    <a:pt x="2706" y="102"/>
                  </a:lnTo>
                  <a:lnTo>
                    <a:pt x="2694" y="102"/>
                  </a:lnTo>
                  <a:lnTo>
                    <a:pt x="2694" y="108"/>
                  </a:lnTo>
                  <a:lnTo>
                    <a:pt x="2694" y="120"/>
                  </a:lnTo>
                  <a:lnTo>
                    <a:pt x="2694" y="126"/>
                  </a:lnTo>
                  <a:lnTo>
                    <a:pt x="2688" y="138"/>
                  </a:lnTo>
                  <a:lnTo>
                    <a:pt x="2688" y="144"/>
                  </a:lnTo>
                  <a:lnTo>
                    <a:pt x="2682" y="150"/>
                  </a:lnTo>
                  <a:lnTo>
                    <a:pt x="2682" y="156"/>
                  </a:lnTo>
                  <a:lnTo>
                    <a:pt x="2682" y="174"/>
                  </a:lnTo>
                  <a:lnTo>
                    <a:pt x="2682" y="180"/>
                  </a:lnTo>
                  <a:lnTo>
                    <a:pt x="2676" y="192"/>
                  </a:lnTo>
                  <a:lnTo>
                    <a:pt x="2664" y="204"/>
                  </a:lnTo>
                  <a:lnTo>
                    <a:pt x="2664" y="210"/>
                  </a:lnTo>
                  <a:lnTo>
                    <a:pt x="2664" y="216"/>
                  </a:lnTo>
                  <a:lnTo>
                    <a:pt x="2658" y="228"/>
                  </a:lnTo>
                  <a:lnTo>
                    <a:pt x="2658" y="240"/>
                  </a:lnTo>
                  <a:lnTo>
                    <a:pt x="2652" y="252"/>
                  </a:lnTo>
                  <a:lnTo>
                    <a:pt x="2646" y="258"/>
                  </a:lnTo>
                  <a:lnTo>
                    <a:pt x="2640" y="264"/>
                  </a:lnTo>
                  <a:lnTo>
                    <a:pt x="2628" y="270"/>
                  </a:lnTo>
                  <a:lnTo>
                    <a:pt x="2616" y="276"/>
                  </a:lnTo>
                  <a:lnTo>
                    <a:pt x="2604" y="276"/>
                  </a:lnTo>
                  <a:lnTo>
                    <a:pt x="2598" y="276"/>
                  </a:lnTo>
                  <a:lnTo>
                    <a:pt x="2592" y="276"/>
                  </a:lnTo>
                  <a:lnTo>
                    <a:pt x="2586" y="282"/>
                  </a:lnTo>
                  <a:lnTo>
                    <a:pt x="2568" y="288"/>
                  </a:lnTo>
                  <a:lnTo>
                    <a:pt x="2562" y="294"/>
                  </a:lnTo>
                  <a:lnTo>
                    <a:pt x="2550" y="294"/>
                  </a:lnTo>
                  <a:lnTo>
                    <a:pt x="2532" y="294"/>
                  </a:lnTo>
                  <a:lnTo>
                    <a:pt x="2526" y="300"/>
                  </a:lnTo>
                  <a:lnTo>
                    <a:pt x="2514" y="312"/>
                  </a:lnTo>
                  <a:lnTo>
                    <a:pt x="2502" y="306"/>
                  </a:lnTo>
                  <a:lnTo>
                    <a:pt x="2496" y="312"/>
                  </a:lnTo>
                  <a:lnTo>
                    <a:pt x="2490" y="318"/>
                  </a:lnTo>
                  <a:lnTo>
                    <a:pt x="2484" y="324"/>
                  </a:lnTo>
                  <a:lnTo>
                    <a:pt x="2478" y="330"/>
                  </a:lnTo>
                  <a:lnTo>
                    <a:pt x="2466" y="336"/>
                  </a:lnTo>
                  <a:lnTo>
                    <a:pt x="2454" y="336"/>
                  </a:lnTo>
                  <a:lnTo>
                    <a:pt x="2442" y="342"/>
                  </a:lnTo>
                  <a:lnTo>
                    <a:pt x="2436" y="342"/>
                  </a:lnTo>
                  <a:lnTo>
                    <a:pt x="2430" y="348"/>
                  </a:lnTo>
                  <a:lnTo>
                    <a:pt x="2418" y="342"/>
                  </a:lnTo>
                  <a:lnTo>
                    <a:pt x="2412" y="342"/>
                  </a:lnTo>
                  <a:lnTo>
                    <a:pt x="2400" y="348"/>
                  </a:lnTo>
                  <a:lnTo>
                    <a:pt x="2388" y="354"/>
                  </a:lnTo>
                  <a:lnTo>
                    <a:pt x="2376" y="360"/>
                  </a:lnTo>
                  <a:lnTo>
                    <a:pt x="2364" y="366"/>
                  </a:lnTo>
                  <a:lnTo>
                    <a:pt x="2346" y="372"/>
                  </a:lnTo>
                  <a:lnTo>
                    <a:pt x="2322" y="378"/>
                  </a:lnTo>
                  <a:lnTo>
                    <a:pt x="2316" y="384"/>
                  </a:lnTo>
                  <a:lnTo>
                    <a:pt x="2304" y="384"/>
                  </a:lnTo>
                  <a:lnTo>
                    <a:pt x="2298" y="390"/>
                  </a:lnTo>
                  <a:lnTo>
                    <a:pt x="2286" y="396"/>
                  </a:lnTo>
                  <a:lnTo>
                    <a:pt x="2262" y="402"/>
                  </a:lnTo>
                  <a:lnTo>
                    <a:pt x="2250" y="408"/>
                  </a:lnTo>
                  <a:lnTo>
                    <a:pt x="2244" y="414"/>
                  </a:lnTo>
                  <a:lnTo>
                    <a:pt x="2238" y="420"/>
                  </a:lnTo>
                  <a:lnTo>
                    <a:pt x="2232" y="420"/>
                  </a:lnTo>
                  <a:lnTo>
                    <a:pt x="2220" y="420"/>
                  </a:lnTo>
                  <a:lnTo>
                    <a:pt x="2208" y="420"/>
                  </a:lnTo>
                  <a:lnTo>
                    <a:pt x="2214" y="438"/>
                  </a:lnTo>
                  <a:lnTo>
                    <a:pt x="2208" y="450"/>
                  </a:lnTo>
                  <a:lnTo>
                    <a:pt x="2208" y="468"/>
                  </a:lnTo>
                  <a:lnTo>
                    <a:pt x="2208" y="474"/>
                  </a:lnTo>
                  <a:lnTo>
                    <a:pt x="2208" y="486"/>
                  </a:lnTo>
                  <a:lnTo>
                    <a:pt x="2208" y="498"/>
                  </a:lnTo>
                  <a:lnTo>
                    <a:pt x="2202" y="510"/>
                  </a:lnTo>
                  <a:lnTo>
                    <a:pt x="2196" y="516"/>
                  </a:lnTo>
                  <a:lnTo>
                    <a:pt x="2184" y="534"/>
                  </a:lnTo>
                  <a:lnTo>
                    <a:pt x="2172" y="546"/>
                  </a:lnTo>
                  <a:lnTo>
                    <a:pt x="2154" y="558"/>
                  </a:lnTo>
                  <a:lnTo>
                    <a:pt x="2136" y="564"/>
                  </a:lnTo>
                  <a:lnTo>
                    <a:pt x="2130" y="576"/>
                  </a:lnTo>
                  <a:lnTo>
                    <a:pt x="2118" y="570"/>
                  </a:lnTo>
                  <a:lnTo>
                    <a:pt x="2106" y="570"/>
                  </a:lnTo>
                  <a:lnTo>
                    <a:pt x="2094" y="576"/>
                  </a:lnTo>
                  <a:lnTo>
                    <a:pt x="2088" y="576"/>
                  </a:lnTo>
                  <a:lnTo>
                    <a:pt x="2076" y="582"/>
                  </a:lnTo>
                  <a:lnTo>
                    <a:pt x="2070" y="576"/>
                  </a:lnTo>
                  <a:lnTo>
                    <a:pt x="2064" y="570"/>
                  </a:lnTo>
                  <a:lnTo>
                    <a:pt x="2058" y="564"/>
                  </a:lnTo>
                  <a:lnTo>
                    <a:pt x="2052" y="552"/>
                  </a:lnTo>
                  <a:lnTo>
                    <a:pt x="2040" y="546"/>
                  </a:lnTo>
                  <a:lnTo>
                    <a:pt x="2040" y="540"/>
                  </a:lnTo>
                  <a:lnTo>
                    <a:pt x="2028" y="534"/>
                  </a:lnTo>
                  <a:lnTo>
                    <a:pt x="2028" y="522"/>
                  </a:lnTo>
                  <a:lnTo>
                    <a:pt x="2010" y="522"/>
                  </a:lnTo>
                  <a:lnTo>
                    <a:pt x="1998" y="516"/>
                  </a:lnTo>
                  <a:lnTo>
                    <a:pt x="1992" y="522"/>
                  </a:lnTo>
                  <a:lnTo>
                    <a:pt x="1980" y="516"/>
                  </a:lnTo>
                  <a:lnTo>
                    <a:pt x="1974" y="516"/>
                  </a:lnTo>
                  <a:lnTo>
                    <a:pt x="1962" y="510"/>
                  </a:lnTo>
                  <a:lnTo>
                    <a:pt x="1950" y="504"/>
                  </a:lnTo>
                  <a:lnTo>
                    <a:pt x="1944" y="492"/>
                  </a:lnTo>
                  <a:lnTo>
                    <a:pt x="1944" y="486"/>
                  </a:lnTo>
                  <a:lnTo>
                    <a:pt x="1944" y="480"/>
                  </a:lnTo>
                  <a:lnTo>
                    <a:pt x="1932" y="474"/>
                  </a:lnTo>
                  <a:lnTo>
                    <a:pt x="1920" y="462"/>
                  </a:lnTo>
                  <a:lnTo>
                    <a:pt x="1920" y="450"/>
                  </a:lnTo>
                  <a:lnTo>
                    <a:pt x="1908" y="450"/>
                  </a:lnTo>
                  <a:lnTo>
                    <a:pt x="1902" y="456"/>
                  </a:lnTo>
                  <a:lnTo>
                    <a:pt x="1896" y="444"/>
                  </a:lnTo>
                  <a:lnTo>
                    <a:pt x="1884" y="444"/>
                  </a:lnTo>
                  <a:lnTo>
                    <a:pt x="1878" y="450"/>
                  </a:lnTo>
                  <a:lnTo>
                    <a:pt x="1866" y="450"/>
                  </a:lnTo>
                  <a:lnTo>
                    <a:pt x="1860" y="456"/>
                  </a:lnTo>
                  <a:lnTo>
                    <a:pt x="1848" y="462"/>
                  </a:lnTo>
                  <a:lnTo>
                    <a:pt x="1842" y="456"/>
                  </a:lnTo>
                  <a:lnTo>
                    <a:pt x="1830" y="456"/>
                  </a:lnTo>
                  <a:lnTo>
                    <a:pt x="1818" y="456"/>
                  </a:lnTo>
                  <a:lnTo>
                    <a:pt x="1812" y="462"/>
                  </a:lnTo>
                  <a:lnTo>
                    <a:pt x="1806" y="468"/>
                  </a:lnTo>
                  <a:lnTo>
                    <a:pt x="1800" y="486"/>
                  </a:lnTo>
                  <a:lnTo>
                    <a:pt x="1788" y="504"/>
                  </a:lnTo>
                  <a:lnTo>
                    <a:pt x="1776" y="498"/>
                  </a:lnTo>
                  <a:lnTo>
                    <a:pt x="1770" y="498"/>
                  </a:lnTo>
                  <a:lnTo>
                    <a:pt x="1764" y="504"/>
                  </a:lnTo>
                  <a:lnTo>
                    <a:pt x="1758" y="516"/>
                  </a:lnTo>
                  <a:lnTo>
                    <a:pt x="1740" y="516"/>
                  </a:lnTo>
                  <a:lnTo>
                    <a:pt x="1740" y="522"/>
                  </a:lnTo>
                  <a:lnTo>
                    <a:pt x="1728" y="522"/>
                  </a:lnTo>
                  <a:lnTo>
                    <a:pt x="1722" y="516"/>
                  </a:lnTo>
                  <a:lnTo>
                    <a:pt x="1710" y="516"/>
                  </a:lnTo>
                  <a:lnTo>
                    <a:pt x="1698" y="516"/>
                  </a:lnTo>
                  <a:lnTo>
                    <a:pt x="1692" y="522"/>
                  </a:lnTo>
                  <a:lnTo>
                    <a:pt x="1680" y="522"/>
                  </a:lnTo>
                  <a:lnTo>
                    <a:pt x="1674" y="516"/>
                  </a:lnTo>
                  <a:lnTo>
                    <a:pt x="1662" y="510"/>
                  </a:lnTo>
                  <a:lnTo>
                    <a:pt x="1656" y="504"/>
                  </a:lnTo>
                  <a:lnTo>
                    <a:pt x="1650" y="504"/>
                  </a:lnTo>
                  <a:lnTo>
                    <a:pt x="1644" y="504"/>
                  </a:lnTo>
                  <a:lnTo>
                    <a:pt x="1632" y="504"/>
                  </a:lnTo>
                  <a:lnTo>
                    <a:pt x="1620" y="504"/>
                  </a:lnTo>
                  <a:lnTo>
                    <a:pt x="1608" y="504"/>
                  </a:lnTo>
                  <a:lnTo>
                    <a:pt x="1602" y="498"/>
                  </a:lnTo>
                  <a:lnTo>
                    <a:pt x="1590" y="504"/>
                  </a:lnTo>
                  <a:lnTo>
                    <a:pt x="1584" y="510"/>
                  </a:lnTo>
                  <a:lnTo>
                    <a:pt x="1572" y="516"/>
                  </a:lnTo>
                  <a:lnTo>
                    <a:pt x="1566" y="522"/>
                  </a:lnTo>
                  <a:lnTo>
                    <a:pt x="1560" y="528"/>
                  </a:lnTo>
                  <a:lnTo>
                    <a:pt x="1554" y="534"/>
                  </a:lnTo>
                  <a:lnTo>
                    <a:pt x="1548" y="528"/>
                  </a:lnTo>
                  <a:lnTo>
                    <a:pt x="1536" y="516"/>
                  </a:lnTo>
                  <a:lnTo>
                    <a:pt x="1530" y="510"/>
                  </a:lnTo>
                  <a:lnTo>
                    <a:pt x="1524" y="504"/>
                  </a:lnTo>
                  <a:lnTo>
                    <a:pt x="1512" y="504"/>
                  </a:lnTo>
                  <a:lnTo>
                    <a:pt x="1506" y="498"/>
                  </a:lnTo>
                  <a:lnTo>
                    <a:pt x="1494" y="498"/>
                  </a:lnTo>
                  <a:lnTo>
                    <a:pt x="1482" y="504"/>
                  </a:lnTo>
                  <a:lnTo>
                    <a:pt x="1470" y="510"/>
                  </a:lnTo>
                  <a:lnTo>
                    <a:pt x="1464" y="504"/>
                  </a:lnTo>
                  <a:lnTo>
                    <a:pt x="1458" y="510"/>
                  </a:lnTo>
                  <a:lnTo>
                    <a:pt x="1452" y="510"/>
                  </a:lnTo>
                  <a:lnTo>
                    <a:pt x="1446" y="516"/>
                  </a:lnTo>
                  <a:lnTo>
                    <a:pt x="1440" y="516"/>
                  </a:lnTo>
                  <a:lnTo>
                    <a:pt x="1428" y="510"/>
                  </a:lnTo>
                  <a:lnTo>
                    <a:pt x="1422" y="510"/>
                  </a:lnTo>
                  <a:lnTo>
                    <a:pt x="1416" y="510"/>
                  </a:lnTo>
                  <a:lnTo>
                    <a:pt x="1410" y="516"/>
                  </a:lnTo>
                  <a:lnTo>
                    <a:pt x="1404" y="516"/>
                  </a:lnTo>
                  <a:lnTo>
                    <a:pt x="1386" y="510"/>
                  </a:lnTo>
                  <a:lnTo>
                    <a:pt x="1386" y="504"/>
                  </a:lnTo>
                  <a:lnTo>
                    <a:pt x="1380" y="504"/>
                  </a:lnTo>
                  <a:lnTo>
                    <a:pt x="1380" y="516"/>
                  </a:lnTo>
                  <a:lnTo>
                    <a:pt x="1374" y="528"/>
                  </a:lnTo>
                  <a:lnTo>
                    <a:pt x="1368" y="540"/>
                  </a:lnTo>
                  <a:lnTo>
                    <a:pt x="1362" y="540"/>
                  </a:lnTo>
                  <a:lnTo>
                    <a:pt x="1350" y="540"/>
                  </a:lnTo>
                  <a:lnTo>
                    <a:pt x="1344" y="540"/>
                  </a:lnTo>
                  <a:lnTo>
                    <a:pt x="1332" y="534"/>
                  </a:lnTo>
                  <a:lnTo>
                    <a:pt x="1326" y="534"/>
                  </a:lnTo>
                  <a:lnTo>
                    <a:pt x="1320" y="534"/>
                  </a:lnTo>
                  <a:lnTo>
                    <a:pt x="1314" y="528"/>
                  </a:lnTo>
                  <a:lnTo>
                    <a:pt x="1308" y="528"/>
                  </a:lnTo>
                  <a:lnTo>
                    <a:pt x="1296" y="522"/>
                  </a:lnTo>
                  <a:lnTo>
                    <a:pt x="1296" y="516"/>
                  </a:lnTo>
                  <a:lnTo>
                    <a:pt x="1284" y="522"/>
                  </a:lnTo>
                  <a:lnTo>
                    <a:pt x="1278" y="516"/>
                  </a:lnTo>
                  <a:lnTo>
                    <a:pt x="1284" y="510"/>
                  </a:lnTo>
                  <a:lnTo>
                    <a:pt x="1272" y="504"/>
                  </a:lnTo>
                  <a:lnTo>
                    <a:pt x="1266" y="504"/>
                  </a:lnTo>
                  <a:lnTo>
                    <a:pt x="1254" y="504"/>
                  </a:lnTo>
                  <a:lnTo>
                    <a:pt x="1254" y="498"/>
                  </a:lnTo>
                  <a:lnTo>
                    <a:pt x="1254" y="492"/>
                  </a:lnTo>
                  <a:lnTo>
                    <a:pt x="1254" y="486"/>
                  </a:lnTo>
                  <a:lnTo>
                    <a:pt x="1242" y="480"/>
                  </a:lnTo>
                  <a:lnTo>
                    <a:pt x="1242" y="468"/>
                  </a:lnTo>
                  <a:lnTo>
                    <a:pt x="1230" y="474"/>
                  </a:lnTo>
                  <a:lnTo>
                    <a:pt x="1224" y="480"/>
                  </a:lnTo>
                  <a:lnTo>
                    <a:pt x="1212" y="480"/>
                  </a:lnTo>
                  <a:lnTo>
                    <a:pt x="1200" y="480"/>
                  </a:lnTo>
                  <a:lnTo>
                    <a:pt x="1200" y="468"/>
                  </a:lnTo>
                  <a:lnTo>
                    <a:pt x="1194" y="462"/>
                  </a:lnTo>
                  <a:lnTo>
                    <a:pt x="1182" y="474"/>
                  </a:lnTo>
                  <a:lnTo>
                    <a:pt x="1182" y="480"/>
                  </a:lnTo>
                  <a:lnTo>
                    <a:pt x="1170" y="486"/>
                  </a:lnTo>
                  <a:lnTo>
                    <a:pt x="1170" y="498"/>
                  </a:lnTo>
                  <a:lnTo>
                    <a:pt x="1170" y="510"/>
                  </a:lnTo>
                  <a:lnTo>
                    <a:pt x="1170" y="516"/>
                  </a:lnTo>
                  <a:lnTo>
                    <a:pt x="1170" y="522"/>
                  </a:lnTo>
                  <a:lnTo>
                    <a:pt x="1170" y="534"/>
                  </a:lnTo>
                  <a:lnTo>
                    <a:pt x="1164" y="540"/>
                  </a:lnTo>
                  <a:lnTo>
                    <a:pt x="1164" y="552"/>
                  </a:lnTo>
                  <a:lnTo>
                    <a:pt x="1158" y="552"/>
                  </a:lnTo>
                  <a:lnTo>
                    <a:pt x="1152" y="558"/>
                  </a:lnTo>
                  <a:lnTo>
                    <a:pt x="1140" y="564"/>
                  </a:lnTo>
                  <a:lnTo>
                    <a:pt x="1140" y="570"/>
                  </a:lnTo>
                  <a:lnTo>
                    <a:pt x="1122" y="564"/>
                  </a:lnTo>
                  <a:lnTo>
                    <a:pt x="1116" y="558"/>
                  </a:lnTo>
                  <a:lnTo>
                    <a:pt x="1104" y="558"/>
                  </a:lnTo>
                  <a:lnTo>
                    <a:pt x="1092" y="558"/>
                  </a:lnTo>
                  <a:lnTo>
                    <a:pt x="1086" y="558"/>
                  </a:lnTo>
                  <a:lnTo>
                    <a:pt x="1086" y="570"/>
                  </a:lnTo>
                  <a:lnTo>
                    <a:pt x="1098" y="570"/>
                  </a:lnTo>
                  <a:lnTo>
                    <a:pt x="1098" y="576"/>
                  </a:lnTo>
                  <a:lnTo>
                    <a:pt x="1104" y="594"/>
                  </a:lnTo>
                  <a:lnTo>
                    <a:pt x="1098" y="600"/>
                  </a:lnTo>
                  <a:lnTo>
                    <a:pt x="1092" y="600"/>
                  </a:lnTo>
                  <a:lnTo>
                    <a:pt x="1086" y="600"/>
                  </a:lnTo>
                  <a:lnTo>
                    <a:pt x="1080" y="612"/>
                  </a:lnTo>
                  <a:lnTo>
                    <a:pt x="1074" y="618"/>
                  </a:lnTo>
                  <a:lnTo>
                    <a:pt x="1068" y="636"/>
                  </a:lnTo>
                  <a:lnTo>
                    <a:pt x="1062" y="642"/>
                  </a:lnTo>
                  <a:lnTo>
                    <a:pt x="1050" y="648"/>
                  </a:lnTo>
                  <a:lnTo>
                    <a:pt x="1044" y="660"/>
                  </a:lnTo>
                  <a:lnTo>
                    <a:pt x="1032" y="660"/>
                  </a:lnTo>
                  <a:lnTo>
                    <a:pt x="1026" y="660"/>
                  </a:lnTo>
                  <a:lnTo>
                    <a:pt x="1026" y="672"/>
                  </a:lnTo>
                  <a:lnTo>
                    <a:pt x="1032" y="678"/>
                  </a:lnTo>
                  <a:lnTo>
                    <a:pt x="1038" y="684"/>
                  </a:lnTo>
                  <a:lnTo>
                    <a:pt x="1038" y="696"/>
                  </a:lnTo>
                  <a:lnTo>
                    <a:pt x="1026" y="702"/>
                  </a:lnTo>
                  <a:lnTo>
                    <a:pt x="1020" y="702"/>
                  </a:lnTo>
                  <a:lnTo>
                    <a:pt x="1014" y="702"/>
                  </a:lnTo>
                  <a:lnTo>
                    <a:pt x="1008" y="714"/>
                  </a:lnTo>
                  <a:lnTo>
                    <a:pt x="1002" y="726"/>
                  </a:lnTo>
                  <a:lnTo>
                    <a:pt x="1002" y="738"/>
                  </a:lnTo>
                  <a:lnTo>
                    <a:pt x="990" y="744"/>
                  </a:lnTo>
                  <a:lnTo>
                    <a:pt x="984" y="750"/>
                  </a:lnTo>
                  <a:lnTo>
                    <a:pt x="972" y="756"/>
                  </a:lnTo>
                  <a:lnTo>
                    <a:pt x="966" y="762"/>
                  </a:lnTo>
                  <a:lnTo>
                    <a:pt x="948" y="762"/>
                  </a:lnTo>
                  <a:lnTo>
                    <a:pt x="936" y="762"/>
                  </a:lnTo>
                  <a:lnTo>
                    <a:pt x="930" y="756"/>
                  </a:lnTo>
                  <a:lnTo>
                    <a:pt x="918" y="756"/>
                  </a:lnTo>
                  <a:lnTo>
                    <a:pt x="912" y="750"/>
                  </a:lnTo>
                  <a:lnTo>
                    <a:pt x="900" y="744"/>
                  </a:lnTo>
                  <a:lnTo>
                    <a:pt x="888" y="750"/>
                  </a:lnTo>
                  <a:lnTo>
                    <a:pt x="882" y="756"/>
                  </a:lnTo>
                  <a:lnTo>
                    <a:pt x="882" y="762"/>
                  </a:lnTo>
                  <a:lnTo>
                    <a:pt x="882" y="768"/>
                  </a:lnTo>
                  <a:lnTo>
                    <a:pt x="882" y="774"/>
                  </a:lnTo>
                  <a:lnTo>
                    <a:pt x="882" y="786"/>
                  </a:lnTo>
                  <a:lnTo>
                    <a:pt x="882" y="798"/>
                  </a:lnTo>
                  <a:lnTo>
                    <a:pt x="876" y="798"/>
                  </a:lnTo>
                  <a:lnTo>
                    <a:pt x="870" y="798"/>
                  </a:lnTo>
                  <a:lnTo>
                    <a:pt x="858" y="798"/>
                  </a:lnTo>
                  <a:lnTo>
                    <a:pt x="846" y="798"/>
                  </a:lnTo>
                  <a:lnTo>
                    <a:pt x="834" y="792"/>
                  </a:lnTo>
                  <a:lnTo>
                    <a:pt x="828" y="786"/>
                  </a:lnTo>
                  <a:lnTo>
                    <a:pt x="828" y="792"/>
                  </a:lnTo>
                  <a:lnTo>
                    <a:pt x="828" y="798"/>
                  </a:lnTo>
                  <a:lnTo>
                    <a:pt x="828" y="810"/>
                  </a:lnTo>
                  <a:lnTo>
                    <a:pt x="810" y="816"/>
                  </a:lnTo>
                  <a:lnTo>
                    <a:pt x="804" y="822"/>
                  </a:lnTo>
                  <a:lnTo>
                    <a:pt x="804" y="834"/>
                  </a:lnTo>
                  <a:lnTo>
                    <a:pt x="804" y="846"/>
                  </a:lnTo>
                  <a:lnTo>
                    <a:pt x="792" y="852"/>
                  </a:lnTo>
                  <a:lnTo>
                    <a:pt x="792" y="864"/>
                  </a:lnTo>
                  <a:lnTo>
                    <a:pt x="792" y="876"/>
                  </a:lnTo>
                  <a:lnTo>
                    <a:pt x="786" y="882"/>
                  </a:lnTo>
                  <a:lnTo>
                    <a:pt x="786" y="894"/>
                  </a:lnTo>
                  <a:lnTo>
                    <a:pt x="780" y="900"/>
                  </a:lnTo>
                  <a:lnTo>
                    <a:pt x="780" y="912"/>
                  </a:lnTo>
                  <a:lnTo>
                    <a:pt x="780" y="924"/>
                  </a:lnTo>
                  <a:lnTo>
                    <a:pt x="774" y="930"/>
                  </a:lnTo>
                  <a:lnTo>
                    <a:pt x="768" y="930"/>
                  </a:lnTo>
                  <a:lnTo>
                    <a:pt x="756" y="930"/>
                  </a:lnTo>
                  <a:lnTo>
                    <a:pt x="756" y="936"/>
                  </a:lnTo>
                  <a:lnTo>
                    <a:pt x="750" y="948"/>
                  </a:lnTo>
                  <a:lnTo>
                    <a:pt x="744" y="960"/>
                  </a:lnTo>
                  <a:lnTo>
                    <a:pt x="732" y="954"/>
                  </a:lnTo>
                  <a:lnTo>
                    <a:pt x="726" y="960"/>
                  </a:lnTo>
                  <a:lnTo>
                    <a:pt x="732" y="972"/>
                  </a:lnTo>
                  <a:lnTo>
                    <a:pt x="732" y="978"/>
                  </a:lnTo>
                  <a:lnTo>
                    <a:pt x="726" y="978"/>
                  </a:lnTo>
                  <a:lnTo>
                    <a:pt x="714" y="984"/>
                  </a:lnTo>
                  <a:lnTo>
                    <a:pt x="714" y="990"/>
                  </a:lnTo>
                  <a:lnTo>
                    <a:pt x="714" y="996"/>
                  </a:lnTo>
                  <a:lnTo>
                    <a:pt x="714" y="1008"/>
                  </a:lnTo>
                  <a:lnTo>
                    <a:pt x="708" y="1014"/>
                  </a:lnTo>
                  <a:lnTo>
                    <a:pt x="714" y="1026"/>
                  </a:lnTo>
                  <a:lnTo>
                    <a:pt x="720" y="1038"/>
                  </a:lnTo>
                  <a:lnTo>
                    <a:pt x="726" y="1044"/>
                  </a:lnTo>
                  <a:lnTo>
                    <a:pt x="726" y="1050"/>
                  </a:lnTo>
                  <a:lnTo>
                    <a:pt x="732" y="1056"/>
                  </a:lnTo>
                  <a:lnTo>
                    <a:pt x="732" y="1068"/>
                  </a:lnTo>
                  <a:lnTo>
                    <a:pt x="732" y="1080"/>
                  </a:lnTo>
                  <a:lnTo>
                    <a:pt x="726" y="1086"/>
                  </a:lnTo>
                  <a:lnTo>
                    <a:pt x="726" y="1092"/>
                  </a:lnTo>
                  <a:lnTo>
                    <a:pt x="720" y="1098"/>
                  </a:lnTo>
                  <a:lnTo>
                    <a:pt x="708" y="1098"/>
                  </a:lnTo>
                  <a:lnTo>
                    <a:pt x="702" y="1098"/>
                  </a:lnTo>
                  <a:lnTo>
                    <a:pt x="696" y="1098"/>
                  </a:lnTo>
                  <a:lnTo>
                    <a:pt x="696" y="1104"/>
                  </a:lnTo>
                  <a:lnTo>
                    <a:pt x="690" y="1104"/>
                  </a:lnTo>
                  <a:lnTo>
                    <a:pt x="690" y="1110"/>
                  </a:lnTo>
                  <a:lnTo>
                    <a:pt x="684" y="1122"/>
                  </a:lnTo>
                  <a:lnTo>
                    <a:pt x="684" y="1128"/>
                  </a:lnTo>
                  <a:lnTo>
                    <a:pt x="672" y="1146"/>
                  </a:lnTo>
                  <a:lnTo>
                    <a:pt x="672" y="1158"/>
                  </a:lnTo>
                  <a:lnTo>
                    <a:pt x="672" y="1164"/>
                  </a:lnTo>
                  <a:lnTo>
                    <a:pt x="672" y="1170"/>
                  </a:lnTo>
                  <a:lnTo>
                    <a:pt x="672" y="1182"/>
                  </a:lnTo>
                  <a:lnTo>
                    <a:pt x="666" y="1188"/>
                  </a:lnTo>
                  <a:lnTo>
                    <a:pt x="666" y="1200"/>
                  </a:lnTo>
                  <a:lnTo>
                    <a:pt x="660" y="1206"/>
                  </a:lnTo>
                  <a:lnTo>
                    <a:pt x="660" y="1218"/>
                  </a:lnTo>
                  <a:lnTo>
                    <a:pt x="666" y="1224"/>
                  </a:lnTo>
                  <a:lnTo>
                    <a:pt x="672" y="1236"/>
                  </a:lnTo>
                  <a:lnTo>
                    <a:pt x="672" y="1242"/>
                  </a:lnTo>
                  <a:lnTo>
                    <a:pt x="666" y="1248"/>
                  </a:lnTo>
                  <a:lnTo>
                    <a:pt x="660" y="1254"/>
                  </a:lnTo>
                  <a:lnTo>
                    <a:pt x="654" y="1260"/>
                  </a:lnTo>
                  <a:lnTo>
                    <a:pt x="648" y="1266"/>
                  </a:lnTo>
                  <a:lnTo>
                    <a:pt x="648" y="1278"/>
                  </a:lnTo>
                  <a:lnTo>
                    <a:pt x="648" y="1290"/>
                  </a:lnTo>
                  <a:lnTo>
                    <a:pt x="648" y="1296"/>
                  </a:lnTo>
                  <a:lnTo>
                    <a:pt x="648" y="1308"/>
                  </a:lnTo>
                  <a:lnTo>
                    <a:pt x="636" y="1308"/>
                  </a:lnTo>
                  <a:lnTo>
                    <a:pt x="630" y="1308"/>
                  </a:lnTo>
                  <a:lnTo>
                    <a:pt x="618" y="1320"/>
                  </a:lnTo>
                  <a:lnTo>
                    <a:pt x="612" y="1332"/>
                  </a:lnTo>
                  <a:lnTo>
                    <a:pt x="612" y="1344"/>
                  </a:lnTo>
                  <a:lnTo>
                    <a:pt x="612" y="1350"/>
                  </a:lnTo>
                  <a:lnTo>
                    <a:pt x="606" y="1362"/>
                  </a:lnTo>
                  <a:lnTo>
                    <a:pt x="594" y="1362"/>
                  </a:lnTo>
                  <a:lnTo>
                    <a:pt x="588" y="1368"/>
                  </a:lnTo>
                  <a:lnTo>
                    <a:pt x="588" y="1380"/>
                  </a:lnTo>
                  <a:lnTo>
                    <a:pt x="594" y="1380"/>
                  </a:lnTo>
                  <a:lnTo>
                    <a:pt x="606" y="1386"/>
                  </a:lnTo>
                  <a:lnTo>
                    <a:pt x="606" y="1392"/>
                  </a:lnTo>
                  <a:lnTo>
                    <a:pt x="606" y="1404"/>
                  </a:lnTo>
                  <a:lnTo>
                    <a:pt x="600" y="1410"/>
                  </a:lnTo>
                  <a:lnTo>
                    <a:pt x="606" y="1416"/>
                  </a:lnTo>
                  <a:lnTo>
                    <a:pt x="612" y="1422"/>
                  </a:lnTo>
                  <a:lnTo>
                    <a:pt x="606" y="1428"/>
                  </a:lnTo>
                  <a:lnTo>
                    <a:pt x="600" y="1434"/>
                  </a:lnTo>
                  <a:lnTo>
                    <a:pt x="600" y="1440"/>
                  </a:lnTo>
                  <a:lnTo>
                    <a:pt x="594" y="1446"/>
                  </a:lnTo>
                  <a:lnTo>
                    <a:pt x="582" y="1452"/>
                  </a:lnTo>
                  <a:lnTo>
                    <a:pt x="576" y="1452"/>
                  </a:lnTo>
                  <a:lnTo>
                    <a:pt x="576" y="1458"/>
                  </a:lnTo>
                  <a:lnTo>
                    <a:pt x="576" y="1464"/>
                  </a:lnTo>
                  <a:lnTo>
                    <a:pt x="576" y="1470"/>
                  </a:lnTo>
                  <a:lnTo>
                    <a:pt x="582" y="1476"/>
                  </a:lnTo>
                  <a:lnTo>
                    <a:pt x="588" y="1482"/>
                  </a:lnTo>
                  <a:lnTo>
                    <a:pt x="582" y="1488"/>
                  </a:lnTo>
                  <a:lnTo>
                    <a:pt x="582" y="1500"/>
                  </a:lnTo>
                  <a:lnTo>
                    <a:pt x="576" y="1506"/>
                  </a:lnTo>
                  <a:lnTo>
                    <a:pt x="570" y="1506"/>
                  </a:lnTo>
                  <a:lnTo>
                    <a:pt x="564" y="1518"/>
                  </a:lnTo>
                  <a:lnTo>
                    <a:pt x="552" y="1518"/>
                  </a:lnTo>
                  <a:lnTo>
                    <a:pt x="546" y="1530"/>
                  </a:lnTo>
                  <a:lnTo>
                    <a:pt x="546" y="1536"/>
                  </a:lnTo>
                  <a:lnTo>
                    <a:pt x="552" y="1548"/>
                  </a:lnTo>
                  <a:lnTo>
                    <a:pt x="552" y="1560"/>
                  </a:lnTo>
                  <a:lnTo>
                    <a:pt x="546" y="1572"/>
                  </a:lnTo>
                  <a:lnTo>
                    <a:pt x="540" y="1572"/>
                  </a:lnTo>
                  <a:lnTo>
                    <a:pt x="540" y="1584"/>
                  </a:lnTo>
                  <a:lnTo>
                    <a:pt x="546" y="1590"/>
                  </a:lnTo>
                  <a:lnTo>
                    <a:pt x="552" y="1590"/>
                  </a:lnTo>
                  <a:lnTo>
                    <a:pt x="558" y="1596"/>
                  </a:lnTo>
                  <a:lnTo>
                    <a:pt x="564" y="1602"/>
                  </a:lnTo>
                  <a:lnTo>
                    <a:pt x="564" y="1614"/>
                  </a:lnTo>
                  <a:lnTo>
                    <a:pt x="558" y="1620"/>
                  </a:lnTo>
                  <a:lnTo>
                    <a:pt x="558" y="1626"/>
                  </a:lnTo>
                  <a:lnTo>
                    <a:pt x="552" y="1638"/>
                  </a:lnTo>
                  <a:lnTo>
                    <a:pt x="540" y="1632"/>
                  </a:lnTo>
                  <a:lnTo>
                    <a:pt x="528" y="1638"/>
                  </a:lnTo>
                  <a:lnTo>
                    <a:pt x="516" y="1638"/>
                  </a:lnTo>
                  <a:lnTo>
                    <a:pt x="522" y="1644"/>
                  </a:lnTo>
                  <a:lnTo>
                    <a:pt x="522" y="1650"/>
                  </a:lnTo>
                  <a:lnTo>
                    <a:pt x="528" y="1656"/>
                  </a:lnTo>
                  <a:lnTo>
                    <a:pt x="540" y="1656"/>
                  </a:lnTo>
                  <a:lnTo>
                    <a:pt x="534" y="1668"/>
                  </a:lnTo>
                  <a:lnTo>
                    <a:pt x="522" y="1668"/>
                  </a:lnTo>
                  <a:lnTo>
                    <a:pt x="522" y="1674"/>
                  </a:lnTo>
                  <a:lnTo>
                    <a:pt x="516" y="1686"/>
                  </a:lnTo>
                  <a:lnTo>
                    <a:pt x="516" y="1692"/>
                  </a:lnTo>
                  <a:lnTo>
                    <a:pt x="510" y="1692"/>
                  </a:lnTo>
                  <a:lnTo>
                    <a:pt x="504" y="1692"/>
                  </a:lnTo>
                  <a:lnTo>
                    <a:pt x="498" y="1680"/>
                  </a:lnTo>
                  <a:lnTo>
                    <a:pt x="492" y="1686"/>
                  </a:lnTo>
                  <a:lnTo>
                    <a:pt x="492" y="1692"/>
                  </a:lnTo>
                  <a:lnTo>
                    <a:pt x="474" y="1692"/>
                  </a:lnTo>
                  <a:lnTo>
                    <a:pt x="474" y="1704"/>
                  </a:lnTo>
                  <a:lnTo>
                    <a:pt x="468" y="1716"/>
                  </a:lnTo>
                  <a:lnTo>
                    <a:pt x="480" y="1728"/>
                  </a:lnTo>
                  <a:lnTo>
                    <a:pt x="474" y="1740"/>
                  </a:lnTo>
                  <a:lnTo>
                    <a:pt x="474" y="1746"/>
                  </a:lnTo>
                  <a:lnTo>
                    <a:pt x="468" y="1752"/>
                  </a:lnTo>
                  <a:lnTo>
                    <a:pt x="462" y="1764"/>
                  </a:lnTo>
                  <a:lnTo>
                    <a:pt x="462" y="1770"/>
                  </a:lnTo>
                  <a:lnTo>
                    <a:pt x="462" y="1782"/>
                  </a:lnTo>
                  <a:lnTo>
                    <a:pt x="456" y="1788"/>
                  </a:lnTo>
                  <a:lnTo>
                    <a:pt x="462" y="1800"/>
                  </a:lnTo>
                  <a:lnTo>
                    <a:pt x="468" y="1806"/>
                  </a:lnTo>
                  <a:lnTo>
                    <a:pt x="474" y="1806"/>
                  </a:lnTo>
                  <a:lnTo>
                    <a:pt x="480" y="1812"/>
                  </a:lnTo>
                  <a:lnTo>
                    <a:pt x="486" y="1812"/>
                  </a:lnTo>
                  <a:lnTo>
                    <a:pt x="486" y="1818"/>
                  </a:lnTo>
                  <a:lnTo>
                    <a:pt x="492" y="1830"/>
                  </a:lnTo>
                  <a:lnTo>
                    <a:pt x="486" y="1842"/>
                  </a:lnTo>
                  <a:lnTo>
                    <a:pt x="480" y="1848"/>
                  </a:lnTo>
                  <a:lnTo>
                    <a:pt x="486" y="1854"/>
                  </a:lnTo>
                  <a:lnTo>
                    <a:pt x="474" y="1860"/>
                  </a:lnTo>
                  <a:lnTo>
                    <a:pt x="456" y="1860"/>
                  </a:lnTo>
                  <a:lnTo>
                    <a:pt x="450" y="1854"/>
                  </a:lnTo>
                  <a:lnTo>
                    <a:pt x="450" y="1866"/>
                  </a:lnTo>
                  <a:lnTo>
                    <a:pt x="444" y="1866"/>
                  </a:lnTo>
                  <a:lnTo>
                    <a:pt x="444" y="1890"/>
                  </a:lnTo>
                  <a:lnTo>
                    <a:pt x="444" y="1902"/>
                  </a:lnTo>
                  <a:lnTo>
                    <a:pt x="444" y="1908"/>
                  </a:lnTo>
                  <a:lnTo>
                    <a:pt x="432" y="1920"/>
                  </a:lnTo>
                  <a:lnTo>
                    <a:pt x="438" y="1932"/>
                  </a:lnTo>
                  <a:lnTo>
                    <a:pt x="438" y="1944"/>
                  </a:lnTo>
                  <a:lnTo>
                    <a:pt x="432" y="1944"/>
                  </a:lnTo>
                  <a:lnTo>
                    <a:pt x="420" y="1944"/>
                  </a:lnTo>
                  <a:lnTo>
                    <a:pt x="408" y="1950"/>
                  </a:lnTo>
                  <a:lnTo>
                    <a:pt x="408" y="1956"/>
                  </a:lnTo>
                  <a:lnTo>
                    <a:pt x="408" y="1968"/>
                  </a:lnTo>
                  <a:lnTo>
                    <a:pt x="408" y="1974"/>
                  </a:lnTo>
                  <a:lnTo>
                    <a:pt x="402" y="1980"/>
                  </a:lnTo>
                  <a:lnTo>
                    <a:pt x="396" y="1986"/>
                  </a:lnTo>
                  <a:lnTo>
                    <a:pt x="390" y="1992"/>
                  </a:lnTo>
                  <a:lnTo>
                    <a:pt x="378" y="1992"/>
                  </a:lnTo>
                  <a:lnTo>
                    <a:pt x="372" y="1980"/>
                  </a:lnTo>
                  <a:lnTo>
                    <a:pt x="366" y="1980"/>
                  </a:lnTo>
                  <a:lnTo>
                    <a:pt x="360" y="1986"/>
                  </a:lnTo>
                  <a:lnTo>
                    <a:pt x="348" y="1986"/>
                  </a:lnTo>
                  <a:lnTo>
                    <a:pt x="342" y="1986"/>
                  </a:lnTo>
                  <a:lnTo>
                    <a:pt x="336" y="1986"/>
                  </a:lnTo>
                  <a:lnTo>
                    <a:pt x="330" y="1980"/>
                  </a:lnTo>
                  <a:lnTo>
                    <a:pt x="324" y="1974"/>
                  </a:lnTo>
                  <a:lnTo>
                    <a:pt x="318" y="1980"/>
                  </a:lnTo>
                  <a:lnTo>
                    <a:pt x="318" y="1986"/>
                  </a:lnTo>
                  <a:lnTo>
                    <a:pt x="306" y="1986"/>
                  </a:lnTo>
                  <a:lnTo>
                    <a:pt x="300" y="1986"/>
                  </a:lnTo>
                  <a:lnTo>
                    <a:pt x="294" y="1980"/>
                  </a:lnTo>
                  <a:lnTo>
                    <a:pt x="294" y="1974"/>
                  </a:lnTo>
                  <a:lnTo>
                    <a:pt x="276" y="1986"/>
                  </a:lnTo>
                  <a:lnTo>
                    <a:pt x="258" y="1986"/>
                  </a:lnTo>
                  <a:lnTo>
                    <a:pt x="240" y="1992"/>
                  </a:lnTo>
                  <a:lnTo>
                    <a:pt x="234" y="2010"/>
                  </a:lnTo>
                  <a:lnTo>
                    <a:pt x="240" y="2028"/>
                  </a:lnTo>
                  <a:lnTo>
                    <a:pt x="246" y="2040"/>
                  </a:lnTo>
                  <a:lnTo>
                    <a:pt x="228" y="2046"/>
                  </a:lnTo>
                  <a:lnTo>
                    <a:pt x="228" y="2058"/>
                  </a:lnTo>
                  <a:lnTo>
                    <a:pt x="222" y="2064"/>
                  </a:lnTo>
                  <a:lnTo>
                    <a:pt x="222" y="2076"/>
                  </a:lnTo>
                  <a:close/>
                </a:path>
              </a:pathLst>
            </a:custGeom>
            <a:solidFill>
              <a:srgbClr val="C40021"/>
            </a:solidFill>
            <a:ln w="9525" cmpd="sng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471577" y="1908125"/>
              <a:ext cx="650428" cy="356052"/>
              <a:chOff x="471577" y="1908125"/>
              <a:chExt cx="650428" cy="356052"/>
            </a:xfrm>
            <a:solidFill>
              <a:srgbClr val="C40021"/>
            </a:solidFill>
          </p:grpSpPr>
          <p:sp>
            <p:nvSpPr>
              <p:cNvPr id="128" name="Freeform 5"/>
              <p:cNvSpPr>
                <a:spLocks noEditPoints="1"/>
              </p:cNvSpPr>
              <p:nvPr/>
            </p:nvSpPr>
            <p:spPr bwMode="auto">
              <a:xfrm>
                <a:off x="471577" y="1908125"/>
                <a:ext cx="650428" cy="356052"/>
              </a:xfrm>
              <a:custGeom>
                <a:avLst/>
                <a:gdLst>
                  <a:gd name="T0" fmla="*/ 0 w 2080"/>
                  <a:gd name="T1" fmla="*/ 0 h 1138"/>
                  <a:gd name="T2" fmla="*/ 0 w 2080"/>
                  <a:gd name="T3" fmla="*/ 1138 h 1138"/>
                  <a:gd name="T4" fmla="*/ 2080 w 2080"/>
                  <a:gd name="T5" fmla="*/ 1138 h 1138"/>
                  <a:gd name="T6" fmla="*/ 2080 w 2080"/>
                  <a:gd name="T7" fmla="*/ 0 h 1138"/>
                  <a:gd name="T8" fmla="*/ 0 w 2080"/>
                  <a:gd name="T9" fmla="*/ 0 h 1138"/>
                  <a:gd name="T10" fmla="*/ 80 w 2080"/>
                  <a:gd name="T11" fmla="*/ 80 h 1138"/>
                  <a:gd name="T12" fmla="*/ 317 w 2080"/>
                  <a:gd name="T13" fmla="*/ 80 h 1138"/>
                  <a:gd name="T14" fmla="*/ 80 w 2080"/>
                  <a:gd name="T15" fmla="*/ 318 h 1138"/>
                  <a:gd name="T16" fmla="*/ 80 w 2080"/>
                  <a:gd name="T17" fmla="*/ 80 h 1138"/>
                  <a:gd name="T18" fmla="*/ 80 w 2080"/>
                  <a:gd name="T19" fmla="*/ 1058 h 1138"/>
                  <a:gd name="T20" fmla="*/ 80 w 2080"/>
                  <a:gd name="T21" fmla="*/ 820 h 1138"/>
                  <a:gd name="T22" fmla="*/ 317 w 2080"/>
                  <a:gd name="T23" fmla="*/ 1058 h 1138"/>
                  <a:gd name="T24" fmla="*/ 80 w 2080"/>
                  <a:gd name="T25" fmla="*/ 1058 h 1138"/>
                  <a:gd name="T26" fmla="*/ 2000 w 2080"/>
                  <a:gd name="T27" fmla="*/ 1058 h 1138"/>
                  <a:gd name="T28" fmla="*/ 1763 w 2080"/>
                  <a:gd name="T29" fmla="*/ 1058 h 1138"/>
                  <a:gd name="T30" fmla="*/ 2000 w 2080"/>
                  <a:gd name="T31" fmla="*/ 820 h 1138"/>
                  <a:gd name="T32" fmla="*/ 2000 w 2080"/>
                  <a:gd name="T33" fmla="*/ 1058 h 1138"/>
                  <a:gd name="T34" fmla="*/ 2000 w 2080"/>
                  <a:gd name="T35" fmla="*/ 740 h 1138"/>
                  <a:gd name="T36" fmla="*/ 1682 w 2080"/>
                  <a:gd name="T37" fmla="*/ 1058 h 1138"/>
                  <a:gd name="T38" fmla="*/ 397 w 2080"/>
                  <a:gd name="T39" fmla="*/ 1058 h 1138"/>
                  <a:gd name="T40" fmla="*/ 80 w 2080"/>
                  <a:gd name="T41" fmla="*/ 740 h 1138"/>
                  <a:gd name="T42" fmla="*/ 80 w 2080"/>
                  <a:gd name="T43" fmla="*/ 398 h 1138"/>
                  <a:gd name="T44" fmla="*/ 397 w 2080"/>
                  <a:gd name="T45" fmla="*/ 80 h 1138"/>
                  <a:gd name="T46" fmla="*/ 1682 w 2080"/>
                  <a:gd name="T47" fmla="*/ 80 h 1138"/>
                  <a:gd name="T48" fmla="*/ 2000 w 2080"/>
                  <a:gd name="T49" fmla="*/ 398 h 1138"/>
                  <a:gd name="T50" fmla="*/ 2000 w 2080"/>
                  <a:gd name="T51" fmla="*/ 740 h 1138"/>
                  <a:gd name="T52" fmla="*/ 2000 w 2080"/>
                  <a:gd name="T53" fmla="*/ 318 h 1138"/>
                  <a:gd name="T54" fmla="*/ 1763 w 2080"/>
                  <a:gd name="T55" fmla="*/ 80 h 1138"/>
                  <a:gd name="T56" fmla="*/ 2000 w 2080"/>
                  <a:gd name="T57" fmla="*/ 80 h 1138"/>
                  <a:gd name="T58" fmla="*/ 2000 w 2080"/>
                  <a:gd name="T59" fmla="*/ 318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80" h="1138">
                    <a:moveTo>
                      <a:pt x="0" y="0"/>
                    </a:moveTo>
                    <a:cubicBezTo>
                      <a:pt x="0" y="1138"/>
                      <a:pt x="0" y="1138"/>
                      <a:pt x="0" y="1138"/>
                    </a:cubicBezTo>
                    <a:cubicBezTo>
                      <a:pt x="2080" y="1138"/>
                      <a:pt x="2080" y="1138"/>
                      <a:pt x="2080" y="1138"/>
                    </a:cubicBezTo>
                    <a:cubicBezTo>
                      <a:pt x="2080" y="0"/>
                      <a:pt x="2080" y="0"/>
                      <a:pt x="2080" y="0"/>
                    </a:cubicBezTo>
                    <a:lnTo>
                      <a:pt x="0" y="0"/>
                    </a:lnTo>
                    <a:close/>
                    <a:moveTo>
                      <a:pt x="80" y="80"/>
                    </a:moveTo>
                    <a:cubicBezTo>
                      <a:pt x="317" y="80"/>
                      <a:pt x="317" y="80"/>
                      <a:pt x="317" y="80"/>
                    </a:cubicBezTo>
                    <a:cubicBezTo>
                      <a:pt x="299" y="203"/>
                      <a:pt x="202" y="300"/>
                      <a:pt x="80" y="318"/>
                    </a:cubicBezTo>
                    <a:lnTo>
                      <a:pt x="80" y="80"/>
                    </a:lnTo>
                    <a:close/>
                    <a:moveTo>
                      <a:pt x="80" y="1058"/>
                    </a:moveTo>
                    <a:cubicBezTo>
                      <a:pt x="80" y="820"/>
                      <a:pt x="80" y="820"/>
                      <a:pt x="80" y="820"/>
                    </a:cubicBezTo>
                    <a:cubicBezTo>
                      <a:pt x="202" y="838"/>
                      <a:pt x="299" y="935"/>
                      <a:pt x="317" y="1058"/>
                    </a:cubicBezTo>
                    <a:lnTo>
                      <a:pt x="80" y="1058"/>
                    </a:lnTo>
                    <a:close/>
                    <a:moveTo>
                      <a:pt x="2000" y="1058"/>
                    </a:moveTo>
                    <a:cubicBezTo>
                      <a:pt x="1763" y="1058"/>
                      <a:pt x="1763" y="1058"/>
                      <a:pt x="1763" y="1058"/>
                    </a:cubicBezTo>
                    <a:cubicBezTo>
                      <a:pt x="1780" y="935"/>
                      <a:pt x="1877" y="838"/>
                      <a:pt x="2000" y="820"/>
                    </a:cubicBezTo>
                    <a:lnTo>
                      <a:pt x="2000" y="1058"/>
                    </a:lnTo>
                    <a:close/>
                    <a:moveTo>
                      <a:pt x="2000" y="740"/>
                    </a:moveTo>
                    <a:cubicBezTo>
                      <a:pt x="1833" y="758"/>
                      <a:pt x="1701" y="891"/>
                      <a:pt x="1682" y="1058"/>
                    </a:cubicBezTo>
                    <a:cubicBezTo>
                      <a:pt x="397" y="1058"/>
                      <a:pt x="397" y="1058"/>
                      <a:pt x="397" y="1058"/>
                    </a:cubicBezTo>
                    <a:cubicBezTo>
                      <a:pt x="379" y="891"/>
                      <a:pt x="246" y="758"/>
                      <a:pt x="80" y="740"/>
                    </a:cubicBezTo>
                    <a:cubicBezTo>
                      <a:pt x="80" y="398"/>
                      <a:pt x="80" y="398"/>
                      <a:pt x="80" y="398"/>
                    </a:cubicBezTo>
                    <a:cubicBezTo>
                      <a:pt x="246" y="380"/>
                      <a:pt x="379" y="247"/>
                      <a:pt x="397" y="80"/>
                    </a:cubicBezTo>
                    <a:cubicBezTo>
                      <a:pt x="1682" y="80"/>
                      <a:pt x="1682" y="80"/>
                      <a:pt x="1682" y="80"/>
                    </a:cubicBezTo>
                    <a:cubicBezTo>
                      <a:pt x="1701" y="247"/>
                      <a:pt x="1833" y="380"/>
                      <a:pt x="2000" y="398"/>
                    </a:cubicBezTo>
                    <a:lnTo>
                      <a:pt x="2000" y="740"/>
                    </a:lnTo>
                    <a:close/>
                    <a:moveTo>
                      <a:pt x="2000" y="318"/>
                    </a:moveTo>
                    <a:cubicBezTo>
                      <a:pt x="1877" y="300"/>
                      <a:pt x="1780" y="203"/>
                      <a:pt x="1763" y="80"/>
                    </a:cubicBezTo>
                    <a:cubicBezTo>
                      <a:pt x="2000" y="80"/>
                      <a:pt x="2000" y="80"/>
                      <a:pt x="2000" y="80"/>
                    </a:cubicBezTo>
                    <a:lnTo>
                      <a:pt x="2000" y="3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+mn-lt"/>
                </a:endParaRPr>
              </a:p>
            </p:txBody>
          </p:sp>
          <p:sp>
            <p:nvSpPr>
              <p:cNvPr id="129" name="Freeform 6"/>
              <p:cNvSpPr>
                <a:spLocks noEditPoints="1"/>
              </p:cNvSpPr>
              <p:nvPr/>
            </p:nvSpPr>
            <p:spPr bwMode="auto">
              <a:xfrm>
                <a:off x="642359" y="1931812"/>
                <a:ext cx="308865" cy="308964"/>
              </a:xfrm>
              <a:custGeom>
                <a:avLst/>
                <a:gdLst>
                  <a:gd name="T0" fmla="*/ 408 w 816"/>
                  <a:gd name="T1" fmla="*/ 0 h 816"/>
                  <a:gd name="T2" fmla="*/ 0 w 816"/>
                  <a:gd name="T3" fmla="*/ 408 h 816"/>
                  <a:gd name="T4" fmla="*/ 408 w 816"/>
                  <a:gd name="T5" fmla="*/ 816 h 816"/>
                  <a:gd name="T6" fmla="*/ 816 w 816"/>
                  <a:gd name="T7" fmla="*/ 408 h 816"/>
                  <a:gd name="T8" fmla="*/ 408 w 816"/>
                  <a:gd name="T9" fmla="*/ 0 h 816"/>
                  <a:gd name="T10" fmla="*/ 408 w 816"/>
                  <a:gd name="T11" fmla="*/ 733 h 816"/>
                  <a:gd name="T12" fmla="*/ 82 w 816"/>
                  <a:gd name="T13" fmla="*/ 408 h 816"/>
                  <a:gd name="T14" fmla="*/ 408 w 816"/>
                  <a:gd name="T15" fmla="*/ 83 h 816"/>
                  <a:gd name="T16" fmla="*/ 733 w 816"/>
                  <a:gd name="T17" fmla="*/ 408 h 816"/>
                  <a:gd name="T18" fmla="*/ 408 w 816"/>
                  <a:gd name="T19" fmla="*/ 733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6" h="816">
                    <a:moveTo>
                      <a:pt x="408" y="0"/>
                    </a:moveTo>
                    <a:cubicBezTo>
                      <a:pt x="183" y="0"/>
                      <a:pt x="0" y="183"/>
                      <a:pt x="0" y="408"/>
                    </a:cubicBezTo>
                    <a:cubicBezTo>
                      <a:pt x="0" y="633"/>
                      <a:pt x="183" y="816"/>
                      <a:pt x="408" y="816"/>
                    </a:cubicBezTo>
                    <a:cubicBezTo>
                      <a:pt x="633" y="816"/>
                      <a:pt x="816" y="633"/>
                      <a:pt x="816" y="408"/>
                    </a:cubicBezTo>
                    <a:cubicBezTo>
                      <a:pt x="816" y="183"/>
                      <a:pt x="633" y="0"/>
                      <a:pt x="408" y="0"/>
                    </a:cubicBezTo>
                    <a:close/>
                    <a:moveTo>
                      <a:pt x="408" y="733"/>
                    </a:moveTo>
                    <a:cubicBezTo>
                      <a:pt x="228" y="733"/>
                      <a:pt x="82" y="588"/>
                      <a:pt x="82" y="408"/>
                    </a:cubicBezTo>
                    <a:cubicBezTo>
                      <a:pt x="82" y="229"/>
                      <a:pt x="228" y="83"/>
                      <a:pt x="408" y="83"/>
                    </a:cubicBezTo>
                    <a:cubicBezTo>
                      <a:pt x="587" y="83"/>
                      <a:pt x="733" y="229"/>
                      <a:pt x="733" y="408"/>
                    </a:cubicBezTo>
                    <a:cubicBezTo>
                      <a:pt x="733" y="588"/>
                      <a:pt x="587" y="733"/>
                      <a:pt x="408" y="7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+mn-lt"/>
                </a:endParaRPr>
              </a:p>
            </p:txBody>
          </p:sp>
        </p:grpSp>
      </p:grpSp>
      <p:sp>
        <p:nvSpPr>
          <p:cNvPr id="125" name="RBContent84"/>
          <p:cNvSpPr txBox="1">
            <a:spLocks/>
          </p:cNvSpPr>
          <p:nvPr/>
        </p:nvSpPr>
        <p:spPr>
          <a:xfrm>
            <a:off x="4119842" y="1698028"/>
            <a:ext cx="955592" cy="3046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40021"/>
                </a:solidFill>
                <a:effectLst/>
                <a:uLnTx/>
                <a:uFillTx/>
                <a:sym typeface="+mn-lt"/>
              </a:rPr>
              <a:t>Mediul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40021"/>
                </a:solidFill>
                <a:effectLst/>
                <a:uLnTx/>
                <a:uFillTx/>
                <a:sym typeface="+mn-lt"/>
              </a:rPr>
              <a:t> </a:t>
            </a:r>
            <a:r>
              <a:rPr lang="en-US" sz="1100" b="1" kern="0" dirty="0" smtClean="0">
                <a:solidFill>
                  <a:srgbClr val="C40021"/>
                </a:solidFill>
                <a:sym typeface="+mn-lt"/>
              </a:rPr>
              <a:t>e</a:t>
            </a:r>
            <a:r>
              <a:rPr kumimoji="0" 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40021"/>
                </a:solidFill>
                <a:effectLst/>
                <a:uLnTx/>
                <a:uFillTx/>
                <a:sym typeface="+mn-lt"/>
              </a:rPr>
              <a:t>conomic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C40021"/>
              </a:solidFill>
              <a:effectLst/>
              <a:uLnTx/>
              <a:uFillTx/>
              <a:sym typeface="+mn-lt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4139982" y="4224619"/>
            <a:ext cx="823383" cy="801301"/>
            <a:chOff x="4139982" y="2824398"/>
            <a:chExt cx="823383" cy="801301"/>
          </a:xfrm>
        </p:grpSpPr>
        <p:grpSp>
          <p:nvGrpSpPr>
            <p:cNvPr id="136" name="Group 135"/>
            <p:cNvGrpSpPr>
              <a:grpSpLocks noChangeAspect="1"/>
            </p:cNvGrpSpPr>
            <p:nvPr/>
          </p:nvGrpSpPr>
          <p:grpSpPr>
            <a:xfrm>
              <a:off x="4316472" y="3150947"/>
              <a:ext cx="468004" cy="474752"/>
              <a:chOff x="4181476" y="1935163"/>
              <a:chExt cx="2862262" cy="2903537"/>
            </a:xfrm>
            <a:solidFill>
              <a:srgbClr val="C40021"/>
            </a:solidFill>
          </p:grpSpPr>
          <p:sp>
            <p:nvSpPr>
              <p:cNvPr id="138" name="Freeform 5"/>
              <p:cNvSpPr>
                <a:spLocks/>
              </p:cNvSpPr>
              <p:nvPr/>
            </p:nvSpPr>
            <p:spPr bwMode="auto">
              <a:xfrm>
                <a:off x="5343525" y="1935163"/>
                <a:ext cx="1046162" cy="752475"/>
              </a:xfrm>
              <a:custGeom>
                <a:avLst/>
                <a:gdLst>
                  <a:gd name="T0" fmla="*/ 647 w 720"/>
                  <a:gd name="T1" fmla="*/ 501 h 518"/>
                  <a:gd name="T2" fmla="*/ 647 w 720"/>
                  <a:gd name="T3" fmla="*/ 501 h 518"/>
                  <a:gd name="T4" fmla="*/ 180 w 720"/>
                  <a:gd name="T5" fmla="*/ 400 h 518"/>
                  <a:gd name="T6" fmla="*/ 84 w 720"/>
                  <a:gd name="T7" fmla="*/ 404 h 518"/>
                  <a:gd name="T8" fmla="*/ 82 w 720"/>
                  <a:gd name="T9" fmla="*/ 404 h 518"/>
                  <a:gd name="T10" fmla="*/ 82 w 720"/>
                  <a:gd name="T11" fmla="*/ 404 h 518"/>
                  <a:gd name="T12" fmla="*/ 81 w 720"/>
                  <a:gd name="T13" fmla="*/ 404 h 518"/>
                  <a:gd name="T14" fmla="*/ 78 w 720"/>
                  <a:gd name="T15" fmla="*/ 404 h 518"/>
                  <a:gd name="T16" fmla="*/ 78 w 720"/>
                  <a:gd name="T17" fmla="*/ 404 h 518"/>
                  <a:gd name="T18" fmla="*/ 77 w 720"/>
                  <a:gd name="T19" fmla="*/ 404 h 518"/>
                  <a:gd name="T20" fmla="*/ 76 w 720"/>
                  <a:gd name="T21" fmla="*/ 404 h 518"/>
                  <a:gd name="T22" fmla="*/ 76 w 720"/>
                  <a:gd name="T23" fmla="*/ 405 h 518"/>
                  <a:gd name="T24" fmla="*/ 75 w 720"/>
                  <a:gd name="T25" fmla="*/ 405 h 518"/>
                  <a:gd name="T26" fmla="*/ 74 w 720"/>
                  <a:gd name="T27" fmla="*/ 405 h 518"/>
                  <a:gd name="T28" fmla="*/ 73 w 720"/>
                  <a:gd name="T29" fmla="*/ 405 h 518"/>
                  <a:gd name="T30" fmla="*/ 72 w 720"/>
                  <a:gd name="T31" fmla="*/ 405 h 518"/>
                  <a:gd name="T32" fmla="*/ 71 w 720"/>
                  <a:gd name="T33" fmla="*/ 405 h 518"/>
                  <a:gd name="T34" fmla="*/ 71 w 720"/>
                  <a:gd name="T35" fmla="*/ 405 h 518"/>
                  <a:gd name="T36" fmla="*/ 70 w 720"/>
                  <a:gd name="T37" fmla="*/ 405 h 518"/>
                  <a:gd name="T38" fmla="*/ 69 w 720"/>
                  <a:gd name="T39" fmla="*/ 405 h 518"/>
                  <a:gd name="T40" fmla="*/ 68 w 720"/>
                  <a:gd name="T41" fmla="*/ 405 h 518"/>
                  <a:gd name="T42" fmla="*/ 67 w 720"/>
                  <a:gd name="T43" fmla="*/ 406 h 518"/>
                  <a:gd name="T44" fmla="*/ 67 w 720"/>
                  <a:gd name="T45" fmla="*/ 406 h 518"/>
                  <a:gd name="T46" fmla="*/ 66 w 720"/>
                  <a:gd name="T47" fmla="*/ 406 h 518"/>
                  <a:gd name="T48" fmla="*/ 65 w 720"/>
                  <a:gd name="T49" fmla="*/ 406 h 518"/>
                  <a:gd name="T50" fmla="*/ 65 w 720"/>
                  <a:gd name="T51" fmla="*/ 406 h 518"/>
                  <a:gd name="T52" fmla="*/ 64 w 720"/>
                  <a:gd name="T53" fmla="*/ 406 h 518"/>
                  <a:gd name="T54" fmla="*/ 63 w 720"/>
                  <a:gd name="T55" fmla="*/ 406 h 518"/>
                  <a:gd name="T56" fmla="*/ 62 w 720"/>
                  <a:gd name="T57" fmla="*/ 406 h 518"/>
                  <a:gd name="T58" fmla="*/ 61 w 720"/>
                  <a:gd name="T59" fmla="*/ 406 h 518"/>
                  <a:gd name="T60" fmla="*/ 60 w 720"/>
                  <a:gd name="T61" fmla="*/ 406 h 518"/>
                  <a:gd name="T62" fmla="*/ 58 w 720"/>
                  <a:gd name="T63" fmla="*/ 406 h 518"/>
                  <a:gd name="T64" fmla="*/ 58 w 720"/>
                  <a:gd name="T65" fmla="*/ 406 h 518"/>
                  <a:gd name="T66" fmla="*/ 57 w 720"/>
                  <a:gd name="T67" fmla="*/ 406 h 518"/>
                  <a:gd name="T68" fmla="*/ 56 w 720"/>
                  <a:gd name="T69" fmla="*/ 406 h 518"/>
                  <a:gd name="T70" fmla="*/ 56 w 720"/>
                  <a:gd name="T71" fmla="*/ 406 h 518"/>
                  <a:gd name="T72" fmla="*/ 55 w 720"/>
                  <a:gd name="T73" fmla="*/ 407 h 518"/>
                  <a:gd name="T74" fmla="*/ 54 w 720"/>
                  <a:gd name="T75" fmla="*/ 407 h 518"/>
                  <a:gd name="T76" fmla="*/ 54 w 720"/>
                  <a:gd name="T77" fmla="*/ 407 h 518"/>
                  <a:gd name="T78" fmla="*/ 52 w 720"/>
                  <a:gd name="T79" fmla="*/ 407 h 518"/>
                  <a:gd name="T80" fmla="*/ 52 w 720"/>
                  <a:gd name="T81" fmla="*/ 407 h 518"/>
                  <a:gd name="T82" fmla="*/ 51 w 720"/>
                  <a:gd name="T83" fmla="*/ 407 h 518"/>
                  <a:gd name="T84" fmla="*/ 50 w 720"/>
                  <a:gd name="T85" fmla="*/ 407 h 518"/>
                  <a:gd name="T86" fmla="*/ 50 w 720"/>
                  <a:gd name="T87" fmla="*/ 407 h 518"/>
                  <a:gd name="T88" fmla="*/ 48 w 720"/>
                  <a:gd name="T89" fmla="*/ 407 h 518"/>
                  <a:gd name="T90" fmla="*/ 48 w 720"/>
                  <a:gd name="T91" fmla="*/ 408 h 518"/>
                  <a:gd name="T92" fmla="*/ 47 w 720"/>
                  <a:gd name="T93" fmla="*/ 408 h 518"/>
                  <a:gd name="T94" fmla="*/ 46 w 720"/>
                  <a:gd name="T95" fmla="*/ 408 h 518"/>
                  <a:gd name="T96" fmla="*/ 46 w 720"/>
                  <a:gd name="T97" fmla="*/ 408 h 518"/>
                  <a:gd name="T98" fmla="*/ 45 w 720"/>
                  <a:gd name="T99" fmla="*/ 408 h 518"/>
                  <a:gd name="T100" fmla="*/ 44 w 720"/>
                  <a:gd name="T101" fmla="*/ 408 h 518"/>
                  <a:gd name="T102" fmla="*/ 44 w 720"/>
                  <a:gd name="T103" fmla="*/ 408 h 518"/>
                  <a:gd name="T104" fmla="*/ 4 w 720"/>
                  <a:gd name="T105" fmla="*/ 413 h 518"/>
                  <a:gd name="T106" fmla="*/ 0 w 720"/>
                  <a:gd name="T107" fmla="*/ 360 h 518"/>
                  <a:gd name="T108" fmla="*/ 106 w 720"/>
                  <a:gd name="T109" fmla="*/ 106 h 518"/>
                  <a:gd name="T110" fmla="*/ 360 w 720"/>
                  <a:gd name="T111" fmla="*/ 0 h 518"/>
                  <a:gd name="T112" fmla="*/ 614 w 720"/>
                  <a:gd name="T113" fmla="*/ 106 h 518"/>
                  <a:gd name="T114" fmla="*/ 720 w 720"/>
                  <a:gd name="T115" fmla="*/ 360 h 518"/>
                  <a:gd name="T116" fmla="*/ 684 w 720"/>
                  <a:gd name="T117" fmla="*/ 518 h 518"/>
                  <a:gd name="T118" fmla="*/ 647 w 720"/>
                  <a:gd name="T119" fmla="*/ 501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20" h="518">
                    <a:moveTo>
                      <a:pt x="647" y="501"/>
                    </a:moveTo>
                    <a:cubicBezTo>
                      <a:pt x="647" y="501"/>
                      <a:pt x="647" y="501"/>
                      <a:pt x="647" y="501"/>
                    </a:cubicBezTo>
                    <a:cubicBezTo>
                      <a:pt x="500" y="434"/>
                      <a:pt x="336" y="400"/>
                      <a:pt x="180" y="400"/>
                    </a:cubicBezTo>
                    <a:cubicBezTo>
                      <a:pt x="148" y="400"/>
                      <a:pt x="116" y="401"/>
                      <a:pt x="84" y="404"/>
                    </a:cubicBezTo>
                    <a:cubicBezTo>
                      <a:pt x="82" y="404"/>
                      <a:pt x="82" y="404"/>
                      <a:pt x="82" y="404"/>
                    </a:cubicBezTo>
                    <a:cubicBezTo>
                      <a:pt x="82" y="404"/>
                      <a:pt x="82" y="404"/>
                      <a:pt x="82" y="404"/>
                    </a:cubicBezTo>
                    <a:cubicBezTo>
                      <a:pt x="81" y="404"/>
                      <a:pt x="81" y="404"/>
                      <a:pt x="81" y="404"/>
                    </a:cubicBezTo>
                    <a:cubicBezTo>
                      <a:pt x="78" y="404"/>
                      <a:pt x="78" y="404"/>
                      <a:pt x="78" y="404"/>
                    </a:cubicBezTo>
                    <a:cubicBezTo>
                      <a:pt x="78" y="404"/>
                      <a:pt x="78" y="404"/>
                      <a:pt x="78" y="404"/>
                    </a:cubicBezTo>
                    <a:cubicBezTo>
                      <a:pt x="77" y="404"/>
                      <a:pt x="77" y="404"/>
                      <a:pt x="77" y="404"/>
                    </a:cubicBezTo>
                    <a:cubicBezTo>
                      <a:pt x="76" y="404"/>
                      <a:pt x="76" y="404"/>
                      <a:pt x="76" y="404"/>
                    </a:cubicBezTo>
                    <a:cubicBezTo>
                      <a:pt x="76" y="405"/>
                      <a:pt x="76" y="405"/>
                      <a:pt x="76" y="405"/>
                    </a:cubicBezTo>
                    <a:cubicBezTo>
                      <a:pt x="75" y="405"/>
                      <a:pt x="75" y="405"/>
                      <a:pt x="75" y="405"/>
                    </a:cubicBezTo>
                    <a:cubicBezTo>
                      <a:pt x="74" y="405"/>
                      <a:pt x="74" y="405"/>
                      <a:pt x="74" y="405"/>
                    </a:cubicBezTo>
                    <a:cubicBezTo>
                      <a:pt x="73" y="405"/>
                      <a:pt x="73" y="405"/>
                      <a:pt x="73" y="405"/>
                    </a:cubicBezTo>
                    <a:cubicBezTo>
                      <a:pt x="72" y="405"/>
                      <a:pt x="72" y="405"/>
                      <a:pt x="72" y="405"/>
                    </a:cubicBezTo>
                    <a:cubicBezTo>
                      <a:pt x="71" y="405"/>
                      <a:pt x="71" y="405"/>
                      <a:pt x="71" y="405"/>
                    </a:cubicBezTo>
                    <a:cubicBezTo>
                      <a:pt x="71" y="405"/>
                      <a:pt x="71" y="405"/>
                      <a:pt x="71" y="405"/>
                    </a:cubicBezTo>
                    <a:cubicBezTo>
                      <a:pt x="70" y="405"/>
                      <a:pt x="70" y="405"/>
                      <a:pt x="70" y="405"/>
                    </a:cubicBezTo>
                    <a:cubicBezTo>
                      <a:pt x="69" y="405"/>
                      <a:pt x="69" y="405"/>
                      <a:pt x="69" y="405"/>
                    </a:cubicBezTo>
                    <a:cubicBezTo>
                      <a:pt x="68" y="405"/>
                      <a:pt x="68" y="405"/>
                      <a:pt x="68" y="405"/>
                    </a:cubicBezTo>
                    <a:cubicBezTo>
                      <a:pt x="67" y="406"/>
                      <a:pt x="67" y="406"/>
                      <a:pt x="67" y="406"/>
                    </a:cubicBezTo>
                    <a:cubicBezTo>
                      <a:pt x="67" y="406"/>
                      <a:pt x="67" y="406"/>
                      <a:pt x="67" y="406"/>
                    </a:cubicBezTo>
                    <a:cubicBezTo>
                      <a:pt x="66" y="406"/>
                      <a:pt x="66" y="406"/>
                      <a:pt x="66" y="406"/>
                    </a:cubicBezTo>
                    <a:cubicBezTo>
                      <a:pt x="65" y="406"/>
                      <a:pt x="65" y="406"/>
                      <a:pt x="65" y="406"/>
                    </a:cubicBezTo>
                    <a:cubicBezTo>
                      <a:pt x="65" y="406"/>
                      <a:pt x="65" y="406"/>
                      <a:pt x="65" y="406"/>
                    </a:cubicBezTo>
                    <a:cubicBezTo>
                      <a:pt x="64" y="406"/>
                      <a:pt x="64" y="406"/>
                      <a:pt x="64" y="406"/>
                    </a:cubicBezTo>
                    <a:cubicBezTo>
                      <a:pt x="63" y="406"/>
                      <a:pt x="63" y="406"/>
                      <a:pt x="63" y="406"/>
                    </a:cubicBezTo>
                    <a:cubicBezTo>
                      <a:pt x="62" y="406"/>
                      <a:pt x="62" y="406"/>
                      <a:pt x="62" y="406"/>
                    </a:cubicBezTo>
                    <a:cubicBezTo>
                      <a:pt x="61" y="406"/>
                      <a:pt x="61" y="406"/>
                      <a:pt x="61" y="406"/>
                    </a:cubicBezTo>
                    <a:cubicBezTo>
                      <a:pt x="60" y="406"/>
                      <a:pt x="60" y="406"/>
                      <a:pt x="60" y="406"/>
                    </a:cubicBezTo>
                    <a:cubicBezTo>
                      <a:pt x="58" y="406"/>
                      <a:pt x="58" y="406"/>
                      <a:pt x="58" y="406"/>
                    </a:cubicBezTo>
                    <a:cubicBezTo>
                      <a:pt x="58" y="406"/>
                      <a:pt x="58" y="406"/>
                      <a:pt x="58" y="406"/>
                    </a:cubicBezTo>
                    <a:cubicBezTo>
                      <a:pt x="57" y="406"/>
                      <a:pt x="57" y="406"/>
                      <a:pt x="57" y="406"/>
                    </a:cubicBezTo>
                    <a:cubicBezTo>
                      <a:pt x="56" y="406"/>
                      <a:pt x="56" y="406"/>
                      <a:pt x="56" y="406"/>
                    </a:cubicBezTo>
                    <a:cubicBezTo>
                      <a:pt x="56" y="406"/>
                      <a:pt x="56" y="406"/>
                      <a:pt x="56" y="406"/>
                    </a:cubicBezTo>
                    <a:cubicBezTo>
                      <a:pt x="55" y="407"/>
                      <a:pt x="55" y="407"/>
                      <a:pt x="55" y="407"/>
                    </a:cubicBezTo>
                    <a:cubicBezTo>
                      <a:pt x="54" y="407"/>
                      <a:pt x="54" y="407"/>
                      <a:pt x="54" y="407"/>
                    </a:cubicBezTo>
                    <a:cubicBezTo>
                      <a:pt x="54" y="407"/>
                      <a:pt x="54" y="407"/>
                      <a:pt x="54" y="407"/>
                    </a:cubicBezTo>
                    <a:cubicBezTo>
                      <a:pt x="52" y="407"/>
                      <a:pt x="52" y="407"/>
                      <a:pt x="52" y="407"/>
                    </a:cubicBezTo>
                    <a:cubicBezTo>
                      <a:pt x="52" y="407"/>
                      <a:pt x="52" y="407"/>
                      <a:pt x="52" y="407"/>
                    </a:cubicBezTo>
                    <a:cubicBezTo>
                      <a:pt x="51" y="407"/>
                      <a:pt x="51" y="407"/>
                      <a:pt x="51" y="407"/>
                    </a:cubicBezTo>
                    <a:cubicBezTo>
                      <a:pt x="50" y="407"/>
                      <a:pt x="50" y="407"/>
                      <a:pt x="50" y="407"/>
                    </a:cubicBezTo>
                    <a:cubicBezTo>
                      <a:pt x="50" y="407"/>
                      <a:pt x="50" y="407"/>
                      <a:pt x="50" y="407"/>
                    </a:cubicBezTo>
                    <a:cubicBezTo>
                      <a:pt x="48" y="407"/>
                      <a:pt x="48" y="407"/>
                      <a:pt x="48" y="407"/>
                    </a:cubicBezTo>
                    <a:cubicBezTo>
                      <a:pt x="48" y="408"/>
                      <a:pt x="48" y="408"/>
                      <a:pt x="48" y="408"/>
                    </a:cubicBezTo>
                    <a:cubicBezTo>
                      <a:pt x="47" y="408"/>
                      <a:pt x="47" y="408"/>
                      <a:pt x="47" y="408"/>
                    </a:cubicBezTo>
                    <a:cubicBezTo>
                      <a:pt x="46" y="408"/>
                      <a:pt x="46" y="408"/>
                      <a:pt x="46" y="408"/>
                    </a:cubicBezTo>
                    <a:cubicBezTo>
                      <a:pt x="46" y="408"/>
                      <a:pt x="46" y="408"/>
                      <a:pt x="46" y="408"/>
                    </a:cubicBezTo>
                    <a:cubicBezTo>
                      <a:pt x="45" y="408"/>
                      <a:pt x="45" y="408"/>
                      <a:pt x="45" y="408"/>
                    </a:cubicBezTo>
                    <a:cubicBezTo>
                      <a:pt x="44" y="408"/>
                      <a:pt x="44" y="408"/>
                      <a:pt x="44" y="408"/>
                    </a:cubicBezTo>
                    <a:cubicBezTo>
                      <a:pt x="44" y="408"/>
                      <a:pt x="44" y="408"/>
                      <a:pt x="44" y="408"/>
                    </a:cubicBezTo>
                    <a:cubicBezTo>
                      <a:pt x="30" y="410"/>
                      <a:pt x="17" y="411"/>
                      <a:pt x="4" y="413"/>
                    </a:cubicBezTo>
                    <a:cubicBezTo>
                      <a:pt x="1" y="396"/>
                      <a:pt x="0" y="378"/>
                      <a:pt x="0" y="360"/>
                    </a:cubicBezTo>
                    <a:cubicBezTo>
                      <a:pt x="0" y="260"/>
                      <a:pt x="40" y="170"/>
                      <a:pt x="106" y="106"/>
                    </a:cubicBezTo>
                    <a:cubicBezTo>
                      <a:pt x="170" y="40"/>
                      <a:pt x="261" y="0"/>
                      <a:pt x="360" y="0"/>
                    </a:cubicBezTo>
                    <a:cubicBezTo>
                      <a:pt x="460" y="0"/>
                      <a:pt x="550" y="40"/>
                      <a:pt x="614" y="106"/>
                    </a:cubicBezTo>
                    <a:cubicBezTo>
                      <a:pt x="680" y="170"/>
                      <a:pt x="720" y="260"/>
                      <a:pt x="720" y="360"/>
                    </a:cubicBezTo>
                    <a:cubicBezTo>
                      <a:pt x="720" y="417"/>
                      <a:pt x="707" y="470"/>
                      <a:pt x="684" y="518"/>
                    </a:cubicBezTo>
                    <a:cubicBezTo>
                      <a:pt x="672" y="512"/>
                      <a:pt x="660" y="506"/>
                      <a:pt x="647" y="5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+mn-lt"/>
                </a:endParaRPr>
              </a:p>
            </p:txBody>
          </p:sp>
          <p:sp>
            <p:nvSpPr>
              <p:cNvPr id="139" name="Freeform 6"/>
              <p:cNvSpPr>
                <a:spLocks noEditPoints="1"/>
              </p:cNvSpPr>
              <p:nvPr/>
            </p:nvSpPr>
            <p:spPr bwMode="auto">
              <a:xfrm>
                <a:off x="4181476" y="2400300"/>
                <a:ext cx="2862262" cy="2438400"/>
              </a:xfrm>
              <a:custGeom>
                <a:avLst/>
                <a:gdLst>
                  <a:gd name="T0" fmla="*/ 1880 w 1971"/>
                  <a:gd name="T1" fmla="*/ 642 h 1680"/>
                  <a:gd name="T2" fmla="*/ 1880 w 1971"/>
                  <a:gd name="T3" fmla="*/ 560 h 1680"/>
                  <a:gd name="T4" fmla="*/ 1918 w 1971"/>
                  <a:gd name="T5" fmla="*/ 570 h 1680"/>
                  <a:gd name="T6" fmla="*/ 1971 w 1971"/>
                  <a:gd name="T7" fmla="*/ 676 h 1680"/>
                  <a:gd name="T8" fmla="*/ 1901 w 1971"/>
                  <a:gd name="T9" fmla="*/ 797 h 1680"/>
                  <a:gd name="T10" fmla="*/ 1840 w 1971"/>
                  <a:gd name="T11" fmla="*/ 821 h 1680"/>
                  <a:gd name="T12" fmla="*/ 1840 w 1971"/>
                  <a:gd name="T13" fmla="*/ 840 h 1680"/>
                  <a:gd name="T14" fmla="*/ 1661 w 1971"/>
                  <a:gd name="T15" fmla="*/ 1256 h 1680"/>
                  <a:gd name="T16" fmla="*/ 1688 w 1971"/>
                  <a:gd name="T17" fmla="*/ 1549 h 1680"/>
                  <a:gd name="T18" fmla="*/ 1682 w 1971"/>
                  <a:gd name="T19" fmla="*/ 1598 h 1680"/>
                  <a:gd name="T20" fmla="*/ 1568 w 1971"/>
                  <a:gd name="T21" fmla="*/ 1680 h 1680"/>
                  <a:gd name="T22" fmla="*/ 1378 w 1971"/>
                  <a:gd name="T23" fmla="*/ 1680 h 1680"/>
                  <a:gd name="T24" fmla="*/ 1279 w 1971"/>
                  <a:gd name="T25" fmla="*/ 1629 h 1680"/>
                  <a:gd name="T26" fmla="*/ 1189 w 1971"/>
                  <a:gd name="T27" fmla="*/ 1500 h 1680"/>
                  <a:gd name="T28" fmla="*/ 1099 w 1971"/>
                  <a:gd name="T29" fmla="*/ 1514 h 1680"/>
                  <a:gd name="T30" fmla="*/ 980 w 1971"/>
                  <a:gd name="T31" fmla="*/ 1520 h 1680"/>
                  <a:gd name="T32" fmla="*/ 926 w 1971"/>
                  <a:gd name="T33" fmla="*/ 1518 h 1680"/>
                  <a:gd name="T34" fmla="*/ 895 w 1971"/>
                  <a:gd name="T35" fmla="*/ 1516 h 1680"/>
                  <a:gd name="T36" fmla="*/ 816 w 1971"/>
                  <a:gd name="T37" fmla="*/ 1629 h 1680"/>
                  <a:gd name="T38" fmla="*/ 718 w 1971"/>
                  <a:gd name="T39" fmla="*/ 1680 h 1680"/>
                  <a:gd name="T40" fmla="*/ 528 w 1971"/>
                  <a:gd name="T41" fmla="*/ 1680 h 1680"/>
                  <a:gd name="T42" fmla="*/ 414 w 1971"/>
                  <a:gd name="T43" fmla="*/ 1598 h 1680"/>
                  <a:gd name="T44" fmla="*/ 408 w 1971"/>
                  <a:gd name="T45" fmla="*/ 1549 h 1680"/>
                  <a:gd name="T46" fmla="*/ 426 w 1971"/>
                  <a:gd name="T47" fmla="*/ 1360 h 1680"/>
                  <a:gd name="T48" fmla="*/ 206 w 1971"/>
                  <a:gd name="T49" fmla="*/ 1138 h 1680"/>
                  <a:gd name="T50" fmla="*/ 82 w 1971"/>
                  <a:gd name="T51" fmla="*/ 1096 h 1680"/>
                  <a:gd name="T52" fmla="*/ 0 w 1971"/>
                  <a:gd name="T53" fmla="*/ 982 h 1680"/>
                  <a:gd name="T54" fmla="*/ 0 w 1971"/>
                  <a:gd name="T55" fmla="*/ 698 h 1680"/>
                  <a:gd name="T56" fmla="*/ 82 w 1971"/>
                  <a:gd name="T57" fmla="*/ 584 h 1680"/>
                  <a:gd name="T58" fmla="*/ 206 w 1971"/>
                  <a:gd name="T59" fmla="*/ 542 h 1680"/>
                  <a:gd name="T60" fmla="*/ 367 w 1971"/>
                  <a:gd name="T61" fmla="*/ 363 h 1680"/>
                  <a:gd name="T62" fmla="*/ 282 w 1971"/>
                  <a:gd name="T63" fmla="*/ 243 h 1680"/>
                  <a:gd name="T64" fmla="*/ 164 w 1971"/>
                  <a:gd name="T65" fmla="*/ 104 h 1680"/>
                  <a:gd name="T66" fmla="*/ 126 w 1971"/>
                  <a:gd name="T67" fmla="*/ 63 h 1680"/>
                  <a:gd name="T68" fmla="*/ 176 w 1971"/>
                  <a:gd name="T69" fmla="*/ 40 h 1680"/>
                  <a:gd name="T70" fmla="*/ 360 w 1971"/>
                  <a:gd name="T71" fmla="*/ 0 h 1680"/>
                  <a:gd name="T72" fmla="*/ 723 w 1971"/>
                  <a:gd name="T73" fmla="*/ 191 h 1680"/>
                  <a:gd name="T74" fmla="*/ 980 w 1971"/>
                  <a:gd name="T75" fmla="*/ 160 h 1680"/>
                  <a:gd name="T76" fmla="*/ 1584 w 1971"/>
                  <a:gd name="T77" fmla="*/ 356 h 1680"/>
                  <a:gd name="T78" fmla="*/ 1831 w 1971"/>
                  <a:gd name="T79" fmla="*/ 742 h 1680"/>
                  <a:gd name="T80" fmla="*/ 1886 w 1971"/>
                  <a:gd name="T81" fmla="*/ 700 h 1680"/>
                  <a:gd name="T82" fmla="*/ 1880 w 1971"/>
                  <a:gd name="T83" fmla="*/ 642 h 1680"/>
                  <a:gd name="T84" fmla="*/ 480 w 1971"/>
                  <a:gd name="T85" fmla="*/ 480 h 1680"/>
                  <a:gd name="T86" fmla="*/ 400 w 1971"/>
                  <a:gd name="T87" fmla="*/ 560 h 1680"/>
                  <a:gd name="T88" fmla="*/ 480 w 1971"/>
                  <a:gd name="T89" fmla="*/ 640 h 1680"/>
                  <a:gd name="T90" fmla="*/ 560 w 1971"/>
                  <a:gd name="T91" fmla="*/ 560 h 1680"/>
                  <a:gd name="T92" fmla="*/ 480 w 1971"/>
                  <a:gd name="T93" fmla="*/ 480 h 1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71" h="1680">
                    <a:moveTo>
                      <a:pt x="1880" y="642"/>
                    </a:moveTo>
                    <a:cubicBezTo>
                      <a:pt x="1880" y="560"/>
                      <a:pt x="1880" y="560"/>
                      <a:pt x="1880" y="560"/>
                    </a:cubicBezTo>
                    <a:cubicBezTo>
                      <a:pt x="1893" y="560"/>
                      <a:pt x="1906" y="564"/>
                      <a:pt x="1918" y="570"/>
                    </a:cubicBezTo>
                    <a:cubicBezTo>
                      <a:pt x="1953" y="591"/>
                      <a:pt x="1971" y="636"/>
                      <a:pt x="1971" y="676"/>
                    </a:cubicBezTo>
                    <a:cubicBezTo>
                      <a:pt x="1971" y="726"/>
                      <a:pt x="1942" y="770"/>
                      <a:pt x="1901" y="797"/>
                    </a:cubicBezTo>
                    <a:cubicBezTo>
                      <a:pt x="1880" y="811"/>
                      <a:pt x="1859" y="818"/>
                      <a:pt x="1840" y="821"/>
                    </a:cubicBezTo>
                    <a:cubicBezTo>
                      <a:pt x="1840" y="827"/>
                      <a:pt x="1840" y="834"/>
                      <a:pt x="1840" y="840"/>
                    </a:cubicBezTo>
                    <a:cubicBezTo>
                      <a:pt x="1840" y="999"/>
                      <a:pt x="1771" y="1143"/>
                      <a:pt x="1661" y="1256"/>
                    </a:cubicBezTo>
                    <a:cubicBezTo>
                      <a:pt x="1688" y="1549"/>
                      <a:pt x="1688" y="1549"/>
                      <a:pt x="1688" y="1549"/>
                    </a:cubicBezTo>
                    <a:cubicBezTo>
                      <a:pt x="1689" y="1566"/>
                      <a:pt x="1687" y="1583"/>
                      <a:pt x="1682" y="1598"/>
                    </a:cubicBezTo>
                    <a:cubicBezTo>
                      <a:pt x="1666" y="1647"/>
                      <a:pt x="1620" y="1680"/>
                      <a:pt x="1568" y="1680"/>
                    </a:cubicBezTo>
                    <a:cubicBezTo>
                      <a:pt x="1378" y="1680"/>
                      <a:pt x="1378" y="1680"/>
                      <a:pt x="1378" y="1680"/>
                    </a:cubicBezTo>
                    <a:cubicBezTo>
                      <a:pt x="1337" y="1680"/>
                      <a:pt x="1302" y="1662"/>
                      <a:pt x="1279" y="1629"/>
                    </a:cubicBezTo>
                    <a:cubicBezTo>
                      <a:pt x="1189" y="1500"/>
                      <a:pt x="1189" y="1500"/>
                      <a:pt x="1189" y="1500"/>
                    </a:cubicBezTo>
                    <a:cubicBezTo>
                      <a:pt x="1159" y="1506"/>
                      <a:pt x="1129" y="1510"/>
                      <a:pt x="1099" y="1514"/>
                    </a:cubicBezTo>
                    <a:cubicBezTo>
                      <a:pt x="1060" y="1518"/>
                      <a:pt x="1020" y="1520"/>
                      <a:pt x="980" y="1520"/>
                    </a:cubicBezTo>
                    <a:cubicBezTo>
                      <a:pt x="963" y="1520"/>
                      <a:pt x="945" y="1520"/>
                      <a:pt x="926" y="1518"/>
                    </a:cubicBezTo>
                    <a:cubicBezTo>
                      <a:pt x="916" y="1518"/>
                      <a:pt x="905" y="1517"/>
                      <a:pt x="895" y="1516"/>
                    </a:cubicBezTo>
                    <a:cubicBezTo>
                      <a:pt x="816" y="1629"/>
                      <a:pt x="816" y="1629"/>
                      <a:pt x="816" y="1629"/>
                    </a:cubicBezTo>
                    <a:cubicBezTo>
                      <a:pt x="794" y="1662"/>
                      <a:pt x="758" y="1680"/>
                      <a:pt x="718" y="1680"/>
                    </a:cubicBezTo>
                    <a:cubicBezTo>
                      <a:pt x="528" y="1680"/>
                      <a:pt x="528" y="1680"/>
                      <a:pt x="528" y="1680"/>
                    </a:cubicBezTo>
                    <a:cubicBezTo>
                      <a:pt x="476" y="1680"/>
                      <a:pt x="430" y="1647"/>
                      <a:pt x="414" y="1598"/>
                    </a:cubicBezTo>
                    <a:cubicBezTo>
                      <a:pt x="408" y="1583"/>
                      <a:pt x="407" y="1566"/>
                      <a:pt x="408" y="1549"/>
                    </a:cubicBezTo>
                    <a:cubicBezTo>
                      <a:pt x="426" y="1360"/>
                      <a:pt x="426" y="1360"/>
                      <a:pt x="426" y="1360"/>
                    </a:cubicBezTo>
                    <a:cubicBezTo>
                      <a:pt x="338" y="1302"/>
                      <a:pt x="262" y="1227"/>
                      <a:pt x="206" y="1138"/>
                    </a:cubicBezTo>
                    <a:cubicBezTo>
                      <a:pt x="82" y="1096"/>
                      <a:pt x="82" y="1096"/>
                      <a:pt x="82" y="1096"/>
                    </a:cubicBezTo>
                    <a:cubicBezTo>
                      <a:pt x="33" y="1080"/>
                      <a:pt x="0" y="1034"/>
                      <a:pt x="0" y="982"/>
                    </a:cubicBezTo>
                    <a:cubicBezTo>
                      <a:pt x="0" y="698"/>
                      <a:pt x="0" y="698"/>
                      <a:pt x="0" y="698"/>
                    </a:cubicBezTo>
                    <a:cubicBezTo>
                      <a:pt x="0" y="646"/>
                      <a:pt x="33" y="600"/>
                      <a:pt x="82" y="584"/>
                    </a:cubicBezTo>
                    <a:cubicBezTo>
                      <a:pt x="206" y="542"/>
                      <a:pt x="206" y="542"/>
                      <a:pt x="206" y="542"/>
                    </a:cubicBezTo>
                    <a:cubicBezTo>
                      <a:pt x="249" y="474"/>
                      <a:pt x="304" y="414"/>
                      <a:pt x="367" y="363"/>
                    </a:cubicBezTo>
                    <a:cubicBezTo>
                      <a:pt x="340" y="322"/>
                      <a:pt x="312" y="282"/>
                      <a:pt x="282" y="243"/>
                    </a:cubicBezTo>
                    <a:cubicBezTo>
                      <a:pt x="245" y="195"/>
                      <a:pt x="206" y="148"/>
                      <a:pt x="164" y="104"/>
                    </a:cubicBezTo>
                    <a:cubicBezTo>
                      <a:pt x="126" y="63"/>
                      <a:pt x="126" y="63"/>
                      <a:pt x="126" y="63"/>
                    </a:cubicBezTo>
                    <a:cubicBezTo>
                      <a:pt x="176" y="40"/>
                      <a:pt x="176" y="40"/>
                      <a:pt x="176" y="40"/>
                    </a:cubicBezTo>
                    <a:cubicBezTo>
                      <a:pt x="234" y="14"/>
                      <a:pt x="296" y="0"/>
                      <a:pt x="360" y="0"/>
                    </a:cubicBezTo>
                    <a:cubicBezTo>
                      <a:pt x="505" y="0"/>
                      <a:pt x="640" y="71"/>
                      <a:pt x="723" y="191"/>
                    </a:cubicBezTo>
                    <a:cubicBezTo>
                      <a:pt x="806" y="170"/>
                      <a:pt x="894" y="160"/>
                      <a:pt x="980" y="160"/>
                    </a:cubicBezTo>
                    <a:cubicBezTo>
                      <a:pt x="1216" y="160"/>
                      <a:pt x="1429" y="235"/>
                      <a:pt x="1584" y="356"/>
                    </a:cubicBezTo>
                    <a:cubicBezTo>
                      <a:pt x="1714" y="458"/>
                      <a:pt x="1804" y="592"/>
                      <a:pt x="1831" y="742"/>
                    </a:cubicBezTo>
                    <a:cubicBezTo>
                      <a:pt x="1854" y="737"/>
                      <a:pt x="1874" y="720"/>
                      <a:pt x="1886" y="700"/>
                    </a:cubicBezTo>
                    <a:cubicBezTo>
                      <a:pt x="1895" y="684"/>
                      <a:pt x="1893" y="657"/>
                      <a:pt x="1880" y="642"/>
                    </a:cubicBezTo>
                    <a:close/>
                    <a:moveTo>
                      <a:pt x="480" y="480"/>
                    </a:moveTo>
                    <a:cubicBezTo>
                      <a:pt x="436" y="480"/>
                      <a:pt x="400" y="516"/>
                      <a:pt x="400" y="560"/>
                    </a:cubicBezTo>
                    <a:cubicBezTo>
                      <a:pt x="400" y="604"/>
                      <a:pt x="436" y="640"/>
                      <a:pt x="480" y="640"/>
                    </a:cubicBezTo>
                    <a:cubicBezTo>
                      <a:pt x="524" y="640"/>
                      <a:pt x="560" y="604"/>
                      <a:pt x="560" y="560"/>
                    </a:cubicBezTo>
                    <a:cubicBezTo>
                      <a:pt x="560" y="516"/>
                      <a:pt x="524" y="480"/>
                      <a:pt x="480" y="4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+mn-lt"/>
                </a:endParaRPr>
              </a:p>
            </p:txBody>
          </p:sp>
        </p:grpSp>
        <p:sp>
          <p:nvSpPr>
            <p:cNvPr id="137" name="RBContent84"/>
            <p:cNvSpPr txBox="1">
              <a:spLocks/>
            </p:cNvSpPr>
            <p:nvPr/>
          </p:nvSpPr>
          <p:spPr>
            <a:xfrm>
              <a:off x="4139982" y="2824398"/>
              <a:ext cx="823383" cy="3046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40021"/>
                  </a:solidFill>
                  <a:effectLst/>
                  <a:uLnTx/>
                  <a:uFillTx/>
                  <a:sym typeface="+mn-lt"/>
                </a:rPr>
                <a:t>Sector </a:t>
              </a:r>
              <a:r>
                <a:rPr kumimoji="0" lang="en-US" sz="11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40021"/>
                  </a:solidFill>
                  <a:effectLst/>
                  <a:uLnTx/>
                  <a:uFillTx/>
                  <a:sym typeface="+mn-lt"/>
                </a:rPr>
                <a:t>bancar</a:t>
              </a:r>
              <a:endPara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40021"/>
                </a:solidFill>
                <a:effectLst/>
                <a:uLnTx/>
                <a:uFillTx/>
                <a:sym typeface="+mn-lt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61860D9F-3986-45C7-AD46-11802FACF9A4}"/>
              </a:ext>
            </a:extLst>
          </p:cNvPr>
          <p:cNvSpPr>
            <a:spLocks/>
          </p:cNvSpPr>
          <p:nvPr/>
        </p:nvSpPr>
        <p:spPr>
          <a:xfrm>
            <a:off x="5249004" y="3252415"/>
            <a:ext cx="3467483" cy="246221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>
                <a:solidFill>
                  <a:srgbClr val="000000"/>
                </a:solidFill>
              </a:rPr>
              <a:t>Comprimarea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marjelor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datorata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luptei</a:t>
            </a:r>
            <a:r>
              <a:rPr lang="en-US" sz="1000" b="1" kern="0" dirty="0" smtClean="0">
                <a:solidFill>
                  <a:srgbClr val="000000"/>
                </a:solidFill>
              </a:rPr>
              <a:t> continue a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preturilor</a:t>
            </a:r>
            <a:endParaRPr lang="en-US" sz="1000" b="1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>
                <a:solidFill>
                  <a:srgbClr val="000000"/>
                </a:solidFill>
              </a:rPr>
              <a:t>Cresterea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presiunii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veniturile</a:t>
            </a:r>
            <a:r>
              <a:rPr lang="en-US" sz="1000" b="1" kern="0" dirty="0" smtClean="0">
                <a:solidFill>
                  <a:srgbClr val="000000"/>
                </a:solidFill>
              </a:rPr>
              <a:t> din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comisioane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ca </a:t>
            </a:r>
            <a:r>
              <a:rPr lang="en-US" sz="1000" kern="0" dirty="0" err="1" smtClean="0">
                <a:solidFill>
                  <a:srgbClr val="000000"/>
                </a:solidFill>
              </a:rPr>
              <a:t>urmare</a:t>
            </a:r>
            <a:r>
              <a:rPr lang="en-US" sz="1000" kern="0" dirty="0" smtClean="0">
                <a:solidFill>
                  <a:srgbClr val="000000"/>
                </a:solidFill>
              </a:rPr>
              <a:t> a </a:t>
            </a:r>
            <a:r>
              <a:rPr lang="en-US" sz="1000" kern="0" dirty="0" err="1" smtClean="0">
                <a:solidFill>
                  <a:srgbClr val="000000"/>
                </a:solidFill>
              </a:rPr>
              <a:t>implementarii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directivei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europene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privind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conturile</a:t>
            </a:r>
            <a:r>
              <a:rPr lang="en-US" sz="1000" kern="0" dirty="0" smtClean="0">
                <a:solidFill>
                  <a:srgbClr val="000000"/>
                </a:solidFill>
              </a:rPr>
              <a:t>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plati</a:t>
            </a:r>
            <a:r>
              <a:rPr lang="en-US" sz="1000" kern="0" dirty="0" smtClean="0">
                <a:solidFill>
                  <a:srgbClr val="000000"/>
                </a:solidFill>
              </a:rPr>
              <a:t> (</a:t>
            </a:r>
            <a:r>
              <a:rPr lang="en-US" sz="1000" kern="0" dirty="0" err="1" smtClean="0">
                <a:solidFill>
                  <a:srgbClr val="000000"/>
                </a:solidFill>
              </a:rPr>
              <a:t>Directiva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>
                <a:solidFill>
                  <a:srgbClr val="000000"/>
                </a:solidFill>
              </a:rPr>
              <a:t>92)</a:t>
            </a:r>
            <a:r>
              <a:rPr lang="en-US" sz="1000" kern="0" baseline="30000" dirty="0">
                <a:solidFill>
                  <a:srgbClr val="000000"/>
                </a:solidFill>
              </a:rPr>
              <a:t>2</a:t>
            </a:r>
            <a:endParaRPr lang="en-US" sz="1000" b="1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>
                <a:solidFill>
                  <a:srgbClr val="000000"/>
                </a:solidFill>
              </a:rPr>
              <a:t>Bariere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reduse</a:t>
            </a:r>
            <a:r>
              <a:rPr lang="en-US" sz="1000" b="1" kern="0" dirty="0" smtClean="0">
                <a:solidFill>
                  <a:srgbClr val="000000"/>
                </a:solidFill>
              </a:rPr>
              <a:t>  la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intrarea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piata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pentru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jucatorii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noi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si</a:t>
            </a:r>
            <a:r>
              <a:rPr lang="en-US" sz="1000" kern="0" dirty="0" smtClean="0">
                <a:solidFill>
                  <a:srgbClr val="000000"/>
                </a:solidFill>
              </a:rPr>
              <a:t> un potential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perturbare</a:t>
            </a:r>
            <a:r>
              <a:rPr lang="en-US" sz="1000" kern="0" dirty="0" smtClean="0">
                <a:solidFill>
                  <a:srgbClr val="000000"/>
                </a:solidFill>
              </a:rPr>
              <a:t> al </a:t>
            </a:r>
            <a:r>
              <a:rPr lang="en-US" sz="1000" kern="0" dirty="0" err="1" smtClean="0">
                <a:solidFill>
                  <a:srgbClr val="000000"/>
                </a:solidFill>
              </a:rPr>
              <a:t>sectorului</a:t>
            </a:r>
            <a:r>
              <a:rPr lang="en-US" sz="1000" kern="0" dirty="0" smtClean="0">
                <a:solidFill>
                  <a:srgbClr val="000000"/>
                </a:solidFill>
              </a:rPr>
              <a:t> ca </a:t>
            </a:r>
            <a:r>
              <a:rPr lang="en-US" sz="1000" kern="0" dirty="0" err="1" smtClean="0">
                <a:solidFill>
                  <a:srgbClr val="000000"/>
                </a:solidFill>
              </a:rPr>
              <a:t>urmare</a:t>
            </a:r>
            <a:r>
              <a:rPr lang="en-US" sz="1000" kern="0" dirty="0" smtClean="0">
                <a:solidFill>
                  <a:srgbClr val="000000"/>
                </a:solidFill>
              </a:rPr>
              <a:t> a </a:t>
            </a:r>
            <a:r>
              <a:rPr lang="en-US" sz="1000" kern="0" dirty="0" err="1" smtClean="0">
                <a:solidFill>
                  <a:srgbClr val="000000"/>
                </a:solidFill>
              </a:rPr>
              <a:t>directivei</a:t>
            </a:r>
            <a:r>
              <a:rPr lang="en-US" sz="1000" kern="0" dirty="0" smtClean="0">
                <a:solidFill>
                  <a:srgbClr val="000000"/>
                </a:solidFill>
              </a:rPr>
              <a:t> PSD2	</a:t>
            </a: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>
                <a:solidFill>
                  <a:srgbClr val="000000"/>
                </a:solidFill>
              </a:rPr>
              <a:t>Instabilitate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legislativa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combinata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cu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schimbari</a:t>
            </a:r>
            <a:r>
              <a:rPr lang="en-US" sz="1000" b="1" kern="0" dirty="0" smtClean="0">
                <a:solidFill>
                  <a:srgbClr val="000000"/>
                </a:solidFill>
              </a:rPr>
              <a:t> in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reglementarile</a:t>
            </a:r>
            <a:r>
              <a:rPr lang="en-US" sz="1000" b="1" kern="0" dirty="0" smtClean="0">
                <a:solidFill>
                  <a:srgbClr val="000000"/>
                </a:solidFill>
              </a:rPr>
              <a:t> la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nivelul</a:t>
            </a:r>
            <a:r>
              <a:rPr lang="en-US" sz="1000" b="1" kern="0" dirty="0" smtClean="0">
                <a:solidFill>
                  <a:srgbClr val="000000"/>
                </a:solidFill>
              </a:rPr>
              <a:t> UE</a:t>
            </a: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kern="0" dirty="0" err="1" smtClean="0">
                <a:solidFill>
                  <a:srgbClr val="000000"/>
                </a:solidFill>
              </a:rPr>
              <a:t>Noi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bariere</a:t>
            </a:r>
            <a:r>
              <a:rPr lang="en-US" sz="1000" kern="0" dirty="0" smtClean="0">
                <a:solidFill>
                  <a:srgbClr val="000000"/>
                </a:solidFill>
              </a:rPr>
              <a:t> in </a:t>
            </a:r>
            <a:r>
              <a:rPr lang="en-US" sz="1000" kern="0" dirty="0" err="1" smtClean="0">
                <a:solidFill>
                  <a:srgbClr val="000000"/>
                </a:solidFill>
              </a:rPr>
              <a:t>utilizarea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si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protectia</a:t>
            </a: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datelor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clientilor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impuse</a:t>
            </a:r>
            <a:r>
              <a:rPr lang="en-US" sz="1000" kern="0" dirty="0" smtClean="0">
                <a:solidFill>
                  <a:srgbClr val="000000"/>
                </a:solidFill>
              </a:rPr>
              <a:t> de </a:t>
            </a:r>
            <a:r>
              <a:rPr lang="en-US" sz="1000" b="1" kern="0" dirty="0" smtClean="0">
                <a:solidFill>
                  <a:srgbClr val="000000"/>
                </a:solidFill>
              </a:rPr>
              <a:t>GDPR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61860D9F-3986-45C7-AD46-11802FACF9A4}"/>
              </a:ext>
            </a:extLst>
          </p:cNvPr>
          <p:cNvSpPr txBox="1">
            <a:spLocks/>
          </p:cNvSpPr>
          <p:nvPr/>
        </p:nvSpPr>
        <p:spPr>
          <a:xfrm>
            <a:off x="471144" y="3283768"/>
            <a:ext cx="3613064" cy="323165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>
            <a:lvl1pPr marL="166176" indent="-166176" algn="l" defTabSz="844174" rtl="0" eaLnBrk="1" latinLnBrk="0" hangingPunct="1">
              <a:spcBef>
                <a:spcPts val="1108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n"/>
              <a:defRPr lang="en-US" sz="1016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32352" indent="-166176" algn="l" defTabSz="844174" rtl="0" eaLnBrk="1" latinLnBrk="0" hangingPunct="1">
              <a:spcBef>
                <a:spcPts val="554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"/>
              <a:defRPr lang="en-US" sz="1016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98297" indent="-166176" algn="l" defTabSz="844174" rtl="0" eaLnBrk="1" latinLnBrk="0" hangingPunct="1">
              <a:spcBef>
                <a:spcPts val="277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"/>
              <a:defRPr lang="en-US" sz="1016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64704" indent="-166176" algn="l" defTabSz="844174" rtl="0" eaLnBrk="1" latinLnBrk="0" hangingPunct="1">
              <a:spcBef>
                <a:spcPts val="277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"/>
              <a:defRPr lang="en-US" sz="1016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844174" rtl="0" eaLnBrk="1" latinLnBrk="0" hangingPunct="1">
              <a:spcBef>
                <a:spcPts val="2216"/>
              </a:spcBef>
              <a:buClr>
                <a:schemeClr val="tx2"/>
              </a:buClr>
              <a:buFontTx/>
              <a:buNone/>
              <a:defRPr lang="en-GB" sz="1108" b="1" kern="1200" dirty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21479" indent="-211044" algn="l" defTabSz="844174" rtl="0" eaLnBrk="1" latinLnBrk="0" hangingPunct="1">
              <a:spcBef>
                <a:spcPct val="20000"/>
              </a:spcBef>
              <a:buFont typeface="Arial" pitchFamily="34" charset="0"/>
              <a:buNone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566" indent="-211044" algn="l" defTabSz="844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653" indent="-211044" algn="l" defTabSz="844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740" indent="-211044" algn="l" defTabSz="844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>
                <a:solidFill>
                  <a:srgbClr val="000000"/>
                </a:solidFill>
              </a:rPr>
              <a:t>Cresterea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preferintei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pentru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solutiile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digitale</a:t>
            </a:r>
            <a:endParaRPr lang="en-US" sz="1000" b="1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>
                <a:solidFill>
                  <a:srgbClr val="000000"/>
                </a:solidFill>
              </a:rPr>
              <a:t>Nivel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ridicat</a:t>
            </a:r>
            <a:r>
              <a:rPr lang="en-US" sz="1000" b="1" kern="0" dirty="0" smtClean="0">
                <a:solidFill>
                  <a:srgbClr val="000000"/>
                </a:solidFill>
              </a:rPr>
              <a:t> al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populatiei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nebancarizate</a:t>
            </a:r>
            <a:endParaRPr lang="en-US" sz="1000" b="1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smtClean="0">
                <a:solidFill>
                  <a:srgbClr val="000000"/>
                </a:solidFill>
              </a:rPr>
              <a:t>Mai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multe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segmente</a:t>
            </a:r>
            <a:r>
              <a:rPr lang="en-US" sz="1000" b="1" kern="0" dirty="0" smtClean="0">
                <a:solidFill>
                  <a:srgbClr val="000000"/>
                </a:solidFill>
              </a:rPr>
              <a:t> de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clienti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(ex. </a:t>
            </a:r>
            <a:r>
              <a:rPr lang="en-US" sz="1000" kern="0" dirty="0" err="1" smtClean="0">
                <a:solidFill>
                  <a:srgbClr val="000000"/>
                </a:solidFill>
              </a:rPr>
              <a:t>afluenti</a:t>
            </a:r>
            <a:r>
              <a:rPr lang="en-US" sz="1000" kern="0" dirty="0" smtClean="0">
                <a:solidFill>
                  <a:srgbClr val="000000"/>
                </a:solidFill>
              </a:rPr>
              <a:t>, IMM) </a:t>
            </a:r>
            <a:r>
              <a:rPr lang="en-US" sz="1000" kern="0" dirty="0" err="1" smtClean="0">
                <a:solidFill>
                  <a:srgbClr val="000000"/>
                </a:solidFill>
              </a:rPr>
              <a:t>deservite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insuficient</a:t>
            </a:r>
            <a:r>
              <a:rPr lang="en-US" sz="1000" kern="0" dirty="0" smtClean="0">
                <a:solidFill>
                  <a:srgbClr val="000000"/>
                </a:solidFill>
              </a:rPr>
              <a:t> fata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nivelul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pietei</a:t>
            </a:r>
            <a:endParaRPr lang="en-US" sz="1000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kern="0" dirty="0" smtClean="0">
                <a:solidFill>
                  <a:srgbClr val="000000"/>
                </a:solidFill>
              </a:rPr>
              <a:t>Potential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crestere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prin</a:t>
            </a:r>
            <a:r>
              <a:rPr lang="en-US" sz="1000" kern="0" dirty="0" smtClean="0">
                <a:solidFill>
                  <a:srgbClr val="000000"/>
                </a:solidFill>
              </a:rPr>
              <a:t> grad superior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sofisticare</a:t>
            </a: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pentru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serviciile</a:t>
            </a: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oferite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segmentul</a:t>
            </a:r>
            <a:r>
              <a:rPr lang="en-US" sz="1000" kern="0" dirty="0" smtClean="0">
                <a:solidFill>
                  <a:srgbClr val="000000"/>
                </a:solidFill>
              </a:rPr>
              <a:t> corporate (ex. cash management, </a:t>
            </a:r>
            <a:r>
              <a:rPr lang="en-US" sz="1000" kern="0" dirty="0" err="1" smtClean="0">
                <a:solidFill>
                  <a:srgbClr val="000000"/>
                </a:solidFill>
              </a:rPr>
              <a:t>finantari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/>
              <a:t>structurate</a:t>
            </a:r>
            <a:r>
              <a:rPr lang="en-US" sz="1000" kern="0" dirty="0" smtClean="0"/>
              <a:t>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corporate finance) </a:t>
            </a:r>
            <a:r>
              <a:rPr lang="en-US" sz="1000" kern="0" dirty="0" err="1" smtClean="0"/>
              <a:t>si</a:t>
            </a:r>
            <a:r>
              <a:rPr lang="en-US" sz="1000" kern="0" dirty="0" smtClean="0"/>
              <a:t> retail</a:t>
            </a: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kern="0" dirty="0" err="1" smtClean="0">
                <a:solidFill>
                  <a:srgbClr val="000000"/>
                </a:solidFill>
              </a:rPr>
              <a:t>Maturizare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progresiva</a:t>
            </a:r>
            <a:r>
              <a:rPr lang="en-US" sz="1000" kern="0" dirty="0" smtClean="0">
                <a:solidFill>
                  <a:srgbClr val="000000"/>
                </a:solidFill>
              </a:rPr>
              <a:t> a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pietelor</a:t>
            </a:r>
            <a:r>
              <a:rPr lang="en-US" sz="1000" b="1" kern="0" dirty="0" smtClean="0">
                <a:solidFill>
                  <a:srgbClr val="000000"/>
                </a:solidFill>
              </a:rPr>
              <a:t> de </a:t>
            </a:r>
            <a:r>
              <a:rPr lang="en-US" sz="1000" b="1" kern="0" dirty="0" err="1">
                <a:solidFill>
                  <a:srgbClr val="000000"/>
                </a:solidFill>
              </a:rPr>
              <a:t>a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sigurari</a:t>
            </a:r>
            <a:r>
              <a:rPr lang="en-US" sz="1000" b="1" kern="0" dirty="0" smtClean="0">
                <a:solidFill>
                  <a:srgbClr val="000000"/>
                </a:solidFill>
              </a:rPr>
              <a:t> intermediate de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banci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si</a:t>
            </a:r>
            <a:r>
              <a:rPr lang="en-US" sz="1000" b="1" kern="0" dirty="0" smtClean="0">
                <a:solidFill>
                  <a:srgbClr val="000000"/>
                </a:solidFill>
              </a:rPr>
              <a:t> a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produselor</a:t>
            </a:r>
            <a:r>
              <a:rPr lang="en-US" sz="1000" b="1" kern="0" dirty="0" smtClean="0">
                <a:solidFill>
                  <a:srgbClr val="000000"/>
                </a:solidFill>
              </a:rPr>
              <a:t> alternative de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economisire</a:t>
            </a:r>
            <a:endParaRPr lang="en-US" sz="1000" b="1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kern="0" dirty="0" err="1" smtClean="0">
                <a:solidFill>
                  <a:srgbClr val="000000"/>
                </a:solidFill>
              </a:rPr>
              <a:t>Oportunitati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pentru</a:t>
            </a:r>
            <a:r>
              <a:rPr lang="en-US" sz="1000" kern="0" dirty="0" smtClean="0">
                <a:solidFill>
                  <a:srgbClr val="000000"/>
                </a:solidFill>
              </a:rPr>
              <a:t> un </a:t>
            </a:r>
            <a:r>
              <a:rPr lang="en-US" sz="1000" kern="0" dirty="0" err="1" smtClean="0">
                <a:solidFill>
                  <a:srgbClr val="000000"/>
                </a:solidFill>
              </a:rPr>
              <a:t>nou</a:t>
            </a: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b="1" kern="0" dirty="0" smtClean="0">
                <a:solidFill>
                  <a:srgbClr val="000000"/>
                </a:solidFill>
              </a:rPr>
              <a:t>model de business </a:t>
            </a:r>
            <a:r>
              <a:rPr lang="en-US" sz="1000" kern="0" dirty="0" err="1" smtClean="0">
                <a:solidFill>
                  <a:srgbClr val="000000"/>
                </a:solidFill>
              </a:rPr>
              <a:t>oferite</a:t>
            </a:r>
            <a:r>
              <a:rPr lang="en-US" sz="1000" kern="0" dirty="0" smtClean="0">
                <a:solidFill>
                  <a:srgbClr val="000000"/>
                </a:solidFill>
              </a:rPr>
              <a:t>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directiva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smtClean="0">
                <a:solidFill>
                  <a:srgbClr val="000000"/>
                </a:solidFill>
              </a:rPr>
              <a:t>PSD2</a:t>
            </a:r>
          </a:p>
          <a:p>
            <a:pPr marL="162000" lvl="1" indent="-162000">
              <a:lnSpc>
                <a:spcPts val="14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1000" b="1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US" sz="1100" kern="0" dirty="0" smtClean="0">
              <a:solidFill>
                <a:srgbClr val="000000"/>
              </a:solidFill>
            </a:endParaRPr>
          </a:p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itchFamily="2" charset="2"/>
              <a:buChar char="§"/>
            </a:pPr>
            <a:endParaRPr lang="en-US" sz="1100" kern="0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17256" y="5790682"/>
            <a:ext cx="50165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000" lvl="1" indent="-162000">
              <a:lnSpc>
                <a:spcPts val="11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000" b="1" kern="0" dirty="0" err="1" smtClean="0">
                <a:solidFill>
                  <a:srgbClr val="000000"/>
                </a:solidFill>
              </a:rPr>
              <a:t>Consolidarea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sistemului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bancar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este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asteptata</a:t>
            </a:r>
            <a:r>
              <a:rPr lang="en-US" sz="1000" b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kern="0" dirty="0" err="1" smtClean="0">
                <a:solidFill>
                  <a:srgbClr val="000000"/>
                </a:solidFill>
              </a:rPr>
              <a:t>sa</a:t>
            </a:r>
            <a:r>
              <a:rPr lang="en-US" sz="1000" b="1" kern="0" dirty="0" smtClean="0">
                <a:solidFill>
                  <a:srgbClr val="000000"/>
                </a:solidFill>
              </a:rPr>
              <a:t> continue, </a:t>
            </a:r>
            <a:r>
              <a:rPr lang="en-US" sz="1000" kern="0" dirty="0" smtClean="0">
                <a:solidFill>
                  <a:srgbClr val="000000"/>
                </a:solidFill>
              </a:rPr>
              <a:t>cu un </a:t>
            </a:r>
            <a:r>
              <a:rPr lang="en-US" sz="1000" kern="0" dirty="0" err="1" smtClean="0">
                <a:solidFill>
                  <a:srgbClr val="000000"/>
                </a:solidFill>
              </a:rPr>
              <a:t>numar</a:t>
            </a:r>
            <a:r>
              <a:rPr lang="en-US" sz="1000" kern="0" dirty="0" smtClean="0">
                <a:solidFill>
                  <a:srgbClr val="000000"/>
                </a:solidFill>
              </a:rPr>
              <a:t> mare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banci</a:t>
            </a:r>
            <a:r>
              <a:rPr lang="en-US" sz="1000" kern="0" dirty="0" smtClean="0">
                <a:solidFill>
                  <a:srgbClr val="000000"/>
                </a:solidFill>
              </a:rPr>
              <a:t> de </a:t>
            </a:r>
            <a:r>
              <a:rPr lang="en-US" sz="1000" kern="0" dirty="0" err="1" smtClean="0">
                <a:solidFill>
                  <a:srgbClr val="000000"/>
                </a:solidFill>
              </a:rPr>
              <a:t>talie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redusa</a:t>
            </a:r>
            <a:r>
              <a:rPr lang="en-US" sz="1000" kern="0" dirty="0" smtClean="0">
                <a:solidFill>
                  <a:srgbClr val="000000"/>
                </a:solidFill>
              </a:rPr>
              <a:t>, care nu </a:t>
            </a:r>
            <a:r>
              <a:rPr lang="en-US" sz="1000" kern="0" dirty="0" err="1" smtClean="0">
                <a:solidFill>
                  <a:srgbClr val="000000"/>
                </a:solidFill>
              </a:rPr>
              <a:t>sunt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sustenabile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pe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r>
              <a:rPr lang="en-US" sz="1000" kern="0" dirty="0" err="1" smtClean="0">
                <a:solidFill>
                  <a:srgbClr val="000000"/>
                </a:solidFill>
              </a:rPr>
              <a:t>termen</a:t>
            </a:r>
            <a:r>
              <a:rPr lang="en-US" sz="1000" kern="0" dirty="0" smtClean="0">
                <a:solidFill>
                  <a:srgbClr val="000000"/>
                </a:solidFill>
              </a:rPr>
              <a:t> lung</a:t>
            </a:r>
          </a:p>
        </p:txBody>
      </p:sp>
    </p:spTree>
    <p:extLst>
      <p:ext uri="{BB962C8B-B14F-4D97-AF65-F5344CB8AC3E}">
        <p14:creationId xmlns:p14="http://schemas.microsoft.com/office/powerpoint/2010/main" val="33101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01F0083-435E-4D6C-B36F-95D1C00066CA}"/>
              </a:ext>
            </a:extLst>
          </p:cNvPr>
          <p:cNvSpPr>
            <a:spLocks/>
          </p:cNvSpPr>
          <p:nvPr/>
        </p:nvSpPr>
        <p:spPr>
          <a:xfrm>
            <a:off x="1650999" y="1036021"/>
            <a:ext cx="7179733" cy="609333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200" b="1" kern="0" dirty="0" err="1" smtClean="0">
                <a:solidFill>
                  <a:schemeClr val="bg1"/>
                </a:solidFill>
                <a:cs typeface="Arial Narrow" pitchFamily="34" charset="0"/>
              </a:rPr>
              <a:t>Obtinerea</a:t>
            </a:r>
            <a:r>
              <a:rPr lang="en-US" sz="1200" b="1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  <a:cs typeface="Arial Narrow" pitchFamily="34" charset="0"/>
              </a:rPr>
              <a:t>unei</a:t>
            </a:r>
            <a:r>
              <a:rPr lang="en-US" sz="1200" b="1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  <a:cs typeface="Arial Narrow" pitchFamily="34" charset="0"/>
              </a:rPr>
              <a:t>cresteri</a:t>
            </a:r>
            <a:r>
              <a:rPr lang="en-US" sz="1200" b="1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b="1" kern="0" dirty="0" err="1" smtClean="0">
                <a:solidFill>
                  <a:schemeClr val="bg1"/>
                </a:solidFill>
                <a:cs typeface="Arial Narrow" pitchFamily="34" charset="0"/>
              </a:rPr>
              <a:t>solide</a:t>
            </a:r>
            <a:r>
              <a:rPr lang="en-US" sz="1200" b="1" kern="0" dirty="0" smtClean="0">
                <a:solidFill>
                  <a:schemeClr val="bg1"/>
                </a:solidFill>
                <a:cs typeface="Arial Narrow" pitchFamily="34" charset="0"/>
              </a:rPr>
              <a:t> a </a:t>
            </a:r>
            <a:r>
              <a:rPr lang="en-US" sz="1200" b="1" kern="0" dirty="0" err="1" smtClean="0">
                <a:solidFill>
                  <a:schemeClr val="bg1"/>
                </a:solidFill>
                <a:cs typeface="Arial Narrow" pitchFamily="34" charset="0"/>
              </a:rPr>
              <a:t>profitabilitatii</a:t>
            </a:r>
            <a:r>
              <a:rPr lang="en-US" sz="1200" b="1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atat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pe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segmentul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retail cat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si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pe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segmentul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companiilor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,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sustinuta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de o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experienta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ridicata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a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clientului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,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implicare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puternica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a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angajatilor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si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prin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angajamentul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bancii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de a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avea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o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contributie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pozitiva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in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societatea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romaneasca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si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in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sectorul</a:t>
            </a:r>
            <a:r>
              <a:rPr lang="en-US" sz="1200" kern="0" dirty="0" smtClean="0">
                <a:solidFill>
                  <a:schemeClr val="bg1"/>
                </a:solidFill>
                <a:cs typeface="Arial Narrow" pitchFamily="34" charset="0"/>
              </a:rPr>
              <a:t> </a:t>
            </a:r>
            <a:r>
              <a:rPr lang="en-US" sz="1200" kern="0" dirty="0" err="1" smtClean="0">
                <a:solidFill>
                  <a:schemeClr val="bg1"/>
                </a:solidFill>
                <a:cs typeface="Arial Narrow" pitchFamily="34" charset="0"/>
              </a:rPr>
              <a:t>bancar</a:t>
            </a:r>
            <a:r>
              <a:rPr lang="en-US" sz="1200" kern="0" dirty="0">
                <a:solidFill>
                  <a:schemeClr val="bg1"/>
                </a:solidFill>
                <a:cs typeface="Arial Narrow" pitchFamily="34" charset="0"/>
              </a:rPr>
              <a:t>	</a:t>
            </a:r>
            <a:endParaRPr lang="en-US" sz="1200" kern="0" dirty="0" smtClean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04" y="266052"/>
            <a:ext cx="8424381" cy="276999"/>
          </a:xfrm>
        </p:spPr>
        <p:txBody>
          <a:bodyPr/>
          <a:lstStyle/>
          <a:p>
            <a:r>
              <a:rPr lang="en-US" sz="1800" b="1" dirty="0" err="1" smtClean="0">
                <a:solidFill>
                  <a:srgbClr val="E60028"/>
                </a:solidFill>
              </a:rPr>
              <a:t>Obiectivele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strategice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pentru</a:t>
            </a:r>
            <a:r>
              <a:rPr lang="en-US" sz="1800" b="1" dirty="0" smtClean="0">
                <a:solidFill>
                  <a:srgbClr val="E60028"/>
                </a:solidFill>
              </a:rPr>
              <a:t> 2020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085" y="6034783"/>
            <a:ext cx="3868881" cy="205621"/>
          </a:xfrm>
          <a:prstGeom prst="rect">
            <a:avLst/>
          </a:prstGeom>
          <a:noFill/>
        </p:spPr>
        <p:txBody>
          <a:bodyPr wrap="square" lIns="33236" tIns="33236" rIns="33236" bIns="33236" rtlCol="0" anchor="ctr">
            <a:spAutoFit/>
          </a:bodyPr>
          <a:lstStyle/>
          <a:p>
            <a:pPr>
              <a:spcBef>
                <a:spcPts val="1477"/>
              </a:spcBef>
              <a:buClr>
                <a:schemeClr val="bg2"/>
              </a:buClr>
              <a:buSzPct val="90000"/>
            </a:pPr>
            <a:endParaRPr lang="en-US" sz="900" i="1" dirty="0">
              <a:latin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B526E9-7299-4797-9448-273863A79C37}"/>
              </a:ext>
            </a:extLst>
          </p:cNvPr>
          <p:cNvSpPr>
            <a:spLocks/>
          </p:cNvSpPr>
          <p:nvPr/>
        </p:nvSpPr>
        <p:spPr>
          <a:xfrm>
            <a:off x="322504" y="2206989"/>
            <a:ext cx="395342" cy="3654307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lIns="3600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GB" sz="1200" dirty="0" smtClean="0">
                <a:solidFill>
                  <a:schemeClr val="bg1"/>
                </a:solidFill>
              </a:rPr>
              <a:t>OBIECTIVE STRATEGICE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>
            <a:spLocks/>
          </p:cNvSpPr>
          <p:nvPr/>
        </p:nvSpPr>
        <p:spPr>
          <a:xfrm>
            <a:off x="761998" y="2212162"/>
            <a:ext cx="1176867" cy="8958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36000" bIns="7200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100" dirty="0" err="1" smtClean="0"/>
              <a:t>Satisfactia</a:t>
            </a:r>
            <a:r>
              <a:rPr lang="en-US" sz="1100" dirty="0" smtClean="0"/>
              <a:t> </a:t>
            </a:r>
            <a:r>
              <a:rPr lang="en-US" sz="1100" dirty="0" err="1" smtClean="0"/>
              <a:t>clientilor</a:t>
            </a:r>
            <a:endParaRPr lang="en-US" sz="1100" dirty="0"/>
          </a:p>
        </p:txBody>
      </p:sp>
      <p:sp>
        <p:nvSpPr>
          <p:cNvPr id="25" name="Rectangle 24"/>
          <p:cNvSpPr>
            <a:spLocks/>
          </p:cNvSpPr>
          <p:nvPr/>
        </p:nvSpPr>
        <p:spPr>
          <a:xfrm>
            <a:off x="761998" y="3129933"/>
            <a:ext cx="1176867" cy="8958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36000" bIns="7200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100" dirty="0" err="1" smtClean="0"/>
              <a:t>Implicarea</a:t>
            </a:r>
            <a:r>
              <a:rPr lang="en-US" sz="1100" dirty="0" smtClean="0"/>
              <a:t> </a:t>
            </a:r>
            <a:r>
              <a:rPr lang="en-US" sz="1100" dirty="0" err="1" smtClean="0"/>
              <a:t>angajatilor</a:t>
            </a:r>
            <a:endParaRPr lang="en-US" sz="1100" dirty="0"/>
          </a:p>
        </p:txBody>
      </p:sp>
      <p:sp>
        <p:nvSpPr>
          <p:cNvPr id="26" name="Rectangle 25"/>
          <p:cNvSpPr>
            <a:spLocks/>
          </p:cNvSpPr>
          <p:nvPr/>
        </p:nvSpPr>
        <p:spPr>
          <a:xfrm>
            <a:off x="761998" y="4964829"/>
            <a:ext cx="1176867" cy="8958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36000" bIns="7200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100" dirty="0" err="1" smtClean="0"/>
              <a:t>Performanta</a:t>
            </a:r>
            <a:r>
              <a:rPr lang="en-US" sz="1100" dirty="0" smtClean="0"/>
              <a:t> </a:t>
            </a:r>
            <a:r>
              <a:rPr lang="en-US" sz="1100" dirty="0" err="1" smtClean="0"/>
              <a:t>financiara</a:t>
            </a:r>
            <a:endParaRPr lang="en-US" sz="1100" dirty="0"/>
          </a:p>
        </p:txBody>
      </p:sp>
      <p:sp>
        <p:nvSpPr>
          <p:cNvPr id="27" name="Rectangle 26"/>
          <p:cNvSpPr>
            <a:spLocks/>
          </p:cNvSpPr>
          <p:nvPr/>
        </p:nvSpPr>
        <p:spPr>
          <a:xfrm>
            <a:off x="761998" y="4047381"/>
            <a:ext cx="1176867" cy="8958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36000" bIns="7200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100" dirty="0" err="1" smtClean="0"/>
              <a:t>Responsabilitate</a:t>
            </a:r>
            <a:r>
              <a:rPr lang="en-US" sz="1100" dirty="0" smtClean="0"/>
              <a:t> </a:t>
            </a:r>
            <a:r>
              <a:rPr lang="en-US" sz="1100" dirty="0" err="1" smtClean="0"/>
              <a:t>corporativa</a:t>
            </a:r>
            <a:endParaRPr lang="en-US" sz="1100" dirty="0"/>
          </a:p>
        </p:txBody>
      </p:sp>
      <p:sp>
        <p:nvSpPr>
          <p:cNvPr id="28" name="Rectangle 27"/>
          <p:cNvSpPr>
            <a:spLocks/>
          </p:cNvSpPr>
          <p:nvPr/>
        </p:nvSpPr>
        <p:spPr>
          <a:xfrm>
            <a:off x="2008429" y="2288805"/>
            <a:ext cx="6822303" cy="73096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80000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Intelegere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proactiva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livrare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baza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nevoilor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clientilor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nostri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Obtinerea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pozitiei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lider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piata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ceea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priveste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experienta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clientilor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Dezvoltare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continua 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capabilitatilor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digitale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experientei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utilizatorilor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prin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canale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multiple integrate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Obtinerea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statutului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banca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de</a:t>
            </a:r>
            <a:r>
              <a:rPr lang="en-US" sz="1000" b="1" dirty="0" smtClean="0">
                <a:solidFill>
                  <a:srgbClr val="FF617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referinta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in Romania</a:t>
            </a:r>
          </a:p>
        </p:txBody>
      </p:sp>
      <p:sp>
        <p:nvSpPr>
          <p:cNvPr id="29" name="Rectangle 28"/>
          <p:cNvSpPr>
            <a:spLocks/>
          </p:cNvSpPr>
          <p:nvPr/>
        </p:nvSpPr>
        <p:spPr>
          <a:xfrm>
            <a:off x="2008430" y="3235194"/>
            <a:ext cx="6828366" cy="69249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Obtinerea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statutului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angajator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de top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in Romania</a:t>
            </a:r>
          </a:p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ro-RO" sz="1000" dirty="0"/>
              <a:t>Promovarea unei culturi orientate spre </a:t>
            </a:r>
            <a:r>
              <a:rPr lang="ro-RO" sz="1000" dirty="0" smtClean="0"/>
              <a:t>excelen</a:t>
            </a:r>
            <a:r>
              <a:rPr lang="en-US" sz="1000" dirty="0" smtClean="0"/>
              <a:t>ta</a:t>
            </a:r>
            <a:r>
              <a:rPr lang="ro-RO" sz="1000" dirty="0" smtClean="0"/>
              <a:t> </a:t>
            </a:r>
            <a:r>
              <a:rPr lang="en-US" sz="1000" dirty="0" smtClean="0"/>
              <a:t>s</a:t>
            </a:r>
            <a:r>
              <a:rPr lang="ro-RO" sz="1000" dirty="0" smtClean="0"/>
              <a:t>i </a:t>
            </a:r>
            <a:r>
              <a:rPr lang="en-US" sz="1000" dirty="0" err="1" smtClean="0"/>
              <a:t>nivel</a:t>
            </a:r>
            <a:r>
              <a:rPr lang="en-US" sz="1000" dirty="0" smtClean="0"/>
              <a:t> </a:t>
            </a:r>
            <a:r>
              <a:rPr lang="en-US" sz="1000" dirty="0" err="1" smtClean="0"/>
              <a:t>inalt</a:t>
            </a:r>
            <a:r>
              <a:rPr lang="en-US" sz="1000" dirty="0" smtClean="0"/>
              <a:t> de </a:t>
            </a:r>
            <a:r>
              <a:rPr lang="en-US" sz="1000" dirty="0" err="1" smtClean="0"/>
              <a:t>dedicare</a:t>
            </a:r>
            <a:r>
              <a:rPr lang="en-US" sz="1000" dirty="0" smtClean="0"/>
              <a:t> a </a:t>
            </a:r>
            <a:r>
              <a:rPr lang="ro-RO" sz="1000" b="1" dirty="0" smtClean="0"/>
              <a:t>angaja</a:t>
            </a:r>
            <a:r>
              <a:rPr lang="en-US" sz="1000" b="1" dirty="0" smtClean="0"/>
              <a:t>t</a:t>
            </a:r>
            <a:r>
              <a:rPr lang="ro-RO" sz="1000" b="1" dirty="0" smtClean="0"/>
              <a:t>ilor</a:t>
            </a:r>
            <a:r>
              <a:rPr lang="ro-RO" sz="1000" dirty="0"/>
              <a:t>, </a:t>
            </a:r>
            <a:r>
              <a:rPr lang="en-US" sz="1000" dirty="0" err="1" smtClean="0"/>
              <a:t>bazata</a:t>
            </a:r>
            <a:r>
              <a:rPr lang="en-US" sz="1000" dirty="0"/>
              <a:t> </a:t>
            </a:r>
            <a:r>
              <a:rPr lang="en-US" sz="1000" dirty="0" err="1" smtClean="0"/>
              <a:t>pe</a:t>
            </a:r>
            <a:r>
              <a:rPr lang="en-US" sz="1000" dirty="0" smtClean="0"/>
              <a:t> </a:t>
            </a:r>
            <a:r>
              <a:rPr lang="en-US" sz="1000" dirty="0" err="1" smtClean="0"/>
              <a:t>incredere</a:t>
            </a:r>
            <a:r>
              <a:rPr lang="en-US" sz="1000" dirty="0" smtClean="0"/>
              <a:t> </a:t>
            </a:r>
            <a:r>
              <a:rPr lang="ro-RO" sz="1000" dirty="0" smtClean="0"/>
              <a:t>reciproc</a:t>
            </a:r>
            <a:r>
              <a:rPr lang="en-US" sz="1000" dirty="0" smtClean="0"/>
              <a:t>a</a:t>
            </a:r>
            <a:r>
              <a:rPr lang="ro-RO" sz="1000" dirty="0" smtClean="0"/>
              <a:t>, spirit </a:t>
            </a:r>
            <a:r>
              <a:rPr lang="ro-RO" sz="1000" dirty="0"/>
              <a:t>de </a:t>
            </a:r>
            <a:r>
              <a:rPr lang="ro-RO" sz="1000" dirty="0" smtClean="0"/>
              <a:t>echip</a:t>
            </a:r>
            <a:r>
              <a:rPr lang="en-US" sz="1000" dirty="0" smtClean="0"/>
              <a:t>a</a:t>
            </a:r>
            <a:r>
              <a:rPr lang="ro-RO" sz="1000" dirty="0" smtClean="0"/>
              <a:t> </a:t>
            </a:r>
            <a:r>
              <a:rPr lang="en-US" sz="1000" dirty="0" smtClean="0"/>
              <a:t>s</a:t>
            </a:r>
            <a:r>
              <a:rPr lang="ro-RO" sz="1000" dirty="0" smtClean="0"/>
              <a:t>i dezvo</a:t>
            </a:r>
            <a:r>
              <a:rPr lang="en-US" sz="1000" dirty="0" err="1" smtClean="0"/>
              <a:t>ltare</a:t>
            </a:r>
            <a:r>
              <a:rPr lang="en-US" sz="1000" dirty="0" smtClean="0"/>
              <a:t> </a:t>
            </a:r>
            <a:r>
              <a:rPr lang="en-US" sz="1000" dirty="0" err="1" smtClean="0"/>
              <a:t>umana</a:t>
            </a:r>
            <a:endParaRPr lang="en-US" sz="1000" dirty="0" smtClean="0"/>
          </a:p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Cresterea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agilitatii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organizationale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disponibilitatii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schimbare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sustine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inovarea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continua</a:t>
            </a:r>
          </a:p>
        </p:txBody>
      </p:sp>
      <p:sp>
        <p:nvSpPr>
          <p:cNvPr id="30" name="Rectangle 29"/>
          <p:cNvSpPr>
            <a:spLocks/>
          </p:cNvSpPr>
          <p:nvPr/>
        </p:nvSpPr>
        <p:spPr>
          <a:xfrm>
            <a:off x="2008429" y="5258850"/>
            <a:ext cx="6828367" cy="30777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Tintirea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unei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cresterii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solide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performantei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atat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segmentul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retail cat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segmentul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companiilor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scara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larga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profitabilitatii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baza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/>
          </p:cNvSpPr>
          <p:nvPr/>
        </p:nvSpPr>
        <p:spPr>
          <a:xfrm>
            <a:off x="2012518" y="4225986"/>
            <a:ext cx="6820187" cy="53860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Sustinerea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cresterii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economice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investitiilor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in Romania</a:t>
            </a:r>
          </a:p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Desfasurarea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unei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afaceri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etice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corecte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in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conformitate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responsabilitatea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juridica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etica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bancii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80000" lvl="1" indent="-180000">
              <a:lnSpc>
                <a:spcPts val="1200"/>
              </a:lnSpc>
              <a:spcBef>
                <a:spcPts val="300"/>
              </a:spcBef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Sustinerea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initiativelor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scop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dezvoltarea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educatiei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culturii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progreselor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tehnologice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sportului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Group 112"/>
          <p:cNvGrpSpPr/>
          <p:nvPr/>
        </p:nvGrpSpPr>
        <p:grpSpPr>
          <a:xfrm>
            <a:off x="301590" y="954044"/>
            <a:ext cx="914400" cy="914400"/>
            <a:chOff x="3002757" y="1211375"/>
            <a:chExt cx="2770188" cy="2765312"/>
          </a:xfrm>
        </p:grpSpPr>
        <p:sp>
          <p:nvSpPr>
            <p:cNvPr id="34" name="Freeform 155"/>
            <p:cNvSpPr>
              <a:spLocks/>
            </p:cNvSpPr>
            <p:nvPr/>
          </p:nvSpPr>
          <p:spPr bwMode="auto">
            <a:xfrm>
              <a:off x="4622008" y="2044700"/>
              <a:ext cx="1150937" cy="1150938"/>
            </a:xfrm>
            <a:custGeom>
              <a:avLst/>
              <a:gdLst>
                <a:gd name="T0" fmla="*/ 328 w 1143"/>
                <a:gd name="T1" fmla="*/ 487 h 1143"/>
                <a:gd name="T2" fmla="*/ 276 w 1143"/>
                <a:gd name="T3" fmla="*/ 363 h 1143"/>
                <a:gd name="T4" fmla="*/ 174 w 1143"/>
                <a:gd name="T5" fmla="*/ 398 h 1143"/>
                <a:gd name="T6" fmla="*/ 0 w 1143"/>
                <a:gd name="T7" fmla="*/ 572 h 1143"/>
                <a:gd name="T8" fmla="*/ 175 w 1143"/>
                <a:gd name="T9" fmla="*/ 746 h 1143"/>
                <a:gd name="T10" fmla="*/ 211 w 1143"/>
                <a:gd name="T11" fmla="*/ 849 h 1143"/>
                <a:gd name="T12" fmla="*/ 86 w 1143"/>
                <a:gd name="T13" fmla="*/ 900 h 1143"/>
                <a:gd name="T14" fmla="*/ 246 w 1143"/>
                <a:gd name="T15" fmla="*/ 1060 h 1143"/>
                <a:gd name="T16" fmla="*/ 298 w 1143"/>
                <a:gd name="T17" fmla="*/ 936 h 1143"/>
                <a:gd name="T18" fmla="*/ 400 w 1143"/>
                <a:gd name="T19" fmla="*/ 972 h 1143"/>
                <a:gd name="T20" fmla="*/ 572 w 1143"/>
                <a:gd name="T21" fmla="*/ 1143 h 1143"/>
                <a:gd name="T22" fmla="*/ 1143 w 1143"/>
                <a:gd name="T23" fmla="*/ 572 h 1143"/>
                <a:gd name="T24" fmla="*/ 959 w 1143"/>
                <a:gd name="T25" fmla="*/ 388 h 1143"/>
                <a:gd name="T26" fmla="*/ 916 w 1143"/>
                <a:gd name="T27" fmla="*/ 345 h 1143"/>
                <a:gd name="T28" fmla="*/ 759 w 1143"/>
                <a:gd name="T29" fmla="*/ 187 h 1143"/>
                <a:gd name="T30" fmla="*/ 746 w 1143"/>
                <a:gd name="T31" fmla="*/ 175 h 1143"/>
                <a:gd name="T32" fmla="*/ 572 w 1143"/>
                <a:gd name="T33" fmla="*/ 0 h 1143"/>
                <a:gd name="T34" fmla="*/ 572 w 1143"/>
                <a:gd name="T35" fmla="*/ 0 h 1143"/>
                <a:gd name="T36" fmla="*/ 398 w 1143"/>
                <a:gd name="T37" fmla="*/ 174 h 1143"/>
                <a:gd name="T38" fmla="*/ 378 w 1143"/>
                <a:gd name="T39" fmla="*/ 194 h 1143"/>
                <a:gd name="T40" fmla="*/ 379 w 1143"/>
                <a:gd name="T41" fmla="*/ 194 h 1143"/>
                <a:gd name="T42" fmla="*/ 363 w 1143"/>
                <a:gd name="T43" fmla="*/ 276 h 1143"/>
                <a:gd name="T44" fmla="*/ 488 w 1143"/>
                <a:gd name="T45" fmla="*/ 328 h 1143"/>
                <a:gd name="T46" fmla="*/ 328 w 1143"/>
                <a:gd name="T47" fmla="*/ 487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43" h="1143">
                  <a:moveTo>
                    <a:pt x="328" y="487"/>
                  </a:moveTo>
                  <a:cubicBezTo>
                    <a:pt x="272" y="446"/>
                    <a:pt x="296" y="413"/>
                    <a:pt x="276" y="363"/>
                  </a:cubicBezTo>
                  <a:cubicBezTo>
                    <a:pt x="266" y="336"/>
                    <a:pt x="236" y="336"/>
                    <a:pt x="174" y="398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175" y="746"/>
                    <a:pt x="175" y="746"/>
                    <a:pt x="175" y="746"/>
                  </a:cubicBezTo>
                  <a:cubicBezTo>
                    <a:pt x="238" y="809"/>
                    <a:pt x="237" y="839"/>
                    <a:pt x="211" y="849"/>
                  </a:cubicBezTo>
                  <a:cubicBezTo>
                    <a:pt x="160" y="868"/>
                    <a:pt x="127" y="844"/>
                    <a:pt x="86" y="900"/>
                  </a:cubicBezTo>
                  <a:cubicBezTo>
                    <a:pt x="16" y="997"/>
                    <a:pt x="150" y="1131"/>
                    <a:pt x="246" y="1060"/>
                  </a:cubicBezTo>
                  <a:cubicBezTo>
                    <a:pt x="303" y="1019"/>
                    <a:pt x="279" y="986"/>
                    <a:pt x="298" y="936"/>
                  </a:cubicBezTo>
                  <a:cubicBezTo>
                    <a:pt x="308" y="909"/>
                    <a:pt x="338" y="909"/>
                    <a:pt x="400" y="972"/>
                  </a:cubicBezTo>
                  <a:cubicBezTo>
                    <a:pt x="572" y="1143"/>
                    <a:pt x="572" y="1143"/>
                    <a:pt x="572" y="1143"/>
                  </a:cubicBezTo>
                  <a:cubicBezTo>
                    <a:pt x="1143" y="572"/>
                    <a:pt x="1143" y="572"/>
                    <a:pt x="1143" y="572"/>
                  </a:cubicBezTo>
                  <a:cubicBezTo>
                    <a:pt x="959" y="388"/>
                    <a:pt x="959" y="388"/>
                    <a:pt x="959" y="388"/>
                  </a:cubicBezTo>
                  <a:cubicBezTo>
                    <a:pt x="916" y="345"/>
                    <a:pt x="916" y="345"/>
                    <a:pt x="916" y="345"/>
                  </a:cubicBezTo>
                  <a:cubicBezTo>
                    <a:pt x="759" y="187"/>
                    <a:pt x="759" y="187"/>
                    <a:pt x="759" y="187"/>
                  </a:cubicBezTo>
                  <a:cubicBezTo>
                    <a:pt x="755" y="183"/>
                    <a:pt x="751" y="179"/>
                    <a:pt x="746" y="175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398" y="174"/>
                    <a:pt x="398" y="174"/>
                    <a:pt x="398" y="174"/>
                  </a:cubicBezTo>
                  <a:cubicBezTo>
                    <a:pt x="378" y="194"/>
                    <a:pt x="378" y="194"/>
                    <a:pt x="378" y="194"/>
                  </a:cubicBezTo>
                  <a:cubicBezTo>
                    <a:pt x="379" y="194"/>
                    <a:pt x="379" y="194"/>
                    <a:pt x="379" y="194"/>
                  </a:cubicBezTo>
                  <a:cubicBezTo>
                    <a:pt x="336" y="243"/>
                    <a:pt x="339" y="267"/>
                    <a:pt x="363" y="276"/>
                  </a:cubicBezTo>
                  <a:cubicBezTo>
                    <a:pt x="413" y="295"/>
                    <a:pt x="446" y="272"/>
                    <a:pt x="488" y="328"/>
                  </a:cubicBezTo>
                  <a:cubicBezTo>
                    <a:pt x="559" y="425"/>
                    <a:pt x="425" y="558"/>
                    <a:pt x="328" y="48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7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Freeform 157"/>
            <p:cNvSpPr>
              <a:spLocks/>
            </p:cNvSpPr>
            <p:nvPr/>
          </p:nvSpPr>
          <p:spPr bwMode="auto">
            <a:xfrm>
              <a:off x="3851332" y="1211375"/>
              <a:ext cx="1071563" cy="1069975"/>
            </a:xfrm>
            <a:custGeom>
              <a:avLst/>
              <a:gdLst>
                <a:gd name="T0" fmla="*/ 378 w 1062"/>
                <a:gd name="T1" fmla="*/ 908 h 1062"/>
                <a:gd name="T2" fmla="*/ 335 w 1062"/>
                <a:gd name="T3" fmla="*/ 852 h 1062"/>
                <a:gd name="T4" fmla="*/ 372 w 1062"/>
                <a:gd name="T5" fmla="*/ 845 h 1062"/>
                <a:gd name="T6" fmla="*/ 470 w 1062"/>
                <a:gd name="T7" fmla="*/ 791 h 1062"/>
                <a:gd name="T8" fmla="*/ 451 w 1062"/>
                <a:gd name="T9" fmla="*/ 611 h 1062"/>
                <a:gd name="T10" fmla="*/ 271 w 1062"/>
                <a:gd name="T11" fmla="*/ 592 h 1062"/>
                <a:gd name="T12" fmla="*/ 217 w 1062"/>
                <a:gd name="T13" fmla="*/ 690 h 1062"/>
                <a:gd name="T14" fmla="*/ 210 w 1062"/>
                <a:gd name="T15" fmla="*/ 727 h 1062"/>
                <a:gd name="T16" fmla="*/ 173 w 1062"/>
                <a:gd name="T17" fmla="*/ 703 h 1062"/>
                <a:gd name="T18" fmla="*/ 164 w 1062"/>
                <a:gd name="T19" fmla="*/ 694 h 1062"/>
                <a:gd name="T20" fmla="*/ 0 w 1062"/>
                <a:gd name="T21" fmla="*/ 531 h 1062"/>
                <a:gd name="T22" fmla="*/ 155 w 1062"/>
                <a:gd name="T23" fmla="*/ 376 h 1062"/>
                <a:gd name="T24" fmla="*/ 167 w 1062"/>
                <a:gd name="T25" fmla="*/ 365 h 1062"/>
                <a:gd name="T26" fmla="*/ 167 w 1062"/>
                <a:gd name="T27" fmla="*/ 365 h 1062"/>
                <a:gd name="T28" fmla="*/ 532 w 1062"/>
                <a:gd name="T29" fmla="*/ 0 h 1062"/>
                <a:gd name="T30" fmla="*/ 1062 w 1062"/>
                <a:gd name="T31" fmla="*/ 531 h 1062"/>
                <a:gd name="T32" fmla="*/ 911 w 1062"/>
                <a:gd name="T33" fmla="*/ 682 h 1062"/>
                <a:gd name="T34" fmla="*/ 857 w 1062"/>
                <a:gd name="T35" fmla="*/ 753 h 1062"/>
                <a:gd name="T36" fmla="*/ 865 w 1062"/>
                <a:gd name="T37" fmla="*/ 819 h 1062"/>
                <a:gd name="T38" fmla="*/ 886 w 1062"/>
                <a:gd name="T39" fmla="*/ 832 h 1062"/>
                <a:gd name="T40" fmla="*/ 940 w 1062"/>
                <a:gd name="T41" fmla="*/ 843 h 1062"/>
                <a:gd name="T42" fmla="*/ 986 w 1062"/>
                <a:gd name="T43" fmla="*/ 860 h 1062"/>
                <a:gd name="T44" fmla="*/ 997 w 1062"/>
                <a:gd name="T45" fmla="*/ 873 h 1062"/>
                <a:gd name="T46" fmla="*/ 982 w 1062"/>
                <a:gd name="T47" fmla="*/ 979 h 1062"/>
                <a:gd name="T48" fmla="*/ 877 w 1062"/>
                <a:gd name="T49" fmla="*/ 993 h 1062"/>
                <a:gd name="T50" fmla="*/ 864 w 1062"/>
                <a:gd name="T51" fmla="*/ 982 h 1062"/>
                <a:gd name="T52" fmla="*/ 847 w 1062"/>
                <a:gd name="T53" fmla="*/ 936 h 1062"/>
                <a:gd name="T54" fmla="*/ 836 w 1062"/>
                <a:gd name="T55" fmla="*/ 882 h 1062"/>
                <a:gd name="T56" fmla="*/ 822 w 1062"/>
                <a:gd name="T57" fmla="*/ 861 h 1062"/>
                <a:gd name="T58" fmla="*/ 686 w 1062"/>
                <a:gd name="T59" fmla="*/ 907 h 1062"/>
                <a:gd name="T60" fmla="*/ 531 w 1062"/>
                <a:gd name="T61" fmla="*/ 1062 h 1062"/>
                <a:gd name="T62" fmla="*/ 378 w 1062"/>
                <a:gd name="T63" fmla="*/ 908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2" h="1062">
                  <a:moveTo>
                    <a:pt x="378" y="908"/>
                  </a:moveTo>
                  <a:cubicBezTo>
                    <a:pt x="346" y="876"/>
                    <a:pt x="337" y="859"/>
                    <a:pt x="335" y="852"/>
                  </a:cubicBezTo>
                  <a:cubicBezTo>
                    <a:pt x="348" y="848"/>
                    <a:pt x="360" y="847"/>
                    <a:pt x="372" y="845"/>
                  </a:cubicBezTo>
                  <a:cubicBezTo>
                    <a:pt x="402" y="842"/>
                    <a:pt x="436" y="839"/>
                    <a:pt x="470" y="791"/>
                  </a:cubicBezTo>
                  <a:cubicBezTo>
                    <a:pt x="510" y="737"/>
                    <a:pt x="502" y="663"/>
                    <a:pt x="451" y="611"/>
                  </a:cubicBezTo>
                  <a:cubicBezTo>
                    <a:pt x="399" y="560"/>
                    <a:pt x="326" y="552"/>
                    <a:pt x="271" y="592"/>
                  </a:cubicBezTo>
                  <a:cubicBezTo>
                    <a:pt x="223" y="627"/>
                    <a:pt x="220" y="660"/>
                    <a:pt x="217" y="690"/>
                  </a:cubicBezTo>
                  <a:cubicBezTo>
                    <a:pt x="216" y="703"/>
                    <a:pt x="215" y="715"/>
                    <a:pt x="210" y="727"/>
                  </a:cubicBezTo>
                  <a:cubicBezTo>
                    <a:pt x="205" y="726"/>
                    <a:pt x="193" y="720"/>
                    <a:pt x="173" y="703"/>
                  </a:cubicBezTo>
                  <a:cubicBezTo>
                    <a:pt x="164" y="694"/>
                    <a:pt x="164" y="694"/>
                    <a:pt x="164" y="694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155" y="376"/>
                    <a:pt x="155" y="376"/>
                    <a:pt x="155" y="376"/>
                  </a:cubicBezTo>
                  <a:cubicBezTo>
                    <a:pt x="159" y="372"/>
                    <a:pt x="163" y="369"/>
                    <a:pt x="167" y="365"/>
                  </a:cubicBezTo>
                  <a:cubicBezTo>
                    <a:pt x="167" y="365"/>
                    <a:pt x="167" y="365"/>
                    <a:pt x="167" y="365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1062" y="531"/>
                    <a:pt x="1062" y="531"/>
                    <a:pt x="1062" y="531"/>
                  </a:cubicBezTo>
                  <a:cubicBezTo>
                    <a:pt x="911" y="682"/>
                    <a:pt x="911" y="682"/>
                    <a:pt x="911" y="682"/>
                  </a:cubicBezTo>
                  <a:cubicBezTo>
                    <a:pt x="884" y="710"/>
                    <a:pt x="866" y="733"/>
                    <a:pt x="857" y="753"/>
                  </a:cubicBezTo>
                  <a:cubicBezTo>
                    <a:pt x="842" y="788"/>
                    <a:pt x="855" y="809"/>
                    <a:pt x="865" y="819"/>
                  </a:cubicBezTo>
                  <a:cubicBezTo>
                    <a:pt x="870" y="824"/>
                    <a:pt x="877" y="829"/>
                    <a:pt x="886" y="832"/>
                  </a:cubicBezTo>
                  <a:cubicBezTo>
                    <a:pt x="906" y="840"/>
                    <a:pt x="925" y="841"/>
                    <a:pt x="940" y="843"/>
                  </a:cubicBezTo>
                  <a:cubicBezTo>
                    <a:pt x="960" y="845"/>
                    <a:pt x="972" y="846"/>
                    <a:pt x="986" y="860"/>
                  </a:cubicBezTo>
                  <a:cubicBezTo>
                    <a:pt x="990" y="864"/>
                    <a:pt x="993" y="868"/>
                    <a:pt x="997" y="873"/>
                  </a:cubicBezTo>
                  <a:cubicBezTo>
                    <a:pt x="1025" y="912"/>
                    <a:pt x="1007" y="954"/>
                    <a:pt x="982" y="979"/>
                  </a:cubicBezTo>
                  <a:cubicBezTo>
                    <a:pt x="958" y="1003"/>
                    <a:pt x="916" y="1022"/>
                    <a:pt x="877" y="993"/>
                  </a:cubicBezTo>
                  <a:cubicBezTo>
                    <a:pt x="872" y="990"/>
                    <a:pt x="867" y="986"/>
                    <a:pt x="864" y="982"/>
                  </a:cubicBezTo>
                  <a:cubicBezTo>
                    <a:pt x="850" y="968"/>
                    <a:pt x="849" y="957"/>
                    <a:pt x="847" y="936"/>
                  </a:cubicBezTo>
                  <a:cubicBezTo>
                    <a:pt x="845" y="921"/>
                    <a:pt x="843" y="903"/>
                    <a:pt x="836" y="882"/>
                  </a:cubicBezTo>
                  <a:cubicBezTo>
                    <a:pt x="832" y="874"/>
                    <a:pt x="828" y="866"/>
                    <a:pt x="822" y="861"/>
                  </a:cubicBezTo>
                  <a:cubicBezTo>
                    <a:pt x="777" y="816"/>
                    <a:pt x="708" y="885"/>
                    <a:pt x="686" y="907"/>
                  </a:cubicBezTo>
                  <a:cubicBezTo>
                    <a:pt x="531" y="1062"/>
                    <a:pt x="531" y="1062"/>
                    <a:pt x="531" y="1062"/>
                  </a:cubicBezTo>
                  <a:lnTo>
                    <a:pt x="378" y="90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7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Freeform 159"/>
            <p:cNvSpPr>
              <a:spLocks/>
            </p:cNvSpPr>
            <p:nvPr/>
          </p:nvSpPr>
          <p:spPr bwMode="auto">
            <a:xfrm>
              <a:off x="3002757" y="1990725"/>
              <a:ext cx="1150938" cy="1152525"/>
            </a:xfrm>
            <a:custGeom>
              <a:avLst/>
              <a:gdLst>
                <a:gd name="T0" fmla="*/ 814 w 1143"/>
                <a:gd name="T1" fmla="*/ 656 h 1143"/>
                <a:gd name="T2" fmla="*/ 866 w 1143"/>
                <a:gd name="T3" fmla="*/ 780 h 1143"/>
                <a:gd name="T4" fmla="*/ 969 w 1143"/>
                <a:gd name="T5" fmla="*/ 745 h 1143"/>
                <a:gd name="T6" fmla="*/ 1143 w 1143"/>
                <a:gd name="T7" fmla="*/ 572 h 1143"/>
                <a:gd name="T8" fmla="*/ 968 w 1143"/>
                <a:gd name="T9" fmla="*/ 397 h 1143"/>
                <a:gd name="T10" fmla="*/ 932 w 1143"/>
                <a:gd name="T11" fmla="*/ 294 h 1143"/>
                <a:gd name="T12" fmla="*/ 1057 w 1143"/>
                <a:gd name="T13" fmla="*/ 243 h 1143"/>
                <a:gd name="T14" fmla="*/ 896 w 1143"/>
                <a:gd name="T15" fmla="*/ 83 h 1143"/>
                <a:gd name="T16" fmla="*/ 845 w 1143"/>
                <a:gd name="T17" fmla="*/ 207 h 1143"/>
                <a:gd name="T18" fmla="*/ 743 w 1143"/>
                <a:gd name="T19" fmla="*/ 172 h 1143"/>
                <a:gd name="T20" fmla="*/ 571 w 1143"/>
                <a:gd name="T21" fmla="*/ 0 h 1143"/>
                <a:gd name="T22" fmla="*/ 0 w 1143"/>
                <a:gd name="T23" fmla="*/ 571 h 1143"/>
                <a:gd name="T24" fmla="*/ 184 w 1143"/>
                <a:gd name="T25" fmla="*/ 755 h 1143"/>
                <a:gd name="T26" fmla="*/ 227 w 1143"/>
                <a:gd name="T27" fmla="*/ 798 h 1143"/>
                <a:gd name="T28" fmla="*/ 384 w 1143"/>
                <a:gd name="T29" fmla="*/ 956 h 1143"/>
                <a:gd name="T30" fmla="*/ 396 w 1143"/>
                <a:gd name="T31" fmla="*/ 968 h 1143"/>
                <a:gd name="T32" fmla="*/ 571 w 1143"/>
                <a:gd name="T33" fmla="*/ 1143 h 1143"/>
                <a:gd name="T34" fmla="*/ 571 w 1143"/>
                <a:gd name="T35" fmla="*/ 1143 h 1143"/>
                <a:gd name="T36" fmla="*/ 745 w 1143"/>
                <a:gd name="T37" fmla="*/ 969 h 1143"/>
                <a:gd name="T38" fmla="*/ 765 w 1143"/>
                <a:gd name="T39" fmla="*/ 949 h 1143"/>
                <a:gd name="T40" fmla="*/ 764 w 1143"/>
                <a:gd name="T41" fmla="*/ 949 h 1143"/>
                <a:gd name="T42" fmla="*/ 780 w 1143"/>
                <a:gd name="T43" fmla="*/ 867 h 1143"/>
                <a:gd name="T44" fmla="*/ 655 w 1143"/>
                <a:gd name="T45" fmla="*/ 815 h 1143"/>
                <a:gd name="T46" fmla="*/ 814 w 1143"/>
                <a:gd name="T47" fmla="*/ 656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43" h="1143">
                  <a:moveTo>
                    <a:pt x="814" y="656"/>
                  </a:moveTo>
                  <a:cubicBezTo>
                    <a:pt x="871" y="697"/>
                    <a:pt x="847" y="730"/>
                    <a:pt x="866" y="780"/>
                  </a:cubicBezTo>
                  <a:cubicBezTo>
                    <a:pt x="877" y="807"/>
                    <a:pt x="907" y="808"/>
                    <a:pt x="969" y="745"/>
                  </a:cubicBezTo>
                  <a:cubicBezTo>
                    <a:pt x="1143" y="572"/>
                    <a:pt x="1143" y="572"/>
                    <a:pt x="1143" y="572"/>
                  </a:cubicBezTo>
                  <a:cubicBezTo>
                    <a:pt x="968" y="397"/>
                    <a:pt x="968" y="397"/>
                    <a:pt x="968" y="397"/>
                  </a:cubicBezTo>
                  <a:cubicBezTo>
                    <a:pt x="905" y="334"/>
                    <a:pt x="905" y="304"/>
                    <a:pt x="932" y="294"/>
                  </a:cubicBezTo>
                  <a:cubicBezTo>
                    <a:pt x="983" y="275"/>
                    <a:pt x="1016" y="299"/>
                    <a:pt x="1057" y="243"/>
                  </a:cubicBezTo>
                  <a:cubicBezTo>
                    <a:pt x="1127" y="146"/>
                    <a:pt x="993" y="12"/>
                    <a:pt x="896" y="83"/>
                  </a:cubicBezTo>
                  <a:cubicBezTo>
                    <a:pt x="840" y="124"/>
                    <a:pt x="864" y="157"/>
                    <a:pt x="845" y="207"/>
                  </a:cubicBezTo>
                  <a:cubicBezTo>
                    <a:pt x="835" y="234"/>
                    <a:pt x="805" y="234"/>
                    <a:pt x="743" y="172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184" y="755"/>
                    <a:pt x="184" y="755"/>
                    <a:pt x="184" y="755"/>
                  </a:cubicBezTo>
                  <a:cubicBezTo>
                    <a:pt x="227" y="798"/>
                    <a:pt x="227" y="798"/>
                    <a:pt x="227" y="798"/>
                  </a:cubicBezTo>
                  <a:cubicBezTo>
                    <a:pt x="384" y="956"/>
                    <a:pt x="384" y="956"/>
                    <a:pt x="384" y="956"/>
                  </a:cubicBezTo>
                  <a:cubicBezTo>
                    <a:pt x="388" y="960"/>
                    <a:pt x="392" y="964"/>
                    <a:pt x="396" y="968"/>
                  </a:cubicBezTo>
                  <a:cubicBezTo>
                    <a:pt x="571" y="1143"/>
                    <a:pt x="571" y="1143"/>
                    <a:pt x="571" y="1143"/>
                  </a:cubicBezTo>
                  <a:cubicBezTo>
                    <a:pt x="571" y="1143"/>
                    <a:pt x="571" y="1143"/>
                    <a:pt x="571" y="1143"/>
                  </a:cubicBezTo>
                  <a:cubicBezTo>
                    <a:pt x="745" y="969"/>
                    <a:pt x="745" y="969"/>
                    <a:pt x="745" y="969"/>
                  </a:cubicBezTo>
                  <a:cubicBezTo>
                    <a:pt x="765" y="949"/>
                    <a:pt x="765" y="949"/>
                    <a:pt x="765" y="949"/>
                  </a:cubicBezTo>
                  <a:cubicBezTo>
                    <a:pt x="764" y="949"/>
                    <a:pt x="764" y="949"/>
                    <a:pt x="764" y="949"/>
                  </a:cubicBezTo>
                  <a:cubicBezTo>
                    <a:pt x="807" y="900"/>
                    <a:pt x="804" y="876"/>
                    <a:pt x="780" y="867"/>
                  </a:cubicBezTo>
                  <a:cubicBezTo>
                    <a:pt x="729" y="848"/>
                    <a:pt x="697" y="872"/>
                    <a:pt x="655" y="815"/>
                  </a:cubicBezTo>
                  <a:cubicBezTo>
                    <a:pt x="584" y="718"/>
                    <a:pt x="717" y="585"/>
                    <a:pt x="814" y="65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7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Freeform 161"/>
            <p:cNvSpPr>
              <a:spLocks/>
            </p:cNvSpPr>
            <p:nvPr/>
          </p:nvSpPr>
          <p:spPr bwMode="auto">
            <a:xfrm>
              <a:off x="3825082" y="2825749"/>
              <a:ext cx="1150937" cy="1150938"/>
            </a:xfrm>
            <a:custGeom>
              <a:avLst/>
              <a:gdLst>
                <a:gd name="T0" fmla="*/ 655 w 1143"/>
                <a:gd name="T1" fmla="*/ 328 h 1143"/>
                <a:gd name="T2" fmla="*/ 780 w 1143"/>
                <a:gd name="T3" fmla="*/ 276 h 1143"/>
                <a:gd name="T4" fmla="*/ 745 w 1143"/>
                <a:gd name="T5" fmla="*/ 174 h 1143"/>
                <a:gd name="T6" fmla="*/ 571 w 1143"/>
                <a:gd name="T7" fmla="*/ 0 h 1143"/>
                <a:gd name="T8" fmla="*/ 396 w 1143"/>
                <a:gd name="T9" fmla="*/ 175 h 1143"/>
                <a:gd name="T10" fmla="*/ 294 w 1143"/>
                <a:gd name="T11" fmla="*/ 211 h 1143"/>
                <a:gd name="T12" fmla="*/ 243 w 1143"/>
                <a:gd name="T13" fmla="*/ 86 h 1143"/>
                <a:gd name="T14" fmla="*/ 82 w 1143"/>
                <a:gd name="T15" fmla="*/ 247 h 1143"/>
                <a:gd name="T16" fmla="*/ 207 w 1143"/>
                <a:gd name="T17" fmla="*/ 298 h 1143"/>
                <a:gd name="T18" fmla="*/ 171 w 1143"/>
                <a:gd name="T19" fmla="*/ 400 h 1143"/>
                <a:gd name="T20" fmla="*/ 0 w 1143"/>
                <a:gd name="T21" fmla="*/ 572 h 1143"/>
                <a:gd name="T22" fmla="*/ 571 w 1143"/>
                <a:gd name="T23" fmla="*/ 1143 h 1143"/>
                <a:gd name="T24" fmla="*/ 755 w 1143"/>
                <a:gd name="T25" fmla="*/ 959 h 1143"/>
                <a:gd name="T26" fmla="*/ 798 w 1143"/>
                <a:gd name="T27" fmla="*/ 916 h 1143"/>
                <a:gd name="T28" fmla="*/ 955 w 1143"/>
                <a:gd name="T29" fmla="*/ 759 h 1143"/>
                <a:gd name="T30" fmla="*/ 968 w 1143"/>
                <a:gd name="T31" fmla="*/ 747 h 1143"/>
                <a:gd name="T32" fmla="*/ 1143 w 1143"/>
                <a:gd name="T33" fmla="*/ 572 h 1143"/>
                <a:gd name="T34" fmla="*/ 1143 w 1143"/>
                <a:gd name="T35" fmla="*/ 572 h 1143"/>
                <a:gd name="T36" fmla="*/ 969 w 1143"/>
                <a:gd name="T37" fmla="*/ 398 h 1143"/>
                <a:gd name="T38" fmla="*/ 949 w 1143"/>
                <a:gd name="T39" fmla="*/ 378 h 1143"/>
                <a:gd name="T40" fmla="*/ 948 w 1143"/>
                <a:gd name="T41" fmla="*/ 379 h 1143"/>
                <a:gd name="T42" fmla="*/ 867 w 1143"/>
                <a:gd name="T43" fmla="*/ 363 h 1143"/>
                <a:gd name="T44" fmla="*/ 815 w 1143"/>
                <a:gd name="T45" fmla="*/ 488 h 1143"/>
                <a:gd name="T46" fmla="*/ 655 w 1143"/>
                <a:gd name="T47" fmla="*/ 328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43" h="1143">
                  <a:moveTo>
                    <a:pt x="655" y="328"/>
                  </a:moveTo>
                  <a:cubicBezTo>
                    <a:pt x="697" y="272"/>
                    <a:pt x="730" y="296"/>
                    <a:pt x="780" y="276"/>
                  </a:cubicBezTo>
                  <a:cubicBezTo>
                    <a:pt x="807" y="266"/>
                    <a:pt x="807" y="236"/>
                    <a:pt x="745" y="174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396" y="175"/>
                    <a:pt x="396" y="175"/>
                    <a:pt x="396" y="175"/>
                  </a:cubicBezTo>
                  <a:cubicBezTo>
                    <a:pt x="334" y="238"/>
                    <a:pt x="304" y="237"/>
                    <a:pt x="294" y="211"/>
                  </a:cubicBezTo>
                  <a:cubicBezTo>
                    <a:pt x="275" y="160"/>
                    <a:pt x="299" y="127"/>
                    <a:pt x="243" y="86"/>
                  </a:cubicBezTo>
                  <a:cubicBezTo>
                    <a:pt x="146" y="16"/>
                    <a:pt x="12" y="150"/>
                    <a:pt x="82" y="247"/>
                  </a:cubicBezTo>
                  <a:cubicBezTo>
                    <a:pt x="123" y="303"/>
                    <a:pt x="156" y="279"/>
                    <a:pt x="207" y="298"/>
                  </a:cubicBezTo>
                  <a:cubicBezTo>
                    <a:pt x="234" y="308"/>
                    <a:pt x="234" y="338"/>
                    <a:pt x="171" y="400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571" y="1143"/>
                    <a:pt x="571" y="1143"/>
                    <a:pt x="571" y="1143"/>
                  </a:cubicBezTo>
                  <a:cubicBezTo>
                    <a:pt x="755" y="959"/>
                    <a:pt x="755" y="959"/>
                    <a:pt x="755" y="959"/>
                  </a:cubicBezTo>
                  <a:cubicBezTo>
                    <a:pt x="798" y="916"/>
                    <a:pt x="798" y="916"/>
                    <a:pt x="798" y="916"/>
                  </a:cubicBezTo>
                  <a:cubicBezTo>
                    <a:pt x="955" y="759"/>
                    <a:pt x="955" y="759"/>
                    <a:pt x="955" y="759"/>
                  </a:cubicBezTo>
                  <a:cubicBezTo>
                    <a:pt x="959" y="755"/>
                    <a:pt x="964" y="751"/>
                    <a:pt x="968" y="747"/>
                  </a:cubicBezTo>
                  <a:cubicBezTo>
                    <a:pt x="1143" y="572"/>
                    <a:pt x="1143" y="572"/>
                    <a:pt x="1143" y="572"/>
                  </a:cubicBezTo>
                  <a:cubicBezTo>
                    <a:pt x="1143" y="572"/>
                    <a:pt x="1143" y="572"/>
                    <a:pt x="1143" y="572"/>
                  </a:cubicBezTo>
                  <a:cubicBezTo>
                    <a:pt x="969" y="398"/>
                    <a:pt x="969" y="398"/>
                    <a:pt x="969" y="398"/>
                  </a:cubicBezTo>
                  <a:cubicBezTo>
                    <a:pt x="949" y="378"/>
                    <a:pt x="949" y="378"/>
                    <a:pt x="949" y="378"/>
                  </a:cubicBezTo>
                  <a:cubicBezTo>
                    <a:pt x="948" y="379"/>
                    <a:pt x="948" y="379"/>
                    <a:pt x="948" y="379"/>
                  </a:cubicBezTo>
                  <a:cubicBezTo>
                    <a:pt x="900" y="336"/>
                    <a:pt x="876" y="339"/>
                    <a:pt x="867" y="363"/>
                  </a:cubicBezTo>
                  <a:cubicBezTo>
                    <a:pt x="847" y="413"/>
                    <a:pt x="871" y="446"/>
                    <a:pt x="815" y="488"/>
                  </a:cubicBezTo>
                  <a:cubicBezTo>
                    <a:pt x="718" y="559"/>
                    <a:pt x="584" y="425"/>
                    <a:pt x="655" y="328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7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 rot="18894124">
            <a:off x="428197" y="1523234"/>
            <a:ext cx="1393578" cy="318924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pPr>
              <a:spcBef>
                <a:spcPts val="1600"/>
              </a:spcBef>
              <a:buClr>
                <a:schemeClr val="bg2"/>
              </a:buClr>
              <a:buSzPct val="90000"/>
            </a:pPr>
            <a:r>
              <a:rPr lang="en-US" sz="1600" b="1" dirty="0" smtClean="0">
                <a:solidFill>
                  <a:schemeClr val="tx1"/>
                </a:solidFill>
                <a:latin typeface="Arial"/>
              </a:rPr>
              <a:t>VIZIUNE 2020</a:t>
            </a:r>
          </a:p>
        </p:txBody>
      </p:sp>
    </p:spTree>
    <p:extLst>
      <p:ext uri="{BB962C8B-B14F-4D97-AF65-F5344CB8AC3E}">
        <p14:creationId xmlns:p14="http://schemas.microsoft.com/office/powerpoint/2010/main" val="42914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176085" y="6034783"/>
            <a:ext cx="3868881" cy="205621"/>
          </a:xfrm>
          <a:prstGeom prst="rect">
            <a:avLst/>
          </a:prstGeom>
          <a:noFill/>
        </p:spPr>
        <p:txBody>
          <a:bodyPr wrap="square" lIns="33236" tIns="33236" rIns="33236" bIns="33236" rtlCol="0" anchor="ctr">
            <a:spAutoFit/>
          </a:bodyPr>
          <a:lstStyle/>
          <a:p>
            <a:pPr>
              <a:spcBef>
                <a:spcPts val="1477"/>
              </a:spcBef>
              <a:buClr>
                <a:schemeClr val="bg2"/>
              </a:buClr>
              <a:buSzPct val="90000"/>
            </a:pPr>
            <a:endParaRPr lang="en-US" sz="900" i="1" dirty="0">
              <a:latin typeface="Arial"/>
            </a:endParaRPr>
          </a:p>
        </p:txBody>
      </p:sp>
      <p:sp>
        <p:nvSpPr>
          <p:cNvPr id="22" name="Title 2"/>
          <p:cNvSpPr>
            <a:spLocks noGrp="1"/>
          </p:cNvSpPr>
          <p:nvPr>
            <p:ph type="title"/>
          </p:nvPr>
        </p:nvSpPr>
        <p:spPr>
          <a:xfrm>
            <a:off x="371475" y="240917"/>
            <a:ext cx="8424380" cy="276999"/>
          </a:xfrm>
        </p:spPr>
        <p:txBody>
          <a:bodyPr/>
          <a:lstStyle/>
          <a:p>
            <a:r>
              <a:rPr lang="en-US" sz="1800" b="1" dirty="0" smtClean="0"/>
              <a:t>Program de </a:t>
            </a:r>
            <a:r>
              <a:rPr lang="en-US" sz="1800" b="1" dirty="0" err="1" smtClean="0"/>
              <a:t>transformare</a:t>
            </a:r>
            <a:r>
              <a:rPr lang="en-US" sz="1800" b="1" dirty="0" smtClean="0"/>
              <a:t> - BRD</a:t>
            </a:r>
            <a:endParaRPr lang="en-GB" sz="1800" b="1" dirty="0"/>
          </a:p>
        </p:txBody>
      </p:sp>
      <p:sp>
        <p:nvSpPr>
          <p:cNvPr id="52" name="Rounded Rectangle 51"/>
          <p:cNvSpPr/>
          <p:nvPr/>
        </p:nvSpPr>
        <p:spPr>
          <a:xfrm>
            <a:off x="371475" y="1857375"/>
            <a:ext cx="3590925" cy="3333750"/>
          </a:xfrm>
          <a:prstGeom prst="roundRect">
            <a:avLst>
              <a:gd name="adj" fmla="val 0"/>
            </a:avLst>
          </a:prstGeom>
          <a:solidFill>
            <a:srgbClr val="EAEAEE"/>
          </a:solidFill>
          <a:ln w="15875" cap="flat" cmpd="sng" algn="ctr">
            <a:solidFill>
              <a:srgbClr val="FFFFFF"/>
            </a:solidFill>
            <a:prstDash val="solid"/>
          </a:ln>
          <a:effectLst/>
        </p:spPr>
        <p:txBody>
          <a:bodyPr lIns="72000" tIns="72000" rIns="72000" bIns="72000" rtlCol="0" anchor="t" anchorCtr="0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Rectangle 52"/>
          <p:cNvSpPr>
            <a:spLocks/>
          </p:cNvSpPr>
          <p:nvPr/>
        </p:nvSpPr>
        <p:spPr>
          <a:xfrm>
            <a:off x="793704" y="3066036"/>
            <a:ext cx="3019425" cy="135421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t" anchorCtr="0">
            <a:spAutoFit/>
          </a:bodyPr>
          <a:lstStyle/>
          <a:p>
            <a:pPr marL="0" lvl="1" fontAlgn="base">
              <a:spcAft>
                <a:spcPct val="0"/>
              </a:spcAft>
              <a:buSzPct val="100000"/>
            </a:pPr>
            <a:r>
              <a:rPr lang="en-US" sz="2000" b="1" kern="0" dirty="0" err="1">
                <a:solidFill>
                  <a:srgbClr val="C40021"/>
                </a:solidFill>
                <a:cs typeface="Arial Narrow" pitchFamily="34" charset="0"/>
              </a:rPr>
              <a:t>Accelerarea</a:t>
            </a:r>
            <a:r>
              <a:rPr lang="en-US" sz="2000" b="1" kern="0" dirty="0">
                <a:solidFill>
                  <a:srgbClr val="C40021"/>
                </a:solidFill>
                <a:cs typeface="Arial Narrow" pitchFamily="34" charset="0"/>
              </a:rPr>
              <a:t> </a:t>
            </a:r>
            <a:r>
              <a:rPr lang="en-US" sz="1600" kern="0" dirty="0" err="1">
                <a:solidFill>
                  <a:srgbClr val="6E6E87"/>
                </a:solidFill>
                <a:cs typeface="Arial Narrow" pitchFamily="34" charset="0"/>
              </a:rPr>
              <a:t>transformarii</a:t>
            </a:r>
            <a:r>
              <a:rPr lang="en-US" sz="1600" kern="0" dirty="0">
                <a:solidFill>
                  <a:srgbClr val="6E6E87"/>
                </a:solidFill>
                <a:cs typeface="Arial Narrow" pitchFamily="34" charset="0"/>
              </a:rPr>
              <a:t> </a:t>
            </a:r>
            <a:r>
              <a:rPr lang="en-US" sz="1600" kern="0" dirty="0" err="1">
                <a:solidFill>
                  <a:srgbClr val="6E6E87"/>
                </a:solidFill>
                <a:cs typeface="Arial Narrow" pitchFamily="34" charset="0"/>
              </a:rPr>
              <a:t>modelului</a:t>
            </a:r>
            <a:r>
              <a:rPr lang="en-US" sz="1600" kern="0" dirty="0">
                <a:solidFill>
                  <a:srgbClr val="6E6E87"/>
                </a:solidFill>
                <a:cs typeface="Arial Narrow" pitchFamily="34" charset="0"/>
              </a:rPr>
              <a:t> de business </a:t>
            </a:r>
          </a:p>
          <a:p>
            <a:pPr marL="0" lvl="1" fontAlgn="base">
              <a:spcAft>
                <a:spcPct val="0"/>
              </a:spcAft>
              <a:buSzPct val="100000"/>
            </a:pPr>
            <a:endParaRPr lang="en-US" sz="1600" kern="0" dirty="0" smtClean="0">
              <a:solidFill>
                <a:srgbClr val="6E6E87"/>
              </a:solidFill>
              <a:cs typeface="Arial Narrow" pitchFamily="34" charset="0"/>
            </a:endParaRPr>
          </a:p>
          <a:p>
            <a:pPr marL="0" lvl="1" fontAlgn="base">
              <a:spcAft>
                <a:spcPct val="0"/>
              </a:spcAft>
              <a:buSzPct val="100000"/>
            </a:pPr>
            <a:r>
              <a:rPr lang="en-US" sz="2000" b="1" kern="0" dirty="0" err="1">
                <a:solidFill>
                  <a:srgbClr val="C40021"/>
                </a:solidFill>
                <a:cs typeface="Arial Narrow" pitchFamily="34" charset="0"/>
              </a:rPr>
              <a:t>Ofera</a:t>
            </a:r>
            <a:r>
              <a:rPr lang="en-US" sz="2000" b="1" kern="0" dirty="0">
                <a:solidFill>
                  <a:srgbClr val="C40021"/>
                </a:solidFill>
                <a:cs typeface="Arial Narrow" pitchFamily="34" charset="0"/>
              </a:rPr>
              <a:t> </a:t>
            </a:r>
            <a:r>
              <a:rPr lang="en-US" sz="1600" kern="0" dirty="0" err="1">
                <a:solidFill>
                  <a:srgbClr val="6E6E87"/>
                </a:solidFill>
                <a:cs typeface="Arial Narrow" pitchFamily="34" charset="0"/>
              </a:rPr>
              <a:t>posibilitate</a:t>
            </a:r>
            <a:r>
              <a:rPr lang="en-US" sz="1600" kern="0" dirty="0">
                <a:solidFill>
                  <a:srgbClr val="6E6E87"/>
                </a:solidFill>
                <a:cs typeface="Arial Narrow" pitchFamily="34" charset="0"/>
              </a:rPr>
              <a:t> </a:t>
            </a:r>
            <a:r>
              <a:rPr lang="en-US" sz="1600" kern="0" dirty="0" err="1">
                <a:solidFill>
                  <a:srgbClr val="6E6E87"/>
                </a:solidFill>
                <a:cs typeface="Arial Narrow" pitchFamily="34" charset="0"/>
              </a:rPr>
              <a:t>bancii</a:t>
            </a:r>
            <a:r>
              <a:rPr lang="en-US" sz="1600" kern="0" dirty="0">
                <a:solidFill>
                  <a:srgbClr val="6E6E87"/>
                </a:solidFill>
                <a:cs typeface="Arial Narrow" pitchFamily="34" charset="0"/>
              </a:rPr>
              <a:t> de a-</a:t>
            </a:r>
            <a:r>
              <a:rPr lang="en-US" sz="1600" kern="0" dirty="0" err="1">
                <a:solidFill>
                  <a:srgbClr val="6E6E87"/>
                </a:solidFill>
                <a:cs typeface="Arial Narrow" pitchFamily="34" charset="0"/>
              </a:rPr>
              <a:t>si</a:t>
            </a:r>
            <a:r>
              <a:rPr lang="en-US" sz="1600" kern="0" dirty="0">
                <a:solidFill>
                  <a:srgbClr val="6E6E87"/>
                </a:solidFill>
                <a:cs typeface="Arial Narrow" pitchFamily="34" charset="0"/>
              </a:rPr>
              <a:t> </a:t>
            </a:r>
            <a:r>
              <a:rPr lang="en-US" sz="1600" kern="0" dirty="0" err="1">
                <a:solidFill>
                  <a:srgbClr val="6E6E87"/>
                </a:solidFill>
                <a:cs typeface="Arial Narrow" pitchFamily="34" charset="0"/>
              </a:rPr>
              <a:t>atinge</a:t>
            </a:r>
            <a:r>
              <a:rPr lang="en-US" sz="1600" kern="0" dirty="0">
                <a:solidFill>
                  <a:srgbClr val="6E6E87"/>
                </a:solidFill>
                <a:cs typeface="Arial Narrow" pitchFamily="34" charset="0"/>
              </a:rPr>
              <a:t> </a:t>
            </a:r>
            <a:r>
              <a:rPr lang="en-US" sz="1600" kern="0" dirty="0" err="1">
                <a:solidFill>
                  <a:srgbClr val="6E6E87"/>
                </a:solidFill>
                <a:cs typeface="Arial Narrow" pitchFamily="34" charset="0"/>
              </a:rPr>
              <a:t>obiectivele</a:t>
            </a:r>
            <a:r>
              <a:rPr lang="en-US" sz="1600" kern="0" dirty="0">
                <a:solidFill>
                  <a:srgbClr val="6E6E87"/>
                </a:solidFill>
                <a:cs typeface="Arial Narrow" pitchFamily="34" charset="0"/>
              </a:rPr>
              <a:t> din </a:t>
            </a:r>
            <a:r>
              <a:rPr lang="en-US" sz="1600" kern="0" dirty="0" err="1" smtClean="0">
                <a:solidFill>
                  <a:srgbClr val="6E6E87"/>
                </a:solidFill>
                <a:cs typeface="Arial Narrow" pitchFamily="34" charset="0"/>
              </a:rPr>
              <a:t>anul</a:t>
            </a:r>
            <a:r>
              <a:rPr lang="en-US" sz="1600" kern="0" dirty="0" smtClean="0">
                <a:solidFill>
                  <a:srgbClr val="6E6E87"/>
                </a:solidFill>
                <a:cs typeface="Arial Narrow" pitchFamily="34" charset="0"/>
              </a:rPr>
              <a:t> 2020 </a:t>
            </a:r>
            <a:endParaRPr lang="en-US" sz="1600" kern="0" dirty="0">
              <a:solidFill>
                <a:srgbClr val="6E6E87"/>
              </a:solidFill>
              <a:cs typeface="Arial Narrow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D04424A-582B-4DF4-8BE3-1704CB89B00C}"/>
              </a:ext>
            </a:extLst>
          </p:cNvPr>
          <p:cNvGrpSpPr/>
          <p:nvPr/>
        </p:nvGrpSpPr>
        <p:grpSpPr>
          <a:xfrm>
            <a:off x="4347127" y="1819275"/>
            <a:ext cx="4330148" cy="3238500"/>
            <a:chOff x="4366177" y="2476929"/>
            <a:chExt cx="4330148" cy="2647521"/>
          </a:xfrm>
        </p:grpSpPr>
        <p:sp>
          <p:nvSpPr>
            <p:cNvPr id="55" name="Rounded Rectangle 54"/>
            <p:cNvSpPr>
              <a:spLocks/>
            </p:cNvSpPr>
            <p:nvPr/>
          </p:nvSpPr>
          <p:spPr>
            <a:xfrm>
              <a:off x="4366177" y="4097029"/>
              <a:ext cx="1020736" cy="1027421"/>
            </a:xfrm>
            <a:prstGeom prst="roundRect">
              <a:avLst>
                <a:gd name="adj" fmla="val 0"/>
              </a:avLst>
            </a:prstGeom>
            <a:solidFill>
              <a:srgbClr val="6E6E87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72000" rIns="0" bIns="72000" rtlCol="0" anchor="ctr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Retail</a:t>
              </a:r>
            </a:p>
          </p:txBody>
        </p:sp>
        <p:sp>
          <p:nvSpPr>
            <p:cNvPr id="56" name="Rounded Rectangle 55"/>
            <p:cNvSpPr>
              <a:spLocks/>
            </p:cNvSpPr>
            <p:nvPr/>
          </p:nvSpPr>
          <p:spPr>
            <a:xfrm>
              <a:off x="5469314" y="4097029"/>
              <a:ext cx="1020736" cy="1027421"/>
            </a:xfrm>
            <a:prstGeom prst="roundRect">
              <a:avLst>
                <a:gd name="adj" fmla="val 0"/>
              </a:avLst>
            </a:prstGeom>
            <a:solidFill>
              <a:srgbClr val="6E6E87">
                <a:lumMod val="40000"/>
                <a:lumOff val="6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72000" rIns="0" bIns="72000" rtlCol="0" anchor="ctr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Companii</a:t>
              </a:r>
              <a:endPara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Rounded Rectangle 56"/>
            <p:cNvSpPr>
              <a:spLocks/>
            </p:cNvSpPr>
            <p:nvPr/>
          </p:nvSpPr>
          <p:spPr>
            <a:xfrm>
              <a:off x="6572451" y="4097029"/>
              <a:ext cx="1020736" cy="1027421"/>
            </a:xfrm>
            <a:prstGeom prst="roundRect">
              <a:avLst>
                <a:gd name="adj" fmla="val 0"/>
              </a:avLst>
            </a:prstGeom>
            <a:solidFill>
              <a:srgbClr val="7F7F7F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72000" rIns="0" bIns="72000" rtlCol="0" anchor="ctr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Operatiuni</a:t>
              </a:r>
              <a:endPara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Rounded Rectangle 57"/>
            <p:cNvSpPr>
              <a:spLocks/>
            </p:cNvSpPr>
            <p:nvPr/>
          </p:nvSpPr>
          <p:spPr>
            <a:xfrm>
              <a:off x="7675589" y="4097029"/>
              <a:ext cx="1020736" cy="1027421"/>
            </a:xfrm>
            <a:prstGeom prst="roundRect">
              <a:avLst>
                <a:gd name="adj" fmla="val 0"/>
              </a:avLst>
            </a:prstGeom>
            <a:solidFill>
              <a:srgbClr val="6E6E87">
                <a:lumMod val="20000"/>
                <a:lumOff val="8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72000" rIns="0" bIns="72000" rtlCol="0" anchor="ctr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6E6E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Sisteme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E6E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3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6E6E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Informatice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E6E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&amp; </a:t>
              </a:r>
              <a:b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E6E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</a:br>
              <a:r>
                <a:rPr kumimoji="0" lang="en-US" sz="13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6E6E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Proiecte</a:t>
              </a:r>
              <a:endPara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6E6E87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366177" y="3412081"/>
              <a:ext cx="4330148" cy="606640"/>
            </a:xfrm>
            <a:prstGeom prst="roundRect">
              <a:avLst>
                <a:gd name="adj" fmla="val 0"/>
              </a:avLst>
            </a:prstGeom>
            <a:solidFill>
              <a:srgbClr val="C8AAC3"/>
            </a:solidFill>
            <a:ln w="9525" cap="flat" cmpd="sng" algn="ctr">
              <a:solidFill>
                <a:srgbClr val="C8AAC3"/>
              </a:solidFill>
              <a:prstDash val="solid"/>
            </a:ln>
            <a:effectLst/>
          </p:spPr>
          <p:txBody>
            <a:bodyPr lIns="72000" tIns="72000" rIns="72000" bIns="72000" rtlCol="0" anchor="ctr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Program</a:t>
              </a:r>
              <a:r>
                <a:rPr kumimoji="0" lang="en-US" sz="1300" b="1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 </a:t>
              </a:r>
              <a:r>
                <a:rPr kumimoji="0" lang="en-US" sz="13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transformare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3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structurat</a:t>
              </a:r>
              <a:r>
                <a:rPr kumimoji="0" lang="en-US" sz="1300" b="1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in </a:t>
              </a:r>
              <a:r>
                <a:rPr kumimoji="0" lang="en-US" sz="13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jurul</a:t>
              </a:r>
              <a:r>
                <a:rPr kumimoji="0" lang="en-US" sz="1300" b="1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a 4 </a:t>
              </a:r>
              <a:r>
                <a:rPr kumimoji="0" lang="en-US" sz="1300" b="1" i="0" u="none" strike="noStrike" kern="0" cap="none" spc="0" normalizeH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piloni</a:t>
              </a:r>
              <a:endPara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AutoShape 4"/>
            <p:cNvSpPr>
              <a:spLocks noChangeArrowheads="1"/>
            </p:cNvSpPr>
            <p:nvPr/>
          </p:nvSpPr>
          <p:spPr bwMode="auto">
            <a:xfrm rot="16200000">
              <a:off x="6110455" y="782425"/>
              <a:ext cx="796874" cy="4185881"/>
            </a:xfrm>
            <a:prstGeom prst="chevron">
              <a:avLst>
                <a:gd name="adj" fmla="val 88785"/>
              </a:avLst>
            </a:prstGeom>
            <a:solidFill>
              <a:srgbClr val="C40021"/>
            </a:solidFill>
            <a:ln w="28575">
              <a:solidFill>
                <a:srgbClr val="C4002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606038" y="2921390"/>
              <a:ext cx="1805709" cy="317031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40021"/>
                  </a:solidFill>
                  <a:effectLst/>
                  <a:uLnTx/>
                  <a:uFillTx/>
                  <a:cs typeface="Arial" pitchFamily="34" charset="0"/>
                </a:rPr>
                <a:t>2020</a:t>
              </a:r>
            </a:p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lang="en-US" sz="1400" b="1" kern="0" dirty="0" err="1" smtClean="0">
                  <a:solidFill>
                    <a:srgbClr val="C40021"/>
                  </a:solidFill>
                  <a:cs typeface="Arial" pitchFamily="34" charset="0"/>
                </a:rPr>
                <a:t>Ambitii</a:t>
              </a:r>
              <a:r>
                <a:rPr lang="en-US" sz="1400" b="1" kern="0" dirty="0" smtClean="0">
                  <a:solidFill>
                    <a:srgbClr val="C40021"/>
                  </a:solidFill>
                  <a:cs typeface="Arial" pitchFamily="34" charset="0"/>
                </a:rPr>
                <a:t> &amp; </a:t>
              </a:r>
              <a:r>
                <a:rPr lang="en-US" sz="1400" b="1" kern="0" dirty="0" err="1" smtClean="0">
                  <a:solidFill>
                    <a:srgbClr val="C40021"/>
                  </a:solidFill>
                  <a:cs typeface="Arial" pitchFamily="34" charset="0"/>
                </a:rPr>
                <a:t>Strategie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4002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62" name="Oval 61"/>
          <p:cNvSpPr/>
          <p:nvPr/>
        </p:nvSpPr>
        <p:spPr>
          <a:xfrm>
            <a:off x="2028825" y="1733550"/>
            <a:ext cx="219075" cy="219075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headEnd w="lg" len="lg"/>
            <a:tailEnd w="lg" len="lg"/>
          </a:ln>
          <a:effectLst/>
        </p:spPr>
        <p:txBody>
          <a:bodyPr lIns="72000" tIns="72000" rIns="72000" bIns="72000" rtlCol="0" anchor="t" anchorCtr="0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2028825" y="5076825"/>
            <a:ext cx="219075" cy="219075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headEnd w="lg" len="lg"/>
            <a:tailEnd w="lg" len="lg"/>
          </a:ln>
          <a:effectLst/>
        </p:spPr>
        <p:txBody>
          <a:bodyPr lIns="72000" tIns="72000" rIns="72000" bIns="72000" rtlCol="0" anchor="t" anchorCtr="0"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RbLeanShape Right Angle 24"/>
          <p:cNvSpPr>
            <a:spLocks/>
          </p:cNvSpPr>
          <p:nvPr/>
        </p:nvSpPr>
        <p:spPr>
          <a:xfrm>
            <a:off x="2133601" y="1438274"/>
            <a:ext cx="6648450" cy="409575"/>
          </a:xfrm>
          <a:custGeom>
            <a:avLst/>
            <a:gdLst>
              <a:gd name="connsiteX0" fmla="*/ 1270000 w 1270000"/>
              <a:gd name="connsiteY0" fmla="*/ 0 h 476250"/>
              <a:gd name="connsiteX1" fmla="*/ 0 w 1270000"/>
              <a:gd name="connsiteY1" fmla="*/ 0 h 476250"/>
              <a:gd name="connsiteX2" fmla="*/ 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1270000" y="0"/>
                </a:moveTo>
                <a:lnTo>
                  <a:pt x="0" y="0"/>
                </a:lnTo>
                <a:lnTo>
                  <a:pt x="0" y="476250"/>
                </a:lnTo>
              </a:path>
            </a:pathLst>
          </a:custGeom>
          <a:noFill/>
          <a:ln w="9525" cap="flat" cmpd="sng" algn="ctr">
            <a:solidFill>
              <a:srgbClr val="7F7F7F"/>
            </a:solidFill>
            <a:prstDash val="solid"/>
            <a:headEnd type="none"/>
            <a:tailEnd type="oval" w="lg" len="lg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3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RbLeanShape Right Angle 24"/>
          <p:cNvSpPr>
            <a:spLocks/>
          </p:cNvSpPr>
          <p:nvPr/>
        </p:nvSpPr>
        <p:spPr>
          <a:xfrm flipV="1">
            <a:off x="2133601" y="5183183"/>
            <a:ext cx="6648450" cy="409575"/>
          </a:xfrm>
          <a:custGeom>
            <a:avLst/>
            <a:gdLst>
              <a:gd name="connsiteX0" fmla="*/ 1270000 w 1270000"/>
              <a:gd name="connsiteY0" fmla="*/ 0 h 476250"/>
              <a:gd name="connsiteX1" fmla="*/ 0 w 1270000"/>
              <a:gd name="connsiteY1" fmla="*/ 0 h 476250"/>
              <a:gd name="connsiteX2" fmla="*/ 0 w 127000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476250">
                <a:moveTo>
                  <a:pt x="1270000" y="0"/>
                </a:moveTo>
                <a:lnTo>
                  <a:pt x="0" y="0"/>
                </a:lnTo>
                <a:lnTo>
                  <a:pt x="0" y="476250"/>
                </a:lnTo>
              </a:path>
            </a:pathLst>
          </a:custGeom>
          <a:noFill/>
          <a:ln w="9525" cap="flat" cmpd="sng" algn="ctr">
            <a:solidFill>
              <a:srgbClr val="7F7F7F"/>
            </a:solidFill>
            <a:prstDash val="solid"/>
            <a:headEnd type="none" w="lg" len="lg"/>
            <a:tailEnd type="oval" w="lg" len="lg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3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92FF489-48C2-41A3-8CAC-B7DBD2CFDA60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14350" y="2177409"/>
            <a:ext cx="3305174" cy="49859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</a:pPr>
            <a:r>
              <a:rPr lang="en-US" b="1" dirty="0" err="1" smtClean="0">
                <a:solidFill>
                  <a:srgbClr val="C40021"/>
                </a:solidFill>
                <a:cs typeface="Arial" pitchFamily="34" charset="0"/>
              </a:rPr>
              <a:t>Obiectivele</a:t>
            </a:r>
            <a:r>
              <a:rPr lang="en-US" b="1" dirty="0">
                <a:solidFill>
                  <a:srgbClr val="C40021"/>
                </a:solidFill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C40021"/>
                </a:solidFill>
                <a:cs typeface="Arial" pitchFamily="34" charset="0"/>
              </a:rPr>
              <a:t>programului</a:t>
            </a:r>
            <a:r>
              <a:rPr lang="en-US" b="1" dirty="0" smtClean="0">
                <a:solidFill>
                  <a:srgbClr val="C40021"/>
                </a:solidFill>
                <a:cs typeface="Arial" pitchFamily="34" charset="0"/>
              </a:rPr>
              <a:t> de </a:t>
            </a:r>
            <a:r>
              <a:rPr lang="en-US" b="1" dirty="0" err="1" smtClean="0">
                <a:solidFill>
                  <a:srgbClr val="C40021"/>
                </a:solidFill>
                <a:cs typeface="Arial" pitchFamily="34" charset="0"/>
              </a:rPr>
              <a:t>transformare</a:t>
            </a:r>
            <a:endParaRPr lang="en-US" b="1" dirty="0">
              <a:solidFill>
                <a:srgbClr val="C40021"/>
              </a:solidFill>
              <a:cs typeface="Arial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91150" y="3154108"/>
            <a:ext cx="182880" cy="146304"/>
          </a:xfrm>
          <a:prstGeom prst="rightArrow">
            <a:avLst/>
          </a:prstGeom>
          <a:solidFill>
            <a:srgbClr val="C40021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78183" y="3942314"/>
            <a:ext cx="182880" cy="146304"/>
          </a:xfrm>
          <a:prstGeom prst="rightArrow">
            <a:avLst/>
          </a:prstGeom>
          <a:solidFill>
            <a:srgbClr val="C40021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7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992" y="98526"/>
            <a:ext cx="8424381" cy="553998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Retail – </a:t>
            </a:r>
            <a:r>
              <a:rPr lang="en-US" sz="1800" b="1" dirty="0" err="1" smtClean="0">
                <a:solidFill>
                  <a:srgbClr val="E60028"/>
                </a:solidFill>
              </a:rPr>
              <a:t>catre</a:t>
            </a:r>
            <a:r>
              <a:rPr lang="en-US" sz="1800" b="1" dirty="0" smtClean="0">
                <a:solidFill>
                  <a:srgbClr val="E60028"/>
                </a:solidFill>
              </a:rPr>
              <a:t> o </a:t>
            </a:r>
            <a:r>
              <a:rPr lang="en-US" sz="1800" b="1" dirty="0" err="1" smtClean="0">
                <a:solidFill>
                  <a:srgbClr val="E60028"/>
                </a:solidFill>
              </a:rPr>
              <a:t>banca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orientatA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mai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mult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sPRE</a:t>
            </a:r>
            <a:r>
              <a:rPr lang="en-US" sz="1800" b="1" dirty="0">
                <a:solidFill>
                  <a:srgbClr val="E60028"/>
                </a:solidFill>
              </a:rPr>
              <a:t> </a:t>
            </a:r>
            <a:r>
              <a:rPr lang="en-US" sz="1800" b="1" dirty="0" smtClean="0">
                <a:solidFill>
                  <a:srgbClr val="E60028"/>
                </a:solidFill>
              </a:rPr>
              <a:t>client, </a:t>
            </a:r>
            <a:br>
              <a:rPr lang="en-US" sz="1800" b="1" dirty="0" smtClean="0">
                <a:solidFill>
                  <a:srgbClr val="E60028"/>
                </a:solidFill>
              </a:rPr>
            </a:br>
            <a:r>
              <a:rPr lang="en-US" sz="1800" b="1" dirty="0" err="1" smtClean="0">
                <a:solidFill>
                  <a:srgbClr val="E60028"/>
                </a:solidFill>
              </a:rPr>
              <a:t>digitala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si</a:t>
            </a:r>
            <a:r>
              <a:rPr lang="en-US" sz="1800" b="1" dirty="0" smtClean="0">
                <a:solidFill>
                  <a:srgbClr val="E60028"/>
                </a:solidFill>
              </a:rPr>
              <a:t> </a:t>
            </a:r>
            <a:r>
              <a:rPr lang="en-US" sz="1800" b="1" dirty="0" err="1" smtClean="0">
                <a:solidFill>
                  <a:srgbClr val="E60028"/>
                </a:solidFill>
              </a:rPr>
              <a:t>eficienta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085" y="6034783"/>
            <a:ext cx="3868881" cy="205621"/>
          </a:xfrm>
          <a:prstGeom prst="rect">
            <a:avLst/>
          </a:prstGeom>
          <a:noFill/>
        </p:spPr>
        <p:txBody>
          <a:bodyPr wrap="square" lIns="33236" tIns="33236" rIns="33236" bIns="33236" rtlCol="0" anchor="ctr">
            <a:spAutoFit/>
          </a:bodyPr>
          <a:lstStyle/>
          <a:p>
            <a:pPr>
              <a:spcBef>
                <a:spcPts val="1477"/>
              </a:spcBef>
              <a:buClr>
                <a:schemeClr val="bg2"/>
              </a:buClr>
              <a:buSzPct val="90000"/>
            </a:pPr>
            <a:endParaRPr lang="en-US" sz="900" i="1" dirty="0">
              <a:latin typeface="Arial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52" y="1676526"/>
            <a:ext cx="2651760" cy="80227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PERSONALIZAREA OFERTEI</a:t>
            </a: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552" y="2668235"/>
            <a:ext cx="2651760" cy="32753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/>
              <a:t>      </a:t>
            </a:r>
            <a:r>
              <a:rPr lang="en-US" sz="1000" b="1" u="sng" dirty="0" err="1" smtClean="0"/>
              <a:t>Obiective</a:t>
            </a:r>
            <a:r>
              <a:rPr lang="en-US" sz="1000" b="1" u="sng" dirty="0" smtClean="0"/>
              <a:t> </a:t>
            </a:r>
            <a:r>
              <a:rPr lang="en-US" sz="1000" b="1" u="sng" dirty="0" err="1" smtClean="0"/>
              <a:t>cheie</a:t>
            </a:r>
            <a:r>
              <a:rPr lang="en-US" sz="1000" b="1" u="sng" dirty="0" smtClean="0"/>
              <a:t>:</a:t>
            </a:r>
            <a:r>
              <a:rPr lang="en-US" sz="1000" b="1" dirty="0" smtClean="0"/>
              <a:t>  </a:t>
            </a:r>
            <a:r>
              <a:rPr lang="en-US" sz="1000" b="1" dirty="0" err="1" smtClean="0"/>
              <a:t>adaptarea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ofertei</a:t>
            </a:r>
            <a:r>
              <a:rPr lang="en-US" sz="1000" b="1" dirty="0" smtClean="0"/>
              <a:t>, </a:t>
            </a:r>
            <a:r>
              <a:rPr lang="en-US" sz="1000" b="1" dirty="0" err="1" smtClean="0"/>
              <a:t>incluzand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modelul</a:t>
            </a:r>
            <a:r>
              <a:rPr lang="en-US" sz="1000" b="1" dirty="0" smtClean="0"/>
              <a:t> de </a:t>
            </a:r>
            <a:r>
              <a:rPr lang="en-US" sz="1000" b="1" dirty="0" err="1" smtClean="0"/>
              <a:t>vanzare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servire</a:t>
            </a:r>
            <a:r>
              <a:rPr lang="en-US" sz="1000" b="1" dirty="0" smtClean="0"/>
              <a:t>, la </a:t>
            </a:r>
            <a:r>
              <a:rPr lang="en-US" sz="1000" b="1" dirty="0" err="1" smtClean="0"/>
              <a:t>nevoile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potentialul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clientilor</a:t>
            </a:r>
            <a:endParaRPr lang="en-US" sz="1000" b="1" dirty="0" smtClean="0"/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u="sng" dirty="0" smtClean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/>
              <a:t>Implementarea</a:t>
            </a:r>
            <a:r>
              <a:rPr lang="en-US" sz="1000" dirty="0" smtClean="0"/>
              <a:t> </a:t>
            </a:r>
            <a:r>
              <a:rPr lang="en-US" sz="1000" dirty="0" err="1" smtClean="0"/>
              <a:t>unei</a:t>
            </a:r>
            <a:r>
              <a:rPr lang="en-US" sz="1000" dirty="0" smtClean="0"/>
              <a:t> sub-</a:t>
            </a:r>
            <a:r>
              <a:rPr lang="en-US" sz="1000" dirty="0" err="1" smtClean="0"/>
              <a:t>segmentari</a:t>
            </a:r>
            <a:r>
              <a:rPr lang="en-US" sz="1000" dirty="0" smtClean="0"/>
              <a:t> </a:t>
            </a:r>
            <a:r>
              <a:rPr lang="en-US" sz="1000" dirty="0" err="1" smtClean="0"/>
              <a:t>comportamentale</a:t>
            </a:r>
            <a:r>
              <a:rPr lang="en-US" sz="1000" dirty="0" smtClean="0"/>
              <a:t> </a:t>
            </a:r>
            <a:r>
              <a:rPr lang="en-US" sz="1000" dirty="0" err="1" smtClean="0"/>
              <a:t>cuprinzatoare</a:t>
            </a:r>
            <a:r>
              <a:rPr lang="en-US" sz="1000" dirty="0" smtClean="0"/>
              <a:t> </a:t>
            </a:r>
            <a:r>
              <a:rPr lang="en-US" sz="1000" dirty="0" err="1" smtClean="0"/>
              <a:t>si</a:t>
            </a:r>
            <a:r>
              <a:rPr lang="en-US" sz="1000" dirty="0" smtClean="0"/>
              <a:t> </a:t>
            </a:r>
            <a:r>
              <a:rPr lang="en-US" sz="1000" dirty="0" err="1" smtClean="0"/>
              <a:t>personalizarea</a:t>
            </a:r>
            <a:r>
              <a:rPr lang="en-US" sz="1000" dirty="0" smtClean="0"/>
              <a:t> </a:t>
            </a:r>
            <a:r>
              <a:rPr lang="en-US" sz="1000" dirty="0" err="1" smtClean="0"/>
              <a:t>ofertei</a:t>
            </a:r>
            <a:r>
              <a:rPr lang="en-US" sz="1000" dirty="0"/>
              <a:t>, </a:t>
            </a:r>
            <a:r>
              <a:rPr lang="en-US" sz="1000" dirty="0" err="1" smtClean="0"/>
              <a:t>adaptata</a:t>
            </a:r>
            <a:r>
              <a:rPr lang="en-US" sz="1000" dirty="0" smtClean="0"/>
              <a:t> </a:t>
            </a:r>
            <a:r>
              <a:rPr lang="en-US" sz="1000" dirty="0" err="1" smtClean="0"/>
              <a:t>pe</a:t>
            </a:r>
            <a:r>
              <a:rPr lang="en-US" sz="1000" dirty="0" smtClean="0"/>
              <a:t> </a:t>
            </a:r>
            <a:r>
              <a:rPr lang="en-US" sz="1000" dirty="0" err="1" smtClean="0"/>
              <a:t>diferite</a:t>
            </a:r>
            <a:r>
              <a:rPr lang="en-US" sz="1000" dirty="0" smtClean="0"/>
              <a:t> sub-</a:t>
            </a:r>
            <a:r>
              <a:rPr lang="en-US" sz="1000" dirty="0" err="1" smtClean="0"/>
              <a:t>segmente</a:t>
            </a:r>
            <a:r>
              <a:rPr lang="en-US" sz="1000" dirty="0" smtClean="0"/>
              <a:t> 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unui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ciclu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complet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al “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calatoriei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clientului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1000" dirty="0" smtClean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/>
              <a:t>Concentrarea</a:t>
            </a:r>
            <a:r>
              <a:rPr lang="en-US" sz="1000" dirty="0" smtClean="0"/>
              <a:t> </a:t>
            </a:r>
            <a:r>
              <a:rPr lang="en-US" sz="1000" dirty="0" err="1" smtClean="0"/>
              <a:t>resurselor</a:t>
            </a:r>
            <a:r>
              <a:rPr lang="en-US" sz="1000" dirty="0" smtClean="0"/>
              <a:t> </a:t>
            </a:r>
            <a:r>
              <a:rPr lang="en-US" sz="1000" dirty="0" err="1" smtClean="0"/>
              <a:t>catre</a:t>
            </a:r>
            <a:r>
              <a:rPr lang="en-US" sz="1000" dirty="0" smtClean="0"/>
              <a:t> </a:t>
            </a:r>
            <a:r>
              <a:rPr lang="en-US" sz="1000" dirty="0" err="1" smtClean="0"/>
              <a:t>segmentele</a:t>
            </a:r>
            <a:r>
              <a:rPr lang="en-US" sz="1000" dirty="0" smtClean="0"/>
              <a:t> </a:t>
            </a:r>
            <a:r>
              <a:rPr lang="en-US" sz="1000" dirty="0" err="1" smtClean="0"/>
              <a:t>cele</a:t>
            </a:r>
            <a:r>
              <a:rPr lang="en-US" sz="1000" dirty="0" smtClean="0"/>
              <a:t> </a:t>
            </a:r>
            <a:r>
              <a:rPr lang="en-US" sz="1000" dirty="0" err="1" smtClean="0"/>
              <a:t>mai</a:t>
            </a:r>
            <a:r>
              <a:rPr lang="en-US" sz="1000" dirty="0" smtClean="0"/>
              <a:t> </a:t>
            </a:r>
            <a:r>
              <a:rPr lang="en-US" sz="1000" dirty="0" err="1" smtClean="0"/>
              <a:t>atractive</a:t>
            </a:r>
            <a:endParaRPr lang="en-US" sz="1000" dirty="0"/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054" y="1677994"/>
            <a:ext cx="2651760" cy="813739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Optimizarea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modelului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operational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investitiI</a:t>
            </a:r>
            <a:r>
              <a:rPr kumimoji="0" lang="en-US" sz="1200" b="1" i="0" u="none" strike="noStrike" kern="1200" cap="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kumimoji="0" lang="en-US" sz="1200" b="1" i="0" u="none" strike="noStrike" kern="1200" cap="all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oameni</a:t>
            </a:r>
            <a:endParaRPr kumimoji="0" lang="en-US" sz="1200" b="1" i="0" u="none" strike="noStrike" kern="1200" cap="all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3054" y="2657428"/>
            <a:ext cx="2651760" cy="32861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b="1" u="sng" dirty="0" err="1" smtClean="0">
                <a:latin typeface="Arial" pitchFamily="34" charset="0"/>
                <a:cs typeface="Arial" pitchFamily="34" charset="0"/>
              </a:rPr>
              <a:t>Obiective</a:t>
            </a: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u="sng" dirty="0" err="1" smtClean="0">
                <a:latin typeface="Arial" pitchFamily="34" charset="0"/>
                <a:cs typeface="Arial" pitchFamily="34" charset="0"/>
              </a:rPr>
              <a:t>cheie</a:t>
            </a: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000" b="1" dirty="0" err="1">
                <a:latin typeface="Arial" pitchFamily="34" charset="0"/>
                <a:cs typeface="Arial" pitchFamily="34" charset="0"/>
              </a:rPr>
              <a:t>O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ptimizarea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proceselor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organizatiei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maximizarea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implicarii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angajatilor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proceselor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prin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cresterea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nivelului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digitalizare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automatizarea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modului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lucru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eficientei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organizationale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Crestere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continua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implicarea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angajatilor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prin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intermediul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sesiunilor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training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imbunatatirea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sistemului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masurare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performantei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303" y="1676526"/>
            <a:ext cx="2651760" cy="80960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ADAPTAREA</a:t>
            </a:r>
            <a:r>
              <a:rPr kumimoji="0" lang="en-US" sz="1200" b="1" i="0" u="none" strike="noStrike" kern="1200" cap="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mix-</a:t>
            </a:r>
            <a:r>
              <a:rPr kumimoji="0" lang="en-US" sz="1200" b="1" i="0" u="none" strike="noStrike" kern="1200" cap="all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ului</a:t>
            </a:r>
            <a:r>
              <a:rPr kumimoji="0" lang="en-US" sz="1200" b="1" i="0" u="none" strike="noStrike" kern="1200" cap="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kumimoji="0" lang="en-US" sz="1200" b="1" i="0" u="none" strike="noStrike" kern="1200" cap="all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canale</a:t>
            </a:r>
            <a:r>
              <a:rPr kumimoji="0" lang="en-US" sz="1200" b="1" i="0" u="none" strike="noStrike" kern="1200" cap="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kumimoji="0" lang="en-US" sz="1200" b="1" i="0" u="none" strike="noStrike" kern="1200" cap="all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distributie</a:t>
            </a:r>
            <a:endParaRPr kumimoji="0" lang="en-US" sz="1200" b="1" i="0" u="none" strike="noStrike" kern="1200" cap="all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18303" y="2657428"/>
            <a:ext cx="2651760" cy="32861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lvl="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b="1" u="sng" dirty="0" err="1" smtClean="0">
                <a:latin typeface="Arial" pitchFamily="34" charset="0"/>
                <a:cs typeface="Arial" pitchFamily="34" charset="0"/>
              </a:rPr>
              <a:t>Obiective</a:t>
            </a: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u="sng" dirty="0" err="1" smtClean="0">
                <a:latin typeface="Arial" pitchFamily="34" charset="0"/>
                <a:cs typeface="Arial" pitchFamily="34" charset="0"/>
              </a:rPr>
              <a:t>cheie</a:t>
            </a:r>
            <a:r>
              <a:rPr lang="en-US" sz="10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repozitionarea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mix-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ului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canale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aliniate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evolutiei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asteptarilor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clientilor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Continuarea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dezvoltarii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penetrarii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canalelor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digitale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capabilitatilor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acestora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eficienta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sporita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operatiunile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bancare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zilnice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procesul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complet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(end-to-end)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subscriere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canalele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digitale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Cresterea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rolului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capacitatii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centrului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relatii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clienti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Brick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mortar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putine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agentii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traditionale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dar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mult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focusate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servicii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expertiza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consultanta</a:t>
            </a:r>
            <a:endParaRPr lang="en-US" sz="1000" dirty="0" smtClean="0">
              <a:solidFill>
                <a:srgbClr val="FF617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lèche : droite 46">
            <a:extLst>
              <a:ext uri="{FF2B5EF4-FFF2-40B4-BE49-F238E27FC236}">
                <a16:creationId xmlns:a16="http://schemas.microsoft.com/office/drawing/2014/main" id="{50613649-B409-4F3F-8F16-BCA34D430459}"/>
              </a:ext>
            </a:extLst>
          </p:cNvPr>
          <p:cNvSpPr/>
          <p:nvPr/>
        </p:nvSpPr>
        <p:spPr>
          <a:xfrm>
            <a:off x="324000" y="1083600"/>
            <a:ext cx="8426537" cy="365760"/>
          </a:xfrm>
          <a:prstGeom prst="rightArrow">
            <a:avLst/>
          </a:prstGeom>
          <a:solidFill>
            <a:srgbClr val="E6002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30000"/>
              </a:spcBef>
              <a:defRPr/>
            </a:pP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6687" y="2764928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69103" y="2739528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139303" y="2752228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9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à coins arrondis 164"/>
          <p:cNvSpPr/>
          <p:nvPr/>
        </p:nvSpPr>
        <p:spPr>
          <a:xfrm>
            <a:off x="4193228" y="4119706"/>
            <a:ext cx="705152" cy="245342"/>
          </a:xfrm>
          <a:prstGeom prst="round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2" name="Textfeld 31"/>
          <p:cNvSpPr txBox="1"/>
          <p:nvPr/>
        </p:nvSpPr>
        <p:spPr bwMode="gray">
          <a:xfrm>
            <a:off x="4199588" y="3068962"/>
            <a:ext cx="804460" cy="539539"/>
          </a:xfrm>
          <a:prstGeom prst="rect">
            <a:avLst/>
          </a:prstGeom>
          <a:noFill/>
        </p:spPr>
        <p:txBody>
          <a:bodyPr spcFirstLastPara="1" wrap="none" lIns="0" tIns="0" rIns="0" bIns="0" numCol="1" rtlCol="0" anchor="ctr" anchorCtr="0">
            <a:prstTxWarp prst="textArchUp">
              <a:avLst>
                <a:gd name="adj" fmla="val 10369676"/>
              </a:avLst>
            </a:prstTxWarp>
            <a:noAutofit/>
          </a:bodyPr>
          <a:lstStyle/>
          <a:p>
            <a:pPr algn="ctr" defTabSz="914377">
              <a:lnSpc>
                <a:spcPts val="1400"/>
              </a:lnSpc>
              <a:defRPr/>
            </a:pPr>
            <a:r>
              <a:rPr lang="en-US" sz="900" b="1" kern="0" cap="all" dirty="0" smtClean="0">
                <a:solidFill>
                  <a:srgbClr val="E60028"/>
                </a:solidFill>
                <a:latin typeface="Arial"/>
              </a:rPr>
              <a:t>Date </a:t>
            </a:r>
            <a:r>
              <a:rPr lang="en-US" sz="900" b="1" kern="0" cap="all" dirty="0" err="1" smtClean="0">
                <a:solidFill>
                  <a:srgbClr val="E60028"/>
                </a:solidFill>
                <a:latin typeface="Arial"/>
              </a:rPr>
              <a:t>clienti</a:t>
            </a:r>
            <a:endParaRPr lang="en-US" sz="900" b="1" kern="0" cap="all" dirty="0">
              <a:solidFill>
                <a:srgbClr val="E60028"/>
              </a:solidFill>
              <a:latin typeface="Arial"/>
            </a:endParaRPr>
          </a:p>
          <a:p>
            <a:pPr algn="ctr" defTabSz="914377">
              <a:lnSpc>
                <a:spcPts val="1400"/>
              </a:lnSpc>
              <a:defRPr/>
            </a:pPr>
            <a:r>
              <a:rPr lang="en-US" sz="1400" b="1" kern="0" cap="all" dirty="0">
                <a:solidFill>
                  <a:srgbClr val="E60028"/>
                </a:solidFill>
                <a:latin typeface="Arial"/>
              </a:rPr>
              <a:t>360</a:t>
            </a:r>
            <a:r>
              <a:rPr lang="en-US" sz="900" b="1" kern="0" cap="all" dirty="0">
                <a:solidFill>
                  <a:srgbClr val="E60028"/>
                </a:solidFill>
                <a:latin typeface="Arial"/>
              </a:rPr>
              <a:t>°</a:t>
            </a:r>
          </a:p>
        </p:txBody>
      </p:sp>
      <p:sp>
        <p:nvSpPr>
          <p:cNvPr id="81" name="Ellipse 80"/>
          <p:cNvSpPr/>
          <p:nvPr/>
        </p:nvSpPr>
        <p:spPr>
          <a:xfrm>
            <a:off x="4193228" y="3194098"/>
            <a:ext cx="810820" cy="817158"/>
          </a:xfrm>
          <a:prstGeom prst="ellipse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defRPr/>
            </a:pPr>
            <a:r>
              <a:rPr lang="en-US" sz="900" b="1" dirty="0" smtClean="0">
                <a:solidFill>
                  <a:prstClr val="white"/>
                </a:solidFill>
                <a:latin typeface="Arial"/>
              </a:rPr>
              <a:t>CLIENTI</a:t>
            </a:r>
            <a:endParaRPr lang="en-US" sz="900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6" name="Textfeld 37"/>
          <p:cNvSpPr txBox="1"/>
          <p:nvPr/>
        </p:nvSpPr>
        <p:spPr bwMode="gray">
          <a:xfrm>
            <a:off x="3996390" y="3284985"/>
            <a:ext cx="1151674" cy="1004925"/>
          </a:xfrm>
          <a:prstGeom prst="rect">
            <a:avLst/>
          </a:prstGeom>
          <a:noFill/>
        </p:spPr>
        <p:txBody>
          <a:bodyPr spcFirstLastPara="1" wrap="none" lIns="0" tIns="0" rIns="0" bIns="0" numCol="1" rtlCol="0" anchor="ctr" anchorCtr="0">
            <a:prstTxWarp prst="textArchDown">
              <a:avLst>
                <a:gd name="adj" fmla="val 614088"/>
              </a:avLst>
            </a:prstTxWarp>
            <a:noAutofit/>
          </a:bodyPr>
          <a:lstStyle/>
          <a:p>
            <a:pPr algn="ctr" defTabSz="914377">
              <a:defRPr/>
            </a:pPr>
            <a:r>
              <a:rPr lang="en-US" sz="900" b="1" kern="0" cap="all" dirty="0" err="1" smtClean="0">
                <a:solidFill>
                  <a:srgbClr val="E60028"/>
                </a:solidFill>
                <a:latin typeface="Arial"/>
              </a:rPr>
              <a:t>Procese</a:t>
            </a:r>
            <a:r>
              <a:rPr lang="en-US" sz="900" b="1" kern="0" cap="all" dirty="0" smtClean="0">
                <a:solidFill>
                  <a:srgbClr val="E60028"/>
                </a:solidFill>
                <a:latin typeface="Arial"/>
              </a:rPr>
              <a:t> </a:t>
            </a:r>
            <a:r>
              <a:rPr lang="en-US" sz="900" b="1" kern="0" cap="all" dirty="0" err="1" smtClean="0">
                <a:solidFill>
                  <a:srgbClr val="E60028"/>
                </a:solidFill>
                <a:latin typeface="Arial"/>
              </a:rPr>
              <a:t>digitalizate</a:t>
            </a:r>
            <a:endParaRPr lang="en-US" sz="900" b="1" kern="0" cap="all" dirty="0">
              <a:solidFill>
                <a:srgbClr val="E60028"/>
              </a:solidFill>
              <a:latin typeface="Arial"/>
            </a:endParaRPr>
          </a:p>
        </p:txBody>
      </p:sp>
      <p:cxnSp>
        <p:nvCxnSpPr>
          <p:cNvPr id="79" name="Connecteur droit 161"/>
          <p:cNvCxnSpPr/>
          <p:nvPr/>
        </p:nvCxnSpPr>
        <p:spPr>
          <a:xfrm>
            <a:off x="6223813" y="3792310"/>
            <a:ext cx="2560320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161"/>
          <p:cNvCxnSpPr/>
          <p:nvPr/>
        </p:nvCxnSpPr>
        <p:spPr>
          <a:xfrm flipV="1">
            <a:off x="267431" y="3791387"/>
            <a:ext cx="2743200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967" y="75054"/>
            <a:ext cx="8497887" cy="553998"/>
          </a:xfrm>
        </p:spPr>
        <p:txBody>
          <a:bodyPr/>
          <a:lstStyle/>
          <a:p>
            <a:r>
              <a:rPr lang="en-US" dirty="0" err="1" smtClean="0"/>
              <a:t>indreptarea</a:t>
            </a:r>
            <a:r>
              <a:rPr lang="en-US" dirty="0" smtClean="0"/>
              <a:t> </a:t>
            </a:r>
            <a:r>
              <a:rPr lang="en-US" dirty="0" err="1" smtClean="0"/>
              <a:t>catre</a:t>
            </a:r>
            <a:r>
              <a:rPr lang="en-US" dirty="0" smtClean="0"/>
              <a:t> un model de business </a:t>
            </a:r>
            <a:r>
              <a:rPr lang="en-US" dirty="0" err="1" smtClean="0"/>
              <a:t>omni</a:t>
            </a:r>
            <a:r>
              <a:rPr lang="en-US" dirty="0" smtClean="0"/>
              <a:t>-channel COMBINAND </a:t>
            </a:r>
            <a:r>
              <a:rPr lang="en-US" dirty="0" err="1" smtClean="0"/>
              <a:t>expertiza</a:t>
            </a:r>
            <a:r>
              <a:rPr lang="en-US" dirty="0" smtClean="0"/>
              <a:t> </a:t>
            </a:r>
            <a:r>
              <a:rPr lang="en-US" dirty="0" err="1" smtClean="0"/>
              <a:t>umana</a:t>
            </a:r>
            <a:r>
              <a:rPr lang="en-US" dirty="0" smtClean="0"/>
              <a:t> cu </a:t>
            </a:r>
            <a:r>
              <a:rPr lang="en-US" dirty="0" err="1" smtClean="0"/>
              <a:t>eficienta</a:t>
            </a:r>
            <a:r>
              <a:rPr lang="en-US" dirty="0" smtClean="0"/>
              <a:t> </a:t>
            </a:r>
            <a:r>
              <a:rPr lang="en-US" dirty="0" err="1" smtClean="0"/>
              <a:t>digitala</a:t>
            </a:r>
            <a:endParaRPr lang="en-US" dirty="0"/>
          </a:p>
        </p:txBody>
      </p:sp>
      <p:graphicFrame>
        <p:nvGraphicFramePr>
          <p:cNvPr id="6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494089"/>
              </p:ext>
            </p:extLst>
          </p:nvPr>
        </p:nvGraphicFramePr>
        <p:xfrm>
          <a:off x="2312638" y="1316677"/>
          <a:ext cx="457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" name="Isosceles Triangle 51"/>
          <p:cNvSpPr/>
          <p:nvPr/>
        </p:nvSpPr>
        <p:spPr>
          <a:xfrm rot="19754702">
            <a:off x="3375537" y="4139316"/>
            <a:ext cx="251156" cy="17373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5" name="Isosceles Triangle 51"/>
          <p:cNvSpPr/>
          <p:nvPr/>
        </p:nvSpPr>
        <p:spPr>
          <a:xfrm rot="5400000">
            <a:off x="4481994" y="2327024"/>
            <a:ext cx="251156" cy="17373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7" name="Isosceles Triangle 51"/>
          <p:cNvSpPr/>
          <p:nvPr/>
        </p:nvSpPr>
        <p:spPr>
          <a:xfrm rot="12600000">
            <a:off x="5530618" y="4168652"/>
            <a:ext cx="240322" cy="166237"/>
          </a:xfrm>
          <a:custGeom>
            <a:avLst/>
            <a:gdLst>
              <a:gd name="connsiteX0" fmla="*/ 0 w 251156"/>
              <a:gd name="connsiteY0" fmla="*/ 173732 h 173732"/>
              <a:gd name="connsiteX1" fmla="*/ 125578 w 251156"/>
              <a:gd name="connsiteY1" fmla="*/ 0 h 173732"/>
              <a:gd name="connsiteX2" fmla="*/ 251156 w 251156"/>
              <a:gd name="connsiteY2" fmla="*/ 173732 h 173732"/>
              <a:gd name="connsiteX3" fmla="*/ 0 w 251156"/>
              <a:gd name="connsiteY3" fmla="*/ 173732 h 17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156" h="173732">
                <a:moveTo>
                  <a:pt x="0" y="173732"/>
                </a:moveTo>
                <a:lnTo>
                  <a:pt x="125578" y="0"/>
                </a:lnTo>
                <a:lnTo>
                  <a:pt x="251156" y="173732"/>
                </a:lnTo>
                <a:lnTo>
                  <a:pt x="0" y="173732"/>
                </a:lnTo>
                <a:close/>
              </a:path>
            </a:pathLst>
          </a:cu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200" dirty="0">
              <a:solidFill>
                <a:prstClr val="white"/>
              </a:solidFill>
              <a:latin typeface="Arial"/>
            </a:endParaRPr>
          </a:p>
        </p:txBody>
      </p:sp>
      <p:grpSp>
        <p:nvGrpSpPr>
          <p:cNvPr id="89" name="Groupe 88"/>
          <p:cNvGrpSpPr/>
          <p:nvPr/>
        </p:nvGrpSpPr>
        <p:grpSpPr>
          <a:xfrm>
            <a:off x="3150111" y="2762575"/>
            <a:ext cx="397332" cy="172058"/>
            <a:chOff x="7301772" y="3187359"/>
            <a:chExt cx="803194" cy="347810"/>
          </a:xfrm>
          <a:solidFill>
            <a:schemeClr val="bg1"/>
          </a:solidFill>
        </p:grpSpPr>
        <p:grpSp>
          <p:nvGrpSpPr>
            <p:cNvPr id="90" name="Group 112"/>
            <p:cNvGrpSpPr>
              <a:grpSpLocks noChangeAspect="1"/>
            </p:cNvGrpSpPr>
            <p:nvPr/>
          </p:nvGrpSpPr>
          <p:grpSpPr bwMode="auto">
            <a:xfrm>
              <a:off x="7301772" y="3330667"/>
              <a:ext cx="226932" cy="204501"/>
              <a:chOff x="-4507" y="4968"/>
              <a:chExt cx="3460" cy="3118"/>
            </a:xfrm>
            <a:grpFill/>
          </p:grpSpPr>
          <p:sp>
            <p:nvSpPr>
              <p:cNvPr id="97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98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grpSp>
          <p:nvGrpSpPr>
            <p:cNvPr id="91" name="Group 112"/>
            <p:cNvGrpSpPr>
              <a:grpSpLocks noChangeAspect="1"/>
            </p:cNvGrpSpPr>
            <p:nvPr/>
          </p:nvGrpSpPr>
          <p:grpSpPr bwMode="auto">
            <a:xfrm>
              <a:off x="7524328" y="3187359"/>
              <a:ext cx="385960" cy="347810"/>
              <a:chOff x="-4507" y="4968"/>
              <a:chExt cx="3460" cy="3118"/>
            </a:xfrm>
            <a:grpFill/>
          </p:grpSpPr>
          <p:sp>
            <p:nvSpPr>
              <p:cNvPr id="95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96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grpSp>
          <p:nvGrpSpPr>
            <p:cNvPr id="92" name="Group 112"/>
            <p:cNvGrpSpPr>
              <a:grpSpLocks noChangeAspect="1"/>
            </p:cNvGrpSpPr>
            <p:nvPr/>
          </p:nvGrpSpPr>
          <p:grpSpPr bwMode="auto">
            <a:xfrm>
              <a:off x="7878034" y="3330667"/>
              <a:ext cx="226932" cy="204501"/>
              <a:chOff x="-4507" y="4968"/>
              <a:chExt cx="3460" cy="3118"/>
            </a:xfrm>
            <a:grpFill/>
          </p:grpSpPr>
          <p:sp>
            <p:nvSpPr>
              <p:cNvPr id="93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94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</p:grpSp>
      </p:grpSp>
      <p:grpSp>
        <p:nvGrpSpPr>
          <p:cNvPr id="99" name="Group 66"/>
          <p:cNvGrpSpPr>
            <a:grpSpLocks noChangeAspect="1"/>
          </p:cNvGrpSpPr>
          <p:nvPr/>
        </p:nvGrpSpPr>
        <p:grpSpPr bwMode="auto">
          <a:xfrm>
            <a:off x="3159307" y="3672118"/>
            <a:ext cx="296694" cy="242958"/>
            <a:chOff x="205" y="-4883"/>
            <a:chExt cx="4406" cy="3608"/>
          </a:xfrm>
          <a:solidFill>
            <a:schemeClr val="bg1"/>
          </a:solidFill>
        </p:grpSpPr>
        <p:sp>
          <p:nvSpPr>
            <p:cNvPr id="100" name="Freeform 67"/>
            <p:cNvSpPr>
              <a:spLocks noEditPoints="1"/>
            </p:cNvSpPr>
            <p:nvPr/>
          </p:nvSpPr>
          <p:spPr bwMode="auto">
            <a:xfrm>
              <a:off x="205" y="-4179"/>
              <a:ext cx="3614" cy="2904"/>
            </a:xfrm>
            <a:custGeom>
              <a:avLst/>
              <a:gdLst/>
              <a:ahLst/>
              <a:cxnLst>
                <a:cxn ang="0">
                  <a:pos x="3584" y="466"/>
                </a:cxn>
                <a:cxn ang="0">
                  <a:pos x="3532" y="348"/>
                </a:cxn>
                <a:cxn ang="0">
                  <a:pos x="3460" y="242"/>
                </a:cxn>
                <a:cxn ang="0">
                  <a:pos x="3370" y="154"/>
                </a:cxn>
                <a:cxn ang="0">
                  <a:pos x="3264" y="82"/>
                </a:cxn>
                <a:cxn ang="0">
                  <a:pos x="3146" y="30"/>
                </a:cxn>
                <a:cxn ang="0">
                  <a:pos x="3016" y="6"/>
                </a:cxn>
                <a:cxn ang="0">
                  <a:pos x="648" y="4"/>
                </a:cxn>
                <a:cxn ang="0">
                  <a:pos x="514" y="22"/>
                </a:cxn>
                <a:cxn ang="0">
                  <a:pos x="390" y="68"/>
                </a:cxn>
                <a:cxn ang="0">
                  <a:pos x="278" y="136"/>
                </a:cxn>
                <a:cxn ang="0">
                  <a:pos x="178" y="220"/>
                </a:cxn>
                <a:cxn ang="0">
                  <a:pos x="100" y="324"/>
                </a:cxn>
                <a:cxn ang="0">
                  <a:pos x="42" y="438"/>
                </a:cxn>
                <a:cxn ang="0">
                  <a:pos x="8" y="564"/>
                </a:cxn>
                <a:cxn ang="0">
                  <a:pos x="0" y="1614"/>
                </a:cxn>
                <a:cxn ang="0">
                  <a:pos x="14" y="1744"/>
                </a:cxn>
                <a:cxn ang="0">
                  <a:pos x="54" y="1868"/>
                </a:cxn>
                <a:cxn ang="0">
                  <a:pos x="120" y="1982"/>
                </a:cxn>
                <a:cxn ang="0">
                  <a:pos x="204" y="2078"/>
                </a:cxn>
                <a:cxn ang="0">
                  <a:pos x="306" y="2160"/>
                </a:cxn>
                <a:cxn ang="0">
                  <a:pos x="422" y="2222"/>
                </a:cxn>
                <a:cxn ang="0">
                  <a:pos x="550" y="2262"/>
                </a:cxn>
                <a:cxn ang="0">
                  <a:pos x="686" y="2278"/>
                </a:cxn>
                <a:cxn ang="0">
                  <a:pos x="2948" y="2278"/>
                </a:cxn>
                <a:cxn ang="0">
                  <a:pos x="3080" y="2262"/>
                </a:cxn>
                <a:cxn ang="0">
                  <a:pos x="3208" y="2224"/>
                </a:cxn>
                <a:cxn ang="0">
                  <a:pos x="3320" y="2162"/>
                </a:cxn>
                <a:cxn ang="0">
                  <a:pos x="3418" y="2080"/>
                </a:cxn>
                <a:cxn ang="0">
                  <a:pos x="3500" y="1984"/>
                </a:cxn>
                <a:cxn ang="0">
                  <a:pos x="3560" y="1872"/>
                </a:cxn>
                <a:cxn ang="0">
                  <a:pos x="3600" y="1746"/>
                </a:cxn>
                <a:cxn ang="0">
                  <a:pos x="3614" y="1614"/>
                </a:cxn>
                <a:cxn ang="0">
                  <a:pos x="3604" y="560"/>
                </a:cxn>
                <a:cxn ang="0">
                  <a:pos x="3442" y="1662"/>
                </a:cxn>
                <a:cxn ang="0">
                  <a:pos x="3406" y="1806"/>
                </a:cxn>
                <a:cxn ang="0">
                  <a:pos x="3298" y="1962"/>
                </a:cxn>
                <a:cxn ang="0">
                  <a:pos x="3140" y="2068"/>
                </a:cxn>
                <a:cxn ang="0">
                  <a:pos x="2974" y="2106"/>
                </a:cxn>
                <a:cxn ang="0">
                  <a:pos x="934" y="2108"/>
                </a:cxn>
                <a:cxn ang="0">
                  <a:pos x="610" y="2102"/>
                </a:cxn>
                <a:cxn ang="0">
                  <a:pos x="442" y="2046"/>
                </a:cxn>
                <a:cxn ang="0">
                  <a:pos x="290" y="1924"/>
                </a:cxn>
                <a:cxn ang="0">
                  <a:pos x="196" y="1758"/>
                </a:cxn>
                <a:cxn ang="0">
                  <a:pos x="174" y="1662"/>
                </a:cxn>
                <a:cxn ang="0">
                  <a:pos x="172" y="638"/>
                </a:cxn>
                <a:cxn ang="0">
                  <a:pos x="188" y="542"/>
                </a:cxn>
                <a:cxn ang="0">
                  <a:pos x="262" y="390"/>
                </a:cxn>
                <a:cxn ang="0">
                  <a:pos x="400" y="254"/>
                </a:cxn>
                <a:cxn ang="0">
                  <a:pos x="584" y="180"/>
                </a:cxn>
                <a:cxn ang="0">
                  <a:pos x="2948" y="170"/>
                </a:cxn>
                <a:cxn ang="0">
                  <a:pos x="3096" y="194"/>
                </a:cxn>
                <a:cxn ang="0">
                  <a:pos x="3264" y="284"/>
                </a:cxn>
                <a:cxn ang="0">
                  <a:pos x="3384" y="428"/>
                </a:cxn>
                <a:cxn ang="0">
                  <a:pos x="3442" y="612"/>
                </a:cxn>
              </a:cxnLst>
              <a:rect l="0" t="0" r="r" b="b"/>
              <a:pathLst>
                <a:path w="3614" h="2904">
                  <a:moveTo>
                    <a:pt x="3604" y="560"/>
                  </a:moveTo>
                  <a:lnTo>
                    <a:pt x="3600" y="530"/>
                  </a:lnTo>
                  <a:lnTo>
                    <a:pt x="3592" y="498"/>
                  </a:lnTo>
                  <a:lnTo>
                    <a:pt x="3584" y="466"/>
                  </a:lnTo>
                  <a:lnTo>
                    <a:pt x="3572" y="434"/>
                  </a:lnTo>
                  <a:lnTo>
                    <a:pt x="3560" y="404"/>
                  </a:lnTo>
                  <a:lnTo>
                    <a:pt x="3548" y="374"/>
                  </a:lnTo>
                  <a:lnTo>
                    <a:pt x="3532" y="348"/>
                  </a:lnTo>
                  <a:lnTo>
                    <a:pt x="3516" y="320"/>
                  </a:lnTo>
                  <a:lnTo>
                    <a:pt x="3500" y="292"/>
                  </a:lnTo>
                  <a:lnTo>
                    <a:pt x="3480" y="268"/>
                  </a:lnTo>
                  <a:lnTo>
                    <a:pt x="3460" y="242"/>
                  </a:lnTo>
                  <a:lnTo>
                    <a:pt x="3440" y="218"/>
                  </a:lnTo>
                  <a:lnTo>
                    <a:pt x="3418" y="196"/>
                  </a:lnTo>
                  <a:lnTo>
                    <a:pt x="3396" y="172"/>
                  </a:lnTo>
                  <a:lnTo>
                    <a:pt x="3370" y="154"/>
                  </a:lnTo>
                  <a:lnTo>
                    <a:pt x="3346" y="132"/>
                  </a:lnTo>
                  <a:lnTo>
                    <a:pt x="3320" y="116"/>
                  </a:lnTo>
                  <a:lnTo>
                    <a:pt x="3292" y="98"/>
                  </a:lnTo>
                  <a:lnTo>
                    <a:pt x="3264" y="82"/>
                  </a:lnTo>
                  <a:lnTo>
                    <a:pt x="3238" y="66"/>
                  </a:lnTo>
                  <a:lnTo>
                    <a:pt x="3208" y="54"/>
                  </a:lnTo>
                  <a:lnTo>
                    <a:pt x="3176" y="42"/>
                  </a:lnTo>
                  <a:lnTo>
                    <a:pt x="3146" y="30"/>
                  </a:lnTo>
                  <a:lnTo>
                    <a:pt x="3114" y="22"/>
                  </a:lnTo>
                  <a:lnTo>
                    <a:pt x="3080" y="16"/>
                  </a:lnTo>
                  <a:lnTo>
                    <a:pt x="3050" y="10"/>
                  </a:lnTo>
                  <a:lnTo>
                    <a:pt x="3016" y="6"/>
                  </a:lnTo>
                  <a:lnTo>
                    <a:pt x="2982" y="4"/>
                  </a:lnTo>
                  <a:lnTo>
                    <a:pt x="2948" y="0"/>
                  </a:lnTo>
                  <a:lnTo>
                    <a:pt x="684" y="0"/>
                  </a:lnTo>
                  <a:lnTo>
                    <a:pt x="648" y="4"/>
                  </a:lnTo>
                  <a:lnTo>
                    <a:pt x="614" y="6"/>
                  </a:lnTo>
                  <a:lnTo>
                    <a:pt x="580" y="10"/>
                  </a:lnTo>
                  <a:lnTo>
                    <a:pt x="546" y="16"/>
                  </a:lnTo>
                  <a:lnTo>
                    <a:pt x="514" y="22"/>
                  </a:lnTo>
                  <a:lnTo>
                    <a:pt x="482" y="32"/>
                  </a:lnTo>
                  <a:lnTo>
                    <a:pt x="452" y="44"/>
                  </a:lnTo>
                  <a:lnTo>
                    <a:pt x="420" y="54"/>
                  </a:lnTo>
                  <a:lnTo>
                    <a:pt x="390" y="68"/>
                  </a:lnTo>
                  <a:lnTo>
                    <a:pt x="360" y="84"/>
                  </a:lnTo>
                  <a:lnTo>
                    <a:pt x="330" y="98"/>
                  </a:lnTo>
                  <a:lnTo>
                    <a:pt x="304" y="118"/>
                  </a:lnTo>
                  <a:lnTo>
                    <a:pt x="278" y="136"/>
                  </a:lnTo>
                  <a:lnTo>
                    <a:pt x="250" y="156"/>
                  </a:lnTo>
                  <a:lnTo>
                    <a:pt x="226" y="176"/>
                  </a:lnTo>
                  <a:lnTo>
                    <a:pt x="202" y="198"/>
                  </a:lnTo>
                  <a:lnTo>
                    <a:pt x="178" y="220"/>
                  </a:lnTo>
                  <a:lnTo>
                    <a:pt x="158" y="246"/>
                  </a:lnTo>
                  <a:lnTo>
                    <a:pt x="136" y="272"/>
                  </a:lnTo>
                  <a:lnTo>
                    <a:pt x="118" y="296"/>
                  </a:lnTo>
                  <a:lnTo>
                    <a:pt x="100" y="324"/>
                  </a:lnTo>
                  <a:lnTo>
                    <a:pt x="84" y="352"/>
                  </a:lnTo>
                  <a:lnTo>
                    <a:pt x="68" y="380"/>
                  </a:lnTo>
                  <a:lnTo>
                    <a:pt x="54" y="408"/>
                  </a:lnTo>
                  <a:lnTo>
                    <a:pt x="42" y="438"/>
                  </a:lnTo>
                  <a:lnTo>
                    <a:pt x="30" y="468"/>
                  </a:lnTo>
                  <a:lnTo>
                    <a:pt x="22" y="500"/>
                  </a:lnTo>
                  <a:lnTo>
                    <a:pt x="14" y="532"/>
                  </a:lnTo>
                  <a:lnTo>
                    <a:pt x="8" y="564"/>
                  </a:lnTo>
                  <a:lnTo>
                    <a:pt x="4" y="596"/>
                  </a:lnTo>
                  <a:lnTo>
                    <a:pt x="2" y="628"/>
                  </a:lnTo>
                  <a:lnTo>
                    <a:pt x="0" y="662"/>
                  </a:lnTo>
                  <a:lnTo>
                    <a:pt x="0" y="1614"/>
                  </a:lnTo>
                  <a:lnTo>
                    <a:pt x="2" y="1646"/>
                  </a:lnTo>
                  <a:lnTo>
                    <a:pt x="4" y="1678"/>
                  </a:lnTo>
                  <a:lnTo>
                    <a:pt x="8" y="1712"/>
                  </a:lnTo>
                  <a:lnTo>
                    <a:pt x="14" y="1744"/>
                  </a:lnTo>
                  <a:lnTo>
                    <a:pt x="22" y="1776"/>
                  </a:lnTo>
                  <a:lnTo>
                    <a:pt x="30" y="1808"/>
                  </a:lnTo>
                  <a:lnTo>
                    <a:pt x="44" y="1838"/>
                  </a:lnTo>
                  <a:lnTo>
                    <a:pt x="54" y="1868"/>
                  </a:lnTo>
                  <a:lnTo>
                    <a:pt x="68" y="1896"/>
                  </a:lnTo>
                  <a:lnTo>
                    <a:pt x="84" y="1926"/>
                  </a:lnTo>
                  <a:lnTo>
                    <a:pt x="100" y="1954"/>
                  </a:lnTo>
                  <a:lnTo>
                    <a:pt x="120" y="1982"/>
                  </a:lnTo>
                  <a:lnTo>
                    <a:pt x="138" y="2006"/>
                  </a:lnTo>
                  <a:lnTo>
                    <a:pt x="160" y="2032"/>
                  </a:lnTo>
                  <a:lnTo>
                    <a:pt x="180" y="2056"/>
                  </a:lnTo>
                  <a:lnTo>
                    <a:pt x="204" y="2078"/>
                  </a:lnTo>
                  <a:lnTo>
                    <a:pt x="228" y="2102"/>
                  </a:lnTo>
                  <a:lnTo>
                    <a:pt x="252" y="2122"/>
                  </a:lnTo>
                  <a:lnTo>
                    <a:pt x="278" y="2142"/>
                  </a:lnTo>
                  <a:lnTo>
                    <a:pt x="306" y="2160"/>
                  </a:lnTo>
                  <a:lnTo>
                    <a:pt x="332" y="2178"/>
                  </a:lnTo>
                  <a:lnTo>
                    <a:pt x="362" y="2194"/>
                  </a:lnTo>
                  <a:lnTo>
                    <a:pt x="392" y="2210"/>
                  </a:lnTo>
                  <a:lnTo>
                    <a:pt x="422" y="2222"/>
                  </a:lnTo>
                  <a:lnTo>
                    <a:pt x="454" y="2234"/>
                  </a:lnTo>
                  <a:lnTo>
                    <a:pt x="486" y="2246"/>
                  </a:lnTo>
                  <a:lnTo>
                    <a:pt x="516" y="2254"/>
                  </a:lnTo>
                  <a:lnTo>
                    <a:pt x="550" y="2262"/>
                  </a:lnTo>
                  <a:lnTo>
                    <a:pt x="582" y="2268"/>
                  </a:lnTo>
                  <a:lnTo>
                    <a:pt x="616" y="2272"/>
                  </a:lnTo>
                  <a:lnTo>
                    <a:pt x="652" y="2274"/>
                  </a:lnTo>
                  <a:lnTo>
                    <a:pt x="686" y="2278"/>
                  </a:lnTo>
                  <a:lnTo>
                    <a:pt x="768" y="2278"/>
                  </a:lnTo>
                  <a:lnTo>
                    <a:pt x="768" y="2904"/>
                  </a:lnTo>
                  <a:lnTo>
                    <a:pt x="1794" y="2278"/>
                  </a:lnTo>
                  <a:lnTo>
                    <a:pt x="2948" y="2278"/>
                  </a:lnTo>
                  <a:lnTo>
                    <a:pt x="2982" y="2274"/>
                  </a:lnTo>
                  <a:lnTo>
                    <a:pt x="3016" y="2272"/>
                  </a:lnTo>
                  <a:lnTo>
                    <a:pt x="3050" y="2268"/>
                  </a:lnTo>
                  <a:lnTo>
                    <a:pt x="3080" y="2262"/>
                  </a:lnTo>
                  <a:lnTo>
                    <a:pt x="3114" y="2256"/>
                  </a:lnTo>
                  <a:lnTo>
                    <a:pt x="3146" y="2246"/>
                  </a:lnTo>
                  <a:lnTo>
                    <a:pt x="3176" y="2234"/>
                  </a:lnTo>
                  <a:lnTo>
                    <a:pt x="3208" y="2224"/>
                  </a:lnTo>
                  <a:lnTo>
                    <a:pt x="3238" y="2210"/>
                  </a:lnTo>
                  <a:lnTo>
                    <a:pt x="3264" y="2196"/>
                  </a:lnTo>
                  <a:lnTo>
                    <a:pt x="3292" y="2180"/>
                  </a:lnTo>
                  <a:lnTo>
                    <a:pt x="3320" y="2162"/>
                  </a:lnTo>
                  <a:lnTo>
                    <a:pt x="3346" y="2144"/>
                  </a:lnTo>
                  <a:lnTo>
                    <a:pt x="3370" y="2124"/>
                  </a:lnTo>
                  <a:lnTo>
                    <a:pt x="3396" y="2104"/>
                  </a:lnTo>
                  <a:lnTo>
                    <a:pt x="3418" y="2080"/>
                  </a:lnTo>
                  <a:lnTo>
                    <a:pt x="3440" y="2058"/>
                  </a:lnTo>
                  <a:lnTo>
                    <a:pt x="3460" y="2034"/>
                  </a:lnTo>
                  <a:lnTo>
                    <a:pt x="3480" y="2008"/>
                  </a:lnTo>
                  <a:lnTo>
                    <a:pt x="3500" y="1984"/>
                  </a:lnTo>
                  <a:lnTo>
                    <a:pt x="3516" y="1956"/>
                  </a:lnTo>
                  <a:lnTo>
                    <a:pt x="3532" y="1928"/>
                  </a:lnTo>
                  <a:lnTo>
                    <a:pt x="3548" y="1898"/>
                  </a:lnTo>
                  <a:lnTo>
                    <a:pt x="3560" y="1872"/>
                  </a:lnTo>
                  <a:lnTo>
                    <a:pt x="3572" y="1840"/>
                  </a:lnTo>
                  <a:lnTo>
                    <a:pt x="3584" y="1810"/>
                  </a:lnTo>
                  <a:lnTo>
                    <a:pt x="3592" y="1778"/>
                  </a:lnTo>
                  <a:lnTo>
                    <a:pt x="3600" y="1746"/>
                  </a:lnTo>
                  <a:lnTo>
                    <a:pt x="3604" y="1712"/>
                  </a:lnTo>
                  <a:lnTo>
                    <a:pt x="3608" y="1682"/>
                  </a:lnTo>
                  <a:lnTo>
                    <a:pt x="3614" y="1648"/>
                  </a:lnTo>
                  <a:lnTo>
                    <a:pt x="3614" y="1614"/>
                  </a:lnTo>
                  <a:lnTo>
                    <a:pt x="3614" y="662"/>
                  </a:lnTo>
                  <a:lnTo>
                    <a:pt x="3614" y="628"/>
                  </a:lnTo>
                  <a:lnTo>
                    <a:pt x="3608" y="594"/>
                  </a:lnTo>
                  <a:lnTo>
                    <a:pt x="3604" y="560"/>
                  </a:lnTo>
                  <a:close/>
                  <a:moveTo>
                    <a:pt x="3444" y="662"/>
                  </a:moveTo>
                  <a:lnTo>
                    <a:pt x="3444" y="1614"/>
                  </a:lnTo>
                  <a:lnTo>
                    <a:pt x="3444" y="1638"/>
                  </a:lnTo>
                  <a:lnTo>
                    <a:pt x="3442" y="1662"/>
                  </a:lnTo>
                  <a:lnTo>
                    <a:pt x="3440" y="1688"/>
                  </a:lnTo>
                  <a:lnTo>
                    <a:pt x="3434" y="1712"/>
                  </a:lnTo>
                  <a:lnTo>
                    <a:pt x="3422" y="1760"/>
                  </a:lnTo>
                  <a:lnTo>
                    <a:pt x="3406" y="1806"/>
                  </a:lnTo>
                  <a:lnTo>
                    <a:pt x="3384" y="1848"/>
                  </a:lnTo>
                  <a:lnTo>
                    <a:pt x="3360" y="1888"/>
                  </a:lnTo>
                  <a:lnTo>
                    <a:pt x="3330" y="1926"/>
                  </a:lnTo>
                  <a:lnTo>
                    <a:pt x="3298" y="1962"/>
                  </a:lnTo>
                  <a:lnTo>
                    <a:pt x="3262" y="1994"/>
                  </a:lnTo>
                  <a:lnTo>
                    <a:pt x="3224" y="2024"/>
                  </a:lnTo>
                  <a:lnTo>
                    <a:pt x="3184" y="2046"/>
                  </a:lnTo>
                  <a:lnTo>
                    <a:pt x="3140" y="2068"/>
                  </a:lnTo>
                  <a:lnTo>
                    <a:pt x="3094" y="2084"/>
                  </a:lnTo>
                  <a:lnTo>
                    <a:pt x="3048" y="2098"/>
                  </a:lnTo>
                  <a:lnTo>
                    <a:pt x="2998" y="2104"/>
                  </a:lnTo>
                  <a:lnTo>
                    <a:pt x="2974" y="2106"/>
                  </a:lnTo>
                  <a:lnTo>
                    <a:pt x="2948" y="2108"/>
                  </a:lnTo>
                  <a:lnTo>
                    <a:pt x="1748" y="2108"/>
                  </a:lnTo>
                  <a:lnTo>
                    <a:pt x="934" y="2604"/>
                  </a:lnTo>
                  <a:lnTo>
                    <a:pt x="934" y="2108"/>
                  </a:lnTo>
                  <a:lnTo>
                    <a:pt x="686" y="2108"/>
                  </a:lnTo>
                  <a:lnTo>
                    <a:pt x="660" y="2106"/>
                  </a:lnTo>
                  <a:lnTo>
                    <a:pt x="634" y="2104"/>
                  </a:lnTo>
                  <a:lnTo>
                    <a:pt x="610" y="2102"/>
                  </a:lnTo>
                  <a:lnTo>
                    <a:pt x="584" y="2098"/>
                  </a:lnTo>
                  <a:lnTo>
                    <a:pt x="536" y="2084"/>
                  </a:lnTo>
                  <a:lnTo>
                    <a:pt x="488" y="2068"/>
                  </a:lnTo>
                  <a:lnTo>
                    <a:pt x="442" y="2046"/>
                  </a:lnTo>
                  <a:lnTo>
                    <a:pt x="400" y="2022"/>
                  </a:lnTo>
                  <a:lnTo>
                    <a:pt x="360" y="1992"/>
                  </a:lnTo>
                  <a:lnTo>
                    <a:pt x="324" y="1960"/>
                  </a:lnTo>
                  <a:lnTo>
                    <a:pt x="290" y="1924"/>
                  </a:lnTo>
                  <a:lnTo>
                    <a:pt x="262" y="1886"/>
                  </a:lnTo>
                  <a:lnTo>
                    <a:pt x="234" y="1846"/>
                  </a:lnTo>
                  <a:lnTo>
                    <a:pt x="212" y="1802"/>
                  </a:lnTo>
                  <a:lnTo>
                    <a:pt x="196" y="1758"/>
                  </a:lnTo>
                  <a:lnTo>
                    <a:pt x="188" y="1734"/>
                  </a:lnTo>
                  <a:lnTo>
                    <a:pt x="182" y="1710"/>
                  </a:lnTo>
                  <a:lnTo>
                    <a:pt x="176" y="1688"/>
                  </a:lnTo>
                  <a:lnTo>
                    <a:pt x="174" y="1662"/>
                  </a:lnTo>
                  <a:lnTo>
                    <a:pt x="172" y="1636"/>
                  </a:lnTo>
                  <a:lnTo>
                    <a:pt x="172" y="1614"/>
                  </a:lnTo>
                  <a:lnTo>
                    <a:pt x="172" y="662"/>
                  </a:lnTo>
                  <a:lnTo>
                    <a:pt x="172" y="638"/>
                  </a:lnTo>
                  <a:lnTo>
                    <a:pt x="174" y="614"/>
                  </a:lnTo>
                  <a:lnTo>
                    <a:pt x="176" y="588"/>
                  </a:lnTo>
                  <a:lnTo>
                    <a:pt x="182" y="566"/>
                  </a:lnTo>
                  <a:lnTo>
                    <a:pt x="188" y="542"/>
                  </a:lnTo>
                  <a:lnTo>
                    <a:pt x="196" y="518"/>
                  </a:lnTo>
                  <a:lnTo>
                    <a:pt x="212" y="472"/>
                  </a:lnTo>
                  <a:lnTo>
                    <a:pt x="234" y="430"/>
                  </a:lnTo>
                  <a:lnTo>
                    <a:pt x="262" y="390"/>
                  </a:lnTo>
                  <a:lnTo>
                    <a:pt x="290" y="352"/>
                  </a:lnTo>
                  <a:lnTo>
                    <a:pt x="324" y="316"/>
                  </a:lnTo>
                  <a:lnTo>
                    <a:pt x="360" y="284"/>
                  </a:lnTo>
                  <a:lnTo>
                    <a:pt x="400" y="254"/>
                  </a:lnTo>
                  <a:lnTo>
                    <a:pt x="442" y="232"/>
                  </a:lnTo>
                  <a:lnTo>
                    <a:pt x="488" y="210"/>
                  </a:lnTo>
                  <a:lnTo>
                    <a:pt x="536" y="194"/>
                  </a:lnTo>
                  <a:lnTo>
                    <a:pt x="584" y="180"/>
                  </a:lnTo>
                  <a:lnTo>
                    <a:pt x="634" y="172"/>
                  </a:lnTo>
                  <a:lnTo>
                    <a:pt x="660" y="170"/>
                  </a:lnTo>
                  <a:lnTo>
                    <a:pt x="686" y="170"/>
                  </a:lnTo>
                  <a:lnTo>
                    <a:pt x="2948" y="170"/>
                  </a:lnTo>
                  <a:lnTo>
                    <a:pt x="2974" y="170"/>
                  </a:lnTo>
                  <a:lnTo>
                    <a:pt x="2998" y="172"/>
                  </a:lnTo>
                  <a:lnTo>
                    <a:pt x="3048" y="180"/>
                  </a:lnTo>
                  <a:lnTo>
                    <a:pt x="3096" y="194"/>
                  </a:lnTo>
                  <a:lnTo>
                    <a:pt x="3142" y="210"/>
                  </a:lnTo>
                  <a:lnTo>
                    <a:pt x="3184" y="230"/>
                  </a:lnTo>
                  <a:lnTo>
                    <a:pt x="3226" y="254"/>
                  </a:lnTo>
                  <a:lnTo>
                    <a:pt x="3264" y="284"/>
                  </a:lnTo>
                  <a:lnTo>
                    <a:pt x="3298" y="316"/>
                  </a:lnTo>
                  <a:lnTo>
                    <a:pt x="3332" y="350"/>
                  </a:lnTo>
                  <a:lnTo>
                    <a:pt x="3360" y="388"/>
                  </a:lnTo>
                  <a:lnTo>
                    <a:pt x="3384" y="428"/>
                  </a:lnTo>
                  <a:lnTo>
                    <a:pt x="3406" y="472"/>
                  </a:lnTo>
                  <a:lnTo>
                    <a:pt x="3422" y="516"/>
                  </a:lnTo>
                  <a:lnTo>
                    <a:pt x="3434" y="564"/>
                  </a:lnTo>
                  <a:lnTo>
                    <a:pt x="3442" y="612"/>
                  </a:lnTo>
                  <a:lnTo>
                    <a:pt x="3444" y="638"/>
                  </a:lnTo>
                  <a:lnTo>
                    <a:pt x="3444" y="6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1" name="Freeform 68"/>
            <p:cNvSpPr>
              <a:spLocks/>
            </p:cNvSpPr>
            <p:nvPr/>
          </p:nvSpPr>
          <p:spPr bwMode="auto">
            <a:xfrm>
              <a:off x="1527" y="-4883"/>
              <a:ext cx="3084" cy="1848"/>
            </a:xfrm>
            <a:custGeom>
              <a:avLst/>
              <a:gdLst/>
              <a:ahLst/>
              <a:cxnLst>
                <a:cxn ang="0">
                  <a:pos x="3080" y="510"/>
                </a:cxn>
                <a:cxn ang="0">
                  <a:pos x="3070" y="454"/>
                </a:cxn>
                <a:cxn ang="0">
                  <a:pos x="3054" y="398"/>
                </a:cxn>
                <a:cxn ang="0">
                  <a:pos x="3034" y="348"/>
                </a:cxn>
                <a:cxn ang="0">
                  <a:pos x="3006" y="298"/>
                </a:cxn>
                <a:cxn ang="0">
                  <a:pos x="2974" y="252"/>
                </a:cxn>
                <a:cxn ang="0">
                  <a:pos x="2938" y="206"/>
                </a:cxn>
                <a:cxn ang="0">
                  <a:pos x="2894" y="168"/>
                </a:cxn>
                <a:cxn ang="0">
                  <a:pos x="2850" y="132"/>
                </a:cxn>
                <a:cxn ang="0">
                  <a:pos x="2804" y="98"/>
                </a:cxn>
                <a:cxn ang="0">
                  <a:pos x="2752" y="70"/>
                </a:cxn>
                <a:cxn ang="0">
                  <a:pos x="2696" y="46"/>
                </a:cxn>
                <a:cxn ang="0">
                  <a:pos x="2642" y="28"/>
                </a:cxn>
                <a:cxn ang="0">
                  <a:pos x="2584" y="14"/>
                </a:cxn>
                <a:cxn ang="0">
                  <a:pos x="2524" y="6"/>
                </a:cxn>
                <a:cxn ang="0">
                  <a:pos x="2462" y="0"/>
                </a:cxn>
                <a:cxn ang="0">
                  <a:pos x="532" y="2"/>
                </a:cxn>
                <a:cxn ang="0">
                  <a:pos x="476" y="8"/>
                </a:cxn>
                <a:cxn ang="0">
                  <a:pos x="424" y="18"/>
                </a:cxn>
                <a:cxn ang="0">
                  <a:pos x="372" y="32"/>
                </a:cxn>
                <a:cxn ang="0">
                  <a:pos x="324" y="52"/>
                </a:cxn>
                <a:cxn ang="0">
                  <a:pos x="256" y="88"/>
                </a:cxn>
                <a:cxn ang="0">
                  <a:pos x="176" y="150"/>
                </a:cxn>
                <a:cxn ang="0">
                  <a:pos x="108" y="226"/>
                </a:cxn>
                <a:cxn ang="0">
                  <a:pos x="56" y="314"/>
                </a:cxn>
                <a:cxn ang="0">
                  <a:pos x="20" y="410"/>
                </a:cxn>
                <a:cxn ang="0">
                  <a:pos x="0" y="514"/>
                </a:cxn>
                <a:cxn ang="0">
                  <a:pos x="1852" y="514"/>
                </a:cxn>
                <a:cxn ang="0">
                  <a:pos x="1926" y="518"/>
                </a:cxn>
                <a:cxn ang="0">
                  <a:pos x="1994" y="528"/>
                </a:cxn>
                <a:cxn ang="0">
                  <a:pos x="2062" y="544"/>
                </a:cxn>
                <a:cxn ang="0">
                  <a:pos x="2126" y="566"/>
                </a:cxn>
                <a:cxn ang="0">
                  <a:pos x="2186" y="594"/>
                </a:cxn>
                <a:cxn ang="0">
                  <a:pos x="2242" y="630"/>
                </a:cxn>
                <a:cxn ang="0">
                  <a:pos x="2298" y="666"/>
                </a:cxn>
                <a:cxn ang="0">
                  <a:pos x="2348" y="710"/>
                </a:cxn>
                <a:cxn ang="0">
                  <a:pos x="2392" y="758"/>
                </a:cxn>
                <a:cxn ang="0">
                  <a:pos x="2432" y="808"/>
                </a:cxn>
                <a:cxn ang="0">
                  <a:pos x="2466" y="864"/>
                </a:cxn>
                <a:cxn ang="0">
                  <a:pos x="2496" y="922"/>
                </a:cxn>
                <a:cxn ang="0">
                  <a:pos x="2520" y="984"/>
                </a:cxn>
                <a:cxn ang="0">
                  <a:pos x="2536" y="1048"/>
                </a:cxn>
                <a:cxn ang="0">
                  <a:pos x="2548" y="1114"/>
                </a:cxn>
                <a:cxn ang="0">
                  <a:pos x="2552" y="1182"/>
                </a:cxn>
                <a:cxn ang="0">
                  <a:pos x="2544" y="1848"/>
                </a:cxn>
                <a:cxn ang="0">
                  <a:pos x="2650" y="1828"/>
                </a:cxn>
                <a:cxn ang="0">
                  <a:pos x="2752" y="1790"/>
                </a:cxn>
                <a:cxn ang="0">
                  <a:pos x="2844" y="1734"/>
                </a:cxn>
                <a:cxn ang="0">
                  <a:pos x="2924" y="1666"/>
                </a:cxn>
                <a:cxn ang="0">
                  <a:pos x="2990" y="1584"/>
                </a:cxn>
                <a:cxn ang="0">
                  <a:pos x="3040" y="1492"/>
                </a:cxn>
                <a:cxn ang="0">
                  <a:pos x="3058" y="1442"/>
                </a:cxn>
                <a:cxn ang="0">
                  <a:pos x="3072" y="1392"/>
                </a:cxn>
                <a:cxn ang="0">
                  <a:pos x="3080" y="1338"/>
                </a:cxn>
                <a:cxn ang="0">
                  <a:pos x="3084" y="1286"/>
                </a:cxn>
                <a:cxn ang="0">
                  <a:pos x="3082" y="540"/>
                </a:cxn>
              </a:cxnLst>
              <a:rect l="0" t="0" r="r" b="b"/>
              <a:pathLst>
                <a:path w="3084" h="1848">
                  <a:moveTo>
                    <a:pt x="3082" y="540"/>
                  </a:moveTo>
                  <a:lnTo>
                    <a:pt x="3080" y="510"/>
                  </a:lnTo>
                  <a:lnTo>
                    <a:pt x="3076" y="482"/>
                  </a:lnTo>
                  <a:lnTo>
                    <a:pt x="3070" y="454"/>
                  </a:lnTo>
                  <a:lnTo>
                    <a:pt x="3062" y="428"/>
                  </a:lnTo>
                  <a:lnTo>
                    <a:pt x="3054" y="398"/>
                  </a:lnTo>
                  <a:lnTo>
                    <a:pt x="3044" y="374"/>
                  </a:lnTo>
                  <a:lnTo>
                    <a:pt x="3034" y="348"/>
                  </a:lnTo>
                  <a:lnTo>
                    <a:pt x="3020" y="324"/>
                  </a:lnTo>
                  <a:lnTo>
                    <a:pt x="3006" y="298"/>
                  </a:lnTo>
                  <a:lnTo>
                    <a:pt x="2990" y="274"/>
                  </a:lnTo>
                  <a:lnTo>
                    <a:pt x="2974" y="252"/>
                  </a:lnTo>
                  <a:lnTo>
                    <a:pt x="2954" y="230"/>
                  </a:lnTo>
                  <a:lnTo>
                    <a:pt x="2938" y="206"/>
                  </a:lnTo>
                  <a:lnTo>
                    <a:pt x="2916" y="186"/>
                  </a:lnTo>
                  <a:lnTo>
                    <a:pt x="2894" y="168"/>
                  </a:lnTo>
                  <a:lnTo>
                    <a:pt x="2874" y="148"/>
                  </a:lnTo>
                  <a:lnTo>
                    <a:pt x="2850" y="132"/>
                  </a:lnTo>
                  <a:lnTo>
                    <a:pt x="2826" y="114"/>
                  </a:lnTo>
                  <a:lnTo>
                    <a:pt x="2804" y="98"/>
                  </a:lnTo>
                  <a:lnTo>
                    <a:pt x="2778" y="82"/>
                  </a:lnTo>
                  <a:lnTo>
                    <a:pt x="2752" y="70"/>
                  </a:lnTo>
                  <a:lnTo>
                    <a:pt x="2724" y="58"/>
                  </a:lnTo>
                  <a:lnTo>
                    <a:pt x="2696" y="46"/>
                  </a:lnTo>
                  <a:lnTo>
                    <a:pt x="2668" y="36"/>
                  </a:lnTo>
                  <a:lnTo>
                    <a:pt x="2642" y="28"/>
                  </a:lnTo>
                  <a:lnTo>
                    <a:pt x="2614" y="20"/>
                  </a:lnTo>
                  <a:lnTo>
                    <a:pt x="2584" y="14"/>
                  </a:lnTo>
                  <a:lnTo>
                    <a:pt x="2554" y="10"/>
                  </a:lnTo>
                  <a:lnTo>
                    <a:pt x="2524" y="6"/>
                  </a:lnTo>
                  <a:lnTo>
                    <a:pt x="2494" y="2"/>
                  </a:lnTo>
                  <a:lnTo>
                    <a:pt x="2462" y="0"/>
                  </a:lnTo>
                  <a:lnTo>
                    <a:pt x="562" y="0"/>
                  </a:lnTo>
                  <a:lnTo>
                    <a:pt x="532" y="2"/>
                  </a:lnTo>
                  <a:lnTo>
                    <a:pt x="504" y="6"/>
                  </a:lnTo>
                  <a:lnTo>
                    <a:pt x="476" y="8"/>
                  </a:lnTo>
                  <a:lnTo>
                    <a:pt x="448" y="12"/>
                  </a:lnTo>
                  <a:lnTo>
                    <a:pt x="424" y="18"/>
                  </a:lnTo>
                  <a:lnTo>
                    <a:pt x="398" y="26"/>
                  </a:lnTo>
                  <a:lnTo>
                    <a:pt x="372" y="32"/>
                  </a:lnTo>
                  <a:lnTo>
                    <a:pt x="346" y="42"/>
                  </a:lnTo>
                  <a:lnTo>
                    <a:pt x="324" y="52"/>
                  </a:lnTo>
                  <a:lnTo>
                    <a:pt x="300" y="62"/>
                  </a:lnTo>
                  <a:lnTo>
                    <a:pt x="256" y="88"/>
                  </a:lnTo>
                  <a:lnTo>
                    <a:pt x="214" y="118"/>
                  </a:lnTo>
                  <a:lnTo>
                    <a:pt x="176" y="150"/>
                  </a:lnTo>
                  <a:lnTo>
                    <a:pt x="140" y="186"/>
                  </a:lnTo>
                  <a:lnTo>
                    <a:pt x="108" y="226"/>
                  </a:lnTo>
                  <a:lnTo>
                    <a:pt x="80" y="268"/>
                  </a:lnTo>
                  <a:lnTo>
                    <a:pt x="56" y="314"/>
                  </a:lnTo>
                  <a:lnTo>
                    <a:pt x="36" y="360"/>
                  </a:lnTo>
                  <a:lnTo>
                    <a:pt x="20" y="410"/>
                  </a:lnTo>
                  <a:lnTo>
                    <a:pt x="8" y="462"/>
                  </a:lnTo>
                  <a:lnTo>
                    <a:pt x="0" y="514"/>
                  </a:lnTo>
                  <a:lnTo>
                    <a:pt x="1794" y="514"/>
                  </a:lnTo>
                  <a:lnTo>
                    <a:pt x="1852" y="514"/>
                  </a:lnTo>
                  <a:lnTo>
                    <a:pt x="1890" y="514"/>
                  </a:lnTo>
                  <a:lnTo>
                    <a:pt x="1926" y="518"/>
                  </a:lnTo>
                  <a:lnTo>
                    <a:pt x="1960" y="524"/>
                  </a:lnTo>
                  <a:lnTo>
                    <a:pt x="1994" y="528"/>
                  </a:lnTo>
                  <a:lnTo>
                    <a:pt x="2028" y="536"/>
                  </a:lnTo>
                  <a:lnTo>
                    <a:pt x="2062" y="544"/>
                  </a:lnTo>
                  <a:lnTo>
                    <a:pt x="2094" y="556"/>
                  </a:lnTo>
                  <a:lnTo>
                    <a:pt x="2126" y="566"/>
                  </a:lnTo>
                  <a:lnTo>
                    <a:pt x="2156" y="580"/>
                  </a:lnTo>
                  <a:lnTo>
                    <a:pt x="2186" y="594"/>
                  </a:lnTo>
                  <a:lnTo>
                    <a:pt x="2216" y="610"/>
                  </a:lnTo>
                  <a:lnTo>
                    <a:pt x="2242" y="630"/>
                  </a:lnTo>
                  <a:lnTo>
                    <a:pt x="2270" y="648"/>
                  </a:lnTo>
                  <a:lnTo>
                    <a:pt x="2298" y="666"/>
                  </a:lnTo>
                  <a:lnTo>
                    <a:pt x="2322" y="688"/>
                  </a:lnTo>
                  <a:lnTo>
                    <a:pt x="2348" y="710"/>
                  </a:lnTo>
                  <a:lnTo>
                    <a:pt x="2370" y="734"/>
                  </a:lnTo>
                  <a:lnTo>
                    <a:pt x="2392" y="758"/>
                  </a:lnTo>
                  <a:lnTo>
                    <a:pt x="2414" y="782"/>
                  </a:lnTo>
                  <a:lnTo>
                    <a:pt x="2432" y="808"/>
                  </a:lnTo>
                  <a:lnTo>
                    <a:pt x="2450" y="836"/>
                  </a:lnTo>
                  <a:lnTo>
                    <a:pt x="2466" y="864"/>
                  </a:lnTo>
                  <a:lnTo>
                    <a:pt x="2482" y="892"/>
                  </a:lnTo>
                  <a:lnTo>
                    <a:pt x="2496" y="922"/>
                  </a:lnTo>
                  <a:lnTo>
                    <a:pt x="2510" y="952"/>
                  </a:lnTo>
                  <a:lnTo>
                    <a:pt x="2520" y="984"/>
                  </a:lnTo>
                  <a:lnTo>
                    <a:pt x="2528" y="1014"/>
                  </a:lnTo>
                  <a:lnTo>
                    <a:pt x="2536" y="1048"/>
                  </a:lnTo>
                  <a:lnTo>
                    <a:pt x="2544" y="1080"/>
                  </a:lnTo>
                  <a:lnTo>
                    <a:pt x="2548" y="1114"/>
                  </a:lnTo>
                  <a:lnTo>
                    <a:pt x="2550" y="1148"/>
                  </a:lnTo>
                  <a:lnTo>
                    <a:pt x="2552" y="1182"/>
                  </a:lnTo>
                  <a:lnTo>
                    <a:pt x="2546" y="1360"/>
                  </a:lnTo>
                  <a:lnTo>
                    <a:pt x="2544" y="1848"/>
                  </a:lnTo>
                  <a:lnTo>
                    <a:pt x="2596" y="1840"/>
                  </a:lnTo>
                  <a:lnTo>
                    <a:pt x="2650" y="1828"/>
                  </a:lnTo>
                  <a:lnTo>
                    <a:pt x="2700" y="1810"/>
                  </a:lnTo>
                  <a:lnTo>
                    <a:pt x="2752" y="1790"/>
                  </a:lnTo>
                  <a:lnTo>
                    <a:pt x="2798" y="1764"/>
                  </a:lnTo>
                  <a:lnTo>
                    <a:pt x="2844" y="1734"/>
                  </a:lnTo>
                  <a:lnTo>
                    <a:pt x="2884" y="1702"/>
                  </a:lnTo>
                  <a:lnTo>
                    <a:pt x="2924" y="1666"/>
                  </a:lnTo>
                  <a:lnTo>
                    <a:pt x="2958" y="1626"/>
                  </a:lnTo>
                  <a:lnTo>
                    <a:pt x="2990" y="1584"/>
                  </a:lnTo>
                  <a:lnTo>
                    <a:pt x="3018" y="1538"/>
                  </a:lnTo>
                  <a:lnTo>
                    <a:pt x="3040" y="1492"/>
                  </a:lnTo>
                  <a:lnTo>
                    <a:pt x="3050" y="1468"/>
                  </a:lnTo>
                  <a:lnTo>
                    <a:pt x="3058" y="1442"/>
                  </a:lnTo>
                  <a:lnTo>
                    <a:pt x="3068" y="1418"/>
                  </a:lnTo>
                  <a:lnTo>
                    <a:pt x="3072" y="1392"/>
                  </a:lnTo>
                  <a:lnTo>
                    <a:pt x="3078" y="1366"/>
                  </a:lnTo>
                  <a:lnTo>
                    <a:pt x="3080" y="1338"/>
                  </a:lnTo>
                  <a:lnTo>
                    <a:pt x="3082" y="1312"/>
                  </a:lnTo>
                  <a:lnTo>
                    <a:pt x="3084" y="1286"/>
                  </a:lnTo>
                  <a:lnTo>
                    <a:pt x="3084" y="568"/>
                  </a:lnTo>
                  <a:lnTo>
                    <a:pt x="3082" y="5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2" name="Rectangle 69"/>
            <p:cNvSpPr>
              <a:spLocks noChangeArrowheads="1"/>
            </p:cNvSpPr>
            <p:nvPr/>
          </p:nvSpPr>
          <p:spPr bwMode="auto">
            <a:xfrm>
              <a:off x="863" y="-3587"/>
              <a:ext cx="2296" cy="1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" name="Rectangle 70"/>
            <p:cNvSpPr>
              <a:spLocks noChangeArrowheads="1"/>
            </p:cNvSpPr>
            <p:nvPr/>
          </p:nvSpPr>
          <p:spPr bwMode="auto">
            <a:xfrm>
              <a:off x="863" y="-3143"/>
              <a:ext cx="2296" cy="1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4" name="Rectangle 71"/>
            <p:cNvSpPr>
              <a:spLocks noChangeArrowheads="1"/>
            </p:cNvSpPr>
            <p:nvPr/>
          </p:nvSpPr>
          <p:spPr bwMode="auto">
            <a:xfrm>
              <a:off x="863" y="-2699"/>
              <a:ext cx="2296" cy="1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05" name="ZoneTexte 104"/>
          <p:cNvSpPr txBox="1"/>
          <p:nvPr/>
        </p:nvSpPr>
        <p:spPr>
          <a:xfrm>
            <a:off x="2970528" y="2928182"/>
            <a:ext cx="715125" cy="25223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700"/>
              </a:lnSpc>
              <a:defRPr/>
            </a:pP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Diverse </a:t>
            </a: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formate</a:t>
            </a: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 ale </a:t>
            </a: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agentiiilor</a:t>
            </a:r>
            <a:endParaRPr lang="en-US" sz="700" b="1" dirty="0">
              <a:solidFill>
                <a:prstClr val="white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833465" y="3867785"/>
            <a:ext cx="660864" cy="1881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900"/>
              </a:lnSpc>
              <a:defRPr/>
            </a:pPr>
            <a:r>
              <a:rPr lang="en-US" sz="700" b="1" dirty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Digital </a:t>
            </a: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corners</a:t>
            </a:r>
            <a:endParaRPr lang="en-US" sz="700" b="1" dirty="0">
              <a:solidFill>
                <a:prstClr val="white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643545" y="2346974"/>
            <a:ext cx="732759" cy="16375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700"/>
              </a:lnSpc>
              <a:defRPr/>
            </a:pP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Centre de </a:t>
            </a: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afaceri</a:t>
            </a:r>
            <a:endParaRPr lang="en-US" sz="700" b="1" dirty="0">
              <a:solidFill>
                <a:prstClr val="white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796901" y="2111028"/>
            <a:ext cx="369010" cy="235944"/>
            <a:chOff x="1944" y="1626"/>
            <a:chExt cx="330" cy="211"/>
          </a:xfrm>
          <a:solidFill>
            <a:schemeClr val="bg1"/>
          </a:solidFill>
        </p:grpSpPr>
        <p:sp>
          <p:nvSpPr>
            <p:cNvPr id="1029" name="Freeform 5"/>
            <p:cNvSpPr>
              <a:spLocks noEditPoints="1"/>
            </p:cNvSpPr>
            <p:nvPr/>
          </p:nvSpPr>
          <p:spPr bwMode="auto">
            <a:xfrm>
              <a:off x="1944" y="1626"/>
              <a:ext cx="330" cy="211"/>
            </a:xfrm>
            <a:custGeom>
              <a:avLst/>
              <a:gdLst/>
              <a:ahLst/>
              <a:cxnLst>
                <a:cxn ang="0">
                  <a:pos x="398" y="178"/>
                </a:cxn>
                <a:cxn ang="0">
                  <a:pos x="358" y="37"/>
                </a:cxn>
                <a:cxn ang="0">
                  <a:pos x="291" y="19"/>
                </a:cxn>
                <a:cxn ang="0">
                  <a:pos x="151" y="82"/>
                </a:cxn>
                <a:cxn ang="0">
                  <a:pos x="169" y="110"/>
                </a:cxn>
                <a:cxn ang="0">
                  <a:pos x="276" y="98"/>
                </a:cxn>
                <a:cxn ang="0">
                  <a:pos x="375" y="206"/>
                </a:cxn>
                <a:cxn ang="0">
                  <a:pos x="466" y="117"/>
                </a:cxn>
                <a:cxn ang="0">
                  <a:pos x="383" y="12"/>
                </a:cxn>
                <a:cxn ang="0">
                  <a:pos x="423" y="131"/>
                </a:cxn>
                <a:cxn ang="0">
                  <a:pos x="472" y="130"/>
                </a:cxn>
                <a:cxn ang="0">
                  <a:pos x="69" y="7"/>
                </a:cxn>
                <a:cxn ang="0">
                  <a:pos x="45" y="10"/>
                </a:cxn>
                <a:cxn ang="0">
                  <a:pos x="7" y="142"/>
                </a:cxn>
                <a:cxn ang="0">
                  <a:pos x="40" y="139"/>
                </a:cxn>
                <a:cxn ang="0">
                  <a:pos x="84" y="23"/>
                </a:cxn>
                <a:cxn ang="0">
                  <a:pos x="370" y="221"/>
                </a:cxn>
                <a:cxn ang="0">
                  <a:pos x="307" y="189"/>
                </a:cxn>
                <a:cxn ang="0">
                  <a:pos x="300" y="196"/>
                </a:cxn>
                <a:cxn ang="0">
                  <a:pos x="323" y="255"/>
                </a:cxn>
                <a:cxn ang="0">
                  <a:pos x="274" y="221"/>
                </a:cxn>
                <a:cxn ang="0">
                  <a:pos x="253" y="207"/>
                </a:cxn>
                <a:cxn ang="0">
                  <a:pos x="283" y="248"/>
                </a:cxn>
                <a:cxn ang="0">
                  <a:pos x="263" y="291"/>
                </a:cxn>
                <a:cxn ang="0">
                  <a:pos x="343" y="242"/>
                </a:cxn>
                <a:cxn ang="0">
                  <a:pos x="95" y="187"/>
                </a:cxn>
                <a:cxn ang="0">
                  <a:pos x="86" y="172"/>
                </a:cxn>
                <a:cxn ang="0">
                  <a:pos x="107" y="32"/>
                </a:cxn>
                <a:cxn ang="0">
                  <a:pos x="213" y="20"/>
                </a:cxn>
                <a:cxn ang="0">
                  <a:pos x="182" y="13"/>
                </a:cxn>
                <a:cxn ang="0">
                  <a:pos x="118" y="26"/>
                </a:cxn>
                <a:cxn ang="0">
                  <a:pos x="57" y="137"/>
                </a:cxn>
                <a:cxn ang="0">
                  <a:pos x="86" y="185"/>
                </a:cxn>
                <a:cxn ang="0">
                  <a:pos x="235" y="233"/>
                </a:cxn>
                <a:cxn ang="0">
                  <a:pos x="172" y="252"/>
                </a:cxn>
                <a:cxn ang="0">
                  <a:pos x="191" y="278"/>
                </a:cxn>
                <a:cxn ang="0">
                  <a:pos x="235" y="233"/>
                </a:cxn>
                <a:cxn ang="0">
                  <a:pos x="158" y="249"/>
                </a:cxn>
                <a:cxn ang="0">
                  <a:pos x="188" y="195"/>
                </a:cxn>
                <a:cxn ang="0">
                  <a:pos x="142" y="219"/>
                </a:cxn>
                <a:cxn ang="0">
                  <a:pos x="258" y="267"/>
                </a:cxn>
                <a:cxn ang="0">
                  <a:pos x="232" y="257"/>
                </a:cxn>
                <a:cxn ang="0">
                  <a:pos x="215" y="296"/>
                </a:cxn>
                <a:cxn ang="0">
                  <a:pos x="258" y="267"/>
                </a:cxn>
                <a:cxn ang="0">
                  <a:pos x="112" y="227"/>
                </a:cxn>
                <a:cxn ang="0">
                  <a:pos x="119" y="188"/>
                </a:cxn>
              </a:cxnLst>
              <a:rect l="0" t="0" r="r" b="b"/>
              <a:pathLst>
                <a:path w="472" h="302">
                  <a:moveTo>
                    <a:pt x="375" y="206"/>
                  </a:moveTo>
                  <a:cubicBezTo>
                    <a:pt x="383" y="195"/>
                    <a:pt x="390" y="186"/>
                    <a:pt x="398" y="178"/>
                  </a:cubicBezTo>
                  <a:cubicBezTo>
                    <a:pt x="419" y="154"/>
                    <a:pt x="419" y="154"/>
                    <a:pt x="404" y="125"/>
                  </a:cubicBezTo>
                  <a:cubicBezTo>
                    <a:pt x="389" y="96"/>
                    <a:pt x="374" y="67"/>
                    <a:pt x="358" y="37"/>
                  </a:cubicBezTo>
                  <a:cubicBezTo>
                    <a:pt x="341" y="48"/>
                    <a:pt x="327" y="42"/>
                    <a:pt x="313" y="32"/>
                  </a:cubicBezTo>
                  <a:cubicBezTo>
                    <a:pt x="307" y="27"/>
                    <a:pt x="299" y="23"/>
                    <a:pt x="291" y="19"/>
                  </a:cubicBezTo>
                  <a:cubicBezTo>
                    <a:pt x="277" y="12"/>
                    <a:pt x="261" y="10"/>
                    <a:pt x="247" y="18"/>
                  </a:cubicBezTo>
                  <a:cubicBezTo>
                    <a:pt x="214" y="39"/>
                    <a:pt x="182" y="60"/>
                    <a:pt x="151" y="82"/>
                  </a:cubicBezTo>
                  <a:cubicBezTo>
                    <a:pt x="142" y="88"/>
                    <a:pt x="139" y="97"/>
                    <a:pt x="145" y="107"/>
                  </a:cubicBezTo>
                  <a:cubicBezTo>
                    <a:pt x="152" y="117"/>
                    <a:pt x="161" y="114"/>
                    <a:pt x="169" y="110"/>
                  </a:cubicBezTo>
                  <a:cubicBezTo>
                    <a:pt x="184" y="103"/>
                    <a:pt x="199" y="96"/>
                    <a:pt x="214" y="88"/>
                  </a:cubicBezTo>
                  <a:cubicBezTo>
                    <a:pt x="249" y="69"/>
                    <a:pt x="249" y="69"/>
                    <a:pt x="276" y="98"/>
                  </a:cubicBezTo>
                  <a:cubicBezTo>
                    <a:pt x="280" y="102"/>
                    <a:pt x="284" y="106"/>
                    <a:pt x="288" y="110"/>
                  </a:cubicBezTo>
                  <a:cubicBezTo>
                    <a:pt x="315" y="140"/>
                    <a:pt x="342" y="171"/>
                    <a:pt x="375" y="206"/>
                  </a:cubicBezTo>
                  <a:close/>
                  <a:moveTo>
                    <a:pt x="472" y="130"/>
                  </a:moveTo>
                  <a:cubicBezTo>
                    <a:pt x="469" y="124"/>
                    <a:pt x="468" y="121"/>
                    <a:pt x="466" y="117"/>
                  </a:cubicBezTo>
                  <a:cubicBezTo>
                    <a:pt x="449" y="85"/>
                    <a:pt x="433" y="53"/>
                    <a:pt x="416" y="22"/>
                  </a:cubicBezTo>
                  <a:cubicBezTo>
                    <a:pt x="405" y="0"/>
                    <a:pt x="405" y="0"/>
                    <a:pt x="383" y="12"/>
                  </a:cubicBezTo>
                  <a:cubicBezTo>
                    <a:pt x="367" y="20"/>
                    <a:pt x="367" y="21"/>
                    <a:pt x="376" y="38"/>
                  </a:cubicBezTo>
                  <a:cubicBezTo>
                    <a:pt x="392" y="69"/>
                    <a:pt x="408" y="100"/>
                    <a:pt x="423" y="131"/>
                  </a:cubicBezTo>
                  <a:cubicBezTo>
                    <a:pt x="435" y="153"/>
                    <a:pt x="436" y="154"/>
                    <a:pt x="458" y="141"/>
                  </a:cubicBezTo>
                  <a:cubicBezTo>
                    <a:pt x="463" y="138"/>
                    <a:pt x="467" y="134"/>
                    <a:pt x="472" y="130"/>
                  </a:cubicBezTo>
                  <a:close/>
                  <a:moveTo>
                    <a:pt x="84" y="23"/>
                  </a:moveTo>
                  <a:cubicBezTo>
                    <a:pt x="86" y="9"/>
                    <a:pt x="76" y="8"/>
                    <a:pt x="69" y="7"/>
                  </a:cubicBezTo>
                  <a:cubicBezTo>
                    <a:pt x="62" y="5"/>
                    <a:pt x="54" y="7"/>
                    <a:pt x="46" y="7"/>
                  </a:cubicBezTo>
                  <a:cubicBezTo>
                    <a:pt x="46" y="7"/>
                    <a:pt x="46" y="9"/>
                    <a:pt x="45" y="10"/>
                  </a:cubicBezTo>
                  <a:cubicBezTo>
                    <a:pt x="30" y="49"/>
                    <a:pt x="15" y="89"/>
                    <a:pt x="1" y="129"/>
                  </a:cubicBezTo>
                  <a:cubicBezTo>
                    <a:pt x="0" y="132"/>
                    <a:pt x="3" y="139"/>
                    <a:pt x="7" y="142"/>
                  </a:cubicBezTo>
                  <a:cubicBezTo>
                    <a:pt x="11" y="145"/>
                    <a:pt x="17" y="145"/>
                    <a:pt x="22" y="147"/>
                  </a:cubicBezTo>
                  <a:cubicBezTo>
                    <a:pt x="31" y="151"/>
                    <a:pt x="37" y="149"/>
                    <a:pt x="40" y="139"/>
                  </a:cubicBezTo>
                  <a:cubicBezTo>
                    <a:pt x="47" y="121"/>
                    <a:pt x="54" y="104"/>
                    <a:pt x="60" y="87"/>
                  </a:cubicBezTo>
                  <a:cubicBezTo>
                    <a:pt x="68" y="65"/>
                    <a:pt x="76" y="43"/>
                    <a:pt x="84" y="23"/>
                  </a:cubicBezTo>
                  <a:close/>
                  <a:moveTo>
                    <a:pt x="378" y="213"/>
                  </a:moveTo>
                  <a:cubicBezTo>
                    <a:pt x="375" y="216"/>
                    <a:pt x="372" y="218"/>
                    <a:pt x="370" y="221"/>
                  </a:cubicBezTo>
                  <a:cubicBezTo>
                    <a:pt x="358" y="236"/>
                    <a:pt x="350" y="236"/>
                    <a:pt x="337" y="222"/>
                  </a:cubicBezTo>
                  <a:cubicBezTo>
                    <a:pt x="327" y="211"/>
                    <a:pt x="317" y="199"/>
                    <a:pt x="307" y="189"/>
                  </a:cubicBezTo>
                  <a:cubicBezTo>
                    <a:pt x="302" y="184"/>
                    <a:pt x="296" y="182"/>
                    <a:pt x="290" y="178"/>
                  </a:cubicBezTo>
                  <a:cubicBezTo>
                    <a:pt x="293" y="184"/>
                    <a:pt x="296" y="191"/>
                    <a:pt x="300" y="196"/>
                  </a:cubicBezTo>
                  <a:cubicBezTo>
                    <a:pt x="308" y="207"/>
                    <a:pt x="319" y="217"/>
                    <a:pt x="327" y="228"/>
                  </a:cubicBezTo>
                  <a:cubicBezTo>
                    <a:pt x="334" y="237"/>
                    <a:pt x="333" y="247"/>
                    <a:pt x="323" y="255"/>
                  </a:cubicBezTo>
                  <a:cubicBezTo>
                    <a:pt x="315" y="261"/>
                    <a:pt x="306" y="258"/>
                    <a:pt x="300" y="250"/>
                  </a:cubicBezTo>
                  <a:cubicBezTo>
                    <a:pt x="291" y="241"/>
                    <a:pt x="283" y="231"/>
                    <a:pt x="274" y="221"/>
                  </a:cubicBezTo>
                  <a:cubicBezTo>
                    <a:pt x="268" y="215"/>
                    <a:pt x="263" y="210"/>
                    <a:pt x="257" y="204"/>
                  </a:cubicBezTo>
                  <a:cubicBezTo>
                    <a:pt x="256" y="205"/>
                    <a:pt x="254" y="206"/>
                    <a:pt x="253" y="207"/>
                  </a:cubicBezTo>
                  <a:cubicBezTo>
                    <a:pt x="255" y="211"/>
                    <a:pt x="256" y="216"/>
                    <a:pt x="259" y="220"/>
                  </a:cubicBezTo>
                  <a:cubicBezTo>
                    <a:pt x="267" y="230"/>
                    <a:pt x="275" y="239"/>
                    <a:pt x="283" y="248"/>
                  </a:cubicBezTo>
                  <a:cubicBezTo>
                    <a:pt x="296" y="263"/>
                    <a:pt x="291" y="278"/>
                    <a:pt x="272" y="283"/>
                  </a:cubicBezTo>
                  <a:cubicBezTo>
                    <a:pt x="269" y="284"/>
                    <a:pt x="267" y="287"/>
                    <a:pt x="263" y="291"/>
                  </a:cubicBezTo>
                  <a:cubicBezTo>
                    <a:pt x="285" y="294"/>
                    <a:pt x="290" y="291"/>
                    <a:pt x="301" y="267"/>
                  </a:cubicBezTo>
                  <a:cubicBezTo>
                    <a:pt x="326" y="269"/>
                    <a:pt x="330" y="267"/>
                    <a:pt x="343" y="242"/>
                  </a:cubicBezTo>
                  <a:cubicBezTo>
                    <a:pt x="369" y="243"/>
                    <a:pt x="379" y="236"/>
                    <a:pt x="378" y="213"/>
                  </a:cubicBezTo>
                  <a:close/>
                  <a:moveTo>
                    <a:pt x="95" y="187"/>
                  </a:moveTo>
                  <a:cubicBezTo>
                    <a:pt x="95" y="185"/>
                    <a:pt x="95" y="184"/>
                    <a:pt x="96" y="183"/>
                  </a:cubicBezTo>
                  <a:cubicBezTo>
                    <a:pt x="92" y="179"/>
                    <a:pt x="90" y="174"/>
                    <a:pt x="86" y="172"/>
                  </a:cubicBezTo>
                  <a:cubicBezTo>
                    <a:pt x="64" y="156"/>
                    <a:pt x="63" y="138"/>
                    <a:pt x="75" y="115"/>
                  </a:cubicBezTo>
                  <a:cubicBezTo>
                    <a:pt x="88" y="89"/>
                    <a:pt x="96" y="60"/>
                    <a:pt x="107" y="32"/>
                  </a:cubicBezTo>
                  <a:cubicBezTo>
                    <a:pt x="136" y="46"/>
                    <a:pt x="141" y="46"/>
                    <a:pt x="170" y="31"/>
                  </a:cubicBezTo>
                  <a:cubicBezTo>
                    <a:pt x="183" y="23"/>
                    <a:pt x="197" y="16"/>
                    <a:pt x="213" y="20"/>
                  </a:cubicBezTo>
                  <a:cubicBezTo>
                    <a:pt x="215" y="20"/>
                    <a:pt x="217" y="18"/>
                    <a:pt x="221" y="17"/>
                  </a:cubicBezTo>
                  <a:cubicBezTo>
                    <a:pt x="208" y="5"/>
                    <a:pt x="195" y="8"/>
                    <a:pt x="182" y="13"/>
                  </a:cubicBezTo>
                  <a:cubicBezTo>
                    <a:pt x="172" y="17"/>
                    <a:pt x="162" y="24"/>
                    <a:pt x="151" y="29"/>
                  </a:cubicBezTo>
                  <a:cubicBezTo>
                    <a:pt x="140" y="34"/>
                    <a:pt x="129" y="34"/>
                    <a:pt x="118" y="26"/>
                  </a:cubicBezTo>
                  <a:cubicBezTo>
                    <a:pt x="107" y="17"/>
                    <a:pt x="102" y="18"/>
                    <a:pt x="97" y="31"/>
                  </a:cubicBezTo>
                  <a:cubicBezTo>
                    <a:pt x="84" y="66"/>
                    <a:pt x="70" y="102"/>
                    <a:pt x="57" y="137"/>
                  </a:cubicBezTo>
                  <a:cubicBezTo>
                    <a:pt x="56" y="142"/>
                    <a:pt x="55" y="150"/>
                    <a:pt x="58" y="154"/>
                  </a:cubicBezTo>
                  <a:cubicBezTo>
                    <a:pt x="66" y="165"/>
                    <a:pt x="76" y="175"/>
                    <a:pt x="86" y="185"/>
                  </a:cubicBezTo>
                  <a:cubicBezTo>
                    <a:pt x="88" y="187"/>
                    <a:pt x="92" y="186"/>
                    <a:pt x="95" y="187"/>
                  </a:cubicBezTo>
                  <a:close/>
                  <a:moveTo>
                    <a:pt x="235" y="233"/>
                  </a:moveTo>
                  <a:cubicBezTo>
                    <a:pt x="235" y="218"/>
                    <a:pt x="222" y="208"/>
                    <a:pt x="212" y="215"/>
                  </a:cubicBezTo>
                  <a:cubicBezTo>
                    <a:pt x="198" y="226"/>
                    <a:pt x="184" y="238"/>
                    <a:pt x="172" y="252"/>
                  </a:cubicBezTo>
                  <a:cubicBezTo>
                    <a:pt x="168" y="257"/>
                    <a:pt x="170" y="268"/>
                    <a:pt x="173" y="275"/>
                  </a:cubicBezTo>
                  <a:cubicBezTo>
                    <a:pt x="175" y="278"/>
                    <a:pt x="187" y="280"/>
                    <a:pt x="191" y="278"/>
                  </a:cubicBezTo>
                  <a:cubicBezTo>
                    <a:pt x="205" y="267"/>
                    <a:pt x="218" y="254"/>
                    <a:pt x="231" y="241"/>
                  </a:cubicBezTo>
                  <a:cubicBezTo>
                    <a:pt x="234" y="239"/>
                    <a:pt x="234" y="235"/>
                    <a:pt x="235" y="233"/>
                  </a:cubicBezTo>
                  <a:close/>
                  <a:moveTo>
                    <a:pt x="136" y="229"/>
                  </a:moveTo>
                  <a:cubicBezTo>
                    <a:pt x="136" y="247"/>
                    <a:pt x="148" y="256"/>
                    <a:pt x="158" y="249"/>
                  </a:cubicBezTo>
                  <a:cubicBezTo>
                    <a:pt x="170" y="240"/>
                    <a:pt x="182" y="229"/>
                    <a:pt x="191" y="217"/>
                  </a:cubicBezTo>
                  <a:cubicBezTo>
                    <a:pt x="195" y="213"/>
                    <a:pt x="192" y="200"/>
                    <a:pt x="188" y="195"/>
                  </a:cubicBezTo>
                  <a:cubicBezTo>
                    <a:pt x="186" y="192"/>
                    <a:pt x="173" y="193"/>
                    <a:pt x="168" y="196"/>
                  </a:cubicBezTo>
                  <a:cubicBezTo>
                    <a:pt x="158" y="202"/>
                    <a:pt x="150" y="210"/>
                    <a:pt x="142" y="219"/>
                  </a:cubicBezTo>
                  <a:cubicBezTo>
                    <a:pt x="139" y="222"/>
                    <a:pt x="137" y="228"/>
                    <a:pt x="136" y="229"/>
                  </a:cubicBezTo>
                  <a:close/>
                  <a:moveTo>
                    <a:pt x="258" y="267"/>
                  </a:moveTo>
                  <a:cubicBezTo>
                    <a:pt x="256" y="264"/>
                    <a:pt x="254" y="257"/>
                    <a:pt x="249" y="254"/>
                  </a:cubicBezTo>
                  <a:cubicBezTo>
                    <a:pt x="244" y="252"/>
                    <a:pt x="236" y="254"/>
                    <a:pt x="232" y="257"/>
                  </a:cubicBezTo>
                  <a:cubicBezTo>
                    <a:pt x="225" y="261"/>
                    <a:pt x="218" y="268"/>
                    <a:pt x="215" y="275"/>
                  </a:cubicBezTo>
                  <a:cubicBezTo>
                    <a:pt x="212" y="281"/>
                    <a:pt x="212" y="290"/>
                    <a:pt x="215" y="296"/>
                  </a:cubicBezTo>
                  <a:cubicBezTo>
                    <a:pt x="216" y="299"/>
                    <a:pt x="224" y="302"/>
                    <a:pt x="229" y="302"/>
                  </a:cubicBezTo>
                  <a:cubicBezTo>
                    <a:pt x="239" y="302"/>
                    <a:pt x="257" y="279"/>
                    <a:pt x="258" y="267"/>
                  </a:cubicBezTo>
                  <a:close/>
                  <a:moveTo>
                    <a:pt x="97" y="215"/>
                  </a:moveTo>
                  <a:cubicBezTo>
                    <a:pt x="100" y="218"/>
                    <a:pt x="105" y="225"/>
                    <a:pt x="112" y="227"/>
                  </a:cubicBezTo>
                  <a:cubicBezTo>
                    <a:pt x="121" y="229"/>
                    <a:pt x="135" y="216"/>
                    <a:pt x="135" y="206"/>
                  </a:cubicBezTo>
                  <a:cubicBezTo>
                    <a:pt x="135" y="196"/>
                    <a:pt x="130" y="188"/>
                    <a:pt x="119" y="188"/>
                  </a:cubicBezTo>
                  <a:cubicBezTo>
                    <a:pt x="109" y="187"/>
                    <a:pt x="97" y="199"/>
                    <a:pt x="97" y="2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041" y="1633"/>
              <a:ext cx="196" cy="137"/>
            </a:xfrm>
            <a:custGeom>
              <a:avLst/>
              <a:gdLst/>
              <a:ahLst/>
              <a:cxnLst>
                <a:cxn ang="0">
                  <a:pos x="236" y="196"/>
                </a:cxn>
                <a:cxn ang="0">
                  <a:pos x="149" y="100"/>
                </a:cxn>
                <a:cxn ang="0">
                  <a:pos x="137" y="88"/>
                </a:cxn>
                <a:cxn ang="0">
                  <a:pos x="75" y="78"/>
                </a:cxn>
                <a:cxn ang="0">
                  <a:pos x="30" y="100"/>
                </a:cxn>
                <a:cxn ang="0">
                  <a:pos x="6" y="97"/>
                </a:cxn>
                <a:cxn ang="0">
                  <a:pos x="12" y="72"/>
                </a:cxn>
                <a:cxn ang="0">
                  <a:pos x="108" y="8"/>
                </a:cxn>
                <a:cxn ang="0">
                  <a:pos x="152" y="9"/>
                </a:cxn>
                <a:cxn ang="0">
                  <a:pos x="174" y="22"/>
                </a:cxn>
                <a:cxn ang="0">
                  <a:pos x="219" y="27"/>
                </a:cxn>
                <a:cxn ang="0">
                  <a:pos x="265" y="115"/>
                </a:cxn>
                <a:cxn ang="0">
                  <a:pos x="259" y="168"/>
                </a:cxn>
                <a:cxn ang="0">
                  <a:pos x="236" y="196"/>
                </a:cxn>
              </a:cxnLst>
              <a:rect l="0" t="0" r="r" b="b"/>
              <a:pathLst>
                <a:path w="280" h="196">
                  <a:moveTo>
                    <a:pt x="236" y="196"/>
                  </a:moveTo>
                  <a:cubicBezTo>
                    <a:pt x="203" y="161"/>
                    <a:pt x="176" y="130"/>
                    <a:pt x="149" y="100"/>
                  </a:cubicBezTo>
                  <a:cubicBezTo>
                    <a:pt x="145" y="96"/>
                    <a:pt x="141" y="92"/>
                    <a:pt x="137" y="88"/>
                  </a:cubicBezTo>
                  <a:cubicBezTo>
                    <a:pt x="110" y="59"/>
                    <a:pt x="110" y="59"/>
                    <a:pt x="75" y="78"/>
                  </a:cubicBezTo>
                  <a:cubicBezTo>
                    <a:pt x="60" y="86"/>
                    <a:pt x="45" y="93"/>
                    <a:pt x="30" y="100"/>
                  </a:cubicBezTo>
                  <a:cubicBezTo>
                    <a:pt x="22" y="104"/>
                    <a:pt x="13" y="107"/>
                    <a:pt x="6" y="97"/>
                  </a:cubicBezTo>
                  <a:cubicBezTo>
                    <a:pt x="0" y="87"/>
                    <a:pt x="3" y="78"/>
                    <a:pt x="12" y="72"/>
                  </a:cubicBezTo>
                  <a:cubicBezTo>
                    <a:pt x="43" y="50"/>
                    <a:pt x="75" y="29"/>
                    <a:pt x="108" y="8"/>
                  </a:cubicBezTo>
                  <a:cubicBezTo>
                    <a:pt x="122" y="0"/>
                    <a:pt x="138" y="2"/>
                    <a:pt x="152" y="9"/>
                  </a:cubicBezTo>
                  <a:cubicBezTo>
                    <a:pt x="160" y="13"/>
                    <a:pt x="168" y="17"/>
                    <a:pt x="174" y="22"/>
                  </a:cubicBezTo>
                  <a:cubicBezTo>
                    <a:pt x="188" y="32"/>
                    <a:pt x="202" y="38"/>
                    <a:pt x="219" y="27"/>
                  </a:cubicBezTo>
                  <a:cubicBezTo>
                    <a:pt x="235" y="57"/>
                    <a:pt x="250" y="86"/>
                    <a:pt x="265" y="115"/>
                  </a:cubicBezTo>
                  <a:cubicBezTo>
                    <a:pt x="280" y="144"/>
                    <a:pt x="280" y="144"/>
                    <a:pt x="259" y="168"/>
                  </a:cubicBezTo>
                  <a:cubicBezTo>
                    <a:pt x="251" y="176"/>
                    <a:pt x="244" y="185"/>
                    <a:pt x="236" y="1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201" y="1626"/>
              <a:ext cx="73" cy="108"/>
            </a:xfrm>
            <a:custGeom>
              <a:avLst/>
              <a:gdLst/>
              <a:ahLst/>
              <a:cxnLst>
                <a:cxn ang="0">
                  <a:pos x="105" y="130"/>
                </a:cxn>
                <a:cxn ang="0">
                  <a:pos x="91" y="141"/>
                </a:cxn>
                <a:cxn ang="0">
                  <a:pos x="56" y="131"/>
                </a:cxn>
                <a:cxn ang="0">
                  <a:pos x="9" y="38"/>
                </a:cxn>
                <a:cxn ang="0">
                  <a:pos x="16" y="12"/>
                </a:cxn>
                <a:cxn ang="0">
                  <a:pos x="49" y="22"/>
                </a:cxn>
                <a:cxn ang="0">
                  <a:pos x="99" y="117"/>
                </a:cxn>
                <a:cxn ang="0">
                  <a:pos x="105" y="130"/>
                </a:cxn>
              </a:cxnLst>
              <a:rect l="0" t="0" r="r" b="b"/>
              <a:pathLst>
                <a:path w="105" h="154">
                  <a:moveTo>
                    <a:pt x="105" y="130"/>
                  </a:moveTo>
                  <a:cubicBezTo>
                    <a:pt x="100" y="134"/>
                    <a:pt x="96" y="138"/>
                    <a:pt x="91" y="141"/>
                  </a:cubicBezTo>
                  <a:cubicBezTo>
                    <a:pt x="69" y="154"/>
                    <a:pt x="68" y="153"/>
                    <a:pt x="56" y="131"/>
                  </a:cubicBezTo>
                  <a:cubicBezTo>
                    <a:pt x="41" y="100"/>
                    <a:pt x="25" y="69"/>
                    <a:pt x="9" y="38"/>
                  </a:cubicBezTo>
                  <a:cubicBezTo>
                    <a:pt x="0" y="21"/>
                    <a:pt x="0" y="20"/>
                    <a:pt x="16" y="12"/>
                  </a:cubicBezTo>
                  <a:cubicBezTo>
                    <a:pt x="38" y="0"/>
                    <a:pt x="38" y="0"/>
                    <a:pt x="49" y="22"/>
                  </a:cubicBezTo>
                  <a:cubicBezTo>
                    <a:pt x="66" y="53"/>
                    <a:pt x="82" y="85"/>
                    <a:pt x="99" y="117"/>
                  </a:cubicBezTo>
                  <a:cubicBezTo>
                    <a:pt x="101" y="121"/>
                    <a:pt x="102" y="124"/>
                    <a:pt x="105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944" y="1629"/>
              <a:ext cx="60" cy="103"/>
            </a:xfrm>
            <a:custGeom>
              <a:avLst/>
              <a:gdLst/>
              <a:ahLst/>
              <a:cxnLst>
                <a:cxn ang="0">
                  <a:pos x="84" y="18"/>
                </a:cxn>
                <a:cxn ang="0">
                  <a:pos x="60" y="82"/>
                </a:cxn>
                <a:cxn ang="0">
                  <a:pos x="40" y="134"/>
                </a:cxn>
                <a:cxn ang="0">
                  <a:pos x="22" y="142"/>
                </a:cxn>
                <a:cxn ang="0">
                  <a:pos x="7" y="137"/>
                </a:cxn>
                <a:cxn ang="0">
                  <a:pos x="1" y="124"/>
                </a:cxn>
                <a:cxn ang="0">
                  <a:pos x="45" y="5"/>
                </a:cxn>
                <a:cxn ang="0">
                  <a:pos x="46" y="2"/>
                </a:cxn>
                <a:cxn ang="0">
                  <a:pos x="69" y="2"/>
                </a:cxn>
                <a:cxn ang="0">
                  <a:pos x="84" y="18"/>
                </a:cxn>
              </a:cxnLst>
              <a:rect l="0" t="0" r="r" b="b"/>
              <a:pathLst>
                <a:path w="86" h="146">
                  <a:moveTo>
                    <a:pt x="84" y="18"/>
                  </a:moveTo>
                  <a:cubicBezTo>
                    <a:pt x="76" y="38"/>
                    <a:pt x="68" y="60"/>
                    <a:pt x="60" y="82"/>
                  </a:cubicBezTo>
                  <a:cubicBezTo>
                    <a:pt x="54" y="99"/>
                    <a:pt x="47" y="116"/>
                    <a:pt x="40" y="134"/>
                  </a:cubicBezTo>
                  <a:cubicBezTo>
                    <a:pt x="37" y="144"/>
                    <a:pt x="31" y="146"/>
                    <a:pt x="22" y="142"/>
                  </a:cubicBezTo>
                  <a:cubicBezTo>
                    <a:pt x="17" y="140"/>
                    <a:pt x="11" y="140"/>
                    <a:pt x="7" y="137"/>
                  </a:cubicBezTo>
                  <a:cubicBezTo>
                    <a:pt x="3" y="134"/>
                    <a:pt x="0" y="127"/>
                    <a:pt x="1" y="124"/>
                  </a:cubicBezTo>
                  <a:cubicBezTo>
                    <a:pt x="15" y="84"/>
                    <a:pt x="30" y="44"/>
                    <a:pt x="45" y="5"/>
                  </a:cubicBezTo>
                  <a:cubicBezTo>
                    <a:pt x="46" y="4"/>
                    <a:pt x="46" y="2"/>
                    <a:pt x="46" y="2"/>
                  </a:cubicBezTo>
                  <a:cubicBezTo>
                    <a:pt x="54" y="2"/>
                    <a:pt x="62" y="0"/>
                    <a:pt x="69" y="2"/>
                  </a:cubicBezTo>
                  <a:cubicBezTo>
                    <a:pt x="76" y="3"/>
                    <a:pt x="86" y="4"/>
                    <a:pt x="84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121" y="1751"/>
              <a:ext cx="88" cy="81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90" y="64"/>
                </a:cxn>
                <a:cxn ang="0">
                  <a:pos x="48" y="89"/>
                </a:cxn>
                <a:cxn ang="0">
                  <a:pos x="10" y="113"/>
                </a:cxn>
                <a:cxn ang="0">
                  <a:pos x="19" y="105"/>
                </a:cxn>
                <a:cxn ang="0">
                  <a:pos x="30" y="70"/>
                </a:cxn>
                <a:cxn ang="0">
                  <a:pos x="6" y="42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21" y="43"/>
                </a:cxn>
                <a:cxn ang="0">
                  <a:pos x="47" y="72"/>
                </a:cxn>
                <a:cxn ang="0">
                  <a:pos x="70" y="77"/>
                </a:cxn>
                <a:cxn ang="0">
                  <a:pos x="74" y="50"/>
                </a:cxn>
                <a:cxn ang="0">
                  <a:pos x="47" y="18"/>
                </a:cxn>
                <a:cxn ang="0">
                  <a:pos x="37" y="0"/>
                </a:cxn>
                <a:cxn ang="0">
                  <a:pos x="54" y="11"/>
                </a:cxn>
                <a:cxn ang="0">
                  <a:pos x="84" y="44"/>
                </a:cxn>
                <a:cxn ang="0">
                  <a:pos x="117" y="43"/>
                </a:cxn>
                <a:cxn ang="0">
                  <a:pos x="125" y="35"/>
                </a:cxn>
              </a:cxnLst>
              <a:rect l="0" t="0" r="r" b="b"/>
              <a:pathLst>
                <a:path w="126" h="116">
                  <a:moveTo>
                    <a:pt x="125" y="35"/>
                  </a:moveTo>
                  <a:cubicBezTo>
                    <a:pt x="126" y="58"/>
                    <a:pt x="116" y="65"/>
                    <a:pt x="90" y="64"/>
                  </a:cubicBezTo>
                  <a:cubicBezTo>
                    <a:pt x="77" y="89"/>
                    <a:pt x="73" y="91"/>
                    <a:pt x="48" y="89"/>
                  </a:cubicBezTo>
                  <a:cubicBezTo>
                    <a:pt x="37" y="113"/>
                    <a:pt x="32" y="116"/>
                    <a:pt x="10" y="113"/>
                  </a:cubicBezTo>
                  <a:cubicBezTo>
                    <a:pt x="14" y="109"/>
                    <a:pt x="16" y="106"/>
                    <a:pt x="19" y="105"/>
                  </a:cubicBezTo>
                  <a:cubicBezTo>
                    <a:pt x="38" y="100"/>
                    <a:pt x="43" y="85"/>
                    <a:pt x="30" y="70"/>
                  </a:cubicBezTo>
                  <a:cubicBezTo>
                    <a:pt x="22" y="61"/>
                    <a:pt x="14" y="52"/>
                    <a:pt x="6" y="42"/>
                  </a:cubicBezTo>
                  <a:cubicBezTo>
                    <a:pt x="3" y="38"/>
                    <a:pt x="2" y="33"/>
                    <a:pt x="0" y="29"/>
                  </a:cubicBezTo>
                  <a:cubicBezTo>
                    <a:pt x="1" y="28"/>
                    <a:pt x="3" y="27"/>
                    <a:pt x="4" y="26"/>
                  </a:cubicBezTo>
                  <a:cubicBezTo>
                    <a:pt x="10" y="32"/>
                    <a:pt x="15" y="37"/>
                    <a:pt x="21" y="43"/>
                  </a:cubicBezTo>
                  <a:cubicBezTo>
                    <a:pt x="30" y="53"/>
                    <a:pt x="38" y="63"/>
                    <a:pt x="47" y="72"/>
                  </a:cubicBezTo>
                  <a:cubicBezTo>
                    <a:pt x="53" y="80"/>
                    <a:pt x="62" y="83"/>
                    <a:pt x="70" y="77"/>
                  </a:cubicBezTo>
                  <a:cubicBezTo>
                    <a:pt x="80" y="69"/>
                    <a:pt x="81" y="59"/>
                    <a:pt x="74" y="50"/>
                  </a:cubicBezTo>
                  <a:cubicBezTo>
                    <a:pt x="66" y="39"/>
                    <a:pt x="55" y="29"/>
                    <a:pt x="47" y="18"/>
                  </a:cubicBezTo>
                  <a:cubicBezTo>
                    <a:pt x="43" y="13"/>
                    <a:pt x="40" y="6"/>
                    <a:pt x="37" y="0"/>
                  </a:cubicBezTo>
                  <a:cubicBezTo>
                    <a:pt x="43" y="4"/>
                    <a:pt x="49" y="6"/>
                    <a:pt x="54" y="11"/>
                  </a:cubicBezTo>
                  <a:cubicBezTo>
                    <a:pt x="64" y="21"/>
                    <a:pt x="74" y="33"/>
                    <a:pt x="84" y="44"/>
                  </a:cubicBezTo>
                  <a:cubicBezTo>
                    <a:pt x="97" y="58"/>
                    <a:pt x="105" y="58"/>
                    <a:pt x="117" y="43"/>
                  </a:cubicBezTo>
                  <a:cubicBezTo>
                    <a:pt x="119" y="40"/>
                    <a:pt x="122" y="38"/>
                    <a:pt x="12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983" y="1629"/>
              <a:ext cx="116" cy="128"/>
            </a:xfrm>
            <a:custGeom>
              <a:avLst/>
              <a:gdLst/>
              <a:ahLst/>
              <a:cxnLst>
                <a:cxn ang="0">
                  <a:pos x="40" y="182"/>
                </a:cxn>
                <a:cxn ang="0">
                  <a:pos x="31" y="180"/>
                </a:cxn>
                <a:cxn ang="0">
                  <a:pos x="3" y="149"/>
                </a:cxn>
                <a:cxn ang="0">
                  <a:pos x="2" y="132"/>
                </a:cxn>
                <a:cxn ang="0">
                  <a:pos x="42" y="26"/>
                </a:cxn>
                <a:cxn ang="0">
                  <a:pos x="63" y="21"/>
                </a:cxn>
                <a:cxn ang="0">
                  <a:pos x="96" y="24"/>
                </a:cxn>
                <a:cxn ang="0">
                  <a:pos x="127" y="8"/>
                </a:cxn>
                <a:cxn ang="0">
                  <a:pos x="166" y="12"/>
                </a:cxn>
                <a:cxn ang="0">
                  <a:pos x="158" y="15"/>
                </a:cxn>
                <a:cxn ang="0">
                  <a:pos x="115" y="26"/>
                </a:cxn>
                <a:cxn ang="0">
                  <a:pos x="52" y="27"/>
                </a:cxn>
                <a:cxn ang="0">
                  <a:pos x="20" y="110"/>
                </a:cxn>
                <a:cxn ang="0">
                  <a:pos x="31" y="167"/>
                </a:cxn>
                <a:cxn ang="0">
                  <a:pos x="41" y="178"/>
                </a:cxn>
                <a:cxn ang="0">
                  <a:pos x="40" y="182"/>
                </a:cxn>
              </a:cxnLst>
              <a:rect l="0" t="0" r="r" b="b"/>
              <a:pathLst>
                <a:path w="166" h="182">
                  <a:moveTo>
                    <a:pt x="40" y="182"/>
                  </a:moveTo>
                  <a:cubicBezTo>
                    <a:pt x="37" y="181"/>
                    <a:pt x="33" y="182"/>
                    <a:pt x="31" y="180"/>
                  </a:cubicBezTo>
                  <a:cubicBezTo>
                    <a:pt x="21" y="170"/>
                    <a:pt x="11" y="160"/>
                    <a:pt x="3" y="149"/>
                  </a:cubicBezTo>
                  <a:cubicBezTo>
                    <a:pt x="0" y="145"/>
                    <a:pt x="1" y="137"/>
                    <a:pt x="2" y="132"/>
                  </a:cubicBezTo>
                  <a:cubicBezTo>
                    <a:pt x="15" y="97"/>
                    <a:pt x="29" y="61"/>
                    <a:pt x="42" y="26"/>
                  </a:cubicBezTo>
                  <a:cubicBezTo>
                    <a:pt x="47" y="13"/>
                    <a:pt x="52" y="12"/>
                    <a:pt x="63" y="21"/>
                  </a:cubicBezTo>
                  <a:cubicBezTo>
                    <a:pt x="74" y="29"/>
                    <a:pt x="85" y="29"/>
                    <a:pt x="96" y="24"/>
                  </a:cubicBezTo>
                  <a:cubicBezTo>
                    <a:pt x="107" y="19"/>
                    <a:pt x="117" y="12"/>
                    <a:pt x="127" y="8"/>
                  </a:cubicBezTo>
                  <a:cubicBezTo>
                    <a:pt x="140" y="3"/>
                    <a:pt x="153" y="0"/>
                    <a:pt x="166" y="12"/>
                  </a:cubicBezTo>
                  <a:cubicBezTo>
                    <a:pt x="162" y="13"/>
                    <a:pt x="160" y="15"/>
                    <a:pt x="158" y="15"/>
                  </a:cubicBezTo>
                  <a:cubicBezTo>
                    <a:pt x="142" y="11"/>
                    <a:pt x="128" y="18"/>
                    <a:pt x="115" y="26"/>
                  </a:cubicBezTo>
                  <a:cubicBezTo>
                    <a:pt x="86" y="41"/>
                    <a:pt x="81" y="41"/>
                    <a:pt x="52" y="27"/>
                  </a:cubicBezTo>
                  <a:cubicBezTo>
                    <a:pt x="41" y="55"/>
                    <a:pt x="33" y="84"/>
                    <a:pt x="20" y="110"/>
                  </a:cubicBezTo>
                  <a:cubicBezTo>
                    <a:pt x="8" y="133"/>
                    <a:pt x="9" y="151"/>
                    <a:pt x="31" y="167"/>
                  </a:cubicBezTo>
                  <a:cubicBezTo>
                    <a:pt x="35" y="169"/>
                    <a:pt x="37" y="174"/>
                    <a:pt x="41" y="178"/>
                  </a:cubicBezTo>
                  <a:cubicBezTo>
                    <a:pt x="40" y="179"/>
                    <a:pt x="40" y="180"/>
                    <a:pt x="40" y="1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062" y="1772"/>
              <a:ext cx="46" cy="50"/>
            </a:xfrm>
            <a:custGeom>
              <a:avLst/>
              <a:gdLst/>
              <a:ahLst/>
              <a:cxnLst>
                <a:cxn ang="0">
                  <a:pos x="67" y="25"/>
                </a:cxn>
                <a:cxn ang="0">
                  <a:pos x="63" y="33"/>
                </a:cxn>
                <a:cxn ang="0">
                  <a:pos x="23" y="70"/>
                </a:cxn>
                <a:cxn ang="0">
                  <a:pos x="5" y="67"/>
                </a:cxn>
                <a:cxn ang="0">
                  <a:pos x="4" y="44"/>
                </a:cxn>
                <a:cxn ang="0">
                  <a:pos x="44" y="7"/>
                </a:cxn>
                <a:cxn ang="0">
                  <a:pos x="67" y="25"/>
                </a:cxn>
              </a:cxnLst>
              <a:rect l="0" t="0" r="r" b="b"/>
              <a:pathLst>
                <a:path w="67" h="72">
                  <a:moveTo>
                    <a:pt x="67" y="25"/>
                  </a:moveTo>
                  <a:cubicBezTo>
                    <a:pt x="66" y="27"/>
                    <a:pt x="66" y="31"/>
                    <a:pt x="63" y="33"/>
                  </a:cubicBezTo>
                  <a:cubicBezTo>
                    <a:pt x="50" y="46"/>
                    <a:pt x="37" y="59"/>
                    <a:pt x="23" y="70"/>
                  </a:cubicBezTo>
                  <a:cubicBezTo>
                    <a:pt x="19" y="72"/>
                    <a:pt x="7" y="70"/>
                    <a:pt x="5" y="67"/>
                  </a:cubicBezTo>
                  <a:cubicBezTo>
                    <a:pt x="2" y="60"/>
                    <a:pt x="0" y="49"/>
                    <a:pt x="4" y="44"/>
                  </a:cubicBezTo>
                  <a:cubicBezTo>
                    <a:pt x="16" y="30"/>
                    <a:pt x="30" y="18"/>
                    <a:pt x="44" y="7"/>
                  </a:cubicBezTo>
                  <a:cubicBezTo>
                    <a:pt x="54" y="0"/>
                    <a:pt x="67" y="10"/>
                    <a:pt x="67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039" y="1760"/>
              <a:ext cx="41" cy="4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27"/>
                </a:cxn>
                <a:cxn ang="0">
                  <a:pos x="32" y="4"/>
                </a:cxn>
                <a:cxn ang="0">
                  <a:pos x="52" y="3"/>
                </a:cxn>
                <a:cxn ang="0">
                  <a:pos x="55" y="25"/>
                </a:cxn>
                <a:cxn ang="0">
                  <a:pos x="22" y="57"/>
                </a:cxn>
                <a:cxn ang="0">
                  <a:pos x="0" y="37"/>
                </a:cxn>
              </a:cxnLst>
              <a:rect l="0" t="0" r="r" b="b"/>
              <a:pathLst>
                <a:path w="59" h="64">
                  <a:moveTo>
                    <a:pt x="0" y="37"/>
                  </a:moveTo>
                  <a:cubicBezTo>
                    <a:pt x="1" y="36"/>
                    <a:pt x="3" y="30"/>
                    <a:pt x="6" y="27"/>
                  </a:cubicBezTo>
                  <a:cubicBezTo>
                    <a:pt x="14" y="18"/>
                    <a:pt x="22" y="10"/>
                    <a:pt x="32" y="4"/>
                  </a:cubicBezTo>
                  <a:cubicBezTo>
                    <a:pt x="37" y="1"/>
                    <a:pt x="50" y="0"/>
                    <a:pt x="52" y="3"/>
                  </a:cubicBezTo>
                  <a:cubicBezTo>
                    <a:pt x="56" y="8"/>
                    <a:pt x="59" y="21"/>
                    <a:pt x="55" y="25"/>
                  </a:cubicBezTo>
                  <a:cubicBezTo>
                    <a:pt x="46" y="37"/>
                    <a:pt x="34" y="48"/>
                    <a:pt x="22" y="57"/>
                  </a:cubicBezTo>
                  <a:cubicBezTo>
                    <a:pt x="12" y="64"/>
                    <a:pt x="0" y="55"/>
                    <a:pt x="0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092" y="1802"/>
              <a:ext cx="33" cy="35"/>
            </a:xfrm>
            <a:custGeom>
              <a:avLst/>
              <a:gdLst/>
              <a:ahLst/>
              <a:cxnLst>
                <a:cxn ang="0">
                  <a:pos x="46" y="15"/>
                </a:cxn>
                <a:cxn ang="0">
                  <a:pos x="17" y="50"/>
                </a:cxn>
                <a:cxn ang="0">
                  <a:pos x="3" y="44"/>
                </a:cxn>
                <a:cxn ang="0">
                  <a:pos x="3" y="23"/>
                </a:cxn>
                <a:cxn ang="0">
                  <a:pos x="20" y="5"/>
                </a:cxn>
                <a:cxn ang="0">
                  <a:pos x="37" y="2"/>
                </a:cxn>
                <a:cxn ang="0">
                  <a:pos x="46" y="15"/>
                </a:cxn>
              </a:cxnLst>
              <a:rect l="0" t="0" r="r" b="b"/>
              <a:pathLst>
                <a:path w="46" h="50">
                  <a:moveTo>
                    <a:pt x="46" y="15"/>
                  </a:moveTo>
                  <a:cubicBezTo>
                    <a:pt x="45" y="27"/>
                    <a:pt x="27" y="50"/>
                    <a:pt x="17" y="50"/>
                  </a:cubicBezTo>
                  <a:cubicBezTo>
                    <a:pt x="12" y="50"/>
                    <a:pt x="4" y="47"/>
                    <a:pt x="3" y="44"/>
                  </a:cubicBezTo>
                  <a:cubicBezTo>
                    <a:pt x="0" y="38"/>
                    <a:pt x="0" y="29"/>
                    <a:pt x="3" y="23"/>
                  </a:cubicBezTo>
                  <a:cubicBezTo>
                    <a:pt x="6" y="16"/>
                    <a:pt x="13" y="9"/>
                    <a:pt x="20" y="5"/>
                  </a:cubicBezTo>
                  <a:cubicBezTo>
                    <a:pt x="24" y="2"/>
                    <a:pt x="32" y="0"/>
                    <a:pt x="37" y="2"/>
                  </a:cubicBezTo>
                  <a:cubicBezTo>
                    <a:pt x="42" y="5"/>
                    <a:pt x="44" y="12"/>
                    <a:pt x="46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012" y="1757"/>
              <a:ext cx="27" cy="2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" y="1"/>
                </a:cxn>
                <a:cxn ang="0">
                  <a:pos x="38" y="19"/>
                </a:cxn>
                <a:cxn ang="0">
                  <a:pos x="15" y="40"/>
                </a:cxn>
                <a:cxn ang="0">
                  <a:pos x="0" y="28"/>
                </a:cxn>
              </a:cxnLst>
              <a:rect l="0" t="0" r="r" b="b"/>
              <a:pathLst>
                <a:path w="38" h="42">
                  <a:moveTo>
                    <a:pt x="0" y="28"/>
                  </a:moveTo>
                  <a:cubicBezTo>
                    <a:pt x="0" y="12"/>
                    <a:pt x="12" y="0"/>
                    <a:pt x="22" y="1"/>
                  </a:cubicBezTo>
                  <a:cubicBezTo>
                    <a:pt x="33" y="1"/>
                    <a:pt x="38" y="9"/>
                    <a:pt x="38" y="19"/>
                  </a:cubicBezTo>
                  <a:cubicBezTo>
                    <a:pt x="38" y="29"/>
                    <a:pt x="24" y="42"/>
                    <a:pt x="15" y="40"/>
                  </a:cubicBezTo>
                  <a:cubicBezTo>
                    <a:pt x="8" y="38"/>
                    <a:pt x="3" y="31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11" name="Freeform 18"/>
          <p:cNvSpPr>
            <a:spLocks noEditPoints="1"/>
          </p:cNvSpPr>
          <p:nvPr/>
        </p:nvSpPr>
        <p:spPr bwMode="auto">
          <a:xfrm>
            <a:off x="5362770" y="2339355"/>
            <a:ext cx="223631" cy="313258"/>
          </a:xfrm>
          <a:custGeom>
            <a:avLst/>
            <a:gdLst/>
            <a:ahLst/>
            <a:cxnLst>
              <a:cxn ang="0">
                <a:pos x="82" y="70"/>
              </a:cxn>
              <a:cxn ang="0">
                <a:pos x="75" y="85"/>
              </a:cxn>
              <a:cxn ang="0">
                <a:pos x="106" y="138"/>
              </a:cxn>
              <a:cxn ang="0">
                <a:pos x="0" y="141"/>
              </a:cxn>
              <a:cxn ang="0">
                <a:pos x="31" y="85"/>
              </a:cxn>
              <a:cxn ang="0">
                <a:pos x="7" y="54"/>
              </a:cxn>
              <a:cxn ang="0">
                <a:pos x="12" y="37"/>
              </a:cxn>
              <a:cxn ang="0">
                <a:pos x="41" y="3"/>
              </a:cxn>
              <a:cxn ang="0">
                <a:pos x="61" y="2"/>
              </a:cxn>
              <a:cxn ang="0">
                <a:pos x="92" y="29"/>
              </a:cxn>
              <a:cxn ang="0">
                <a:pos x="99" y="38"/>
              </a:cxn>
              <a:cxn ang="0">
                <a:pos x="92" y="55"/>
              </a:cxn>
              <a:cxn ang="0">
                <a:pos x="88" y="28"/>
              </a:cxn>
              <a:cxn ang="0">
                <a:pos x="66" y="5"/>
              </a:cxn>
              <a:cxn ang="0">
                <a:pos x="22" y="17"/>
              </a:cxn>
              <a:cxn ang="0">
                <a:pos x="18" y="28"/>
              </a:cxn>
              <a:cxn ang="0">
                <a:pos x="14" y="52"/>
              </a:cxn>
              <a:cxn ang="0">
                <a:pos x="15" y="36"/>
              </a:cxn>
              <a:cxn ang="0">
                <a:pos x="22" y="20"/>
              </a:cxn>
              <a:cxn ang="0">
                <a:pos x="54" y="5"/>
              </a:cxn>
              <a:cxn ang="0">
                <a:pos x="88" y="28"/>
              </a:cxn>
              <a:cxn ang="0">
                <a:pos x="61" y="100"/>
              </a:cxn>
              <a:cxn ang="0">
                <a:pos x="69" y="93"/>
              </a:cxn>
              <a:cxn ang="0">
                <a:pos x="70" y="92"/>
              </a:cxn>
              <a:cxn ang="0">
                <a:pos x="77" y="66"/>
              </a:cxn>
              <a:cxn ang="0">
                <a:pos x="84" y="43"/>
              </a:cxn>
              <a:cxn ang="0">
                <a:pos x="57" y="31"/>
              </a:cxn>
              <a:cxn ang="0">
                <a:pos x="22" y="49"/>
              </a:cxn>
              <a:cxn ang="0">
                <a:pos x="56" y="68"/>
              </a:cxn>
              <a:cxn ang="0">
                <a:pos x="55" y="74"/>
              </a:cxn>
              <a:cxn ang="0">
                <a:pos x="41" y="71"/>
              </a:cxn>
              <a:cxn ang="0">
                <a:pos x="33" y="70"/>
              </a:cxn>
              <a:cxn ang="0">
                <a:pos x="39" y="75"/>
              </a:cxn>
              <a:cxn ang="0">
                <a:pos x="37" y="88"/>
              </a:cxn>
              <a:cxn ang="0">
                <a:pos x="59" y="98"/>
              </a:cxn>
              <a:cxn ang="0">
                <a:pos x="69" y="77"/>
              </a:cxn>
              <a:cxn ang="0">
                <a:pos x="47" y="122"/>
              </a:cxn>
              <a:cxn ang="0">
                <a:pos x="41" y="106"/>
              </a:cxn>
              <a:cxn ang="0">
                <a:pos x="59" y="122"/>
              </a:cxn>
              <a:cxn ang="0">
                <a:pos x="35" y="91"/>
              </a:cxn>
              <a:cxn ang="0">
                <a:pos x="35" y="91"/>
              </a:cxn>
              <a:cxn ang="0">
                <a:pos x="16" y="58"/>
              </a:cxn>
            </a:cxnLst>
            <a:rect l="0" t="0" r="r" b="b"/>
            <a:pathLst>
              <a:path w="106" h="149">
                <a:moveTo>
                  <a:pt x="91" y="36"/>
                </a:moveTo>
                <a:cubicBezTo>
                  <a:pt x="91" y="39"/>
                  <a:pt x="91" y="43"/>
                  <a:pt x="91" y="47"/>
                </a:cubicBezTo>
                <a:cubicBezTo>
                  <a:pt x="91" y="55"/>
                  <a:pt x="87" y="63"/>
                  <a:pt x="82" y="70"/>
                </a:cubicBezTo>
                <a:cubicBezTo>
                  <a:pt x="81" y="72"/>
                  <a:pt x="80" y="74"/>
                  <a:pt x="78" y="76"/>
                </a:cubicBezTo>
                <a:cubicBezTo>
                  <a:pt x="77" y="77"/>
                  <a:pt x="76" y="78"/>
                  <a:pt x="75" y="78"/>
                </a:cubicBezTo>
                <a:cubicBezTo>
                  <a:pt x="75" y="81"/>
                  <a:pt x="75" y="82"/>
                  <a:pt x="75" y="85"/>
                </a:cubicBezTo>
                <a:cubicBezTo>
                  <a:pt x="81" y="84"/>
                  <a:pt x="87" y="86"/>
                  <a:pt x="92" y="89"/>
                </a:cubicBezTo>
                <a:cubicBezTo>
                  <a:pt x="101" y="94"/>
                  <a:pt x="106" y="101"/>
                  <a:pt x="106" y="112"/>
                </a:cubicBezTo>
                <a:cubicBezTo>
                  <a:pt x="106" y="120"/>
                  <a:pt x="106" y="129"/>
                  <a:pt x="106" y="138"/>
                </a:cubicBezTo>
                <a:cubicBezTo>
                  <a:pt x="106" y="144"/>
                  <a:pt x="106" y="145"/>
                  <a:pt x="100" y="149"/>
                </a:cubicBezTo>
                <a:cubicBezTo>
                  <a:pt x="70" y="149"/>
                  <a:pt x="41" y="148"/>
                  <a:pt x="11" y="149"/>
                </a:cubicBezTo>
                <a:cubicBezTo>
                  <a:pt x="6" y="149"/>
                  <a:pt x="2" y="147"/>
                  <a:pt x="0" y="141"/>
                </a:cubicBezTo>
                <a:cubicBezTo>
                  <a:pt x="0" y="132"/>
                  <a:pt x="0" y="121"/>
                  <a:pt x="0" y="111"/>
                </a:cubicBezTo>
                <a:cubicBezTo>
                  <a:pt x="0" y="102"/>
                  <a:pt x="6" y="93"/>
                  <a:pt x="14" y="87"/>
                </a:cubicBezTo>
                <a:cubicBezTo>
                  <a:pt x="20" y="87"/>
                  <a:pt x="25" y="83"/>
                  <a:pt x="31" y="85"/>
                </a:cubicBezTo>
                <a:cubicBezTo>
                  <a:pt x="31" y="83"/>
                  <a:pt x="31" y="81"/>
                  <a:pt x="31" y="78"/>
                </a:cubicBezTo>
                <a:cubicBezTo>
                  <a:pt x="25" y="71"/>
                  <a:pt x="19" y="64"/>
                  <a:pt x="13" y="56"/>
                </a:cubicBezTo>
                <a:cubicBezTo>
                  <a:pt x="12" y="55"/>
                  <a:pt x="8" y="58"/>
                  <a:pt x="7" y="54"/>
                </a:cubicBezTo>
                <a:cubicBezTo>
                  <a:pt x="7" y="49"/>
                  <a:pt x="7" y="45"/>
                  <a:pt x="7" y="39"/>
                </a:cubicBezTo>
                <a:cubicBezTo>
                  <a:pt x="8" y="38"/>
                  <a:pt x="9" y="37"/>
                  <a:pt x="10" y="36"/>
                </a:cubicBezTo>
                <a:cubicBezTo>
                  <a:pt x="11" y="36"/>
                  <a:pt x="11" y="37"/>
                  <a:pt x="12" y="37"/>
                </a:cubicBezTo>
                <a:cubicBezTo>
                  <a:pt x="13" y="34"/>
                  <a:pt x="14" y="30"/>
                  <a:pt x="15" y="27"/>
                </a:cubicBezTo>
                <a:cubicBezTo>
                  <a:pt x="16" y="23"/>
                  <a:pt x="18" y="19"/>
                  <a:pt x="20" y="17"/>
                </a:cubicBezTo>
                <a:cubicBezTo>
                  <a:pt x="26" y="10"/>
                  <a:pt x="32" y="5"/>
                  <a:pt x="41" y="3"/>
                </a:cubicBezTo>
                <a:cubicBezTo>
                  <a:pt x="42" y="0"/>
                  <a:pt x="45" y="4"/>
                  <a:pt x="46" y="1"/>
                </a:cubicBezTo>
                <a:cubicBezTo>
                  <a:pt x="51" y="1"/>
                  <a:pt x="55" y="1"/>
                  <a:pt x="60" y="1"/>
                </a:cubicBezTo>
                <a:cubicBezTo>
                  <a:pt x="60" y="1"/>
                  <a:pt x="60" y="2"/>
                  <a:pt x="61" y="2"/>
                </a:cubicBezTo>
                <a:cubicBezTo>
                  <a:pt x="70" y="3"/>
                  <a:pt x="76" y="7"/>
                  <a:pt x="81" y="11"/>
                </a:cubicBezTo>
                <a:cubicBezTo>
                  <a:pt x="83" y="14"/>
                  <a:pt x="86" y="17"/>
                  <a:pt x="88" y="20"/>
                </a:cubicBezTo>
                <a:cubicBezTo>
                  <a:pt x="90" y="23"/>
                  <a:pt x="91" y="26"/>
                  <a:pt x="92" y="29"/>
                </a:cubicBezTo>
                <a:cubicBezTo>
                  <a:pt x="93" y="31"/>
                  <a:pt x="93" y="34"/>
                  <a:pt x="94" y="37"/>
                </a:cubicBezTo>
                <a:cubicBezTo>
                  <a:pt x="95" y="37"/>
                  <a:pt x="95" y="37"/>
                  <a:pt x="96" y="36"/>
                </a:cubicBezTo>
                <a:cubicBezTo>
                  <a:pt x="97" y="37"/>
                  <a:pt x="98" y="37"/>
                  <a:pt x="99" y="38"/>
                </a:cubicBezTo>
                <a:cubicBezTo>
                  <a:pt x="99" y="43"/>
                  <a:pt x="99" y="49"/>
                  <a:pt x="99" y="54"/>
                </a:cubicBezTo>
                <a:cubicBezTo>
                  <a:pt x="99" y="55"/>
                  <a:pt x="98" y="55"/>
                  <a:pt x="97" y="57"/>
                </a:cubicBezTo>
                <a:cubicBezTo>
                  <a:pt x="96" y="56"/>
                  <a:pt x="94" y="55"/>
                  <a:pt x="92" y="55"/>
                </a:cubicBezTo>
                <a:cubicBezTo>
                  <a:pt x="92" y="49"/>
                  <a:pt x="92" y="44"/>
                  <a:pt x="92" y="38"/>
                </a:cubicBezTo>
                <a:cubicBezTo>
                  <a:pt x="92" y="37"/>
                  <a:pt x="93" y="36"/>
                  <a:pt x="91" y="36"/>
                </a:cubicBezTo>
                <a:cubicBezTo>
                  <a:pt x="91" y="33"/>
                  <a:pt x="92" y="30"/>
                  <a:pt x="88" y="28"/>
                </a:cubicBezTo>
                <a:cubicBezTo>
                  <a:pt x="88" y="26"/>
                  <a:pt x="90" y="24"/>
                  <a:pt x="87" y="24"/>
                </a:cubicBezTo>
                <a:cubicBezTo>
                  <a:pt x="87" y="21"/>
                  <a:pt x="86" y="19"/>
                  <a:pt x="85" y="18"/>
                </a:cubicBezTo>
                <a:cubicBezTo>
                  <a:pt x="79" y="12"/>
                  <a:pt x="74" y="7"/>
                  <a:pt x="66" y="5"/>
                </a:cubicBezTo>
                <a:cubicBezTo>
                  <a:pt x="59" y="2"/>
                  <a:pt x="52" y="4"/>
                  <a:pt x="44" y="3"/>
                </a:cubicBezTo>
                <a:cubicBezTo>
                  <a:pt x="41" y="5"/>
                  <a:pt x="36" y="5"/>
                  <a:pt x="33" y="8"/>
                </a:cubicBezTo>
                <a:cubicBezTo>
                  <a:pt x="29" y="10"/>
                  <a:pt x="26" y="14"/>
                  <a:pt x="22" y="17"/>
                </a:cubicBezTo>
                <a:cubicBezTo>
                  <a:pt x="22" y="18"/>
                  <a:pt x="22" y="19"/>
                  <a:pt x="22" y="20"/>
                </a:cubicBezTo>
                <a:cubicBezTo>
                  <a:pt x="20" y="20"/>
                  <a:pt x="19" y="22"/>
                  <a:pt x="19" y="24"/>
                </a:cubicBezTo>
                <a:cubicBezTo>
                  <a:pt x="16" y="24"/>
                  <a:pt x="18" y="26"/>
                  <a:pt x="18" y="28"/>
                </a:cubicBezTo>
                <a:cubicBezTo>
                  <a:pt x="14" y="30"/>
                  <a:pt x="15" y="33"/>
                  <a:pt x="15" y="36"/>
                </a:cubicBezTo>
                <a:cubicBezTo>
                  <a:pt x="15" y="36"/>
                  <a:pt x="14" y="36"/>
                  <a:pt x="14" y="36"/>
                </a:cubicBezTo>
                <a:cubicBezTo>
                  <a:pt x="14" y="41"/>
                  <a:pt x="14" y="47"/>
                  <a:pt x="14" y="52"/>
                </a:cubicBezTo>
                <a:cubicBezTo>
                  <a:pt x="14" y="53"/>
                  <a:pt x="15" y="55"/>
                  <a:pt x="16" y="56"/>
                </a:cubicBezTo>
                <a:cubicBezTo>
                  <a:pt x="16" y="53"/>
                  <a:pt x="15" y="50"/>
                  <a:pt x="15" y="47"/>
                </a:cubicBezTo>
                <a:cubicBezTo>
                  <a:pt x="15" y="43"/>
                  <a:pt x="15" y="39"/>
                  <a:pt x="15" y="36"/>
                </a:cubicBezTo>
                <a:cubicBezTo>
                  <a:pt x="17" y="34"/>
                  <a:pt x="18" y="31"/>
                  <a:pt x="18" y="28"/>
                </a:cubicBezTo>
                <a:cubicBezTo>
                  <a:pt x="20" y="27"/>
                  <a:pt x="19" y="25"/>
                  <a:pt x="19" y="24"/>
                </a:cubicBezTo>
                <a:cubicBezTo>
                  <a:pt x="21" y="23"/>
                  <a:pt x="22" y="22"/>
                  <a:pt x="22" y="20"/>
                </a:cubicBezTo>
                <a:cubicBezTo>
                  <a:pt x="24" y="18"/>
                  <a:pt x="26" y="16"/>
                  <a:pt x="28" y="14"/>
                </a:cubicBezTo>
                <a:cubicBezTo>
                  <a:pt x="31" y="12"/>
                  <a:pt x="34" y="9"/>
                  <a:pt x="38" y="7"/>
                </a:cubicBezTo>
                <a:cubicBezTo>
                  <a:pt x="43" y="5"/>
                  <a:pt x="48" y="4"/>
                  <a:pt x="54" y="5"/>
                </a:cubicBezTo>
                <a:cubicBezTo>
                  <a:pt x="64" y="5"/>
                  <a:pt x="72" y="8"/>
                  <a:pt x="79" y="15"/>
                </a:cubicBezTo>
                <a:cubicBezTo>
                  <a:pt x="82" y="18"/>
                  <a:pt x="84" y="21"/>
                  <a:pt x="87" y="24"/>
                </a:cubicBezTo>
                <a:cubicBezTo>
                  <a:pt x="87" y="25"/>
                  <a:pt x="86" y="27"/>
                  <a:pt x="88" y="28"/>
                </a:cubicBezTo>
                <a:cubicBezTo>
                  <a:pt x="88" y="31"/>
                  <a:pt x="89" y="34"/>
                  <a:pt x="91" y="36"/>
                </a:cubicBezTo>
                <a:close/>
                <a:moveTo>
                  <a:pt x="70" y="92"/>
                </a:moveTo>
                <a:cubicBezTo>
                  <a:pt x="66" y="94"/>
                  <a:pt x="63" y="96"/>
                  <a:pt x="61" y="100"/>
                </a:cubicBezTo>
                <a:cubicBezTo>
                  <a:pt x="63" y="101"/>
                  <a:pt x="64" y="102"/>
                  <a:pt x="66" y="103"/>
                </a:cubicBezTo>
                <a:cubicBezTo>
                  <a:pt x="68" y="99"/>
                  <a:pt x="69" y="96"/>
                  <a:pt x="69" y="93"/>
                </a:cubicBezTo>
                <a:cubicBezTo>
                  <a:pt x="69" y="93"/>
                  <a:pt x="69" y="93"/>
                  <a:pt x="69" y="93"/>
                </a:cubicBezTo>
                <a:cubicBezTo>
                  <a:pt x="70" y="93"/>
                  <a:pt x="70" y="92"/>
                  <a:pt x="71" y="92"/>
                </a:cubicBezTo>
                <a:cubicBezTo>
                  <a:pt x="70" y="92"/>
                  <a:pt x="70" y="92"/>
                  <a:pt x="70" y="92"/>
                </a:cubicBezTo>
                <a:cubicBezTo>
                  <a:pt x="70" y="92"/>
                  <a:pt x="69" y="92"/>
                  <a:pt x="70" y="92"/>
                </a:cubicBezTo>
                <a:close/>
                <a:moveTo>
                  <a:pt x="67" y="77"/>
                </a:moveTo>
                <a:cubicBezTo>
                  <a:pt x="67" y="76"/>
                  <a:pt x="67" y="75"/>
                  <a:pt x="67" y="74"/>
                </a:cubicBezTo>
                <a:cubicBezTo>
                  <a:pt x="71" y="73"/>
                  <a:pt x="75" y="70"/>
                  <a:pt x="77" y="66"/>
                </a:cubicBezTo>
                <a:cubicBezTo>
                  <a:pt x="80" y="63"/>
                  <a:pt x="82" y="58"/>
                  <a:pt x="84" y="55"/>
                </a:cubicBezTo>
                <a:cubicBezTo>
                  <a:pt x="85" y="50"/>
                  <a:pt x="85" y="47"/>
                  <a:pt x="86" y="43"/>
                </a:cubicBezTo>
                <a:cubicBezTo>
                  <a:pt x="85" y="43"/>
                  <a:pt x="84" y="43"/>
                  <a:pt x="84" y="43"/>
                </a:cubicBezTo>
                <a:cubicBezTo>
                  <a:pt x="80" y="39"/>
                  <a:pt x="77" y="36"/>
                  <a:pt x="73" y="32"/>
                </a:cubicBezTo>
                <a:cubicBezTo>
                  <a:pt x="73" y="31"/>
                  <a:pt x="73" y="30"/>
                  <a:pt x="73" y="28"/>
                </a:cubicBezTo>
                <a:cubicBezTo>
                  <a:pt x="68" y="32"/>
                  <a:pt x="62" y="33"/>
                  <a:pt x="57" y="31"/>
                </a:cubicBezTo>
                <a:cubicBezTo>
                  <a:pt x="53" y="31"/>
                  <a:pt x="50" y="30"/>
                  <a:pt x="46" y="30"/>
                </a:cubicBezTo>
                <a:cubicBezTo>
                  <a:pt x="41" y="31"/>
                  <a:pt x="37" y="32"/>
                  <a:pt x="33" y="36"/>
                </a:cubicBezTo>
                <a:cubicBezTo>
                  <a:pt x="29" y="40"/>
                  <a:pt x="25" y="44"/>
                  <a:pt x="22" y="49"/>
                </a:cubicBezTo>
                <a:cubicBezTo>
                  <a:pt x="22" y="56"/>
                  <a:pt x="26" y="61"/>
                  <a:pt x="29" y="67"/>
                </a:cubicBezTo>
                <a:cubicBezTo>
                  <a:pt x="34" y="68"/>
                  <a:pt x="38" y="71"/>
                  <a:pt x="43" y="70"/>
                </a:cubicBezTo>
                <a:cubicBezTo>
                  <a:pt x="47" y="68"/>
                  <a:pt x="52" y="69"/>
                  <a:pt x="56" y="68"/>
                </a:cubicBezTo>
                <a:cubicBezTo>
                  <a:pt x="56" y="68"/>
                  <a:pt x="57" y="69"/>
                  <a:pt x="57" y="69"/>
                </a:cubicBezTo>
                <a:cubicBezTo>
                  <a:pt x="57" y="71"/>
                  <a:pt x="57" y="72"/>
                  <a:pt x="57" y="74"/>
                </a:cubicBezTo>
                <a:cubicBezTo>
                  <a:pt x="56" y="74"/>
                  <a:pt x="55" y="74"/>
                  <a:pt x="55" y="74"/>
                </a:cubicBezTo>
                <a:cubicBezTo>
                  <a:pt x="54" y="75"/>
                  <a:pt x="54" y="76"/>
                  <a:pt x="54" y="76"/>
                </a:cubicBezTo>
                <a:cubicBezTo>
                  <a:pt x="52" y="76"/>
                  <a:pt x="50" y="76"/>
                  <a:pt x="48" y="76"/>
                </a:cubicBezTo>
                <a:cubicBezTo>
                  <a:pt x="47" y="73"/>
                  <a:pt x="43" y="73"/>
                  <a:pt x="41" y="71"/>
                </a:cubicBezTo>
                <a:cubicBezTo>
                  <a:pt x="39" y="71"/>
                  <a:pt x="36" y="71"/>
                  <a:pt x="34" y="71"/>
                </a:cubicBezTo>
                <a:cubicBezTo>
                  <a:pt x="34" y="71"/>
                  <a:pt x="34" y="71"/>
                  <a:pt x="34" y="71"/>
                </a:cubicBezTo>
                <a:cubicBezTo>
                  <a:pt x="34" y="71"/>
                  <a:pt x="34" y="70"/>
                  <a:pt x="33" y="70"/>
                </a:cubicBezTo>
                <a:cubicBezTo>
                  <a:pt x="33" y="70"/>
                  <a:pt x="33" y="70"/>
                  <a:pt x="33" y="70"/>
                </a:cubicBezTo>
                <a:cubicBezTo>
                  <a:pt x="33" y="71"/>
                  <a:pt x="34" y="71"/>
                  <a:pt x="34" y="71"/>
                </a:cubicBezTo>
                <a:cubicBezTo>
                  <a:pt x="36" y="72"/>
                  <a:pt x="38" y="74"/>
                  <a:pt x="39" y="75"/>
                </a:cubicBezTo>
                <a:cubicBezTo>
                  <a:pt x="39" y="75"/>
                  <a:pt x="39" y="76"/>
                  <a:pt x="39" y="77"/>
                </a:cubicBezTo>
                <a:cubicBezTo>
                  <a:pt x="39" y="77"/>
                  <a:pt x="38" y="77"/>
                  <a:pt x="37" y="77"/>
                </a:cubicBezTo>
                <a:cubicBezTo>
                  <a:pt x="37" y="81"/>
                  <a:pt x="37" y="85"/>
                  <a:pt x="37" y="88"/>
                </a:cubicBezTo>
                <a:cubicBezTo>
                  <a:pt x="39" y="91"/>
                  <a:pt x="42" y="93"/>
                  <a:pt x="44" y="95"/>
                </a:cubicBezTo>
                <a:cubicBezTo>
                  <a:pt x="46" y="97"/>
                  <a:pt x="48" y="98"/>
                  <a:pt x="51" y="98"/>
                </a:cubicBezTo>
                <a:cubicBezTo>
                  <a:pt x="54" y="98"/>
                  <a:pt x="56" y="98"/>
                  <a:pt x="59" y="98"/>
                </a:cubicBezTo>
                <a:cubicBezTo>
                  <a:pt x="61" y="97"/>
                  <a:pt x="63" y="95"/>
                  <a:pt x="64" y="93"/>
                </a:cubicBezTo>
                <a:cubicBezTo>
                  <a:pt x="66" y="91"/>
                  <a:pt x="68" y="90"/>
                  <a:pt x="69" y="89"/>
                </a:cubicBezTo>
                <a:cubicBezTo>
                  <a:pt x="69" y="84"/>
                  <a:pt x="69" y="80"/>
                  <a:pt x="69" y="77"/>
                </a:cubicBezTo>
                <a:cubicBezTo>
                  <a:pt x="68" y="77"/>
                  <a:pt x="67" y="77"/>
                  <a:pt x="67" y="77"/>
                </a:cubicBezTo>
                <a:close/>
                <a:moveTo>
                  <a:pt x="41" y="106"/>
                </a:moveTo>
                <a:cubicBezTo>
                  <a:pt x="43" y="111"/>
                  <a:pt x="45" y="116"/>
                  <a:pt x="47" y="122"/>
                </a:cubicBezTo>
                <a:cubicBezTo>
                  <a:pt x="49" y="116"/>
                  <a:pt x="51" y="111"/>
                  <a:pt x="50" y="105"/>
                </a:cubicBezTo>
                <a:cubicBezTo>
                  <a:pt x="49" y="104"/>
                  <a:pt x="47" y="103"/>
                  <a:pt x="46" y="102"/>
                </a:cubicBezTo>
                <a:cubicBezTo>
                  <a:pt x="44" y="104"/>
                  <a:pt x="43" y="105"/>
                  <a:pt x="41" y="106"/>
                </a:cubicBezTo>
                <a:close/>
                <a:moveTo>
                  <a:pt x="59" y="102"/>
                </a:moveTo>
                <a:cubicBezTo>
                  <a:pt x="56" y="105"/>
                  <a:pt x="55" y="108"/>
                  <a:pt x="56" y="112"/>
                </a:cubicBezTo>
                <a:cubicBezTo>
                  <a:pt x="56" y="115"/>
                  <a:pt x="58" y="118"/>
                  <a:pt x="59" y="122"/>
                </a:cubicBezTo>
                <a:cubicBezTo>
                  <a:pt x="61" y="116"/>
                  <a:pt x="63" y="111"/>
                  <a:pt x="65" y="106"/>
                </a:cubicBezTo>
                <a:cubicBezTo>
                  <a:pt x="63" y="105"/>
                  <a:pt x="62" y="103"/>
                  <a:pt x="59" y="102"/>
                </a:cubicBezTo>
                <a:close/>
                <a:moveTo>
                  <a:pt x="35" y="91"/>
                </a:moveTo>
                <a:cubicBezTo>
                  <a:pt x="37" y="95"/>
                  <a:pt x="39" y="99"/>
                  <a:pt x="40" y="103"/>
                </a:cubicBezTo>
                <a:cubicBezTo>
                  <a:pt x="42" y="102"/>
                  <a:pt x="44" y="101"/>
                  <a:pt x="46" y="100"/>
                </a:cubicBezTo>
                <a:cubicBezTo>
                  <a:pt x="42" y="97"/>
                  <a:pt x="40" y="93"/>
                  <a:pt x="35" y="91"/>
                </a:cubicBezTo>
                <a:close/>
                <a:moveTo>
                  <a:pt x="18" y="58"/>
                </a:moveTo>
                <a:cubicBezTo>
                  <a:pt x="18" y="58"/>
                  <a:pt x="18" y="58"/>
                  <a:pt x="18" y="58"/>
                </a:cubicBezTo>
                <a:cubicBezTo>
                  <a:pt x="17" y="58"/>
                  <a:pt x="17" y="58"/>
                  <a:pt x="16" y="58"/>
                </a:cubicBezTo>
                <a:cubicBezTo>
                  <a:pt x="16" y="58"/>
                  <a:pt x="16" y="58"/>
                  <a:pt x="16" y="58"/>
                </a:cubicBezTo>
                <a:cubicBezTo>
                  <a:pt x="17" y="58"/>
                  <a:pt x="17" y="58"/>
                  <a:pt x="18" y="5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045" name="Group 21"/>
          <p:cNvGrpSpPr>
            <a:grpSpLocks noChangeAspect="1"/>
          </p:cNvGrpSpPr>
          <p:nvPr/>
        </p:nvGrpSpPr>
        <p:grpSpPr bwMode="auto">
          <a:xfrm>
            <a:off x="5680698" y="3140970"/>
            <a:ext cx="352425" cy="374407"/>
            <a:chOff x="736" y="1115"/>
            <a:chExt cx="978" cy="1039"/>
          </a:xfrm>
          <a:solidFill>
            <a:schemeClr val="bg1"/>
          </a:solidFill>
        </p:grpSpPr>
        <p:sp>
          <p:nvSpPr>
            <p:cNvPr id="1046" name="Freeform 22"/>
            <p:cNvSpPr>
              <a:spLocks noEditPoints="1"/>
            </p:cNvSpPr>
            <p:nvPr/>
          </p:nvSpPr>
          <p:spPr bwMode="auto">
            <a:xfrm>
              <a:off x="736" y="1115"/>
              <a:ext cx="978" cy="1039"/>
            </a:xfrm>
            <a:custGeom>
              <a:avLst/>
              <a:gdLst/>
              <a:ahLst/>
              <a:cxnLst>
                <a:cxn ang="0">
                  <a:pos x="391" y="300"/>
                </a:cxn>
                <a:cxn ang="0">
                  <a:pos x="391" y="310"/>
                </a:cxn>
                <a:cxn ang="0">
                  <a:pos x="294" y="407"/>
                </a:cxn>
                <a:cxn ang="0">
                  <a:pos x="259" y="408"/>
                </a:cxn>
                <a:cxn ang="0">
                  <a:pos x="214" y="397"/>
                </a:cxn>
                <a:cxn ang="0">
                  <a:pos x="187" y="416"/>
                </a:cxn>
                <a:cxn ang="0">
                  <a:pos x="214" y="436"/>
                </a:cxn>
                <a:cxn ang="0">
                  <a:pos x="280" y="423"/>
                </a:cxn>
                <a:cxn ang="0">
                  <a:pos x="409" y="273"/>
                </a:cxn>
                <a:cxn ang="0">
                  <a:pos x="408" y="261"/>
                </a:cxn>
                <a:cxn ang="0">
                  <a:pos x="375" y="225"/>
                </a:cxn>
                <a:cxn ang="0">
                  <a:pos x="362" y="196"/>
                </a:cxn>
                <a:cxn ang="0">
                  <a:pos x="362" y="173"/>
                </a:cxn>
                <a:cxn ang="0">
                  <a:pos x="255" y="23"/>
                </a:cxn>
                <a:cxn ang="0">
                  <a:pos x="81" y="64"/>
                </a:cxn>
                <a:cxn ang="0">
                  <a:pos x="38" y="191"/>
                </a:cxn>
                <a:cxn ang="0">
                  <a:pos x="23" y="227"/>
                </a:cxn>
                <a:cxn ang="0">
                  <a:pos x="23" y="318"/>
                </a:cxn>
                <a:cxn ang="0">
                  <a:pos x="46" y="326"/>
                </a:cxn>
                <a:cxn ang="0">
                  <a:pos x="52" y="307"/>
                </a:cxn>
                <a:cxn ang="0">
                  <a:pos x="52" y="179"/>
                </a:cxn>
                <a:cxn ang="0">
                  <a:pos x="199" y="26"/>
                </a:cxn>
                <a:cxn ang="0">
                  <a:pos x="347" y="179"/>
                </a:cxn>
                <a:cxn ang="0">
                  <a:pos x="347" y="309"/>
                </a:cxn>
                <a:cxn ang="0">
                  <a:pos x="353" y="326"/>
                </a:cxn>
                <a:cxn ang="0">
                  <a:pos x="373" y="321"/>
                </a:cxn>
                <a:cxn ang="0">
                  <a:pos x="391" y="300"/>
                </a:cxn>
                <a:cxn ang="0">
                  <a:pos x="99" y="272"/>
                </a:cxn>
                <a:cxn ang="0">
                  <a:pos x="99" y="220"/>
                </a:cxn>
                <a:cxn ang="0">
                  <a:pos x="78" y="196"/>
                </a:cxn>
                <a:cxn ang="0">
                  <a:pos x="55" y="219"/>
                </a:cxn>
                <a:cxn ang="0">
                  <a:pos x="55" y="325"/>
                </a:cxn>
                <a:cxn ang="0">
                  <a:pos x="78" y="348"/>
                </a:cxn>
                <a:cxn ang="0">
                  <a:pos x="99" y="324"/>
                </a:cxn>
                <a:cxn ang="0">
                  <a:pos x="99" y="272"/>
                </a:cxn>
                <a:cxn ang="0">
                  <a:pos x="300" y="270"/>
                </a:cxn>
                <a:cxn ang="0">
                  <a:pos x="300" y="322"/>
                </a:cxn>
                <a:cxn ang="0">
                  <a:pos x="322" y="348"/>
                </a:cxn>
                <a:cxn ang="0">
                  <a:pos x="344" y="323"/>
                </a:cxn>
                <a:cxn ang="0">
                  <a:pos x="344" y="221"/>
                </a:cxn>
                <a:cxn ang="0">
                  <a:pos x="321" y="196"/>
                </a:cxn>
                <a:cxn ang="0">
                  <a:pos x="301" y="220"/>
                </a:cxn>
                <a:cxn ang="0">
                  <a:pos x="300" y="270"/>
                </a:cxn>
              </a:cxnLst>
              <a:rect l="0" t="0" r="r" b="b"/>
              <a:pathLst>
                <a:path w="411" h="437">
                  <a:moveTo>
                    <a:pt x="391" y="300"/>
                  </a:moveTo>
                  <a:cubicBezTo>
                    <a:pt x="391" y="305"/>
                    <a:pt x="391" y="307"/>
                    <a:pt x="391" y="310"/>
                  </a:cubicBezTo>
                  <a:cubicBezTo>
                    <a:pt x="387" y="362"/>
                    <a:pt x="351" y="399"/>
                    <a:pt x="294" y="407"/>
                  </a:cubicBezTo>
                  <a:cubicBezTo>
                    <a:pt x="282" y="409"/>
                    <a:pt x="266" y="413"/>
                    <a:pt x="259" y="408"/>
                  </a:cubicBezTo>
                  <a:cubicBezTo>
                    <a:pt x="245" y="396"/>
                    <a:pt x="230" y="397"/>
                    <a:pt x="214" y="397"/>
                  </a:cubicBezTo>
                  <a:cubicBezTo>
                    <a:pt x="200" y="397"/>
                    <a:pt x="187" y="399"/>
                    <a:pt x="187" y="416"/>
                  </a:cubicBezTo>
                  <a:cubicBezTo>
                    <a:pt x="187" y="433"/>
                    <a:pt x="200" y="437"/>
                    <a:pt x="214" y="436"/>
                  </a:cubicBezTo>
                  <a:cubicBezTo>
                    <a:pt x="236" y="432"/>
                    <a:pt x="258" y="426"/>
                    <a:pt x="280" y="423"/>
                  </a:cubicBezTo>
                  <a:cubicBezTo>
                    <a:pt x="368" y="411"/>
                    <a:pt x="411" y="361"/>
                    <a:pt x="409" y="273"/>
                  </a:cubicBezTo>
                  <a:cubicBezTo>
                    <a:pt x="409" y="269"/>
                    <a:pt x="409" y="261"/>
                    <a:pt x="408" y="261"/>
                  </a:cubicBezTo>
                  <a:cubicBezTo>
                    <a:pt x="388" y="257"/>
                    <a:pt x="388" y="234"/>
                    <a:pt x="375" y="225"/>
                  </a:cubicBezTo>
                  <a:cubicBezTo>
                    <a:pt x="363" y="218"/>
                    <a:pt x="362" y="208"/>
                    <a:pt x="362" y="196"/>
                  </a:cubicBezTo>
                  <a:cubicBezTo>
                    <a:pt x="363" y="189"/>
                    <a:pt x="363" y="180"/>
                    <a:pt x="362" y="173"/>
                  </a:cubicBezTo>
                  <a:cubicBezTo>
                    <a:pt x="359" y="103"/>
                    <a:pt x="319" y="45"/>
                    <a:pt x="255" y="23"/>
                  </a:cubicBezTo>
                  <a:cubicBezTo>
                    <a:pt x="189" y="0"/>
                    <a:pt x="130" y="14"/>
                    <a:pt x="81" y="64"/>
                  </a:cubicBezTo>
                  <a:cubicBezTo>
                    <a:pt x="47" y="99"/>
                    <a:pt x="35" y="143"/>
                    <a:pt x="38" y="191"/>
                  </a:cubicBezTo>
                  <a:cubicBezTo>
                    <a:pt x="39" y="205"/>
                    <a:pt x="36" y="216"/>
                    <a:pt x="23" y="227"/>
                  </a:cubicBezTo>
                  <a:cubicBezTo>
                    <a:pt x="0" y="247"/>
                    <a:pt x="0" y="297"/>
                    <a:pt x="23" y="318"/>
                  </a:cubicBezTo>
                  <a:cubicBezTo>
                    <a:pt x="28" y="323"/>
                    <a:pt x="38" y="324"/>
                    <a:pt x="46" y="326"/>
                  </a:cubicBezTo>
                  <a:cubicBezTo>
                    <a:pt x="48" y="320"/>
                    <a:pt x="52" y="314"/>
                    <a:pt x="52" y="307"/>
                  </a:cubicBezTo>
                  <a:cubicBezTo>
                    <a:pt x="52" y="264"/>
                    <a:pt x="52" y="222"/>
                    <a:pt x="52" y="179"/>
                  </a:cubicBezTo>
                  <a:cubicBezTo>
                    <a:pt x="53" y="94"/>
                    <a:pt x="117" y="27"/>
                    <a:pt x="199" y="26"/>
                  </a:cubicBezTo>
                  <a:cubicBezTo>
                    <a:pt x="281" y="25"/>
                    <a:pt x="346" y="92"/>
                    <a:pt x="347" y="179"/>
                  </a:cubicBezTo>
                  <a:cubicBezTo>
                    <a:pt x="347" y="223"/>
                    <a:pt x="346" y="266"/>
                    <a:pt x="347" y="309"/>
                  </a:cubicBezTo>
                  <a:cubicBezTo>
                    <a:pt x="347" y="315"/>
                    <a:pt x="350" y="325"/>
                    <a:pt x="353" y="326"/>
                  </a:cubicBezTo>
                  <a:cubicBezTo>
                    <a:pt x="359" y="327"/>
                    <a:pt x="368" y="325"/>
                    <a:pt x="373" y="321"/>
                  </a:cubicBezTo>
                  <a:cubicBezTo>
                    <a:pt x="380" y="316"/>
                    <a:pt x="384" y="308"/>
                    <a:pt x="391" y="300"/>
                  </a:cubicBezTo>
                  <a:close/>
                  <a:moveTo>
                    <a:pt x="99" y="272"/>
                  </a:moveTo>
                  <a:cubicBezTo>
                    <a:pt x="99" y="255"/>
                    <a:pt x="99" y="238"/>
                    <a:pt x="99" y="220"/>
                  </a:cubicBezTo>
                  <a:cubicBezTo>
                    <a:pt x="99" y="206"/>
                    <a:pt x="92" y="197"/>
                    <a:pt x="78" y="196"/>
                  </a:cubicBezTo>
                  <a:cubicBezTo>
                    <a:pt x="63" y="196"/>
                    <a:pt x="56" y="206"/>
                    <a:pt x="55" y="219"/>
                  </a:cubicBezTo>
                  <a:cubicBezTo>
                    <a:pt x="55" y="254"/>
                    <a:pt x="55" y="290"/>
                    <a:pt x="55" y="325"/>
                  </a:cubicBezTo>
                  <a:cubicBezTo>
                    <a:pt x="56" y="338"/>
                    <a:pt x="63" y="348"/>
                    <a:pt x="78" y="348"/>
                  </a:cubicBezTo>
                  <a:cubicBezTo>
                    <a:pt x="92" y="348"/>
                    <a:pt x="99" y="338"/>
                    <a:pt x="99" y="324"/>
                  </a:cubicBezTo>
                  <a:cubicBezTo>
                    <a:pt x="99" y="307"/>
                    <a:pt x="99" y="289"/>
                    <a:pt x="99" y="272"/>
                  </a:cubicBezTo>
                  <a:close/>
                  <a:moveTo>
                    <a:pt x="300" y="270"/>
                  </a:moveTo>
                  <a:cubicBezTo>
                    <a:pt x="300" y="288"/>
                    <a:pt x="300" y="305"/>
                    <a:pt x="300" y="322"/>
                  </a:cubicBezTo>
                  <a:cubicBezTo>
                    <a:pt x="301" y="336"/>
                    <a:pt x="306" y="348"/>
                    <a:pt x="322" y="348"/>
                  </a:cubicBezTo>
                  <a:cubicBezTo>
                    <a:pt x="337" y="348"/>
                    <a:pt x="344" y="337"/>
                    <a:pt x="344" y="323"/>
                  </a:cubicBezTo>
                  <a:cubicBezTo>
                    <a:pt x="344" y="289"/>
                    <a:pt x="344" y="255"/>
                    <a:pt x="344" y="221"/>
                  </a:cubicBezTo>
                  <a:cubicBezTo>
                    <a:pt x="344" y="206"/>
                    <a:pt x="337" y="196"/>
                    <a:pt x="321" y="196"/>
                  </a:cubicBezTo>
                  <a:cubicBezTo>
                    <a:pt x="307" y="196"/>
                    <a:pt x="301" y="207"/>
                    <a:pt x="301" y="220"/>
                  </a:cubicBezTo>
                  <a:cubicBezTo>
                    <a:pt x="300" y="237"/>
                    <a:pt x="300" y="254"/>
                    <a:pt x="300" y="2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736" y="1115"/>
              <a:ext cx="978" cy="1039"/>
            </a:xfrm>
            <a:custGeom>
              <a:avLst/>
              <a:gdLst/>
              <a:ahLst/>
              <a:cxnLst>
                <a:cxn ang="0">
                  <a:pos x="391" y="300"/>
                </a:cxn>
                <a:cxn ang="0">
                  <a:pos x="373" y="321"/>
                </a:cxn>
                <a:cxn ang="0">
                  <a:pos x="353" y="326"/>
                </a:cxn>
                <a:cxn ang="0">
                  <a:pos x="347" y="309"/>
                </a:cxn>
                <a:cxn ang="0">
                  <a:pos x="347" y="179"/>
                </a:cxn>
                <a:cxn ang="0">
                  <a:pos x="199" y="26"/>
                </a:cxn>
                <a:cxn ang="0">
                  <a:pos x="52" y="179"/>
                </a:cxn>
                <a:cxn ang="0">
                  <a:pos x="52" y="307"/>
                </a:cxn>
                <a:cxn ang="0">
                  <a:pos x="46" y="326"/>
                </a:cxn>
                <a:cxn ang="0">
                  <a:pos x="23" y="318"/>
                </a:cxn>
                <a:cxn ang="0">
                  <a:pos x="23" y="227"/>
                </a:cxn>
                <a:cxn ang="0">
                  <a:pos x="38" y="191"/>
                </a:cxn>
                <a:cxn ang="0">
                  <a:pos x="81" y="64"/>
                </a:cxn>
                <a:cxn ang="0">
                  <a:pos x="255" y="23"/>
                </a:cxn>
                <a:cxn ang="0">
                  <a:pos x="362" y="173"/>
                </a:cxn>
                <a:cxn ang="0">
                  <a:pos x="362" y="196"/>
                </a:cxn>
                <a:cxn ang="0">
                  <a:pos x="375" y="225"/>
                </a:cxn>
                <a:cxn ang="0">
                  <a:pos x="408" y="261"/>
                </a:cxn>
                <a:cxn ang="0">
                  <a:pos x="409" y="273"/>
                </a:cxn>
                <a:cxn ang="0">
                  <a:pos x="280" y="423"/>
                </a:cxn>
                <a:cxn ang="0">
                  <a:pos x="214" y="436"/>
                </a:cxn>
                <a:cxn ang="0">
                  <a:pos x="187" y="416"/>
                </a:cxn>
                <a:cxn ang="0">
                  <a:pos x="214" y="397"/>
                </a:cxn>
                <a:cxn ang="0">
                  <a:pos x="259" y="408"/>
                </a:cxn>
                <a:cxn ang="0">
                  <a:pos x="294" y="407"/>
                </a:cxn>
                <a:cxn ang="0">
                  <a:pos x="391" y="310"/>
                </a:cxn>
                <a:cxn ang="0">
                  <a:pos x="391" y="300"/>
                </a:cxn>
              </a:cxnLst>
              <a:rect l="0" t="0" r="r" b="b"/>
              <a:pathLst>
                <a:path w="411" h="437">
                  <a:moveTo>
                    <a:pt x="391" y="300"/>
                  </a:moveTo>
                  <a:cubicBezTo>
                    <a:pt x="384" y="308"/>
                    <a:pt x="380" y="316"/>
                    <a:pt x="373" y="321"/>
                  </a:cubicBezTo>
                  <a:cubicBezTo>
                    <a:pt x="368" y="325"/>
                    <a:pt x="359" y="327"/>
                    <a:pt x="353" y="326"/>
                  </a:cubicBezTo>
                  <a:cubicBezTo>
                    <a:pt x="350" y="325"/>
                    <a:pt x="347" y="315"/>
                    <a:pt x="347" y="309"/>
                  </a:cubicBezTo>
                  <a:cubicBezTo>
                    <a:pt x="346" y="266"/>
                    <a:pt x="347" y="223"/>
                    <a:pt x="347" y="179"/>
                  </a:cubicBezTo>
                  <a:cubicBezTo>
                    <a:pt x="346" y="92"/>
                    <a:pt x="281" y="25"/>
                    <a:pt x="199" y="26"/>
                  </a:cubicBezTo>
                  <a:cubicBezTo>
                    <a:pt x="117" y="27"/>
                    <a:pt x="53" y="94"/>
                    <a:pt x="52" y="179"/>
                  </a:cubicBezTo>
                  <a:cubicBezTo>
                    <a:pt x="52" y="222"/>
                    <a:pt x="52" y="264"/>
                    <a:pt x="52" y="307"/>
                  </a:cubicBezTo>
                  <a:cubicBezTo>
                    <a:pt x="52" y="314"/>
                    <a:pt x="48" y="320"/>
                    <a:pt x="46" y="326"/>
                  </a:cubicBezTo>
                  <a:cubicBezTo>
                    <a:pt x="38" y="324"/>
                    <a:pt x="28" y="323"/>
                    <a:pt x="23" y="318"/>
                  </a:cubicBezTo>
                  <a:cubicBezTo>
                    <a:pt x="0" y="297"/>
                    <a:pt x="0" y="247"/>
                    <a:pt x="23" y="227"/>
                  </a:cubicBezTo>
                  <a:cubicBezTo>
                    <a:pt x="36" y="216"/>
                    <a:pt x="39" y="205"/>
                    <a:pt x="38" y="191"/>
                  </a:cubicBezTo>
                  <a:cubicBezTo>
                    <a:pt x="35" y="143"/>
                    <a:pt x="47" y="99"/>
                    <a:pt x="81" y="64"/>
                  </a:cubicBezTo>
                  <a:cubicBezTo>
                    <a:pt x="130" y="14"/>
                    <a:pt x="189" y="0"/>
                    <a:pt x="255" y="23"/>
                  </a:cubicBezTo>
                  <a:cubicBezTo>
                    <a:pt x="319" y="45"/>
                    <a:pt x="359" y="103"/>
                    <a:pt x="362" y="173"/>
                  </a:cubicBezTo>
                  <a:cubicBezTo>
                    <a:pt x="363" y="180"/>
                    <a:pt x="363" y="189"/>
                    <a:pt x="362" y="196"/>
                  </a:cubicBezTo>
                  <a:cubicBezTo>
                    <a:pt x="362" y="208"/>
                    <a:pt x="363" y="218"/>
                    <a:pt x="375" y="225"/>
                  </a:cubicBezTo>
                  <a:cubicBezTo>
                    <a:pt x="388" y="234"/>
                    <a:pt x="388" y="257"/>
                    <a:pt x="408" y="261"/>
                  </a:cubicBezTo>
                  <a:cubicBezTo>
                    <a:pt x="409" y="261"/>
                    <a:pt x="409" y="269"/>
                    <a:pt x="409" y="273"/>
                  </a:cubicBezTo>
                  <a:cubicBezTo>
                    <a:pt x="411" y="361"/>
                    <a:pt x="368" y="411"/>
                    <a:pt x="280" y="423"/>
                  </a:cubicBezTo>
                  <a:cubicBezTo>
                    <a:pt x="258" y="426"/>
                    <a:pt x="236" y="432"/>
                    <a:pt x="214" y="436"/>
                  </a:cubicBezTo>
                  <a:cubicBezTo>
                    <a:pt x="200" y="437"/>
                    <a:pt x="187" y="433"/>
                    <a:pt x="187" y="416"/>
                  </a:cubicBezTo>
                  <a:cubicBezTo>
                    <a:pt x="187" y="399"/>
                    <a:pt x="200" y="397"/>
                    <a:pt x="214" y="397"/>
                  </a:cubicBezTo>
                  <a:cubicBezTo>
                    <a:pt x="230" y="397"/>
                    <a:pt x="245" y="396"/>
                    <a:pt x="259" y="408"/>
                  </a:cubicBezTo>
                  <a:cubicBezTo>
                    <a:pt x="266" y="413"/>
                    <a:pt x="282" y="409"/>
                    <a:pt x="294" y="407"/>
                  </a:cubicBezTo>
                  <a:cubicBezTo>
                    <a:pt x="351" y="399"/>
                    <a:pt x="387" y="362"/>
                    <a:pt x="391" y="310"/>
                  </a:cubicBezTo>
                  <a:cubicBezTo>
                    <a:pt x="391" y="307"/>
                    <a:pt x="391" y="305"/>
                    <a:pt x="391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867" y="1581"/>
              <a:ext cx="105" cy="362"/>
            </a:xfrm>
            <a:custGeom>
              <a:avLst/>
              <a:gdLst/>
              <a:ahLst/>
              <a:cxnLst>
                <a:cxn ang="0">
                  <a:pos x="44" y="76"/>
                </a:cxn>
                <a:cxn ang="0">
                  <a:pos x="44" y="128"/>
                </a:cxn>
                <a:cxn ang="0">
                  <a:pos x="23" y="152"/>
                </a:cxn>
                <a:cxn ang="0">
                  <a:pos x="0" y="129"/>
                </a:cxn>
                <a:cxn ang="0">
                  <a:pos x="0" y="23"/>
                </a:cxn>
                <a:cxn ang="0">
                  <a:pos x="23" y="0"/>
                </a:cxn>
                <a:cxn ang="0">
                  <a:pos x="44" y="24"/>
                </a:cxn>
                <a:cxn ang="0">
                  <a:pos x="44" y="76"/>
                </a:cxn>
              </a:cxnLst>
              <a:rect l="0" t="0" r="r" b="b"/>
              <a:pathLst>
                <a:path w="44" h="152">
                  <a:moveTo>
                    <a:pt x="44" y="76"/>
                  </a:moveTo>
                  <a:cubicBezTo>
                    <a:pt x="44" y="93"/>
                    <a:pt x="44" y="111"/>
                    <a:pt x="44" y="128"/>
                  </a:cubicBezTo>
                  <a:cubicBezTo>
                    <a:pt x="44" y="142"/>
                    <a:pt x="37" y="152"/>
                    <a:pt x="23" y="152"/>
                  </a:cubicBezTo>
                  <a:cubicBezTo>
                    <a:pt x="8" y="152"/>
                    <a:pt x="1" y="142"/>
                    <a:pt x="0" y="129"/>
                  </a:cubicBezTo>
                  <a:cubicBezTo>
                    <a:pt x="0" y="94"/>
                    <a:pt x="0" y="58"/>
                    <a:pt x="0" y="23"/>
                  </a:cubicBezTo>
                  <a:cubicBezTo>
                    <a:pt x="1" y="10"/>
                    <a:pt x="8" y="0"/>
                    <a:pt x="23" y="0"/>
                  </a:cubicBezTo>
                  <a:cubicBezTo>
                    <a:pt x="37" y="1"/>
                    <a:pt x="44" y="10"/>
                    <a:pt x="44" y="24"/>
                  </a:cubicBezTo>
                  <a:cubicBezTo>
                    <a:pt x="44" y="42"/>
                    <a:pt x="44" y="59"/>
                    <a:pt x="44" y="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1450" y="1581"/>
              <a:ext cx="105" cy="362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" y="24"/>
                </a:cxn>
                <a:cxn ang="0">
                  <a:pos x="21" y="0"/>
                </a:cxn>
                <a:cxn ang="0">
                  <a:pos x="44" y="25"/>
                </a:cxn>
                <a:cxn ang="0">
                  <a:pos x="44" y="127"/>
                </a:cxn>
                <a:cxn ang="0">
                  <a:pos x="22" y="152"/>
                </a:cxn>
                <a:cxn ang="0">
                  <a:pos x="0" y="126"/>
                </a:cxn>
                <a:cxn ang="0">
                  <a:pos x="0" y="74"/>
                </a:cxn>
              </a:cxnLst>
              <a:rect l="0" t="0" r="r" b="b"/>
              <a:pathLst>
                <a:path w="44" h="152">
                  <a:moveTo>
                    <a:pt x="0" y="74"/>
                  </a:moveTo>
                  <a:cubicBezTo>
                    <a:pt x="0" y="58"/>
                    <a:pt x="0" y="41"/>
                    <a:pt x="1" y="24"/>
                  </a:cubicBezTo>
                  <a:cubicBezTo>
                    <a:pt x="1" y="11"/>
                    <a:pt x="7" y="0"/>
                    <a:pt x="21" y="0"/>
                  </a:cubicBezTo>
                  <a:cubicBezTo>
                    <a:pt x="37" y="0"/>
                    <a:pt x="44" y="10"/>
                    <a:pt x="44" y="25"/>
                  </a:cubicBezTo>
                  <a:cubicBezTo>
                    <a:pt x="44" y="59"/>
                    <a:pt x="44" y="93"/>
                    <a:pt x="44" y="127"/>
                  </a:cubicBezTo>
                  <a:cubicBezTo>
                    <a:pt x="44" y="141"/>
                    <a:pt x="37" y="152"/>
                    <a:pt x="22" y="152"/>
                  </a:cubicBezTo>
                  <a:cubicBezTo>
                    <a:pt x="6" y="152"/>
                    <a:pt x="1" y="140"/>
                    <a:pt x="0" y="126"/>
                  </a:cubicBezTo>
                  <a:cubicBezTo>
                    <a:pt x="0" y="109"/>
                    <a:pt x="0" y="92"/>
                    <a:pt x="0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21" name="ZoneTexte 120"/>
          <p:cNvSpPr txBox="1"/>
          <p:nvPr/>
        </p:nvSpPr>
        <p:spPr>
          <a:xfrm>
            <a:off x="5376953" y="2658487"/>
            <a:ext cx="763840" cy="34200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700"/>
              </a:lnSpc>
              <a:defRPr/>
            </a:pP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Platforme</a:t>
            </a: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 </a:t>
            </a: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specializate</a:t>
            </a: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 </a:t>
            </a: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pentru</a:t>
            </a: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 </a:t>
            </a: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companii</a:t>
            </a:r>
            <a:endParaRPr lang="en-US" sz="700" b="1" dirty="0">
              <a:solidFill>
                <a:prstClr val="white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5594055" y="3552228"/>
            <a:ext cx="590699" cy="2535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700"/>
              </a:lnSpc>
              <a:defRPr/>
            </a:pP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Contact Center</a:t>
            </a:r>
            <a:endParaRPr lang="en-US" sz="700" b="1" dirty="0">
              <a:solidFill>
                <a:prstClr val="white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grpSp>
        <p:nvGrpSpPr>
          <p:cNvPr id="1052" name="Group 28"/>
          <p:cNvGrpSpPr>
            <a:grpSpLocks noChangeAspect="1"/>
          </p:cNvGrpSpPr>
          <p:nvPr/>
        </p:nvGrpSpPr>
        <p:grpSpPr bwMode="auto">
          <a:xfrm>
            <a:off x="4451437" y="4692075"/>
            <a:ext cx="279474" cy="286604"/>
            <a:chOff x="666" y="1555"/>
            <a:chExt cx="392" cy="402"/>
          </a:xfrm>
          <a:solidFill>
            <a:schemeClr val="bg1"/>
          </a:solidFill>
        </p:grpSpPr>
        <p:sp>
          <p:nvSpPr>
            <p:cNvPr id="1053" name="Freeform 29"/>
            <p:cNvSpPr>
              <a:spLocks noEditPoints="1"/>
            </p:cNvSpPr>
            <p:nvPr/>
          </p:nvSpPr>
          <p:spPr bwMode="auto">
            <a:xfrm>
              <a:off x="666" y="1716"/>
              <a:ext cx="219" cy="241"/>
            </a:xfrm>
            <a:custGeom>
              <a:avLst/>
              <a:gdLst/>
              <a:ahLst/>
              <a:cxnLst>
                <a:cxn ang="0">
                  <a:pos x="47" y="26"/>
                </a:cxn>
                <a:cxn ang="0">
                  <a:pos x="70" y="26"/>
                </a:cxn>
                <a:cxn ang="0">
                  <a:pos x="84" y="30"/>
                </a:cxn>
                <a:cxn ang="0">
                  <a:pos x="91" y="44"/>
                </a:cxn>
                <a:cxn ang="0">
                  <a:pos x="90" y="81"/>
                </a:cxn>
                <a:cxn ang="0">
                  <a:pos x="73" y="100"/>
                </a:cxn>
                <a:cxn ang="0">
                  <a:pos x="18" y="100"/>
                </a:cxn>
                <a:cxn ang="0">
                  <a:pos x="1" y="83"/>
                </a:cxn>
                <a:cxn ang="0">
                  <a:pos x="1" y="43"/>
                </a:cxn>
                <a:cxn ang="0">
                  <a:pos x="16" y="27"/>
                </a:cxn>
                <a:cxn ang="0">
                  <a:pos x="37" y="26"/>
                </a:cxn>
                <a:cxn ang="0">
                  <a:pos x="44" y="20"/>
                </a:cxn>
                <a:cxn ang="0">
                  <a:pos x="40" y="10"/>
                </a:cxn>
                <a:cxn ang="0">
                  <a:pos x="41" y="2"/>
                </a:cxn>
                <a:cxn ang="0">
                  <a:pos x="50" y="2"/>
                </a:cxn>
                <a:cxn ang="0">
                  <a:pos x="51" y="10"/>
                </a:cxn>
                <a:cxn ang="0">
                  <a:pos x="47" y="26"/>
                </a:cxn>
                <a:cxn ang="0">
                  <a:pos x="45" y="96"/>
                </a:cxn>
                <a:cxn ang="0">
                  <a:pos x="71" y="96"/>
                </a:cxn>
                <a:cxn ang="0">
                  <a:pos x="87" y="80"/>
                </a:cxn>
                <a:cxn ang="0">
                  <a:pos x="87" y="46"/>
                </a:cxn>
                <a:cxn ang="0">
                  <a:pos x="72" y="30"/>
                </a:cxn>
                <a:cxn ang="0">
                  <a:pos x="20" y="30"/>
                </a:cxn>
                <a:cxn ang="0">
                  <a:pos x="4" y="46"/>
                </a:cxn>
                <a:cxn ang="0">
                  <a:pos x="4" y="80"/>
                </a:cxn>
                <a:cxn ang="0">
                  <a:pos x="20" y="96"/>
                </a:cxn>
                <a:cxn ang="0">
                  <a:pos x="45" y="96"/>
                </a:cxn>
              </a:cxnLst>
              <a:rect l="0" t="0" r="r" b="b"/>
              <a:pathLst>
                <a:path w="91" h="100">
                  <a:moveTo>
                    <a:pt x="47" y="26"/>
                  </a:moveTo>
                  <a:cubicBezTo>
                    <a:pt x="55" y="26"/>
                    <a:pt x="63" y="26"/>
                    <a:pt x="70" y="26"/>
                  </a:cubicBezTo>
                  <a:cubicBezTo>
                    <a:pt x="75" y="26"/>
                    <a:pt x="80" y="27"/>
                    <a:pt x="84" y="30"/>
                  </a:cubicBezTo>
                  <a:cubicBezTo>
                    <a:pt x="88" y="34"/>
                    <a:pt x="91" y="38"/>
                    <a:pt x="91" y="44"/>
                  </a:cubicBezTo>
                  <a:cubicBezTo>
                    <a:pt x="90" y="57"/>
                    <a:pt x="91" y="69"/>
                    <a:pt x="90" y="81"/>
                  </a:cubicBezTo>
                  <a:cubicBezTo>
                    <a:pt x="90" y="92"/>
                    <a:pt x="83" y="99"/>
                    <a:pt x="73" y="100"/>
                  </a:cubicBezTo>
                  <a:cubicBezTo>
                    <a:pt x="55" y="100"/>
                    <a:pt x="36" y="100"/>
                    <a:pt x="18" y="100"/>
                  </a:cubicBezTo>
                  <a:cubicBezTo>
                    <a:pt x="8" y="99"/>
                    <a:pt x="1" y="93"/>
                    <a:pt x="1" y="83"/>
                  </a:cubicBezTo>
                  <a:cubicBezTo>
                    <a:pt x="0" y="70"/>
                    <a:pt x="0" y="56"/>
                    <a:pt x="1" y="43"/>
                  </a:cubicBezTo>
                  <a:cubicBezTo>
                    <a:pt x="1" y="34"/>
                    <a:pt x="7" y="28"/>
                    <a:pt x="16" y="27"/>
                  </a:cubicBezTo>
                  <a:cubicBezTo>
                    <a:pt x="23" y="26"/>
                    <a:pt x="30" y="26"/>
                    <a:pt x="37" y="26"/>
                  </a:cubicBezTo>
                  <a:cubicBezTo>
                    <a:pt x="43" y="26"/>
                    <a:pt x="43" y="26"/>
                    <a:pt x="44" y="20"/>
                  </a:cubicBezTo>
                  <a:cubicBezTo>
                    <a:pt x="44" y="16"/>
                    <a:pt x="43" y="13"/>
                    <a:pt x="40" y="10"/>
                  </a:cubicBezTo>
                  <a:cubicBezTo>
                    <a:pt x="38" y="8"/>
                    <a:pt x="39" y="5"/>
                    <a:pt x="41" y="2"/>
                  </a:cubicBezTo>
                  <a:cubicBezTo>
                    <a:pt x="43" y="0"/>
                    <a:pt x="48" y="0"/>
                    <a:pt x="50" y="2"/>
                  </a:cubicBezTo>
                  <a:cubicBezTo>
                    <a:pt x="52" y="5"/>
                    <a:pt x="53" y="8"/>
                    <a:pt x="51" y="10"/>
                  </a:cubicBezTo>
                  <a:cubicBezTo>
                    <a:pt x="46" y="15"/>
                    <a:pt x="48" y="20"/>
                    <a:pt x="47" y="26"/>
                  </a:cubicBezTo>
                  <a:close/>
                  <a:moveTo>
                    <a:pt x="45" y="96"/>
                  </a:moveTo>
                  <a:cubicBezTo>
                    <a:pt x="54" y="96"/>
                    <a:pt x="63" y="95"/>
                    <a:pt x="71" y="96"/>
                  </a:cubicBezTo>
                  <a:cubicBezTo>
                    <a:pt x="79" y="96"/>
                    <a:pt x="87" y="89"/>
                    <a:pt x="87" y="80"/>
                  </a:cubicBezTo>
                  <a:cubicBezTo>
                    <a:pt x="86" y="69"/>
                    <a:pt x="87" y="57"/>
                    <a:pt x="87" y="46"/>
                  </a:cubicBezTo>
                  <a:cubicBezTo>
                    <a:pt x="87" y="36"/>
                    <a:pt x="81" y="30"/>
                    <a:pt x="72" y="30"/>
                  </a:cubicBezTo>
                  <a:cubicBezTo>
                    <a:pt x="54" y="30"/>
                    <a:pt x="37" y="30"/>
                    <a:pt x="20" y="30"/>
                  </a:cubicBezTo>
                  <a:cubicBezTo>
                    <a:pt x="10" y="30"/>
                    <a:pt x="4" y="36"/>
                    <a:pt x="4" y="46"/>
                  </a:cubicBezTo>
                  <a:cubicBezTo>
                    <a:pt x="4" y="57"/>
                    <a:pt x="4" y="69"/>
                    <a:pt x="4" y="80"/>
                  </a:cubicBezTo>
                  <a:cubicBezTo>
                    <a:pt x="4" y="90"/>
                    <a:pt x="10" y="96"/>
                    <a:pt x="20" y="96"/>
                  </a:cubicBezTo>
                  <a:cubicBezTo>
                    <a:pt x="28" y="96"/>
                    <a:pt x="37" y="96"/>
                    <a:pt x="45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54" name="Freeform 30"/>
            <p:cNvSpPr>
              <a:spLocks noEditPoints="1"/>
            </p:cNvSpPr>
            <p:nvPr/>
          </p:nvSpPr>
          <p:spPr bwMode="auto">
            <a:xfrm>
              <a:off x="839" y="1555"/>
              <a:ext cx="219" cy="224"/>
            </a:xfrm>
            <a:custGeom>
              <a:avLst/>
              <a:gdLst/>
              <a:ahLst/>
              <a:cxnLst>
                <a:cxn ang="0">
                  <a:pos x="51" y="74"/>
                </a:cxn>
                <a:cxn ang="0">
                  <a:pos x="33" y="74"/>
                </a:cxn>
                <a:cxn ang="0">
                  <a:pos x="18" y="74"/>
                </a:cxn>
                <a:cxn ang="0">
                  <a:pos x="1" y="57"/>
                </a:cxn>
                <a:cxn ang="0">
                  <a:pos x="1" y="18"/>
                </a:cxn>
                <a:cxn ang="0">
                  <a:pos x="19" y="0"/>
                </a:cxn>
                <a:cxn ang="0">
                  <a:pos x="73" y="0"/>
                </a:cxn>
                <a:cxn ang="0">
                  <a:pos x="90" y="18"/>
                </a:cxn>
                <a:cxn ang="0">
                  <a:pos x="90" y="56"/>
                </a:cxn>
                <a:cxn ang="0">
                  <a:pos x="77" y="74"/>
                </a:cxn>
                <a:cxn ang="0">
                  <a:pos x="63" y="82"/>
                </a:cxn>
                <a:cxn ang="0">
                  <a:pos x="50" y="92"/>
                </a:cxn>
                <a:cxn ang="0">
                  <a:pos x="46" y="93"/>
                </a:cxn>
                <a:cxn ang="0">
                  <a:pos x="46" y="89"/>
                </a:cxn>
                <a:cxn ang="0">
                  <a:pos x="51" y="74"/>
                </a:cxn>
                <a:cxn ang="0">
                  <a:pos x="51" y="85"/>
                </a:cxn>
                <a:cxn ang="0">
                  <a:pos x="53" y="86"/>
                </a:cxn>
                <a:cxn ang="0">
                  <a:pos x="55" y="84"/>
                </a:cxn>
                <a:cxn ang="0">
                  <a:pos x="75" y="70"/>
                </a:cxn>
                <a:cxn ang="0">
                  <a:pos x="87" y="54"/>
                </a:cxn>
                <a:cxn ang="0">
                  <a:pos x="87" y="20"/>
                </a:cxn>
                <a:cxn ang="0">
                  <a:pos x="70" y="4"/>
                </a:cxn>
                <a:cxn ang="0">
                  <a:pos x="20" y="4"/>
                </a:cxn>
                <a:cxn ang="0">
                  <a:pos x="4" y="21"/>
                </a:cxn>
                <a:cxn ang="0">
                  <a:pos x="4" y="53"/>
                </a:cxn>
                <a:cxn ang="0">
                  <a:pos x="21" y="70"/>
                </a:cxn>
                <a:cxn ang="0">
                  <a:pos x="49" y="70"/>
                </a:cxn>
                <a:cxn ang="0">
                  <a:pos x="57" y="71"/>
                </a:cxn>
                <a:cxn ang="0">
                  <a:pos x="51" y="85"/>
                </a:cxn>
              </a:cxnLst>
              <a:rect l="0" t="0" r="r" b="b"/>
              <a:pathLst>
                <a:path w="91" h="93">
                  <a:moveTo>
                    <a:pt x="51" y="74"/>
                  </a:moveTo>
                  <a:cubicBezTo>
                    <a:pt x="45" y="74"/>
                    <a:pt x="39" y="74"/>
                    <a:pt x="33" y="74"/>
                  </a:cubicBezTo>
                  <a:cubicBezTo>
                    <a:pt x="28" y="74"/>
                    <a:pt x="23" y="74"/>
                    <a:pt x="18" y="74"/>
                  </a:cubicBezTo>
                  <a:cubicBezTo>
                    <a:pt x="8" y="73"/>
                    <a:pt x="1" y="67"/>
                    <a:pt x="1" y="57"/>
                  </a:cubicBezTo>
                  <a:cubicBezTo>
                    <a:pt x="0" y="44"/>
                    <a:pt x="0" y="31"/>
                    <a:pt x="1" y="18"/>
                  </a:cubicBezTo>
                  <a:cubicBezTo>
                    <a:pt x="1" y="7"/>
                    <a:pt x="8" y="1"/>
                    <a:pt x="19" y="0"/>
                  </a:cubicBezTo>
                  <a:cubicBezTo>
                    <a:pt x="37" y="0"/>
                    <a:pt x="55" y="0"/>
                    <a:pt x="73" y="0"/>
                  </a:cubicBezTo>
                  <a:cubicBezTo>
                    <a:pt x="83" y="1"/>
                    <a:pt x="90" y="8"/>
                    <a:pt x="90" y="18"/>
                  </a:cubicBezTo>
                  <a:cubicBezTo>
                    <a:pt x="91" y="31"/>
                    <a:pt x="91" y="43"/>
                    <a:pt x="90" y="56"/>
                  </a:cubicBezTo>
                  <a:cubicBezTo>
                    <a:pt x="90" y="65"/>
                    <a:pt x="85" y="70"/>
                    <a:pt x="77" y="74"/>
                  </a:cubicBezTo>
                  <a:cubicBezTo>
                    <a:pt x="72" y="76"/>
                    <a:pt x="67" y="79"/>
                    <a:pt x="63" y="82"/>
                  </a:cubicBezTo>
                  <a:cubicBezTo>
                    <a:pt x="58" y="85"/>
                    <a:pt x="54" y="89"/>
                    <a:pt x="50" y="92"/>
                  </a:cubicBezTo>
                  <a:cubicBezTo>
                    <a:pt x="49" y="93"/>
                    <a:pt x="47" y="93"/>
                    <a:pt x="46" y="93"/>
                  </a:cubicBezTo>
                  <a:cubicBezTo>
                    <a:pt x="46" y="92"/>
                    <a:pt x="45" y="90"/>
                    <a:pt x="46" y="89"/>
                  </a:cubicBezTo>
                  <a:cubicBezTo>
                    <a:pt x="47" y="84"/>
                    <a:pt x="49" y="80"/>
                    <a:pt x="51" y="74"/>
                  </a:cubicBezTo>
                  <a:close/>
                  <a:moveTo>
                    <a:pt x="51" y="85"/>
                  </a:moveTo>
                  <a:cubicBezTo>
                    <a:pt x="52" y="85"/>
                    <a:pt x="52" y="86"/>
                    <a:pt x="53" y="86"/>
                  </a:cubicBezTo>
                  <a:cubicBezTo>
                    <a:pt x="54" y="85"/>
                    <a:pt x="54" y="84"/>
                    <a:pt x="55" y="84"/>
                  </a:cubicBezTo>
                  <a:cubicBezTo>
                    <a:pt x="62" y="79"/>
                    <a:pt x="68" y="73"/>
                    <a:pt x="75" y="70"/>
                  </a:cubicBezTo>
                  <a:cubicBezTo>
                    <a:pt x="83" y="66"/>
                    <a:pt x="87" y="63"/>
                    <a:pt x="87" y="54"/>
                  </a:cubicBezTo>
                  <a:cubicBezTo>
                    <a:pt x="87" y="43"/>
                    <a:pt x="87" y="31"/>
                    <a:pt x="87" y="20"/>
                  </a:cubicBezTo>
                  <a:cubicBezTo>
                    <a:pt x="87" y="10"/>
                    <a:pt x="81" y="4"/>
                    <a:pt x="70" y="4"/>
                  </a:cubicBezTo>
                  <a:cubicBezTo>
                    <a:pt x="54" y="4"/>
                    <a:pt x="37" y="4"/>
                    <a:pt x="20" y="4"/>
                  </a:cubicBezTo>
                  <a:cubicBezTo>
                    <a:pt x="10" y="4"/>
                    <a:pt x="5" y="10"/>
                    <a:pt x="4" y="21"/>
                  </a:cubicBezTo>
                  <a:cubicBezTo>
                    <a:pt x="4" y="31"/>
                    <a:pt x="5" y="42"/>
                    <a:pt x="4" y="53"/>
                  </a:cubicBezTo>
                  <a:cubicBezTo>
                    <a:pt x="4" y="65"/>
                    <a:pt x="11" y="70"/>
                    <a:pt x="21" y="70"/>
                  </a:cubicBezTo>
                  <a:cubicBezTo>
                    <a:pt x="30" y="70"/>
                    <a:pt x="40" y="70"/>
                    <a:pt x="49" y="70"/>
                  </a:cubicBezTo>
                  <a:cubicBezTo>
                    <a:pt x="51" y="70"/>
                    <a:pt x="54" y="70"/>
                    <a:pt x="57" y="71"/>
                  </a:cubicBezTo>
                  <a:cubicBezTo>
                    <a:pt x="55" y="76"/>
                    <a:pt x="53" y="81"/>
                    <a:pt x="51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55" name="Freeform 31"/>
            <p:cNvSpPr>
              <a:spLocks noEditPoints="1"/>
            </p:cNvSpPr>
            <p:nvPr/>
          </p:nvSpPr>
          <p:spPr bwMode="auto">
            <a:xfrm>
              <a:off x="707" y="1882"/>
              <a:ext cx="137" cy="36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7" y="14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50" y="0"/>
                </a:cxn>
                <a:cxn ang="0">
                  <a:pos x="57" y="8"/>
                </a:cxn>
                <a:cxn ang="0">
                  <a:pos x="50" y="14"/>
                </a:cxn>
                <a:cxn ang="0">
                  <a:pos x="29" y="15"/>
                </a:cxn>
                <a:cxn ang="0">
                  <a:pos x="28" y="11"/>
                </a:cxn>
                <a:cxn ang="0">
                  <a:pos x="50" y="11"/>
                </a:cxn>
                <a:cxn ang="0">
                  <a:pos x="53" y="8"/>
                </a:cxn>
                <a:cxn ang="0">
                  <a:pos x="5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7" y="11"/>
                </a:cxn>
                <a:cxn ang="0">
                  <a:pos x="28" y="11"/>
                </a:cxn>
              </a:cxnLst>
              <a:rect l="0" t="0" r="r" b="b"/>
              <a:pathLst>
                <a:path w="57" h="15">
                  <a:moveTo>
                    <a:pt x="29" y="15"/>
                  </a:moveTo>
                  <a:cubicBezTo>
                    <a:pt x="21" y="15"/>
                    <a:pt x="14" y="15"/>
                    <a:pt x="7" y="14"/>
                  </a:cubicBezTo>
                  <a:cubicBezTo>
                    <a:pt x="2" y="14"/>
                    <a:pt x="0" y="12"/>
                    <a:pt x="0" y="7"/>
                  </a:cubicBezTo>
                  <a:cubicBezTo>
                    <a:pt x="0" y="2"/>
                    <a:pt x="2" y="0"/>
                    <a:pt x="7" y="0"/>
                  </a:cubicBezTo>
                  <a:cubicBezTo>
                    <a:pt x="22" y="0"/>
                    <a:pt x="36" y="0"/>
                    <a:pt x="50" y="0"/>
                  </a:cubicBezTo>
                  <a:cubicBezTo>
                    <a:pt x="56" y="0"/>
                    <a:pt x="57" y="2"/>
                    <a:pt x="57" y="8"/>
                  </a:cubicBezTo>
                  <a:cubicBezTo>
                    <a:pt x="57" y="13"/>
                    <a:pt x="56" y="14"/>
                    <a:pt x="50" y="14"/>
                  </a:cubicBezTo>
                  <a:cubicBezTo>
                    <a:pt x="43" y="15"/>
                    <a:pt x="36" y="15"/>
                    <a:pt x="29" y="15"/>
                  </a:cubicBezTo>
                  <a:close/>
                  <a:moveTo>
                    <a:pt x="28" y="11"/>
                  </a:moveTo>
                  <a:cubicBezTo>
                    <a:pt x="36" y="11"/>
                    <a:pt x="43" y="11"/>
                    <a:pt x="50" y="11"/>
                  </a:cubicBezTo>
                  <a:cubicBezTo>
                    <a:pt x="52" y="11"/>
                    <a:pt x="53" y="10"/>
                    <a:pt x="53" y="8"/>
                  </a:cubicBezTo>
                  <a:cubicBezTo>
                    <a:pt x="54" y="5"/>
                    <a:pt x="52" y="4"/>
                    <a:pt x="50" y="4"/>
                  </a:cubicBezTo>
                  <a:cubicBezTo>
                    <a:pt x="36" y="4"/>
                    <a:pt x="22" y="4"/>
                    <a:pt x="7" y="4"/>
                  </a:cubicBezTo>
                  <a:cubicBezTo>
                    <a:pt x="5" y="4"/>
                    <a:pt x="3" y="5"/>
                    <a:pt x="3" y="7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14" y="11"/>
                    <a:pt x="21" y="11"/>
                    <a:pt x="28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707" y="1817"/>
              <a:ext cx="32" cy="31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2" y="6"/>
                </a:cxn>
              </a:cxnLst>
              <a:rect l="0" t="0" r="r" b="b"/>
              <a:pathLst>
                <a:path w="13" h="13">
                  <a:moveTo>
                    <a:pt x="12" y="6"/>
                  </a:moveTo>
                  <a:cubicBezTo>
                    <a:pt x="13" y="10"/>
                    <a:pt x="10" y="13"/>
                    <a:pt x="6" y="13"/>
                  </a:cubicBezTo>
                  <a:cubicBezTo>
                    <a:pt x="3" y="13"/>
                    <a:pt x="0" y="10"/>
                    <a:pt x="0" y="7"/>
                  </a:cubicBezTo>
                  <a:cubicBezTo>
                    <a:pt x="0" y="3"/>
                    <a:pt x="2" y="1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815" y="1817"/>
              <a:ext cx="29" cy="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1"/>
                </a:cxn>
                <a:cxn ang="0">
                  <a:pos x="12" y="7"/>
                </a:cxn>
                <a:cxn ang="0">
                  <a:pos x="6" y="13"/>
                </a:cxn>
                <a:cxn ang="0">
                  <a:pos x="0" y="6"/>
                </a:cxn>
              </a:cxnLst>
              <a:rect l="0" t="0" r="r" b="b"/>
              <a:pathLst>
                <a:path w="12" h="13">
                  <a:moveTo>
                    <a:pt x="0" y="6"/>
                  </a:moveTo>
                  <a:cubicBezTo>
                    <a:pt x="0" y="3"/>
                    <a:pt x="3" y="0"/>
                    <a:pt x="6" y="1"/>
                  </a:cubicBezTo>
                  <a:cubicBezTo>
                    <a:pt x="10" y="1"/>
                    <a:pt x="12" y="3"/>
                    <a:pt x="12" y="7"/>
                  </a:cubicBezTo>
                  <a:cubicBezTo>
                    <a:pt x="12" y="10"/>
                    <a:pt x="10" y="13"/>
                    <a:pt x="6" y="13"/>
                  </a:cubicBezTo>
                  <a:cubicBezTo>
                    <a:pt x="2" y="13"/>
                    <a:pt x="0" y="1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880" y="1596"/>
              <a:ext cx="13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52" y="4"/>
                </a:cxn>
                <a:cxn ang="0">
                  <a:pos x="25" y="4"/>
                </a:cxn>
                <a:cxn ang="0">
                  <a:pos x="5" y="4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7" h="4">
                  <a:moveTo>
                    <a:pt x="0" y="0"/>
                  </a:moveTo>
                  <a:cubicBezTo>
                    <a:pt x="19" y="0"/>
                    <a:pt x="38" y="0"/>
                    <a:pt x="57" y="0"/>
                  </a:cubicBezTo>
                  <a:cubicBezTo>
                    <a:pt x="57" y="4"/>
                    <a:pt x="54" y="4"/>
                    <a:pt x="52" y="4"/>
                  </a:cubicBezTo>
                  <a:cubicBezTo>
                    <a:pt x="43" y="4"/>
                    <a:pt x="34" y="4"/>
                    <a:pt x="25" y="4"/>
                  </a:cubicBezTo>
                  <a:cubicBezTo>
                    <a:pt x="18" y="4"/>
                    <a:pt x="12" y="4"/>
                    <a:pt x="5" y="4"/>
                  </a:cubicBezTo>
                  <a:cubicBezTo>
                    <a:pt x="3" y="4"/>
                    <a:pt x="2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880" y="1639"/>
              <a:ext cx="137" cy="12"/>
            </a:xfrm>
            <a:custGeom>
              <a:avLst/>
              <a:gdLst/>
              <a:ahLst/>
              <a:cxnLst>
                <a:cxn ang="0">
                  <a:pos x="57" y="5"/>
                </a:cxn>
                <a:cxn ang="0">
                  <a:pos x="50" y="5"/>
                </a:cxn>
                <a:cxn ang="0">
                  <a:pos x="7" y="5"/>
                </a:cxn>
                <a:cxn ang="0">
                  <a:pos x="4" y="5"/>
                </a:cxn>
                <a:cxn ang="0">
                  <a:pos x="0" y="3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52" y="1"/>
                </a:cxn>
                <a:cxn ang="0">
                  <a:pos x="57" y="5"/>
                </a:cxn>
              </a:cxnLst>
              <a:rect l="0" t="0" r="r" b="b"/>
              <a:pathLst>
                <a:path w="57" h="5">
                  <a:moveTo>
                    <a:pt x="57" y="5"/>
                  </a:moveTo>
                  <a:cubicBezTo>
                    <a:pt x="54" y="5"/>
                    <a:pt x="52" y="5"/>
                    <a:pt x="50" y="5"/>
                  </a:cubicBezTo>
                  <a:cubicBezTo>
                    <a:pt x="36" y="5"/>
                    <a:pt x="21" y="5"/>
                    <a:pt x="7" y="5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2" y="4"/>
                    <a:pt x="1" y="4"/>
                    <a:pt x="0" y="3"/>
                  </a:cubicBezTo>
                  <a:cubicBezTo>
                    <a:pt x="1" y="2"/>
                    <a:pt x="3" y="2"/>
                    <a:pt x="4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21" y="1"/>
                    <a:pt x="36" y="1"/>
                    <a:pt x="52" y="1"/>
                  </a:cubicBezTo>
                  <a:cubicBezTo>
                    <a:pt x="54" y="1"/>
                    <a:pt x="57" y="0"/>
                    <a:pt x="57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878" y="1685"/>
              <a:ext cx="142" cy="12"/>
            </a:xfrm>
            <a:custGeom>
              <a:avLst/>
              <a:gdLst/>
              <a:ahLst/>
              <a:cxnLst>
                <a:cxn ang="0">
                  <a:pos x="59" y="2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54" y="0"/>
                </a:cxn>
                <a:cxn ang="0">
                  <a:pos x="59" y="2"/>
                </a:cxn>
              </a:cxnLst>
              <a:rect l="0" t="0" r="r" b="b"/>
              <a:pathLst>
                <a:path w="59" h="5">
                  <a:moveTo>
                    <a:pt x="59" y="2"/>
                  </a:moveTo>
                  <a:cubicBezTo>
                    <a:pt x="53" y="5"/>
                    <a:pt x="6" y="5"/>
                    <a:pt x="0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21" y="0"/>
                    <a:pt x="38" y="0"/>
                    <a:pt x="54" y="0"/>
                  </a:cubicBezTo>
                  <a:cubicBezTo>
                    <a:pt x="56" y="0"/>
                    <a:pt x="57" y="1"/>
                    <a:pt x="59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063" name="Group 39"/>
          <p:cNvGrpSpPr>
            <a:grpSpLocks noChangeAspect="1"/>
          </p:cNvGrpSpPr>
          <p:nvPr/>
        </p:nvGrpSpPr>
        <p:grpSpPr bwMode="auto">
          <a:xfrm>
            <a:off x="5292083" y="4437112"/>
            <a:ext cx="273397" cy="312738"/>
            <a:chOff x="1154" y="1454"/>
            <a:chExt cx="1237" cy="1415"/>
          </a:xfrm>
          <a:solidFill>
            <a:schemeClr val="bg1"/>
          </a:solidFill>
        </p:grpSpPr>
        <p:sp>
          <p:nvSpPr>
            <p:cNvPr id="1064" name="Freeform 40"/>
            <p:cNvSpPr>
              <a:spLocks noEditPoints="1"/>
            </p:cNvSpPr>
            <p:nvPr/>
          </p:nvSpPr>
          <p:spPr bwMode="auto">
            <a:xfrm>
              <a:off x="1538" y="1926"/>
              <a:ext cx="699" cy="943"/>
            </a:xfrm>
            <a:custGeom>
              <a:avLst/>
              <a:gdLst/>
              <a:ahLst/>
              <a:cxnLst>
                <a:cxn ang="0">
                  <a:pos x="294" y="199"/>
                </a:cxn>
                <a:cxn ang="0">
                  <a:pos x="294" y="357"/>
                </a:cxn>
                <a:cxn ang="0">
                  <a:pos x="255" y="397"/>
                </a:cxn>
                <a:cxn ang="0">
                  <a:pos x="37" y="397"/>
                </a:cxn>
                <a:cxn ang="0">
                  <a:pos x="0" y="361"/>
                </a:cxn>
                <a:cxn ang="0">
                  <a:pos x="1" y="36"/>
                </a:cxn>
                <a:cxn ang="0">
                  <a:pos x="36" y="1"/>
                </a:cxn>
                <a:cxn ang="0">
                  <a:pos x="258" y="1"/>
                </a:cxn>
                <a:cxn ang="0">
                  <a:pos x="294" y="37"/>
                </a:cxn>
                <a:cxn ang="0">
                  <a:pos x="294" y="199"/>
                </a:cxn>
                <a:cxn ang="0">
                  <a:pos x="152" y="24"/>
                </a:cxn>
                <a:cxn ang="0">
                  <a:pos x="21" y="25"/>
                </a:cxn>
                <a:cxn ang="0">
                  <a:pos x="20" y="42"/>
                </a:cxn>
                <a:cxn ang="0">
                  <a:pos x="20" y="356"/>
                </a:cxn>
                <a:cxn ang="0">
                  <a:pos x="42" y="378"/>
                </a:cxn>
                <a:cxn ang="0">
                  <a:pos x="138" y="378"/>
                </a:cxn>
                <a:cxn ang="0">
                  <a:pos x="152" y="376"/>
                </a:cxn>
                <a:cxn ang="0">
                  <a:pos x="152" y="24"/>
                </a:cxn>
                <a:cxn ang="0">
                  <a:pos x="269" y="377"/>
                </a:cxn>
                <a:cxn ang="0">
                  <a:pos x="268" y="22"/>
                </a:cxn>
                <a:cxn ang="0">
                  <a:pos x="237" y="22"/>
                </a:cxn>
                <a:cxn ang="0">
                  <a:pos x="237" y="377"/>
                </a:cxn>
                <a:cxn ang="0">
                  <a:pos x="269" y="377"/>
                </a:cxn>
                <a:cxn ang="0">
                  <a:pos x="212" y="22"/>
                </a:cxn>
                <a:cxn ang="0">
                  <a:pos x="181" y="22"/>
                </a:cxn>
                <a:cxn ang="0">
                  <a:pos x="182" y="377"/>
                </a:cxn>
                <a:cxn ang="0">
                  <a:pos x="212" y="377"/>
                </a:cxn>
                <a:cxn ang="0">
                  <a:pos x="212" y="22"/>
                </a:cxn>
              </a:cxnLst>
              <a:rect l="0" t="0" r="r" b="b"/>
              <a:pathLst>
                <a:path w="294" h="397">
                  <a:moveTo>
                    <a:pt x="294" y="199"/>
                  </a:moveTo>
                  <a:cubicBezTo>
                    <a:pt x="294" y="252"/>
                    <a:pt x="294" y="305"/>
                    <a:pt x="294" y="357"/>
                  </a:cubicBezTo>
                  <a:cubicBezTo>
                    <a:pt x="294" y="388"/>
                    <a:pt x="285" y="397"/>
                    <a:pt x="255" y="397"/>
                  </a:cubicBezTo>
                  <a:cubicBezTo>
                    <a:pt x="182" y="397"/>
                    <a:pt x="110" y="397"/>
                    <a:pt x="37" y="397"/>
                  </a:cubicBezTo>
                  <a:cubicBezTo>
                    <a:pt x="10" y="397"/>
                    <a:pt x="1" y="388"/>
                    <a:pt x="0" y="361"/>
                  </a:cubicBezTo>
                  <a:cubicBezTo>
                    <a:pt x="0" y="253"/>
                    <a:pt x="0" y="144"/>
                    <a:pt x="1" y="36"/>
                  </a:cubicBezTo>
                  <a:cubicBezTo>
                    <a:pt x="1" y="10"/>
                    <a:pt x="11" y="1"/>
                    <a:pt x="36" y="1"/>
                  </a:cubicBezTo>
                  <a:cubicBezTo>
                    <a:pt x="110" y="0"/>
                    <a:pt x="184" y="0"/>
                    <a:pt x="258" y="1"/>
                  </a:cubicBezTo>
                  <a:cubicBezTo>
                    <a:pt x="284" y="1"/>
                    <a:pt x="293" y="11"/>
                    <a:pt x="294" y="37"/>
                  </a:cubicBezTo>
                  <a:cubicBezTo>
                    <a:pt x="294" y="91"/>
                    <a:pt x="294" y="145"/>
                    <a:pt x="294" y="199"/>
                  </a:cubicBezTo>
                  <a:close/>
                  <a:moveTo>
                    <a:pt x="152" y="24"/>
                  </a:moveTo>
                  <a:cubicBezTo>
                    <a:pt x="126" y="19"/>
                    <a:pt x="37" y="20"/>
                    <a:pt x="21" y="25"/>
                  </a:cubicBezTo>
                  <a:cubicBezTo>
                    <a:pt x="21" y="30"/>
                    <a:pt x="20" y="36"/>
                    <a:pt x="20" y="42"/>
                  </a:cubicBezTo>
                  <a:cubicBezTo>
                    <a:pt x="20" y="147"/>
                    <a:pt x="19" y="251"/>
                    <a:pt x="20" y="356"/>
                  </a:cubicBezTo>
                  <a:cubicBezTo>
                    <a:pt x="20" y="375"/>
                    <a:pt x="23" y="378"/>
                    <a:pt x="42" y="378"/>
                  </a:cubicBezTo>
                  <a:cubicBezTo>
                    <a:pt x="74" y="379"/>
                    <a:pt x="106" y="379"/>
                    <a:pt x="138" y="378"/>
                  </a:cubicBezTo>
                  <a:cubicBezTo>
                    <a:pt x="142" y="378"/>
                    <a:pt x="146" y="377"/>
                    <a:pt x="152" y="376"/>
                  </a:cubicBezTo>
                  <a:cubicBezTo>
                    <a:pt x="152" y="258"/>
                    <a:pt x="152" y="141"/>
                    <a:pt x="152" y="24"/>
                  </a:cubicBezTo>
                  <a:close/>
                  <a:moveTo>
                    <a:pt x="269" y="377"/>
                  </a:moveTo>
                  <a:cubicBezTo>
                    <a:pt x="275" y="356"/>
                    <a:pt x="275" y="39"/>
                    <a:pt x="268" y="22"/>
                  </a:cubicBezTo>
                  <a:cubicBezTo>
                    <a:pt x="259" y="22"/>
                    <a:pt x="249" y="22"/>
                    <a:pt x="237" y="22"/>
                  </a:cubicBezTo>
                  <a:cubicBezTo>
                    <a:pt x="237" y="141"/>
                    <a:pt x="237" y="258"/>
                    <a:pt x="237" y="377"/>
                  </a:cubicBezTo>
                  <a:cubicBezTo>
                    <a:pt x="249" y="377"/>
                    <a:pt x="259" y="377"/>
                    <a:pt x="269" y="377"/>
                  </a:cubicBezTo>
                  <a:close/>
                  <a:moveTo>
                    <a:pt x="212" y="22"/>
                  </a:moveTo>
                  <a:cubicBezTo>
                    <a:pt x="201" y="22"/>
                    <a:pt x="191" y="22"/>
                    <a:pt x="181" y="22"/>
                  </a:cubicBezTo>
                  <a:cubicBezTo>
                    <a:pt x="175" y="49"/>
                    <a:pt x="177" y="363"/>
                    <a:pt x="182" y="377"/>
                  </a:cubicBezTo>
                  <a:cubicBezTo>
                    <a:pt x="192" y="377"/>
                    <a:pt x="202" y="377"/>
                    <a:pt x="212" y="377"/>
                  </a:cubicBezTo>
                  <a:cubicBezTo>
                    <a:pt x="212" y="258"/>
                    <a:pt x="212" y="141"/>
                    <a:pt x="212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65" name="Freeform 41"/>
            <p:cNvSpPr>
              <a:spLocks noEditPoints="1"/>
            </p:cNvSpPr>
            <p:nvPr/>
          </p:nvSpPr>
          <p:spPr bwMode="auto">
            <a:xfrm>
              <a:off x="1232" y="1454"/>
              <a:ext cx="1159" cy="408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447" y="0"/>
                </a:cxn>
                <a:cxn ang="0">
                  <a:pos x="488" y="41"/>
                </a:cxn>
                <a:cxn ang="0">
                  <a:pos x="488" y="139"/>
                </a:cxn>
                <a:cxn ang="0">
                  <a:pos x="455" y="172"/>
                </a:cxn>
                <a:cxn ang="0">
                  <a:pos x="35" y="172"/>
                </a:cxn>
                <a:cxn ang="0">
                  <a:pos x="1" y="138"/>
                </a:cxn>
                <a:cxn ang="0">
                  <a:pos x="1" y="36"/>
                </a:cxn>
                <a:cxn ang="0">
                  <a:pos x="37" y="0"/>
                </a:cxn>
                <a:cxn ang="0">
                  <a:pos x="247" y="0"/>
                </a:cxn>
                <a:cxn ang="0">
                  <a:pos x="245" y="156"/>
                </a:cxn>
                <a:cxn ang="0">
                  <a:pos x="451" y="156"/>
                </a:cxn>
                <a:cxn ang="0">
                  <a:pos x="472" y="135"/>
                </a:cxn>
                <a:cxn ang="0">
                  <a:pos x="472" y="45"/>
                </a:cxn>
                <a:cxn ang="0">
                  <a:pos x="443" y="16"/>
                </a:cxn>
                <a:cxn ang="0">
                  <a:pos x="263" y="16"/>
                </a:cxn>
                <a:cxn ang="0">
                  <a:pos x="43" y="16"/>
                </a:cxn>
                <a:cxn ang="0">
                  <a:pos x="17" y="42"/>
                </a:cxn>
                <a:cxn ang="0">
                  <a:pos x="17" y="132"/>
                </a:cxn>
                <a:cxn ang="0">
                  <a:pos x="41" y="156"/>
                </a:cxn>
                <a:cxn ang="0">
                  <a:pos x="245" y="156"/>
                </a:cxn>
              </a:cxnLst>
              <a:rect l="0" t="0" r="r" b="b"/>
              <a:pathLst>
                <a:path w="488" h="172">
                  <a:moveTo>
                    <a:pt x="247" y="0"/>
                  </a:moveTo>
                  <a:cubicBezTo>
                    <a:pt x="314" y="0"/>
                    <a:pt x="380" y="0"/>
                    <a:pt x="447" y="0"/>
                  </a:cubicBezTo>
                  <a:cubicBezTo>
                    <a:pt x="480" y="0"/>
                    <a:pt x="488" y="7"/>
                    <a:pt x="488" y="41"/>
                  </a:cubicBezTo>
                  <a:cubicBezTo>
                    <a:pt x="488" y="74"/>
                    <a:pt x="488" y="107"/>
                    <a:pt x="488" y="139"/>
                  </a:cubicBezTo>
                  <a:cubicBezTo>
                    <a:pt x="487" y="163"/>
                    <a:pt x="479" y="172"/>
                    <a:pt x="455" y="172"/>
                  </a:cubicBezTo>
                  <a:cubicBezTo>
                    <a:pt x="315" y="172"/>
                    <a:pt x="175" y="172"/>
                    <a:pt x="35" y="172"/>
                  </a:cubicBezTo>
                  <a:cubicBezTo>
                    <a:pt x="10" y="172"/>
                    <a:pt x="1" y="163"/>
                    <a:pt x="1" y="138"/>
                  </a:cubicBezTo>
                  <a:cubicBezTo>
                    <a:pt x="0" y="104"/>
                    <a:pt x="1" y="70"/>
                    <a:pt x="1" y="36"/>
                  </a:cubicBezTo>
                  <a:cubicBezTo>
                    <a:pt x="1" y="9"/>
                    <a:pt x="11" y="0"/>
                    <a:pt x="37" y="0"/>
                  </a:cubicBezTo>
                  <a:cubicBezTo>
                    <a:pt x="107" y="0"/>
                    <a:pt x="177" y="0"/>
                    <a:pt x="247" y="0"/>
                  </a:cubicBezTo>
                  <a:close/>
                  <a:moveTo>
                    <a:pt x="245" y="156"/>
                  </a:moveTo>
                  <a:cubicBezTo>
                    <a:pt x="314" y="156"/>
                    <a:pt x="382" y="156"/>
                    <a:pt x="451" y="156"/>
                  </a:cubicBezTo>
                  <a:cubicBezTo>
                    <a:pt x="469" y="156"/>
                    <a:pt x="471" y="154"/>
                    <a:pt x="472" y="135"/>
                  </a:cubicBezTo>
                  <a:cubicBezTo>
                    <a:pt x="472" y="105"/>
                    <a:pt x="472" y="75"/>
                    <a:pt x="472" y="45"/>
                  </a:cubicBezTo>
                  <a:cubicBezTo>
                    <a:pt x="472" y="16"/>
                    <a:pt x="471" y="16"/>
                    <a:pt x="443" y="16"/>
                  </a:cubicBezTo>
                  <a:cubicBezTo>
                    <a:pt x="383" y="16"/>
                    <a:pt x="323" y="16"/>
                    <a:pt x="263" y="16"/>
                  </a:cubicBezTo>
                  <a:cubicBezTo>
                    <a:pt x="190" y="16"/>
                    <a:pt x="117" y="16"/>
                    <a:pt x="43" y="16"/>
                  </a:cubicBezTo>
                  <a:cubicBezTo>
                    <a:pt x="19" y="16"/>
                    <a:pt x="17" y="17"/>
                    <a:pt x="17" y="42"/>
                  </a:cubicBezTo>
                  <a:cubicBezTo>
                    <a:pt x="17" y="72"/>
                    <a:pt x="17" y="102"/>
                    <a:pt x="17" y="132"/>
                  </a:cubicBezTo>
                  <a:cubicBezTo>
                    <a:pt x="18" y="155"/>
                    <a:pt x="19" y="156"/>
                    <a:pt x="41" y="156"/>
                  </a:cubicBezTo>
                  <a:cubicBezTo>
                    <a:pt x="109" y="156"/>
                    <a:pt x="177" y="156"/>
                    <a:pt x="245" y="1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66" name="Freeform 42"/>
            <p:cNvSpPr>
              <a:spLocks noEditPoints="1"/>
            </p:cNvSpPr>
            <p:nvPr/>
          </p:nvSpPr>
          <p:spPr bwMode="auto">
            <a:xfrm>
              <a:off x="1154" y="1929"/>
              <a:ext cx="287" cy="595"/>
            </a:xfrm>
            <a:custGeom>
              <a:avLst/>
              <a:gdLst/>
              <a:ahLst/>
              <a:cxnLst>
                <a:cxn ang="0">
                  <a:pos x="24" y="91"/>
                </a:cxn>
                <a:cxn ang="0">
                  <a:pos x="15" y="55"/>
                </a:cxn>
                <a:cxn ang="0">
                  <a:pos x="46" y="13"/>
                </a:cxn>
                <a:cxn ang="0">
                  <a:pos x="75" y="14"/>
                </a:cxn>
                <a:cxn ang="0">
                  <a:pos x="105" y="53"/>
                </a:cxn>
                <a:cxn ang="0">
                  <a:pos x="96" y="91"/>
                </a:cxn>
                <a:cxn ang="0">
                  <a:pos x="96" y="206"/>
                </a:cxn>
                <a:cxn ang="0">
                  <a:pos x="96" y="222"/>
                </a:cxn>
                <a:cxn ang="0">
                  <a:pos x="94" y="234"/>
                </a:cxn>
                <a:cxn ang="0">
                  <a:pos x="43" y="246"/>
                </a:cxn>
                <a:cxn ang="0">
                  <a:pos x="25" y="222"/>
                </a:cxn>
                <a:cxn ang="0">
                  <a:pos x="24" y="110"/>
                </a:cxn>
                <a:cxn ang="0">
                  <a:pos x="24" y="91"/>
                </a:cxn>
                <a:cxn ang="0">
                  <a:pos x="26" y="69"/>
                </a:cxn>
                <a:cxn ang="0">
                  <a:pos x="42" y="89"/>
                </a:cxn>
                <a:cxn ang="0">
                  <a:pos x="42" y="207"/>
                </a:cxn>
                <a:cxn ang="0">
                  <a:pos x="43" y="228"/>
                </a:cxn>
                <a:cxn ang="0">
                  <a:pos x="79" y="228"/>
                </a:cxn>
                <a:cxn ang="0">
                  <a:pos x="79" y="205"/>
                </a:cxn>
                <a:cxn ang="0">
                  <a:pos x="79" y="90"/>
                </a:cxn>
                <a:cxn ang="0">
                  <a:pos x="94" y="68"/>
                </a:cxn>
                <a:cxn ang="0">
                  <a:pos x="60" y="23"/>
                </a:cxn>
                <a:cxn ang="0">
                  <a:pos x="26" y="69"/>
                </a:cxn>
              </a:cxnLst>
              <a:rect l="0" t="0" r="r" b="b"/>
              <a:pathLst>
                <a:path w="121" h="251">
                  <a:moveTo>
                    <a:pt x="24" y="91"/>
                  </a:moveTo>
                  <a:cubicBezTo>
                    <a:pt x="1" y="80"/>
                    <a:pt x="0" y="74"/>
                    <a:pt x="15" y="55"/>
                  </a:cubicBezTo>
                  <a:cubicBezTo>
                    <a:pt x="25" y="41"/>
                    <a:pt x="35" y="27"/>
                    <a:pt x="46" y="13"/>
                  </a:cubicBezTo>
                  <a:cubicBezTo>
                    <a:pt x="57" y="0"/>
                    <a:pt x="65" y="0"/>
                    <a:pt x="75" y="14"/>
                  </a:cubicBezTo>
                  <a:cubicBezTo>
                    <a:pt x="86" y="26"/>
                    <a:pt x="95" y="40"/>
                    <a:pt x="105" y="53"/>
                  </a:cubicBezTo>
                  <a:cubicBezTo>
                    <a:pt x="121" y="74"/>
                    <a:pt x="120" y="79"/>
                    <a:pt x="96" y="91"/>
                  </a:cubicBezTo>
                  <a:cubicBezTo>
                    <a:pt x="96" y="129"/>
                    <a:pt x="96" y="168"/>
                    <a:pt x="96" y="206"/>
                  </a:cubicBezTo>
                  <a:cubicBezTo>
                    <a:pt x="96" y="212"/>
                    <a:pt x="96" y="217"/>
                    <a:pt x="96" y="222"/>
                  </a:cubicBezTo>
                  <a:cubicBezTo>
                    <a:pt x="96" y="226"/>
                    <a:pt x="96" y="230"/>
                    <a:pt x="94" y="234"/>
                  </a:cubicBezTo>
                  <a:cubicBezTo>
                    <a:pt x="89" y="246"/>
                    <a:pt x="68" y="251"/>
                    <a:pt x="43" y="246"/>
                  </a:cubicBezTo>
                  <a:cubicBezTo>
                    <a:pt x="31" y="244"/>
                    <a:pt x="25" y="237"/>
                    <a:pt x="25" y="222"/>
                  </a:cubicBezTo>
                  <a:cubicBezTo>
                    <a:pt x="24" y="185"/>
                    <a:pt x="24" y="147"/>
                    <a:pt x="24" y="110"/>
                  </a:cubicBezTo>
                  <a:cubicBezTo>
                    <a:pt x="24" y="103"/>
                    <a:pt x="24" y="97"/>
                    <a:pt x="24" y="91"/>
                  </a:cubicBezTo>
                  <a:close/>
                  <a:moveTo>
                    <a:pt x="26" y="69"/>
                  </a:moveTo>
                  <a:cubicBezTo>
                    <a:pt x="42" y="70"/>
                    <a:pt x="42" y="80"/>
                    <a:pt x="42" y="89"/>
                  </a:cubicBezTo>
                  <a:cubicBezTo>
                    <a:pt x="41" y="129"/>
                    <a:pt x="41" y="168"/>
                    <a:pt x="42" y="207"/>
                  </a:cubicBezTo>
                  <a:cubicBezTo>
                    <a:pt x="42" y="214"/>
                    <a:pt x="43" y="221"/>
                    <a:pt x="43" y="228"/>
                  </a:cubicBezTo>
                  <a:cubicBezTo>
                    <a:pt x="56" y="228"/>
                    <a:pt x="66" y="228"/>
                    <a:pt x="79" y="228"/>
                  </a:cubicBezTo>
                  <a:cubicBezTo>
                    <a:pt x="79" y="220"/>
                    <a:pt x="79" y="212"/>
                    <a:pt x="79" y="205"/>
                  </a:cubicBezTo>
                  <a:cubicBezTo>
                    <a:pt x="79" y="167"/>
                    <a:pt x="80" y="128"/>
                    <a:pt x="79" y="90"/>
                  </a:cubicBezTo>
                  <a:cubicBezTo>
                    <a:pt x="79" y="79"/>
                    <a:pt x="81" y="71"/>
                    <a:pt x="94" y="68"/>
                  </a:cubicBezTo>
                  <a:cubicBezTo>
                    <a:pt x="82" y="52"/>
                    <a:pt x="72" y="39"/>
                    <a:pt x="60" y="23"/>
                  </a:cubicBezTo>
                  <a:cubicBezTo>
                    <a:pt x="49" y="39"/>
                    <a:pt x="39" y="52"/>
                    <a:pt x="26" y="6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67" name="Freeform 43"/>
            <p:cNvSpPr>
              <a:spLocks noEditPoints="1"/>
            </p:cNvSpPr>
            <p:nvPr/>
          </p:nvSpPr>
          <p:spPr bwMode="auto">
            <a:xfrm>
              <a:off x="1308" y="1568"/>
              <a:ext cx="1012" cy="180"/>
            </a:xfrm>
            <a:custGeom>
              <a:avLst/>
              <a:gdLst/>
              <a:ahLst/>
              <a:cxnLst>
                <a:cxn ang="0">
                  <a:pos x="211" y="76"/>
                </a:cxn>
                <a:cxn ang="0">
                  <a:pos x="37" y="76"/>
                </a:cxn>
                <a:cxn ang="0">
                  <a:pos x="0" y="37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39" y="0"/>
                </a:cxn>
                <a:cxn ang="0">
                  <a:pos x="387" y="0"/>
                </a:cxn>
                <a:cxn ang="0">
                  <a:pos x="400" y="0"/>
                </a:cxn>
                <a:cxn ang="0">
                  <a:pos x="425" y="44"/>
                </a:cxn>
                <a:cxn ang="0">
                  <a:pos x="399" y="76"/>
                </a:cxn>
                <a:cxn ang="0">
                  <a:pos x="253" y="76"/>
                </a:cxn>
                <a:cxn ang="0">
                  <a:pos x="211" y="76"/>
                </a:cxn>
                <a:cxn ang="0">
                  <a:pos x="18" y="57"/>
                </a:cxn>
                <a:cxn ang="0">
                  <a:pos x="407" y="56"/>
                </a:cxn>
                <a:cxn ang="0">
                  <a:pos x="407" y="20"/>
                </a:cxn>
                <a:cxn ang="0">
                  <a:pos x="18" y="21"/>
                </a:cxn>
                <a:cxn ang="0">
                  <a:pos x="18" y="57"/>
                </a:cxn>
              </a:cxnLst>
              <a:rect l="0" t="0" r="r" b="b"/>
              <a:pathLst>
                <a:path w="426" h="76">
                  <a:moveTo>
                    <a:pt x="211" y="76"/>
                  </a:moveTo>
                  <a:cubicBezTo>
                    <a:pt x="153" y="76"/>
                    <a:pt x="95" y="76"/>
                    <a:pt x="37" y="76"/>
                  </a:cubicBezTo>
                  <a:cubicBezTo>
                    <a:pt x="5" y="76"/>
                    <a:pt x="0" y="71"/>
                    <a:pt x="0" y="37"/>
                  </a:cubicBezTo>
                  <a:cubicBezTo>
                    <a:pt x="0" y="34"/>
                    <a:pt x="0" y="31"/>
                    <a:pt x="0" y="27"/>
                  </a:cubicBezTo>
                  <a:cubicBezTo>
                    <a:pt x="1" y="9"/>
                    <a:pt x="9" y="1"/>
                    <a:pt x="27" y="0"/>
                  </a:cubicBezTo>
                  <a:cubicBezTo>
                    <a:pt x="31" y="0"/>
                    <a:pt x="35" y="0"/>
                    <a:pt x="39" y="0"/>
                  </a:cubicBezTo>
                  <a:cubicBezTo>
                    <a:pt x="155" y="0"/>
                    <a:pt x="271" y="0"/>
                    <a:pt x="387" y="0"/>
                  </a:cubicBezTo>
                  <a:cubicBezTo>
                    <a:pt x="391" y="0"/>
                    <a:pt x="396" y="0"/>
                    <a:pt x="400" y="0"/>
                  </a:cubicBezTo>
                  <a:cubicBezTo>
                    <a:pt x="421" y="2"/>
                    <a:pt x="426" y="12"/>
                    <a:pt x="425" y="44"/>
                  </a:cubicBezTo>
                  <a:cubicBezTo>
                    <a:pt x="425" y="67"/>
                    <a:pt x="418" y="75"/>
                    <a:pt x="399" y="76"/>
                  </a:cubicBezTo>
                  <a:cubicBezTo>
                    <a:pt x="350" y="76"/>
                    <a:pt x="302" y="76"/>
                    <a:pt x="253" y="76"/>
                  </a:cubicBezTo>
                  <a:cubicBezTo>
                    <a:pt x="239" y="76"/>
                    <a:pt x="225" y="76"/>
                    <a:pt x="211" y="76"/>
                  </a:cubicBezTo>
                  <a:close/>
                  <a:moveTo>
                    <a:pt x="18" y="57"/>
                  </a:moveTo>
                  <a:cubicBezTo>
                    <a:pt x="41" y="62"/>
                    <a:pt x="392" y="61"/>
                    <a:pt x="407" y="56"/>
                  </a:cubicBezTo>
                  <a:cubicBezTo>
                    <a:pt x="407" y="44"/>
                    <a:pt x="407" y="32"/>
                    <a:pt x="407" y="20"/>
                  </a:cubicBezTo>
                  <a:cubicBezTo>
                    <a:pt x="386" y="14"/>
                    <a:pt x="32" y="15"/>
                    <a:pt x="18" y="21"/>
                  </a:cubicBezTo>
                  <a:cubicBezTo>
                    <a:pt x="18" y="33"/>
                    <a:pt x="18" y="45"/>
                    <a:pt x="1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50" name="Groupe 149"/>
          <p:cNvGrpSpPr/>
          <p:nvPr/>
        </p:nvGrpSpPr>
        <p:grpSpPr>
          <a:xfrm>
            <a:off x="3531466" y="4477091"/>
            <a:ext cx="464924" cy="251344"/>
            <a:chOff x="161922" y="3083620"/>
            <a:chExt cx="717118" cy="387683"/>
          </a:xfrm>
        </p:grpSpPr>
        <p:grpSp>
          <p:nvGrpSpPr>
            <p:cNvPr id="145" name="Group 136"/>
            <p:cNvGrpSpPr>
              <a:grpSpLocks noChangeAspect="1"/>
            </p:cNvGrpSpPr>
            <p:nvPr/>
          </p:nvGrpSpPr>
          <p:grpSpPr bwMode="auto">
            <a:xfrm>
              <a:off x="243595" y="3083620"/>
              <a:ext cx="472412" cy="387683"/>
              <a:chOff x="-4918" y="0"/>
              <a:chExt cx="4650" cy="3816"/>
            </a:xfrm>
            <a:solidFill>
              <a:schemeClr val="bg1"/>
            </a:solidFill>
          </p:grpSpPr>
          <p:sp>
            <p:nvSpPr>
              <p:cNvPr id="146" name="Freeform 137"/>
              <p:cNvSpPr>
                <a:spLocks noEditPoints="1"/>
              </p:cNvSpPr>
              <p:nvPr/>
            </p:nvSpPr>
            <p:spPr bwMode="auto">
              <a:xfrm>
                <a:off x="-4402" y="0"/>
                <a:ext cx="3618" cy="2474"/>
              </a:xfrm>
              <a:custGeom>
                <a:avLst/>
                <a:gdLst/>
                <a:ahLst/>
                <a:cxnLst>
                  <a:cxn ang="0">
                    <a:pos x="12" y="2456"/>
                  </a:cxn>
                  <a:cxn ang="0">
                    <a:pos x="14" y="2464"/>
                  </a:cxn>
                  <a:cxn ang="0">
                    <a:pos x="32" y="2474"/>
                  </a:cxn>
                  <a:cxn ang="0">
                    <a:pos x="40" y="2474"/>
                  </a:cxn>
                  <a:cxn ang="0">
                    <a:pos x="50" y="2474"/>
                  </a:cxn>
                  <a:cxn ang="0">
                    <a:pos x="3570" y="2474"/>
                  </a:cxn>
                  <a:cxn ang="0">
                    <a:pos x="3578" y="2474"/>
                  </a:cxn>
                  <a:cxn ang="0">
                    <a:pos x="3588" y="2474"/>
                  </a:cxn>
                  <a:cxn ang="0">
                    <a:pos x="3602" y="2464"/>
                  </a:cxn>
                  <a:cxn ang="0">
                    <a:pos x="3610" y="2456"/>
                  </a:cxn>
                  <a:cxn ang="0">
                    <a:pos x="3618" y="2450"/>
                  </a:cxn>
                  <a:cxn ang="0">
                    <a:pos x="3618" y="2442"/>
                  </a:cxn>
                  <a:cxn ang="0">
                    <a:pos x="3618" y="2436"/>
                  </a:cxn>
                  <a:cxn ang="0">
                    <a:pos x="3618" y="42"/>
                  </a:cxn>
                  <a:cxn ang="0">
                    <a:pos x="3618" y="32"/>
                  </a:cxn>
                  <a:cxn ang="0">
                    <a:pos x="3618" y="24"/>
                  </a:cxn>
                  <a:cxn ang="0">
                    <a:pos x="3610" y="18"/>
                  </a:cxn>
                  <a:cxn ang="0">
                    <a:pos x="3602" y="10"/>
                  </a:cxn>
                  <a:cxn ang="0">
                    <a:pos x="3588" y="2"/>
                  </a:cxn>
                  <a:cxn ang="0">
                    <a:pos x="3578" y="0"/>
                  </a:cxn>
                  <a:cxn ang="0">
                    <a:pos x="3570" y="0"/>
                  </a:cxn>
                  <a:cxn ang="0">
                    <a:pos x="50" y="0"/>
                  </a:cxn>
                  <a:cxn ang="0">
                    <a:pos x="40" y="0"/>
                  </a:cxn>
                  <a:cxn ang="0">
                    <a:pos x="32" y="2"/>
                  </a:cxn>
                  <a:cxn ang="0">
                    <a:pos x="14" y="10"/>
                  </a:cxn>
                  <a:cxn ang="0">
                    <a:pos x="12" y="18"/>
                  </a:cxn>
                  <a:cxn ang="0">
                    <a:pos x="4" y="24"/>
                  </a:cxn>
                  <a:cxn ang="0">
                    <a:pos x="0" y="32"/>
                  </a:cxn>
                  <a:cxn ang="0">
                    <a:pos x="0" y="42"/>
                  </a:cxn>
                  <a:cxn ang="0">
                    <a:pos x="0" y="2436"/>
                  </a:cxn>
                  <a:cxn ang="0">
                    <a:pos x="0" y="2442"/>
                  </a:cxn>
                  <a:cxn ang="0">
                    <a:pos x="4" y="2450"/>
                  </a:cxn>
                  <a:cxn ang="0">
                    <a:pos x="12" y="2456"/>
                  </a:cxn>
                  <a:cxn ang="0">
                    <a:pos x="186" y="2240"/>
                  </a:cxn>
                  <a:cxn ang="0">
                    <a:pos x="186" y="234"/>
                  </a:cxn>
                  <a:cxn ang="0">
                    <a:pos x="186" y="226"/>
                  </a:cxn>
                  <a:cxn ang="0">
                    <a:pos x="188" y="218"/>
                  </a:cxn>
                  <a:cxn ang="0">
                    <a:pos x="200" y="208"/>
                  </a:cxn>
                  <a:cxn ang="0">
                    <a:pos x="214" y="204"/>
                  </a:cxn>
                  <a:cxn ang="0">
                    <a:pos x="232" y="200"/>
                  </a:cxn>
                  <a:cxn ang="0">
                    <a:pos x="3376" y="200"/>
                  </a:cxn>
                  <a:cxn ang="0">
                    <a:pos x="3394" y="204"/>
                  </a:cxn>
                  <a:cxn ang="0">
                    <a:pos x="3408" y="208"/>
                  </a:cxn>
                  <a:cxn ang="0">
                    <a:pos x="3414" y="218"/>
                  </a:cxn>
                  <a:cxn ang="0">
                    <a:pos x="3418" y="226"/>
                  </a:cxn>
                  <a:cxn ang="0">
                    <a:pos x="3418" y="234"/>
                  </a:cxn>
                  <a:cxn ang="0">
                    <a:pos x="3418" y="2240"/>
                  </a:cxn>
                  <a:cxn ang="0">
                    <a:pos x="3418" y="2248"/>
                  </a:cxn>
                  <a:cxn ang="0">
                    <a:pos x="3414" y="2256"/>
                  </a:cxn>
                  <a:cxn ang="0">
                    <a:pos x="3408" y="2266"/>
                  </a:cxn>
                  <a:cxn ang="0">
                    <a:pos x="3394" y="2274"/>
                  </a:cxn>
                  <a:cxn ang="0">
                    <a:pos x="3376" y="2274"/>
                  </a:cxn>
                  <a:cxn ang="0">
                    <a:pos x="232" y="2274"/>
                  </a:cxn>
                  <a:cxn ang="0">
                    <a:pos x="214" y="2274"/>
                  </a:cxn>
                  <a:cxn ang="0">
                    <a:pos x="200" y="2266"/>
                  </a:cxn>
                  <a:cxn ang="0">
                    <a:pos x="188" y="2256"/>
                  </a:cxn>
                  <a:cxn ang="0">
                    <a:pos x="186" y="2248"/>
                  </a:cxn>
                  <a:cxn ang="0">
                    <a:pos x="186" y="2240"/>
                  </a:cxn>
                </a:cxnLst>
                <a:rect l="0" t="0" r="r" b="b"/>
                <a:pathLst>
                  <a:path w="3618" h="2474">
                    <a:moveTo>
                      <a:pt x="12" y="2456"/>
                    </a:moveTo>
                    <a:lnTo>
                      <a:pt x="14" y="2464"/>
                    </a:lnTo>
                    <a:lnTo>
                      <a:pt x="32" y="2474"/>
                    </a:lnTo>
                    <a:lnTo>
                      <a:pt x="40" y="2474"/>
                    </a:lnTo>
                    <a:lnTo>
                      <a:pt x="50" y="2474"/>
                    </a:lnTo>
                    <a:lnTo>
                      <a:pt x="3570" y="2474"/>
                    </a:lnTo>
                    <a:lnTo>
                      <a:pt x="3578" y="2474"/>
                    </a:lnTo>
                    <a:lnTo>
                      <a:pt x="3588" y="2474"/>
                    </a:lnTo>
                    <a:lnTo>
                      <a:pt x="3602" y="2464"/>
                    </a:lnTo>
                    <a:lnTo>
                      <a:pt x="3610" y="2456"/>
                    </a:lnTo>
                    <a:lnTo>
                      <a:pt x="3618" y="2450"/>
                    </a:lnTo>
                    <a:lnTo>
                      <a:pt x="3618" y="2442"/>
                    </a:lnTo>
                    <a:lnTo>
                      <a:pt x="3618" y="2436"/>
                    </a:lnTo>
                    <a:lnTo>
                      <a:pt x="3618" y="42"/>
                    </a:lnTo>
                    <a:lnTo>
                      <a:pt x="3618" y="32"/>
                    </a:lnTo>
                    <a:lnTo>
                      <a:pt x="3618" y="24"/>
                    </a:lnTo>
                    <a:lnTo>
                      <a:pt x="3610" y="18"/>
                    </a:lnTo>
                    <a:lnTo>
                      <a:pt x="3602" y="10"/>
                    </a:lnTo>
                    <a:lnTo>
                      <a:pt x="3588" y="2"/>
                    </a:lnTo>
                    <a:lnTo>
                      <a:pt x="3578" y="0"/>
                    </a:lnTo>
                    <a:lnTo>
                      <a:pt x="3570" y="0"/>
                    </a:lnTo>
                    <a:lnTo>
                      <a:pt x="50" y="0"/>
                    </a:lnTo>
                    <a:lnTo>
                      <a:pt x="40" y="0"/>
                    </a:lnTo>
                    <a:lnTo>
                      <a:pt x="32" y="2"/>
                    </a:lnTo>
                    <a:lnTo>
                      <a:pt x="14" y="10"/>
                    </a:lnTo>
                    <a:lnTo>
                      <a:pt x="12" y="18"/>
                    </a:lnTo>
                    <a:lnTo>
                      <a:pt x="4" y="24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2436"/>
                    </a:lnTo>
                    <a:lnTo>
                      <a:pt x="0" y="2442"/>
                    </a:lnTo>
                    <a:lnTo>
                      <a:pt x="4" y="2450"/>
                    </a:lnTo>
                    <a:lnTo>
                      <a:pt x="12" y="2456"/>
                    </a:lnTo>
                    <a:close/>
                    <a:moveTo>
                      <a:pt x="186" y="2240"/>
                    </a:moveTo>
                    <a:lnTo>
                      <a:pt x="186" y="234"/>
                    </a:lnTo>
                    <a:lnTo>
                      <a:pt x="186" y="226"/>
                    </a:lnTo>
                    <a:lnTo>
                      <a:pt x="188" y="218"/>
                    </a:lnTo>
                    <a:lnTo>
                      <a:pt x="200" y="208"/>
                    </a:lnTo>
                    <a:lnTo>
                      <a:pt x="214" y="204"/>
                    </a:lnTo>
                    <a:lnTo>
                      <a:pt x="232" y="200"/>
                    </a:lnTo>
                    <a:lnTo>
                      <a:pt x="3376" y="200"/>
                    </a:lnTo>
                    <a:lnTo>
                      <a:pt x="3394" y="204"/>
                    </a:lnTo>
                    <a:lnTo>
                      <a:pt x="3408" y="208"/>
                    </a:lnTo>
                    <a:lnTo>
                      <a:pt x="3414" y="218"/>
                    </a:lnTo>
                    <a:lnTo>
                      <a:pt x="3418" y="226"/>
                    </a:lnTo>
                    <a:lnTo>
                      <a:pt x="3418" y="234"/>
                    </a:lnTo>
                    <a:lnTo>
                      <a:pt x="3418" y="2240"/>
                    </a:lnTo>
                    <a:lnTo>
                      <a:pt x="3418" y="2248"/>
                    </a:lnTo>
                    <a:lnTo>
                      <a:pt x="3414" y="2256"/>
                    </a:lnTo>
                    <a:lnTo>
                      <a:pt x="3408" y="2266"/>
                    </a:lnTo>
                    <a:lnTo>
                      <a:pt x="3394" y="2274"/>
                    </a:lnTo>
                    <a:lnTo>
                      <a:pt x="3376" y="2274"/>
                    </a:lnTo>
                    <a:lnTo>
                      <a:pt x="232" y="2274"/>
                    </a:lnTo>
                    <a:lnTo>
                      <a:pt x="214" y="2274"/>
                    </a:lnTo>
                    <a:lnTo>
                      <a:pt x="200" y="2266"/>
                    </a:lnTo>
                    <a:lnTo>
                      <a:pt x="188" y="2256"/>
                    </a:lnTo>
                    <a:lnTo>
                      <a:pt x="186" y="2248"/>
                    </a:lnTo>
                    <a:lnTo>
                      <a:pt x="186" y="224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47" name="Freeform 138"/>
              <p:cNvSpPr>
                <a:spLocks noEditPoints="1"/>
              </p:cNvSpPr>
              <p:nvPr/>
            </p:nvSpPr>
            <p:spPr bwMode="auto">
              <a:xfrm>
                <a:off x="-4918" y="2618"/>
                <a:ext cx="4650" cy="1198"/>
              </a:xfrm>
              <a:custGeom>
                <a:avLst/>
                <a:gdLst/>
                <a:ahLst/>
                <a:cxnLst>
                  <a:cxn ang="0">
                    <a:pos x="4196" y="0"/>
                  </a:cxn>
                  <a:cxn ang="0">
                    <a:pos x="450" y="0"/>
                  </a:cxn>
                  <a:cxn ang="0">
                    <a:pos x="0" y="992"/>
                  </a:cxn>
                  <a:cxn ang="0">
                    <a:pos x="64" y="1198"/>
                  </a:cxn>
                  <a:cxn ang="0">
                    <a:pos x="4584" y="1194"/>
                  </a:cxn>
                  <a:cxn ang="0">
                    <a:pos x="4650" y="992"/>
                  </a:cxn>
                  <a:cxn ang="0">
                    <a:pos x="4196" y="0"/>
                  </a:cxn>
                  <a:cxn ang="0">
                    <a:pos x="1872" y="662"/>
                  </a:cxn>
                  <a:cxn ang="0">
                    <a:pos x="1992" y="288"/>
                  </a:cxn>
                  <a:cxn ang="0">
                    <a:pos x="2656" y="288"/>
                  </a:cxn>
                  <a:cxn ang="0">
                    <a:pos x="2782" y="662"/>
                  </a:cxn>
                  <a:cxn ang="0">
                    <a:pos x="1872" y="662"/>
                  </a:cxn>
                </a:cxnLst>
                <a:rect l="0" t="0" r="r" b="b"/>
                <a:pathLst>
                  <a:path w="4650" h="1198">
                    <a:moveTo>
                      <a:pt x="4196" y="0"/>
                    </a:moveTo>
                    <a:lnTo>
                      <a:pt x="450" y="0"/>
                    </a:lnTo>
                    <a:lnTo>
                      <a:pt x="0" y="992"/>
                    </a:lnTo>
                    <a:lnTo>
                      <a:pt x="64" y="1198"/>
                    </a:lnTo>
                    <a:lnTo>
                      <a:pt x="4584" y="1194"/>
                    </a:lnTo>
                    <a:lnTo>
                      <a:pt x="4650" y="992"/>
                    </a:lnTo>
                    <a:lnTo>
                      <a:pt x="4196" y="0"/>
                    </a:lnTo>
                    <a:close/>
                    <a:moveTo>
                      <a:pt x="1872" y="662"/>
                    </a:moveTo>
                    <a:lnTo>
                      <a:pt x="1992" y="288"/>
                    </a:lnTo>
                    <a:lnTo>
                      <a:pt x="2656" y="288"/>
                    </a:lnTo>
                    <a:lnTo>
                      <a:pt x="2782" y="662"/>
                    </a:lnTo>
                    <a:lnTo>
                      <a:pt x="1872" y="66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sp>
          <p:nvSpPr>
            <p:cNvPr id="148" name="Freeform 204"/>
            <p:cNvSpPr>
              <a:spLocks noChangeAspect="1" noEditPoints="1"/>
            </p:cNvSpPr>
            <p:nvPr/>
          </p:nvSpPr>
          <p:spPr bwMode="auto">
            <a:xfrm>
              <a:off x="161922" y="3174495"/>
              <a:ext cx="108150" cy="184108"/>
            </a:xfrm>
            <a:custGeom>
              <a:avLst/>
              <a:gdLst/>
              <a:ahLst/>
              <a:cxnLst>
                <a:cxn ang="0">
                  <a:pos x="206" y="2"/>
                </a:cxn>
                <a:cxn ang="0">
                  <a:pos x="120" y="32"/>
                </a:cxn>
                <a:cxn ang="0">
                  <a:pos x="52" y="98"/>
                </a:cxn>
                <a:cxn ang="0">
                  <a:pos x="10" y="190"/>
                </a:cxn>
                <a:cxn ang="0">
                  <a:pos x="0" y="3356"/>
                </a:cxn>
                <a:cxn ang="0">
                  <a:pos x="10" y="3436"/>
                </a:cxn>
                <a:cxn ang="0">
                  <a:pos x="52" y="3528"/>
                </a:cxn>
                <a:cxn ang="0">
                  <a:pos x="120" y="3594"/>
                </a:cxn>
                <a:cxn ang="0">
                  <a:pos x="206" y="3626"/>
                </a:cxn>
                <a:cxn ang="0">
                  <a:pos x="1924" y="3626"/>
                </a:cxn>
                <a:cxn ang="0">
                  <a:pos x="2010" y="3594"/>
                </a:cxn>
                <a:cxn ang="0">
                  <a:pos x="2078" y="3528"/>
                </a:cxn>
                <a:cxn ang="0">
                  <a:pos x="2120" y="3436"/>
                </a:cxn>
                <a:cxn ang="0">
                  <a:pos x="2130" y="270"/>
                </a:cxn>
                <a:cxn ang="0">
                  <a:pos x="2120" y="190"/>
                </a:cxn>
                <a:cxn ang="0">
                  <a:pos x="2078" y="98"/>
                </a:cxn>
                <a:cxn ang="0">
                  <a:pos x="2010" y="32"/>
                </a:cxn>
                <a:cxn ang="0">
                  <a:pos x="1924" y="2"/>
                </a:cxn>
                <a:cxn ang="0">
                  <a:pos x="314" y="2802"/>
                </a:cxn>
                <a:cxn ang="0">
                  <a:pos x="240" y="2772"/>
                </a:cxn>
                <a:cxn ang="0">
                  <a:pos x="206" y="2698"/>
                </a:cxn>
                <a:cxn ang="0">
                  <a:pos x="206" y="556"/>
                </a:cxn>
                <a:cxn ang="0">
                  <a:pos x="216" y="512"/>
                </a:cxn>
                <a:cxn ang="0">
                  <a:pos x="274" y="456"/>
                </a:cxn>
                <a:cxn ang="0">
                  <a:pos x="316" y="448"/>
                </a:cxn>
                <a:cxn ang="0">
                  <a:pos x="1816" y="448"/>
                </a:cxn>
                <a:cxn ang="0">
                  <a:pos x="1892" y="480"/>
                </a:cxn>
                <a:cxn ang="0">
                  <a:pos x="1926" y="556"/>
                </a:cxn>
                <a:cxn ang="0">
                  <a:pos x="1916" y="2736"/>
                </a:cxn>
                <a:cxn ang="0">
                  <a:pos x="1858" y="2794"/>
                </a:cxn>
                <a:cxn ang="0">
                  <a:pos x="688" y="128"/>
                </a:cxn>
                <a:cxn ang="0">
                  <a:pos x="1474" y="136"/>
                </a:cxn>
                <a:cxn ang="0">
                  <a:pos x="1518" y="178"/>
                </a:cxn>
                <a:cxn ang="0">
                  <a:pos x="1524" y="226"/>
                </a:cxn>
                <a:cxn ang="0">
                  <a:pos x="1488" y="278"/>
                </a:cxn>
                <a:cxn ang="0">
                  <a:pos x="688" y="292"/>
                </a:cxn>
                <a:cxn ang="0">
                  <a:pos x="642" y="278"/>
                </a:cxn>
                <a:cxn ang="0">
                  <a:pos x="608" y="226"/>
                </a:cxn>
                <a:cxn ang="0">
                  <a:pos x="612" y="178"/>
                </a:cxn>
                <a:cxn ang="0">
                  <a:pos x="656" y="136"/>
                </a:cxn>
                <a:cxn ang="0">
                  <a:pos x="1240" y="3212"/>
                </a:cxn>
                <a:cxn ang="0">
                  <a:pos x="1218" y="3274"/>
                </a:cxn>
                <a:cxn ang="0">
                  <a:pos x="1176" y="3326"/>
                </a:cxn>
                <a:cxn ang="0">
                  <a:pos x="1118" y="3356"/>
                </a:cxn>
                <a:cxn ang="0">
                  <a:pos x="1048" y="3364"/>
                </a:cxn>
                <a:cxn ang="0">
                  <a:pos x="982" y="3344"/>
                </a:cxn>
                <a:cxn ang="0">
                  <a:pos x="932" y="3302"/>
                </a:cxn>
                <a:cxn ang="0">
                  <a:pos x="898" y="3246"/>
                </a:cxn>
                <a:cxn ang="0">
                  <a:pos x="892" y="3176"/>
                </a:cxn>
                <a:cxn ang="0">
                  <a:pos x="912" y="3114"/>
                </a:cxn>
                <a:cxn ang="0">
                  <a:pos x="954" y="3064"/>
                </a:cxn>
                <a:cxn ang="0">
                  <a:pos x="1014" y="3032"/>
                </a:cxn>
                <a:cxn ang="0">
                  <a:pos x="1082" y="3026"/>
                </a:cxn>
                <a:cxn ang="0">
                  <a:pos x="1150" y="3046"/>
                </a:cxn>
                <a:cxn ang="0">
                  <a:pos x="1200" y="3086"/>
                </a:cxn>
                <a:cxn ang="0">
                  <a:pos x="1232" y="3144"/>
                </a:cxn>
                <a:cxn ang="0">
                  <a:pos x="1240" y="3212"/>
                </a:cxn>
              </a:cxnLst>
              <a:rect l="0" t="0" r="r" b="b"/>
              <a:pathLst>
                <a:path w="2130" h="3626">
                  <a:moveTo>
                    <a:pt x="1900" y="0"/>
                  </a:moveTo>
                  <a:lnTo>
                    <a:pt x="230" y="0"/>
                  </a:lnTo>
                  <a:lnTo>
                    <a:pt x="230" y="0"/>
                  </a:lnTo>
                  <a:lnTo>
                    <a:pt x="206" y="2"/>
                  </a:lnTo>
                  <a:lnTo>
                    <a:pt x="184" y="6"/>
                  </a:lnTo>
                  <a:lnTo>
                    <a:pt x="162" y="12"/>
                  </a:lnTo>
                  <a:lnTo>
                    <a:pt x="140" y="20"/>
                  </a:lnTo>
                  <a:lnTo>
                    <a:pt x="120" y="32"/>
                  </a:lnTo>
                  <a:lnTo>
                    <a:pt x="102" y="46"/>
                  </a:lnTo>
                  <a:lnTo>
                    <a:pt x="84" y="62"/>
                  </a:lnTo>
                  <a:lnTo>
                    <a:pt x="68" y="78"/>
                  </a:lnTo>
                  <a:lnTo>
                    <a:pt x="52" y="98"/>
                  </a:lnTo>
                  <a:lnTo>
                    <a:pt x="40" y="118"/>
                  </a:lnTo>
                  <a:lnTo>
                    <a:pt x="28" y="142"/>
                  </a:lnTo>
                  <a:lnTo>
                    <a:pt x="18" y="164"/>
                  </a:lnTo>
                  <a:lnTo>
                    <a:pt x="10" y="190"/>
                  </a:lnTo>
                  <a:lnTo>
                    <a:pt x="4" y="216"/>
                  </a:lnTo>
                  <a:lnTo>
                    <a:pt x="2" y="242"/>
                  </a:lnTo>
                  <a:lnTo>
                    <a:pt x="0" y="270"/>
                  </a:lnTo>
                  <a:lnTo>
                    <a:pt x="0" y="3356"/>
                  </a:lnTo>
                  <a:lnTo>
                    <a:pt x="0" y="3356"/>
                  </a:lnTo>
                  <a:lnTo>
                    <a:pt x="2" y="3384"/>
                  </a:lnTo>
                  <a:lnTo>
                    <a:pt x="4" y="3410"/>
                  </a:lnTo>
                  <a:lnTo>
                    <a:pt x="10" y="3436"/>
                  </a:lnTo>
                  <a:lnTo>
                    <a:pt x="18" y="3462"/>
                  </a:lnTo>
                  <a:lnTo>
                    <a:pt x="28" y="3486"/>
                  </a:lnTo>
                  <a:lnTo>
                    <a:pt x="40" y="3508"/>
                  </a:lnTo>
                  <a:lnTo>
                    <a:pt x="52" y="3528"/>
                  </a:lnTo>
                  <a:lnTo>
                    <a:pt x="68" y="3548"/>
                  </a:lnTo>
                  <a:lnTo>
                    <a:pt x="84" y="3564"/>
                  </a:lnTo>
                  <a:lnTo>
                    <a:pt x="102" y="3580"/>
                  </a:lnTo>
                  <a:lnTo>
                    <a:pt x="120" y="3594"/>
                  </a:lnTo>
                  <a:lnTo>
                    <a:pt x="140" y="3606"/>
                  </a:lnTo>
                  <a:lnTo>
                    <a:pt x="162" y="3614"/>
                  </a:lnTo>
                  <a:lnTo>
                    <a:pt x="184" y="3622"/>
                  </a:lnTo>
                  <a:lnTo>
                    <a:pt x="206" y="3626"/>
                  </a:lnTo>
                  <a:lnTo>
                    <a:pt x="230" y="3626"/>
                  </a:lnTo>
                  <a:lnTo>
                    <a:pt x="1900" y="3626"/>
                  </a:lnTo>
                  <a:lnTo>
                    <a:pt x="1900" y="3626"/>
                  </a:lnTo>
                  <a:lnTo>
                    <a:pt x="1924" y="3626"/>
                  </a:lnTo>
                  <a:lnTo>
                    <a:pt x="1948" y="3622"/>
                  </a:lnTo>
                  <a:lnTo>
                    <a:pt x="1970" y="3614"/>
                  </a:lnTo>
                  <a:lnTo>
                    <a:pt x="1990" y="3606"/>
                  </a:lnTo>
                  <a:lnTo>
                    <a:pt x="2010" y="3594"/>
                  </a:lnTo>
                  <a:lnTo>
                    <a:pt x="2030" y="3580"/>
                  </a:lnTo>
                  <a:lnTo>
                    <a:pt x="2048" y="3564"/>
                  </a:lnTo>
                  <a:lnTo>
                    <a:pt x="2064" y="3548"/>
                  </a:lnTo>
                  <a:lnTo>
                    <a:pt x="2078" y="3528"/>
                  </a:lnTo>
                  <a:lnTo>
                    <a:pt x="2092" y="3508"/>
                  </a:lnTo>
                  <a:lnTo>
                    <a:pt x="2104" y="3486"/>
                  </a:lnTo>
                  <a:lnTo>
                    <a:pt x="2112" y="3462"/>
                  </a:lnTo>
                  <a:lnTo>
                    <a:pt x="2120" y="3436"/>
                  </a:lnTo>
                  <a:lnTo>
                    <a:pt x="2126" y="3410"/>
                  </a:lnTo>
                  <a:lnTo>
                    <a:pt x="2130" y="3384"/>
                  </a:lnTo>
                  <a:lnTo>
                    <a:pt x="2130" y="3356"/>
                  </a:lnTo>
                  <a:lnTo>
                    <a:pt x="2130" y="270"/>
                  </a:lnTo>
                  <a:lnTo>
                    <a:pt x="2130" y="270"/>
                  </a:lnTo>
                  <a:lnTo>
                    <a:pt x="2130" y="242"/>
                  </a:lnTo>
                  <a:lnTo>
                    <a:pt x="2126" y="216"/>
                  </a:lnTo>
                  <a:lnTo>
                    <a:pt x="2120" y="190"/>
                  </a:lnTo>
                  <a:lnTo>
                    <a:pt x="2112" y="164"/>
                  </a:lnTo>
                  <a:lnTo>
                    <a:pt x="2104" y="142"/>
                  </a:lnTo>
                  <a:lnTo>
                    <a:pt x="2092" y="118"/>
                  </a:lnTo>
                  <a:lnTo>
                    <a:pt x="2078" y="98"/>
                  </a:lnTo>
                  <a:lnTo>
                    <a:pt x="2064" y="78"/>
                  </a:lnTo>
                  <a:lnTo>
                    <a:pt x="2048" y="62"/>
                  </a:lnTo>
                  <a:lnTo>
                    <a:pt x="2030" y="46"/>
                  </a:lnTo>
                  <a:lnTo>
                    <a:pt x="2010" y="32"/>
                  </a:lnTo>
                  <a:lnTo>
                    <a:pt x="1990" y="20"/>
                  </a:lnTo>
                  <a:lnTo>
                    <a:pt x="1970" y="12"/>
                  </a:lnTo>
                  <a:lnTo>
                    <a:pt x="1948" y="6"/>
                  </a:lnTo>
                  <a:lnTo>
                    <a:pt x="1924" y="2"/>
                  </a:lnTo>
                  <a:lnTo>
                    <a:pt x="1900" y="0"/>
                  </a:lnTo>
                  <a:lnTo>
                    <a:pt x="1900" y="0"/>
                  </a:lnTo>
                  <a:close/>
                  <a:moveTo>
                    <a:pt x="314" y="2802"/>
                  </a:moveTo>
                  <a:lnTo>
                    <a:pt x="314" y="2802"/>
                  </a:lnTo>
                  <a:lnTo>
                    <a:pt x="294" y="2800"/>
                  </a:lnTo>
                  <a:lnTo>
                    <a:pt x="274" y="2794"/>
                  </a:lnTo>
                  <a:lnTo>
                    <a:pt x="256" y="2784"/>
                  </a:lnTo>
                  <a:lnTo>
                    <a:pt x="240" y="2772"/>
                  </a:lnTo>
                  <a:lnTo>
                    <a:pt x="226" y="2756"/>
                  </a:lnTo>
                  <a:lnTo>
                    <a:pt x="216" y="2738"/>
                  </a:lnTo>
                  <a:lnTo>
                    <a:pt x="210" y="2718"/>
                  </a:lnTo>
                  <a:lnTo>
                    <a:pt x="206" y="2698"/>
                  </a:lnTo>
                  <a:lnTo>
                    <a:pt x="206" y="2698"/>
                  </a:lnTo>
                  <a:lnTo>
                    <a:pt x="206" y="2694"/>
                  </a:lnTo>
                  <a:lnTo>
                    <a:pt x="206" y="556"/>
                  </a:lnTo>
                  <a:lnTo>
                    <a:pt x="206" y="556"/>
                  </a:lnTo>
                  <a:lnTo>
                    <a:pt x="206" y="554"/>
                  </a:lnTo>
                  <a:lnTo>
                    <a:pt x="206" y="554"/>
                  </a:lnTo>
                  <a:lnTo>
                    <a:pt x="210" y="532"/>
                  </a:lnTo>
                  <a:lnTo>
                    <a:pt x="216" y="512"/>
                  </a:lnTo>
                  <a:lnTo>
                    <a:pt x="226" y="494"/>
                  </a:lnTo>
                  <a:lnTo>
                    <a:pt x="240" y="478"/>
                  </a:lnTo>
                  <a:lnTo>
                    <a:pt x="256" y="466"/>
                  </a:lnTo>
                  <a:lnTo>
                    <a:pt x="274" y="456"/>
                  </a:lnTo>
                  <a:lnTo>
                    <a:pt x="294" y="450"/>
                  </a:lnTo>
                  <a:lnTo>
                    <a:pt x="316" y="448"/>
                  </a:lnTo>
                  <a:lnTo>
                    <a:pt x="316" y="448"/>
                  </a:lnTo>
                  <a:lnTo>
                    <a:pt x="3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38" y="450"/>
                  </a:lnTo>
                  <a:lnTo>
                    <a:pt x="1858" y="456"/>
                  </a:lnTo>
                  <a:lnTo>
                    <a:pt x="1876" y="466"/>
                  </a:lnTo>
                  <a:lnTo>
                    <a:pt x="1892" y="480"/>
                  </a:lnTo>
                  <a:lnTo>
                    <a:pt x="1906" y="496"/>
                  </a:lnTo>
                  <a:lnTo>
                    <a:pt x="1916" y="514"/>
                  </a:lnTo>
                  <a:lnTo>
                    <a:pt x="1922" y="534"/>
                  </a:lnTo>
                  <a:lnTo>
                    <a:pt x="1926" y="556"/>
                  </a:lnTo>
                  <a:lnTo>
                    <a:pt x="1926" y="2694"/>
                  </a:lnTo>
                  <a:lnTo>
                    <a:pt x="1926" y="2694"/>
                  </a:lnTo>
                  <a:lnTo>
                    <a:pt x="1922" y="2716"/>
                  </a:lnTo>
                  <a:lnTo>
                    <a:pt x="1916" y="2736"/>
                  </a:lnTo>
                  <a:lnTo>
                    <a:pt x="1906" y="2754"/>
                  </a:lnTo>
                  <a:lnTo>
                    <a:pt x="1894" y="2770"/>
                  </a:lnTo>
                  <a:lnTo>
                    <a:pt x="1878" y="2784"/>
                  </a:lnTo>
                  <a:lnTo>
                    <a:pt x="1858" y="2794"/>
                  </a:lnTo>
                  <a:lnTo>
                    <a:pt x="1838" y="2800"/>
                  </a:lnTo>
                  <a:lnTo>
                    <a:pt x="1816" y="2802"/>
                  </a:lnTo>
                  <a:lnTo>
                    <a:pt x="314" y="2802"/>
                  </a:lnTo>
                  <a:close/>
                  <a:moveTo>
                    <a:pt x="688" y="128"/>
                  </a:moveTo>
                  <a:lnTo>
                    <a:pt x="1444" y="128"/>
                  </a:lnTo>
                  <a:lnTo>
                    <a:pt x="1444" y="128"/>
                  </a:lnTo>
                  <a:lnTo>
                    <a:pt x="1460" y="130"/>
                  </a:lnTo>
                  <a:lnTo>
                    <a:pt x="1474" y="136"/>
                  </a:lnTo>
                  <a:lnTo>
                    <a:pt x="1488" y="142"/>
                  </a:lnTo>
                  <a:lnTo>
                    <a:pt x="1500" y="152"/>
                  </a:lnTo>
                  <a:lnTo>
                    <a:pt x="1510" y="164"/>
                  </a:lnTo>
                  <a:lnTo>
                    <a:pt x="1518" y="178"/>
                  </a:lnTo>
                  <a:lnTo>
                    <a:pt x="1524" y="194"/>
                  </a:lnTo>
                  <a:lnTo>
                    <a:pt x="1524" y="210"/>
                  </a:lnTo>
                  <a:lnTo>
                    <a:pt x="1524" y="210"/>
                  </a:lnTo>
                  <a:lnTo>
                    <a:pt x="1524" y="226"/>
                  </a:lnTo>
                  <a:lnTo>
                    <a:pt x="1518" y="242"/>
                  </a:lnTo>
                  <a:lnTo>
                    <a:pt x="1510" y="256"/>
                  </a:lnTo>
                  <a:lnTo>
                    <a:pt x="1500" y="268"/>
                  </a:lnTo>
                  <a:lnTo>
                    <a:pt x="1488" y="278"/>
                  </a:lnTo>
                  <a:lnTo>
                    <a:pt x="1474" y="286"/>
                  </a:lnTo>
                  <a:lnTo>
                    <a:pt x="1460" y="290"/>
                  </a:lnTo>
                  <a:lnTo>
                    <a:pt x="1444" y="292"/>
                  </a:lnTo>
                  <a:lnTo>
                    <a:pt x="688" y="292"/>
                  </a:lnTo>
                  <a:lnTo>
                    <a:pt x="688" y="292"/>
                  </a:lnTo>
                  <a:lnTo>
                    <a:pt x="672" y="290"/>
                  </a:lnTo>
                  <a:lnTo>
                    <a:pt x="656" y="286"/>
                  </a:lnTo>
                  <a:lnTo>
                    <a:pt x="642" y="278"/>
                  </a:lnTo>
                  <a:lnTo>
                    <a:pt x="630" y="268"/>
                  </a:lnTo>
                  <a:lnTo>
                    <a:pt x="620" y="256"/>
                  </a:lnTo>
                  <a:lnTo>
                    <a:pt x="612" y="242"/>
                  </a:lnTo>
                  <a:lnTo>
                    <a:pt x="608" y="226"/>
                  </a:lnTo>
                  <a:lnTo>
                    <a:pt x="606" y="210"/>
                  </a:lnTo>
                  <a:lnTo>
                    <a:pt x="606" y="210"/>
                  </a:lnTo>
                  <a:lnTo>
                    <a:pt x="608" y="194"/>
                  </a:lnTo>
                  <a:lnTo>
                    <a:pt x="612" y="178"/>
                  </a:lnTo>
                  <a:lnTo>
                    <a:pt x="620" y="164"/>
                  </a:lnTo>
                  <a:lnTo>
                    <a:pt x="630" y="152"/>
                  </a:lnTo>
                  <a:lnTo>
                    <a:pt x="642" y="142"/>
                  </a:lnTo>
                  <a:lnTo>
                    <a:pt x="656" y="136"/>
                  </a:lnTo>
                  <a:lnTo>
                    <a:pt x="672" y="130"/>
                  </a:lnTo>
                  <a:lnTo>
                    <a:pt x="688" y="128"/>
                  </a:lnTo>
                  <a:lnTo>
                    <a:pt x="688" y="128"/>
                  </a:lnTo>
                  <a:close/>
                  <a:moveTo>
                    <a:pt x="1240" y="3212"/>
                  </a:moveTo>
                  <a:lnTo>
                    <a:pt x="1236" y="3228"/>
                  </a:lnTo>
                  <a:lnTo>
                    <a:pt x="1232" y="3246"/>
                  </a:lnTo>
                  <a:lnTo>
                    <a:pt x="1226" y="3262"/>
                  </a:lnTo>
                  <a:lnTo>
                    <a:pt x="1218" y="3274"/>
                  </a:lnTo>
                  <a:lnTo>
                    <a:pt x="1212" y="3290"/>
                  </a:lnTo>
                  <a:lnTo>
                    <a:pt x="1200" y="3302"/>
                  </a:lnTo>
                  <a:lnTo>
                    <a:pt x="1188" y="3314"/>
                  </a:lnTo>
                  <a:lnTo>
                    <a:pt x="1176" y="3326"/>
                  </a:lnTo>
                  <a:lnTo>
                    <a:pt x="1164" y="3334"/>
                  </a:lnTo>
                  <a:lnTo>
                    <a:pt x="1150" y="3344"/>
                  </a:lnTo>
                  <a:lnTo>
                    <a:pt x="1134" y="3352"/>
                  </a:lnTo>
                  <a:lnTo>
                    <a:pt x="1118" y="3356"/>
                  </a:lnTo>
                  <a:lnTo>
                    <a:pt x="1100" y="3360"/>
                  </a:lnTo>
                  <a:lnTo>
                    <a:pt x="1082" y="3364"/>
                  </a:lnTo>
                  <a:lnTo>
                    <a:pt x="1066" y="3364"/>
                  </a:lnTo>
                  <a:lnTo>
                    <a:pt x="1048" y="3364"/>
                  </a:lnTo>
                  <a:lnTo>
                    <a:pt x="1030" y="3360"/>
                  </a:lnTo>
                  <a:lnTo>
                    <a:pt x="1014" y="3356"/>
                  </a:lnTo>
                  <a:lnTo>
                    <a:pt x="998" y="3352"/>
                  </a:lnTo>
                  <a:lnTo>
                    <a:pt x="982" y="3344"/>
                  </a:lnTo>
                  <a:lnTo>
                    <a:pt x="968" y="3334"/>
                  </a:lnTo>
                  <a:lnTo>
                    <a:pt x="954" y="3326"/>
                  </a:lnTo>
                  <a:lnTo>
                    <a:pt x="942" y="3314"/>
                  </a:lnTo>
                  <a:lnTo>
                    <a:pt x="932" y="3302"/>
                  </a:lnTo>
                  <a:lnTo>
                    <a:pt x="920" y="3290"/>
                  </a:lnTo>
                  <a:lnTo>
                    <a:pt x="912" y="3274"/>
                  </a:lnTo>
                  <a:lnTo>
                    <a:pt x="904" y="3262"/>
                  </a:lnTo>
                  <a:lnTo>
                    <a:pt x="898" y="3246"/>
                  </a:lnTo>
                  <a:lnTo>
                    <a:pt x="894" y="3228"/>
                  </a:lnTo>
                  <a:lnTo>
                    <a:pt x="892" y="3212"/>
                  </a:lnTo>
                  <a:lnTo>
                    <a:pt x="890" y="3196"/>
                  </a:lnTo>
                  <a:lnTo>
                    <a:pt x="892" y="3176"/>
                  </a:lnTo>
                  <a:lnTo>
                    <a:pt x="894" y="3160"/>
                  </a:lnTo>
                  <a:lnTo>
                    <a:pt x="898" y="3144"/>
                  </a:lnTo>
                  <a:lnTo>
                    <a:pt x="904" y="3130"/>
                  </a:lnTo>
                  <a:lnTo>
                    <a:pt x="912" y="3114"/>
                  </a:lnTo>
                  <a:lnTo>
                    <a:pt x="920" y="3100"/>
                  </a:lnTo>
                  <a:lnTo>
                    <a:pt x="932" y="3086"/>
                  </a:lnTo>
                  <a:lnTo>
                    <a:pt x="942" y="3074"/>
                  </a:lnTo>
                  <a:lnTo>
                    <a:pt x="954" y="3064"/>
                  </a:lnTo>
                  <a:lnTo>
                    <a:pt x="968" y="3054"/>
                  </a:lnTo>
                  <a:lnTo>
                    <a:pt x="982" y="3046"/>
                  </a:lnTo>
                  <a:lnTo>
                    <a:pt x="998" y="3040"/>
                  </a:lnTo>
                  <a:lnTo>
                    <a:pt x="1014" y="3032"/>
                  </a:lnTo>
                  <a:lnTo>
                    <a:pt x="1030" y="3028"/>
                  </a:lnTo>
                  <a:lnTo>
                    <a:pt x="1048" y="3026"/>
                  </a:lnTo>
                  <a:lnTo>
                    <a:pt x="1066" y="3024"/>
                  </a:lnTo>
                  <a:lnTo>
                    <a:pt x="1082" y="3026"/>
                  </a:lnTo>
                  <a:lnTo>
                    <a:pt x="1100" y="3028"/>
                  </a:lnTo>
                  <a:lnTo>
                    <a:pt x="1118" y="3032"/>
                  </a:lnTo>
                  <a:lnTo>
                    <a:pt x="1134" y="3040"/>
                  </a:lnTo>
                  <a:lnTo>
                    <a:pt x="1150" y="3046"/>
                  </a:lnTo>
                  <a:lnTo>
                    <a:pt x="1164" y="3054"/>
                  </a:lnTo>
                  <a:lnTo>
                    <a:pt x="1176" y="3064"/>
                  </a:lnTo>
                  <a:lnTo>
                    <a:pt x="1188" y="3074"/>
                  </a:lnTo>
                  <a:lnTo>
                    <a:pt x="1200" y="3086"/>
                  </a:lnTo>
                  <a:lnTo>
                    <a:pt x="1212" y="3100"/>
                  </a:lnTo>
                  <a:lnTo>
                    <a:pt x="1218" y="3114"/>
                  </a:lnTo>
                  <a:lnTo>
                    <a:pt x="1226" y="3130"/>
                  </a:lnTo>
                  <a:lnTo>
                    <a:pt x="1232" y="3144"/>
                  </a:lnTo>
                  <a:lnTo>
                    <a:pt x="1236" y="3160"/>
                  </a:lnTo>
                  <a:lnTo>
                    <a:pt x="1240" y="3176"/>
                  </a:lnTo>
                  <a:lnTo>
                    <a:pt x="1240" y="3196"/>
                  </a:lnTo>
                  <a:lnTo>
                    <a:pt x="1240" y="3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49" name="Freeform 208"/>
            <p:cNvSpPr>
              <a:spLocks noChangeAspect="1" noEditPoints="1"/>
            </p:cNvSpPr>
            <p:nvPr/>
          </p:nvSpPr>
          <p:spPr bwMode="auto">
            <a:xfrm>
              <a:off x="702619" y="3113450"/>
              <a:ext cx="176421" cy="241391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88" y="22"/>
                </a:cxn>
                <a:cxn ang="0">
                  <a:pos x="38" y="66"/>
                </a:cxn>
                <a:cxn ang="0">
                  <a:pos x="6" y="128"/>
                </a:cxn>
                <a:cxn ang="0">
                  <a:pos x="0" y="3474"/>
                </a:cxn>
                <a:cxn ang="0">
                  <a:pos x="6" y="3528"/>
                </a:cxn>
                <a:cxn ang="0">
                  <a:pos x="38" y="3590"/>
                </a:cxn>
                <a:cxn ang="0">
                  <a:pos x="88" y="3634"/>
                </a:cxn>
                <a:cxn ang="0">
                  <a:pos x="150" y="3656"/>
                </a:cxn>
                <a:cxn ang="0">
                  <a:pos x="2522" y="3656"/>
                </a:cxn>
                <a:cxn ang="0">
                  <a:pos x="2584" y="3634"/>
                </a:cxn>
                <a:cxn ang="0">
                  <a:pos x="2634" y="3590"/>
                </a:cxn>
                <a:cxn ang="0">
                  <a:pos x="2664" y="3528"/>
                </a:cxn>
                <a:cxn ang="0">
                  <a:pos x="2672" y="182"/>
                </a:cxn>
                <a:cxn ang="0">
                  <a:pos x="2664" y="128"/>
                </a:cxn>
                <a:cxn ang="0">
                  <a:pos x="2634" y="66"/>
                </a:cxn>
                <a:cxn ang="0">
                  <a:pos x="2584" y="22"/>
                </a:cxn>
                <a:cxn ang="0">
                  <a:pos x="2522" y="0"/>
                </a:cxn>
                <a:cxn ang="0">
                  <a:pos x="1474" y="3346"/>
                </a:cxn>
                <a:cxn ang="0">
                  <a:pos x="1454" y="3394"/>
                </a:cxn>
                <a:cxn ang="0">
                  <a:pos x="1414" y="3432"/>
                </a:cxn>
                <a:cxn ang="0">
                  <a:pos x="1364" y="3452"/>
                </a:cxn>
                <a:cxn ang="0">
                  <a:pos x="1308" y="3452"/>
                </a:cxn>
                <a:cxn ang="0">
                  <a:pos x="1256" y="3432"/>
                </a:cxn>
                <a:cxn ang="0">
                  <a:pos x="1218" y="3394"/>
                </a:cxn>
                <a:cxn ang="0">
                  <a:pos x="1198" y="3346"/>
                </a:cxn>
                <a:cxn ang="0">
                  <a:pos x="1198" y="3290"/>
                </a:cxn>
                <a:cxn ang="0">
                  <a:pos x="1218" y="3242"/>
                </a:cxn>
                <a:cxn ang="0">
                  <a:pos x="1256" y="3204"/>
                </a:cxn>
                <a:cxn ang="0">
                  <a:pos x="1308" y="3184"/>
                </a:cxn>
                <a:cxn ang="0">
                  <a:pos x="1364" y="3184"/>
                </a:cxn>
                <a:cxn ang="0">
                  <a:pos x="1414" y="3204"/>
                </a:cxn>
                <a:cxn ang="0">
                  <a:pos x="1454" y="3242"/>
                </a:cxn>
                <a:cxn ang="0">
                  <a:pos x="1474" y="3290"/>
                </a:cxn>
                <a:cxn ang="0">
                  <a:pos x="2490" y="2808"/>
                </a:cxn>
                <a:cxn ang="0">
                  <a:pos x="2484" y="2862"/>
                </a:cxn>
                <a:cxn ang="0">
                  <a:pos x="2452" y="2924"/>
                </a:cxn>
                <a:cxn ang="0">
                  <a:pos x="2402" y="2968"/>
                </a:cxn>
                <a:cxn ang="0">
                  <a:pos x="2340" y="2988"/>
                </a:cxn>
                <a:cxn ang="0">
                  <a:pos x="332" y="2988"/>
                </a:cxn>
                <a:cxn ang="0">
                  <a:pos x="268" y="2968"/>
                </a:cxn>
                <a:cxn ang="0">
                  <a:pos x="220" y="2924"/>
                </a:cxn>
                <a:cxn ang="0">
                  <a:pos x="188" y="2862"/>
                </a:cxn>
                <a:cxn ang="0">
                  <a:pos x="180" y="386"/>
                </a:cxn>
                <a:cxn ang="0">
                  <a:pos x="188" y="332"/>
                </a:cxn>
                <a:cxn ang="0">
                  <a:pos x="220" y="272"/>
                </a:cxn>
                <a:cxn ang="0">
                  <a:pos x="268" y="228"/>
                </a:cxn>
                <a:cxn ang="0">
                  <a:pos x="332" y="206"/>
                </a:cxn>
                <a:cxn ang="0">
                  <a:pos x="2340" y="206"/>
                </a:cxn>
                <a:cxn ang="0">
                  <a:pos x="2402" y="228"/>
                </a:cxn>
                <a:cxn ang="0">
                  <a:pos x="2452" y="272"/>
                </a:cxn>
                <a:cxn ang="0">
                  <a:pos x="2484" y="332"/>
                </a:cxn>
                <a:cxn ang="0">
                  <a:pos x="2490" y="2808"/>
                </a:cxn>
              </a:cxnLst>
              <a:rect l="0" t="0" r="r" b="b"/>
              <a:pathLst>
                <a:path w="2672" h="3656">
                  <a:moveTo>
                    <a:pt x="2504" y="0"/>
                  </a:moveTo>
                  <a:lnTo>
                    <a:pt x="168" y="0"/>
                  </a:lnTo>
                  <a:lnTo>
                    <a:pt x="168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18" y="8"/>
                  </a:lnTo>
                  <a:lnTo>
                    <a:pt x="102" y="14"/>
                  </a:lnTo>
                  <a:lnTo>
                    <a:pt x="88" y="22"/>
                  </a:lnTo>
                  <a:lnTo>
                    <a:pt x="74" y="30"/>
                  </a:lnTo>
                  <a:lnTo>
                    <a:pt x="60" y="42"/>
                  </a:lnTo>
                  <a:lnTo>
                    <a:pt x="48" y="54"/>
                  </a:lnTo>
                  <a:lnTo>
                    <a:pt x="38" y="66"/>
                  </a:lnTo>
                  <a:lnTo>
                    <a:pt x="28" y="80"/>
                  </a:lnTo>
                  <a:lnTo>
                    <a:pt x="20" y="94"/>
                  </a:lnTo>
                  <a:lnTo>
                    <a:pt x="12" y="110"/>
                  </a:lnTo>
                  <a:lnTo>
                    <a:pt x="6" y="128"/>
                  </a:lnTo>
                  <a:lnTo>
                    <a:pt x="2" y="144"/>
                  </a:lnTo>
                  <a:lnTo>
                    <a:pt x="0" y="162"/>
                  </a:lnTo>
                  <a:lnTo>
                    <a:pt x="0" y="182"/>
                  </a:lnTo>
                  <a:lnTo>
                    <a:pt x="0" y="3474"/>
                  </a:lnTo>
                  <a:lnTo>
                    <a:pt x="0" y="3474"/>
                  </a:lnTo>
                  <a:lnTo>
                    <a:pt x="0" y="3494"/>
                  </a:lnTo>
                  <a:lnTo>
                    <a:pt x="2" y="3512"/>
                  </a:lnTo>
                  <a:lnTo>
                    <a:pt x="6" y="3528"/>
                  </a:lnTo>
                  <a:lnTo>
                    <a:pt x="12" y="3546"/>
                  </a:lnTo>
                  <a:lnTo>
                    <a:pt x="20" y="3562"/>
                  </a:lnTo>
                  <a:lnTo>
                    <a:pt x="28" y="3576"/>
                  </a:lnTo>
                  <a:lnTo>
                    <a:pt x="38" y="3590"/>
                  </a:lnTo>
                  <a:lnTo>
                    <a:pt x="48" y="3602"/>
                  </a:lnTo>
                  <a:lnTo>
                    <a:pt x="60" y="3614"/>
                  </a:lnTo>
                  <a:lnTo>
                    <a:pt x="74" y="3626"/>
                  </a:lnTo>
                  <a:lnTo>
                    <a:pt x="88" y="3634"/>
                  </a:lnTo>
                  <a:lnTo>
                    <a:pt x="102" y="3642"/>
                  </a:lnTo>
                  <a:lnTo>
                    <a:pt x="118" y="3648"/>
                  </a:lnTo>
                  <a:lnTo>
                    <a:pt x="134" y="3652"/>
                  </a:lnTo>
                  <a:lnTo>
                    <a:pt x="150" y="3656"/>
                  </a:lnTo>
                  <a:lnTo>
                    <a:pt x="168" y="3656"/>
                  </a:lnTo>
                  <a:lnTo>
                    <a:pt x="2504" y="3656"/>
                  </a:lnTo>
                  <a:lnTo>
                    <a:pt x="2504" y="3656"/>
                  </a:lnTo>
                  <a:lnTo>
                    <a:pt x="2522" y="3656"/>
                  </a:lnTo>
                  <a:lnTo>
                    <a:pt x="2538" y="3652"/>
                  </a:lnTo>
                  <a:lnTo>
                    <a:pt x="2554" y="3648"/>
                  </a:lnTo>
                  <a:lnTo>
                    <a:pt x="2570" y="3642"/>
                  </a:lnTo>
                  <a:lnTo>
                    <a:pt x="2584" y="3634"/>
                  </a:lnTo>
                  <a:lnTo>
                    <a:pt x="2598" y="3626"/>
                  </a:lnTo>
                  <a:lnTo>
                    <a:pt x="2610" y="3614"/>
                  </a:lnTo>
                  <a:lnTo>
                    <a:pt x="2622" y="3602"/>
                  </a:lnTo>
                  <a:lnTo>
                    <a:pt x="2634" y="3590"/>
                  </a:lnTo>
                  <a:lnTo>
                    <a:pt x="2644" y="3576"/>
                  </a:lnTo>
                  <a:lnTo>
                    <a:pt x="2652" y="3562"/>
                  </a:lnTo>
                  <a:lnTo>
                    <a:pt x="2658" y="3546"/>
                  </a:lnTo>
                  <a:lnTo>
                    <a:pt x="2664" y="3528"/>
                  </a:lnTo>
                  <a:lnTo>
                    <a:pt x="2668" y="3512"/>
                  </a:lnTo>
                  <a:lnTo>
                    <a:pt x="2672" y="3494"/>
                  </a:lnTo>
                  <a:lnTo>
                    <a:pt x="2672" y="3474"/>
                  </a:lnTo>
                  <a:lnTo>
                    <a:pt x="2672" y="182"/>
                  </a:lnTo>
                  <a:lnTo>
                    <a:pt x="2672" y="182"/>
                  </a:lnTo>
                  <a:lnTo>
                    <a:pt x="2672" y="162"/>
                  </a:lnTo>
                  <a:lnTo>
                    <a:pt x="2668" y="144"/>
                  </a:lnTo>
                  <a:lnTo>
                    <a:pt x="2664" y="128"/>
                  </a:lnTo>
                  <a:lnTo>
                    <a:pt x="2658" y="110"/>
                  </a:lnTo>
                  <a:lnTo>
                    <a:pt x="2652" y="94"/>
                  </a:lnTo>
                  <a:lnTo>
                    <a:pt x="2644" y="80"/>
                  </a:lnTo>
                  <a:lnTo>
                    <a:pt x="2634" y="66"/>
                  </a:lnTo>
                  <a:lnTo>
                    <a:pt x="2622" y="54"/>
                  </a:lnTo>
                  <a:lnTo>
                    <a:pt x="2610" y="42"/>
                  </a:lnTo>
                  <a:lnTo>
                    <a:pt x="2598" y="30"/>
                  </a:lnTo>
                  <a:lnTo>
                    <a:pt x="2584" y="22"/>
                  </a:lnTo>
                  <a:lnTo>
                    <a:pt x="2570" y="14"/>
                  </a:lnTo>
                  <a:lnTo>
                    <a:pt x="2554" y="8"/>
                  </a:lnTo>
                  <a:lnTo>
                    <a:pt x="2538" y="4"/>
                  </a:lnTo>
                  <a:lnTo>
                    <a:pt x="2522" y="0"/>
                  </a:lnTo>
                  <a:lnTo>
                    <a:pt x="2504" y="0"/>
                  </a:lnTo>
                  <a:lnTo>
                    <a:pt x="2504" y="0"/>
                  </a:lnTo>
                  <a:close/>
                  <a:moveTo>
                    <a:pt x="1476" y="3332"/>
                  </a:moveTo>
                  <a:lnTo>
                    <a:pt x="1474" y="3346"/>
                  </a:lnTo>
                  <a:lnTo>
                    <a:pt x="1472" y="3358"/>
                  </a:lnTo>
                  <a:lnTo>
                    <a:pt x="1466" y="3372"/>
                  </a:lnTo>
                  <a:lnTo>
                    <a:pt x="1460" y="3382"/>
                  </a:lnTo>
                  <a:lnTo>
                    <a:pt x="1454" y="3394"/>
                  </a:lnTo>
                  <a:lnTo>
                    <a:pt x="1444" y="3406"/>
                  </a:lnTo>
                  <a:lnTo>
                    <a:pt x="1436" y="3414"/>
                  </a:lnTo>
                  <a:lnTo>
                    <a:pt x="1426" y="3424"/>
                  </a:lnTo>
                  <a:lnTo>
                    <a:pt x="1414" y="3432"/>
                  </a:lnTo>
                  <a:lnTo>
                    <a:pt x="1404" y="3438"/>
                  </a:lnTo>
                  <a:lnTo>
                    <a:pt x="1390" y="3444"/>
                  </a:lnTo>
                  <a:lnTo>
                    <a:pt x="1378" y="3448"/>
                  </a:lnTo>
                  <a:lnTo>
                    <a:pt x="1364" y="3452"/>
                  </a:lnTo>
                  <a:lnTo>
                    <a:pt x="1350" y="3454"/>
                  </a:lnTo>
                  <a:lnTo>
                    <a:pt x="1336" y="3454"/>
                  </a:lnTo>
                  <a:lnTo>
                    <a:pt x="1322" y="3454"/>
                  </a:lnTo>
                  <a:lnTo>
                    <a:pt x="1308" y="3452"/>
                  </a:lnTo>
                  <a:lnTo>
                    <a:pt x="1294" y="3448"/>
                  </a:lnTo>
                  <a:lnTo>
                    <a:pt x="1280" y="3444"/>
                  </a:lnTo>
                  <a:lnTo>
                    <a:pt x="1268" y="3438"/>
                  </a:lnTo>
                  <a:lnTo>
                    <a:pt x="1256" y="3432"/>
                  </a:lnTo>
                  <a:lnTo>
                    <a:pt x="1246" y="3424"/>
                  </a:lnTo>
                  <a:lnTo>
                    <a:pt x="1236" y="3414"/>
                  </a:lnTo>
                  <a:lnTo>
                    <a:pt x="1228" y="3406"/>
                  </a:lnTo>
                  <a:lnTo>
                    <a:pt x="1218" y="3394"/>
                  </a:lnTo>
                  <a:lnTo>
                    <a:pt x="1212" y="3382"/>
                  </a:lnTo>
                  <a:lnTo>
                    <a:pt x="1206" y="3372"/>
                  </a:lnTo>
                  <a:lnTo>
                    <a:pt x="1200" y="3358"/>
                  </a:lnTo>
                  <a:lnTo>
                    <a:pt x="1198" y="3346"/>
                  </a:lnTo>
                  <a:lnTo>
                    <a:pt x="1196" y="3332"/>
                  </a:lnTo>
                  <a:lnTo>
                    <a:pt x="1194" y="3318"/>
                  </a:lnTo>
                  <a:lnTo>
                    <a:pt x="1196" y="3304"/>
                  </a:lnTo>
                  <a:lnTo>
                    <a:pt x="1198" y="3290"/>
                  </a:lnTo>
                  <a:lnTo>
                    <a:pt x="1200" y="3278"/>
                  </a:lnTo>
                  <a:lnTo>
                    <a:pt x="1206" y="3266"/>
                  </a:lnTo>
                  <a:lnTo>
                    <a:pt x="1212" y="3252"/>
                  </a:lnTo>
                  <a:lnTo>
                    <a:pt x="1218" y="3242"/>
                  </a:lnTo>
                  <a:lnTo>
                    <a:pt x="1228" y="3230"/>
                  </a:lnTo>
                  <a:lnTo>
                    <a:pt x="1236" y="3220"/>
                  </a:lnTo>
                  <a:lnTo>
                    <a:pt x="1246" y="3212"/>
                  </a:lnTo>
                  <a:lnTo>
                    <a:pt x="1256" y="3204"/>
                  </a:lnTo>
                  <a:lnTo>
                    <a:pt x="1268" y="3196"/>
                  </a:lnTo>
                  <a:lnTo>
                    <a:pt x="1280" y="3192"/>
                  </a:lnTo>
                  <a:lnTo>
                    <a:pt x="1294" y="3186"/>
                  </a:lnTo>
                  <a:lnTo>
                    <a:pt x="1308" y="3184"/>
                  </a:lnTo>
                  <a:lnTo>
                    <a:pt x="1322" y="3182"/>
                  </a:lnTo>
                  <a:lnTo>
                    <a:pt x="1336" y="3180"/>
                  </a:lnTo>
                  <a:lnTo>
                    <a:pt x="1350" y="3182"/>
                  </a:lnTo>
                  <a:lnTo>
                    <a:pt x="1364" y="3184"/>
                  </a:lnTo>
                  <a:lnTo>
                    <a:pt x="1378" y="3186"/>
                  </a:lnTo>
                  <a:lnTo>
                    <a:pt x="1390" y="3192"/>
                  </a:lnTo>
                  <a:lnTo>
                    <a:pt x="1404" y="3196"/>
                  </a:lnTo>
                  <a:lnTo>
                    <a:pt x="1414" y="3204"/>
                  </a:lnTo>
                  <a:lnTo>
                    <a:pt x="1426" y="3212"/>
                  </a:lnTo>
                  <a:lnTo>
                    <a:pt x="1436" y="3220"/>
                  </a:lnTo>
                  <a:lnTo>
                    <a:pt x="1444" y="3230"/>
                  </a:lnTo>
                  <a:lnTo>
                    <a:pt x="1454" y="3242"/>
                  </a:lnTo>
                  <a:lnTo>
                    <a:pt x="1460" y="3252"/>
                  </a:lnTo>
                  <a:lnTo>
                    <a:pt x="1466" y="3266"/>
                  </a:lnTo>
                  <a:lnTo>
                    <a:pt x="1472" y="3278"/>
                  </a:lnTo>
                  <a:lnTo>
                    <a:pt x="1474" y="3290"/>
                  </a:lnTo>
                  <a:lnTo>
                    <a:pt x="1476" y="3304"/>
                  </a:lnTo>
                  <a:lnTo>
                    <a:pt x="1478" y="3318"/>
                  </a:lnTo>
                  <a:lnTo>
                    <a:pt x="1476" y="3332"/>
                  </a:lnTo>
                  <a:close/>
                  <a:moveTo>
                    <a:pt x="2490" y="2808"/>
                  </a:moveTo>
                  <a:lnTo>
                    <a:pt x="2490" y="2808"/>
                  </a:lnTo>
                  <a:lnTo>
                    <a:pt x="2490" y="2826"/>
                  </a:lnTo>
                  <a:lnTo>
                    <a:pt x="2488" y="2844"/>
                  </a:lnTo>
                  <a:lnTo>
                    <a:pt x="2484" y="2862"/>
                  </a:lnTo>
                  <a:lnTo>
                    <a:pt x="2478" y="2878"/>
                  </a:lnTo>
                  <a:lnTo>
                    <a:pt x="2470" y="2894"/>
                  </a:lnTo>
                  <a:lnTo>
                    <a:pt x="2462" y="2910"/>
                  </a:lnTo>
                  <a:lnTo>
                    <a:pt x="2452" y="2924"/>
                  </a:lnTo>
                  <a:lnTo>
                    <a:pt x="2442" y="2936"/>
                  </a:lnTo>
                  <a:lnTo>
                    <a:pt x="2430" y="2948"/>
                  </a:lnTo>
                  <a:lnTo>
                    <a:pt x="2416" y="2958"/>
                  </a:lnTo>
                  <a:lnTo>
                    <a:pt x="2402" y="2968"/>
                  </a:lnTo>
                  <a:lnTo>
                    <a:pt x="2388" y="2976"/>
                  </a:lnTo>
                  <a:lnTo>
                    <a:pt x="2372" y="2982"/>
                  </a:lnTo>
                  <a:lnTo>
                    <a:pt x="2356" y="2986"/>
                  </a:lnTo>
                  <a:lnTo>
                    <a:pt x="2340" y="2988"/>
                  </a:lnTo>
                  <a:lnTo>
                    <a:pt x="2322" y="2990"/>
                  </a:lnTo>
                  <a:lnTo>
                    <a:pt x="348" y="2990"/>
                  </a:lnTo>
                  <a:lnTo>
                    <a:pt x="348" y="2990"/>
                  </a:lnTo>
                  <a:lnTo>
                    <a:pt x="332" y="2988"/>
                  </a:lnTo>
                  <a:lnTo>
                    <a:pt x="314" y="2986"/>
                  </a:lnTo>
                  <a:lnTo>
                    <a:pt x="298" y="2982"/>
                  </a:lnTo>
                  <a:lnTo>
                    <a:pt x="284" y="2976"/>
                  </a:lnTo>
                  <a:lnTo>
                    <a:pt x="268" y="2968"/>
                  </a:lnTo>
                  <a:lnTo>
                    <a:pt x="254" y="2958"/>
                  </a:lnTo>
                  <a:lnTo>
                    <a:pt x="242" y="2948"/>
                  </a:lnTo>
                  <a:lnTo>
                    <a:pt x="230" y="2936"/>
                  </a:lnTo>
                  <a:lnTo>
                    <a:pt x="220" y="2924"/>
                  </a:lnTo>
                  <a:lnTo>
                    <a:pt x="210" y="2910"/>
                  </a:lnTo>
                  <a:lnTo>
                    <a:pt x="202" y="2894"/>
                  </a:lnTo>
                  <a:lnTo>
                    <a:pt x="194" y="2878"/>
                  </a:lnTo>
                  <a:lnTo>
                    <a:pt x="188" y="2862"/>
                  </a:lnTo>
                  <a:lnTo>
                    <a:pt x="184" y="2844"/>
                  </a:lnTo>
                  <a:lnTo>
                    <a:pt x="182" y="2826"/>
                  </a:lnTo>
                  <a:lnTo>
                    <a:pt x="180" y="2808"/>
                  </a:lnTo>
                  <a:lnTo>
                    <a:pt x="180" y="386"/>
                  </a:lnTo>
                  <a:lnTo>
                    <a:pt x="180" y="386"/>
                  </a:lnTo>
                  <a:lnTo>
                    <a:pt x="182" y="368"/>
                  </a:lnTo>
                  <a:lnTo>
                    <a:pt x="184" y="350"/>
                  </a:lnTo>
                  <a:lnTo>
                    <a:pt x="188" y="332"/>
                  </a:lnTo>
                  <a:lnTo>
                    <a:pt x="194" y="316"/>
                  </a:lnTo>
                  <a:lnTo>
                    <a:pt x="202" y="300"/>
                  </a:lnTo>
                  <a:lnTo>
                    <a:pt x="210" y="286"/>
                  </a:lnTo>
                  <a:lnTo>
                    <a:pt x="220" y="272"/>
                  </a:lnTo>
                  <a:lnTo>
                    <a:pt x="230" y="258"/>
                  </a:lnTo>
                  <a:lnTo>
                    <a:pt x="242" y="246"/>
                  </a:lnTo>
                  <a:lnTo>
                    <a:pt x="254" y="236"/>
                  </a:lnTo>
                  <a:lnTo>
                    <a:pt x="268" y="228"/>
                  </a:lnTo>
                  <a:lnTo>
                    <a:pt x="284" y="220"/>
                  </a:lnTo>
                  <a:lnTo>
                    <a:pt x="298" y="214"/>
                  </a:lnTo>
                  <a:lnTo>
                    <a:pt x="314" y="210"/>
                  </a:lnTo>
                  <a:lnTo>
                    <a:pt x="332" y="206"/>
                  </a:lnTo>
                  <a:lnTo>
                    <a:pt x="348" y="206"/>
                  </a:lnTo>
                  <a:lnTo>
                    <a:pt x="2322" y="206"/>
                  </a:lnTo>
                  <a:lnTo>
                    <a:pt x="2322" y="206"/>
                  </a:lnTo>
                  <a:lnTo>
                    <a:pt x="2340" y="206"/>
                  </a:lnTo>
                  <a:lnTo>
                    <a:pt x="2356" y="210"/>
                  </a:lnTo>
                  <a:lnTo>
                    <a:pt x="2372" y="214"/>
                  </a:lnTo>
                  <a:lnTo>
                    <a:pt x="2388" y="220"/>
                  </a:lnTo>
                  <a:lnTo>
                    <a:pt x="2402" y="228"/>
                  </a:lnTo>
                  <a:lnTo>
                    <a:pt x="2416" y="236"/>
                  </a:lnTo>
                  <a:lnTo>
                    <a:pt x="2430" y="246"/>
                  </a:lnTo>
                  <a:lnTo>
                    <a:pt x="2442" y="258"/>
                  </a:lnTo>
                  <a:lnTo>
                    <a:pt x="2452" y="272"/>
                  </a:lnTo>
                  <a:lnTo>
                    <a:pt x="2462" y="286"/>
                  </a:lnTo>
                  <a:lnTo>
                    <a:pt x="2470" y="300"/>
                  </a:lnTo>
                  <a:lnTo>
                    <a:pt x="2478" y="316"/>
                  </a:lnTo>
                  <a:lnTo>
                    <a:pt x="2484" y="332"/>
                  </a:lnTo>
                  <a:lnTo>
                    <a:pt x="2488" y="350"/>
                  </a:lnTo>
                  <a:lnTo>
                    <a:pt x="2490" y="368"/>
                  </a:lnTo>
                  <a:lnTo>
                    <a:pt x="2490" y="386"/>
                  </a:lnTo>
                  <a:lnTo>
                    <a:pt x="2490" y="280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52" name="ZoneTexte 151"/>
          <p:cNvSpPr txBox="1"/>
          <p:nvPr/>
        </p:nvSpPr>
        <p:spPr>
          <a:xfrm>
            <a:off x="3890695" y="4656299"/>
            <a:ext cx="510085" cy="25223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700"/>
              </a:lnSpc>
              <a:defRPr/>
            </a:pPr>
            <a:r>
              <a:rPr lang="en-US" sz="700" b="1" dirty="0" err="1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Aplicatii</a:t>
            </a: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&amp; </a:t>
            </a:r>
          </a:p>
          <a:p>
            <a:pPr>
              <a:lnSpc>
                <a:spcPts val="700"/>
              </a:lnSpc>
              <a:defRPr/>
            </a:pPr>
            <a:r>
              <a:rPr lang="en-US" sz="700" b="1" dirty="0" smtClean="0">
                <a:solidFill>
                  <a:prstClr val="white"/>
                </a:solidFill>
                <a:latin typeface="Calibri Light" panose="020F0302020204030204" pitchFamily="34" charset="0"/>
                <a:cs typeface="Arial" pitchFamily="34" charset="0"/>
              </a:rPr>
              <a:t>Site web</a:t>
            </a:r>
            <a:endParaRPr lang="en-US" sz="700" b="1" dirty="0">
              <a:solidFill>
                <a:prstClr val="white"/>
              </a:solidFill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4807972" y="4711198"/>
            <a:ext cx="629429" cy="2535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algn="ctr">
              <a:lnSpc>
                <a:spcPts val="900"/>
              </a:lnSpc>
              <a:defRPr sz="800">
                <a:latin typeface="Calibri Light" panose="020F0302020204030204" pitchFamily="34" charset="0"/>
                <a:cs typeface="Arial" pitchFamily="34" charset="0"/>
              </a:defRPr>
            </a:lvl1pPr>
          </a:lstStyle>
          <a:p>
            <a:pPr algn="r">
              <a:lnSpc>
                <a:spcPts val="700"/>
              </a:lnSpc>
              <a:defRPr/>
            </a:pPr>
            <a:r>
              <a:rPr lang="en-US" sz="700" b="1" dirty="0" smtClean="0">
                <a:solidFill>
                  <a:prstClr val="white"/>
                </a:solidFill>
              </a:rPr>
              <a:t>ATM-</a:t>
            </a:r>
            <a:r>
              <a:rPr lang="en-US" sz="700" b="1" dirty="0" err="1" smtClean="0">
                <a:solidFill>
                  <a:prstClr val="white"/>
                </a:solidFill>
              </a:rPr>
              <a:t>uri</a:t>
            </a:r>
            <a:endParaRPr lang="en-US" sz="700" b="1" dirty="0" smtClean="0">
              <a:solidFill>
                <a:prstClr val="white"/>
              </a:solidFill>
            </a:endParaRPr>
          </a:p>
          <a:p>
            <a:pPr algn="r">
              <a:lnSpc>
                <a:spcPts val="700"/>
              </a:lnSpc>
              <a:defRPr/>
            </a:pPr>
            <a:r>
              <a:rPr lang="en-US" sz="700" b="1" dirty="0" err="1" smtClean="0">
                <a:solidFill>
                  <a:prstClr val="white"/>
                </a:solidFill>
              </a:rPr>
              <a:t>imbunatatite</a:t>
            </a:r>
            <a:endParaRPr lang="en-US" sz="700" b="1" dirty="0">
              <a:solidFill>
                <a:prstClr val="white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4283968" y="4990041"/>
            <a:ext cx="614412" cy="16247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algn="ctr">
              <a:lnSpc>
                <a:spcPts val="900"/>
              </a:lnSpc>
              <a:defRPr sz="800">
                <a:latin typeface="Calibri Light" panose="020F0302020204030204" pitchFamily="34" charset="0"/>
                <a:cs typeface="Arial" pitchFamily="34" charset="0"/>
              </a:defRPr>
            </a:lvl1pPr>
          </a:lstStyle>
          <a:p>
            <a:pPr>
              <a:lnSpc>
                <a:spcPts val="700"/>
              </a:lnSpc>
              <a:defRPr/>
            </a:pPr>
            <a:r>
              <a:rPr lang="en-US" sz="700" b="1" dirty="0" err="1">
                <a:solidFill>
                  <a:prstClr val="white"/>
                </a:solidFill>
              </a:rPr>
              <a:t>Chatbot</a:t>
            </a:r>
            <a:endParaRPr lang="en-US" sz="700" b="1" dirty="0">
              <a:solidFill>
                <a:prstClr val="white"/>
              </a:solidFill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1108548" y="2318610"/>
            <a:ext cx="1872208" cy="277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377">
              <a:lnSpc>
                <a:spcPts val="1600"/>
              </a:lnSpc>
              <a:defRPr/>
            </a:pPr>
            <a:r>
              <a:rPr lang="en-US" b="1" kern="0" cap="all" dirty="0" err="1" smtClean="0">
                <a:solidFill>
                  <a:srgbClr val="595392">
                    <a:lumMod val="40000"/>
                    <a:lumOff val="60000"/>
                  </a:srgbClr>
                </a:solidFill>
                <a:latin typeface="Arial"/>
              </a:rPr>
              <a:t>agentii</a:t>
            </a:r>
            <a:endParaRPr lang="en-US" b="1" kern="0" cap="all" dirty="0">
              <a:solidFill>
                <a:srgbClr val="595392">
                  <a:lumMod val="40000"/>
                  <a:lumOff val="60000"/>
                </a:srgbClr>
              </a:solidFill>
              <a:latin typeface="Arial"/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6545518" y="1914750"/>
            <a:ext cx="1872208" cy="48435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377">
              <a:lnSpc>
                <a:spcPts val="1600"/>
              </a:lnSpc>
              <a:defRPr/>
            </a:pPr>
            <a:r>
              <a:rPr lang="en-US" b="1" kern="0" cap="all" dirty="0" err="1" smtClean="0">
                <a:solidFill>
                  <a:srgbClr val="595392"/>
                </a:solidFill>
                <a:latin typeface="Arial"/>
              </a:rPr>
              <a:t>Platforme</a:t>
            </a:r>
            <a:r>
              <a:rPr lang="en-US" b="1" kern="0" cap="all" dirty="0" smtClean="0">
                <a:solidFill>
                  <a:srgbClr val="595392"/>
                </a:solidFill>
                <a:latin typeface="Arial"/>
              </a:rPr>
              <a:t> la </a:t>
            </a:r>
            <a:r>
              <a:rPr lang="en-US" b="1" kern="0" cap="all" dirty="0" err="1" smtClean="0">
                <a:solidFill>
                  <a:srgbClr val="595392"/>
                </a:solidFill>
                <a:latin typeface="Arial"/>
              </a:rPr>
              <a:t>distanta</a:t>
            </a:r>
            <a:endParaRPr lang="en-US" b="1" kern="0" cap="all" dirty="0" smtClean="0">
              <a:solidFill>
                <a:srgbClr val="595392"/>
              </a:solidFill>
              <a:latin typeface="Arial"/>
            </a:endParaRPr>
          </a:p>
        </p:txBody>
      </p:sp>
      <p:sp>
        <p:nvSpPr>
          <p:cNvPr id="158" name="ZoneTexte 157"/>
          <p:cNvSpPr txBox="1"/>
          <p:nvPr/>
        </p:nvSpPr>
        <p:spPr>
          <a:xfrm>
            <a:off x="5610238" y="5625094"/>
            <a:ext cx="1871384" cy="4830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377">
              <a:lnSpc>
                <a:spcPts val="1600"/>
              </a:lnSpc>
              <a:defRPr/>
            </a:pPr>
            <a:r>
              <a:rPr lang="en-US" b="1" kern="0" cap="all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Servicii</a:t>
            </a:r>
            <a:r>
              <a:rPr lang="en-US" b="1" kern="0" cap="all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</a:p>
          <a:p>
            <a:pPr defTabSz="914377">
              <a:lnSpc>
                <a:spcPts val="1600"/>
              </a:lnSpc>
              <a:defRPr/>
            </a:pPr>
            <a:r>
              <a:rPr lang="en-US" b="1" kern="0" cap="all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self service</a:t>
            </a:r>
            <a:endParaRPr lang="en-US" b="1" kern="0" cap="all" dirty="0">
              <a:solidFill>
                <a:srgbClr val="595392">
                  <a:lumMod val="60000"/>
                  <a:lumOff val="40000"/>
                </a:srgbClr>
              </a:solidFill>
              <a:latin typeface="Arial"/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267431" y="3037874"/>
            <a:ext cx="2362197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marL="177800" indent="-177800">
              <a:buClr>
                <a:schemeClr val="tx2">
                  <a:lumMod val="75000"/>
                </a:schemeClr>
              </a:buClr>
              <a:buFont typeface="Wingdings" pitchFamily="2" charset="2"/>
              <a:buChar char="n"/>
              <a:defRPr sz="1200">
                <a:latin typeface="MV Boli" pitchFamily="2" charset="0"/>
                <a:cs typeface="MV Boli" pitchFamily="2" charset="0"/>
              </a:defRPr>
            </a:lvl1pPr>
          </a:lstStyle>
          <a:p>
            <a:pPr marL="0" indent="0">
              <a:buClr>
                <a:srgbClr val="C1BCBC">
                  <a:lumMod val="75000"/>
                </a:srgbClr>
              </a:buClr>
              <a:buNone/>
              <a:defRPr/>
            </a:pP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EXPERTIZA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mai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mare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prin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intermediul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canalelor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fizice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si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la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distanta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pentru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proiectele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cheie</a:t>
            </a:r>
            <a:r>
              <a:rPr lang="en-US" sz="1000" b="1" kern="0" dirty="0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 ale </a:t>
            </a:r>
            <a:r>
              <a:rPr lang="en-US" sz="1000" b="1" kern="0" dirty="0" err="1" smtClean="0">
                <a:solidFill>
                  <a:srgbClr val="595392">
                    <a:lumMod val="60000"/>
                    <a:lumOff val="40000"/>
                  </a:srgbClr>
                </a:solidFill>
                <a:latin typeface="Arial"/>
              </a:rPr>
              <a:t>clientilor</a:t>
            </a:r>
            <a:endParaRPr lang="en-US" sz="1000" b="1" kern="0" dirty="0" smtClean="0">
              <a:solidFill>
                <a:srgbClr val="595392">
                  <a:lumMod val="60000"/>
                  <a:lumOff val="40000"/>
                </a:srgbClr>
              </a:solidFill>
              <a:latin typeface="Arial"/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2288776" y="5625094"/>
            <a:ext cx="2343077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indent="0">
              <a:buClr>
                <a:schemeClr val="tx2">
                  <a:lumMod val="75000"/>
                </a:schemeClr>
              </a:buClr>
              <a:buFont typeface="Wingdings" pitchFamily="2" charset="2"/>
              <a:buNone/>
              <a:defRPr sz="1400" b="1">
                <a:latin typeface="MV Boli" pitchFamily="2" charset="0"/>
                <a:cs typeface="MV Boli" pitchFamily="2" charset="0"/>
              </a:defRPr>
            </a:lvl1pPr>
          </a:lstStyle>
          <a:p>
            <a:pPr>
              <a:buClr>
                <a:srgbClr val="C1BCBC">
                  <a:lumMod val="75000"/>
                </a:srgbClr>
              </a:buClr>
              <a:defRPr/>
            </a:pPr>
            <a:r>
              <a:rPr lang="en-US" sz="1000" kern="0" dirty="0" smtClean="0">
                <a:solidFill>
                  <a:srgbClr val="595392"/>
                </a:solidFill>
                <a:latin typeface="Arial"/>
              </a:rPr>
              <a:t>EFICIENTA </a:t>
            </a:r>
            <a:r>
              <a:rPr lang="en-US" sz="1000" kern="0" dirty="0" err="1" smtClean="0">
                <a:solidFill>
                  <a:srgbClr val="595392"/>
                </a:solidFill>
                <a:latin typeface="Arial"/>
              </a:rPr>
              <a:t>mai</a:t>
            </a:r>
            <a:r>
              <a:rPr lang="en-US" sz="1000" kern="0" dirty="0" smtClean="0">
                <a:solidFill>
                  <a:srgbClr val="595392"/>
                </a:solidFill>
                <a:latin typeface="Arial"/>
              </a:rPr>
              <a:t> mare </a:t>
            </a:r>
            <a:r>
              <a:rPr lang="en-US" sz="1000" kern="0" dirty="0" err="1" smtClean="0">
                <a:solidFill>
                  <a:srgbClr val="595392"/>
                </a:solidFill>
                <a:latin typeface="Arial"/>
              </a:rPr>
              <a:t>pentru</a:t>
            </a:r>
            <a:r>
              <a:rPr lang="en-US" sz="1000" kern="0" dirty="0" smtClean="0">
                <a:solidFill>
                  <a:srgbClr val="595392"/>
                </a:solidFill>
                <a:latin typeface="Arial"/>
              </a:rPr>
              <a:t> </a:t>
            </a:r>
            <a:r>
              <a:rPr lang="en-US" sz="1000" kern="0" dirty="0" err="1" smtClean="0">
                <a:solidFill>
                  <a:srgbClr val="595392"/>
                </a:solidFill>
                <a:latin typeface="Arial"/>
              </a:rPr>
              <a:t>operatiunile</a:t>
            </a:r>
            <a:r>
              <a:rPr lang="en-US" sz="1000" kern="0" dirty="0" smtClean="0">
                <a:solidFill>
                  <a:srgbClr val="595392"/>
                </a:solidFill>
                <a:latin typeface="Arial"/>
              </a:rPr>
              <a:t> </a:t>
            </a:r>
            <a:r>
              <a:rPr lang="en-US" sz="1000" kern="0" dirty="0" err="1" smtClean="0">
                <a:solidFill>
                  <a:srgbClr val="595392"/>
                </a:solidFill>
                <a:latin typeface="Arial"/>
              </a:rPr>
              <a:t>bancare</a:t>
            </a:r>
            <a:r>
              <a:rPr lang="en-US" sz="1000" kern="0" dirty="0" smtClean="0">
                <a:solidFill>
                  <a:srgbClr val="595392"/>
                </a:solidFill>
                <a:latin typeface="Arial"/>
              </a:rPr>
              <a:t> </a:t>
            </a:r>
            <a:r>
              <a:rPr lang="en-US" sz="1000" kern="0" dirty="0" err="1" smtClean="0">
                <a:solidFill>
                  <a:srgbClr val="595392"/>
                </a:solidFill>
                <a:latin typeface="Arial"/>
              </a:rPr>
              <a:t>zilnice</a:t>
            </a:r>
            <a:endParaRPr lang="en-US" sz="1000" kern="0" dirty="0">
              <a:solidFill>
                <a:srgbClr val="59539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52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36" y="138499"/>
            <a:ext cx="8720966" cy="553998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COMPANII– </a:t>
            </a:r>
            <a:r>
              <a:rPr lang="en-US" sz="1800" b="1" dirty="0" err="1">
                <a:solidFill>
                  <a:srgbClr val="E60028"/>
                </a:solidFill>
              </a:rPr>
              <a:t>activarea</a:t>
            </a:r>
            <a:r>
              <a:rPr lang="en-US" sz="1800" b="1" dirty="0">
                <a:solidFill>
                  <a:srgbClr val="E60028"/>
                </a:solidFill>
              </a:rPr>
              <a:t> </a:t>
            </a:r>
            <a:r>
              <a:rPr lang="en-US" sz="1800" b="1" dirty="0" smtClean="0">
                <a:solidFill>
                  <a:srgbClr val="E60028"/>
                </a:solidFill>
              </a:rPr>
              <a:t>PARGHIILOR DE CRESTERE a </a:t>
            </a:r>
            <a:r>
              <a:rPr lang="en-US" sz="1800" b="1" dirty="0" err="1">
                <a:solidFill>
                  <a:srgbClr val="E60028"/>
                </a:solidFill>
              </a:rPr>
              <a:t>valorii</a:t>
            </a:r>
            <a:r>
              <a:rPr lang="en-US" sz="1800" b="1" dirty="0">
                <a:solidFill>
                  <a:srgbClr val="E60028"/>
                </a:solidFill>
              </a:rPr>
              <a:t> </a:t>
            </a:r>
            <a:r>
              <a:rPr lang="en-US" sz="1800" b="1" dirty="0" err="1">
                <a:solidFill>
                  <a:srgbClr val="E60028"/>
                </a:solidFill>
              </a:rPr>
              <a:t>si</a:t>
            </a:r>
            <a:r>
              <a:rPr lang="en-US" sz="1800" b="1" dirty="0">
                <a:solidFill>
                  <a:srgbClr val="E60028"/>
                </a:solidFill>
              </a:rPr>
              <a:t> </a:t>
            </a:r>
            <a:r>
              <a:rPr lang="en-US" sz="1800" b="1" dirty="0" err="1">
                <a:solidFill>
                  <a:srgbClr val="E60028"/>
                </a:solidFill>
              </a:rPr>
              <a:t>cresterea</a:t>
            </a:r>
            <a:r>
              <a:rPr lang="en-US" sz="1800" b="1" dirty="0">
                <a:solidFill>
                  <a:srgbClr val="E60028"/>
                </a:solidFill>
              </a:rPr>
              <a:t> </a:t>
            </a:r>
            <a:r>
              <a:rPr lang="en-US" sz="1800" b="1" dirty="0" smtClean="0">
                <a:solidFill>
                  <a:srgbClr val="E60028"/>
                </a:solidFill>
              </a:rPr>
              <a:t>continua  A  ACORDARII CREDITELOR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6085" y="6034783"/>
            <a:ext cx="3868881" cy="205621"/>
          </a:xfrm>
          <a:prstGeom prst="rect">
            <a:avLst/>
          </a:prstGeom>
          <a:noFill/>
        </p:spPr>
        <p:txBody>
          <a:bodyPr wrap="square" lIns="33236" tIns="33236" rIns="33236" bIns="33236" rtlCol="0" anchor="ctr">
            <a:spAutoFit/>
          </a:bodyPr>
          <a:lstStyle/>
          <a:p>
            <a:pPr>
              <a:spcBef>
                <a:spcPts val="1477"/>
              </a:spcBef>
              <a:buClr>
                <a:schemeClr val="bg2"/>
              </a:buClr>
              <a:buSzPct val="90000"/>
            </a:pPr>
            <a:endParaRPr lang="en-US" sz="900" i="1" dirty="0">
              <a:latin typeface="Arial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52" y="1676526"/>
            <a:ext cx="2651760" cy="80227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ctr">
              <a:spcBef>
                <a:spcPct val="30000"/>
              </a:spcBef>
              <a:defRPr/>
            </a:pPr>
            <a:r>
              <a:rPr lang="pt-BR" sz="12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Focus pe instrumentele de crestere a valorii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552" y="2621331"/>
            <a:ext cx="2651760" cy="35729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/>
              <a:t>      </a:t>
            </a:r>
            <a:r>
              <a:rPr lang="en-US" sz="1000" b="1" u="sng" dirty="0" err="1" smtClean="0"/>
              <a:t>Obiectiv</a:t>
            </a:r>
            <a:r>
              <a:rPr lang="en-US" sz="1000" b="1" u="sng" dirty="0" smtClean="0"/>
              <a:t> principal: </a:t>
            </a:r>
            <a:r>
              <a:rPr lang="en-US" sz="1000" b="1" dirty="0" err="1" smtClean="0"/>
              <a:t>obtinerea</a:t>
            </a:r>
            <a:r>
              <a:rPr lang="en-US" sz="1000" b="1" dirty="0" smtClean="0"/>
              <a:t> </a:t>
            </a:r>
            <a:r>
              <a:rPr lang="en-US" sz="1000" b="1" dirty="0" err="1"/>
              <a:t>maximului</a:t>
            </a:r>
            <a:r>
              <a:rPr lang="en-US" sz="1000" b="1" dirty="0"/>
              <a:t> de </a:t>
            </a:r>
            <a:r>
              <a:rPr lang="en-US" sz="1000" b="1" dirty="0" err="1"/>
              <a:t>valoare</a:t>
            </a:r>
            <a:r>
              <a:rPr lang="en-US" sz="1000" b="1" dirty="0"/>
              <a:t> de la </a:t>
            </a:r>
            <a:r>
              <a:rPr lang="en-US" sz="1000" b="1" dirty="0" err="1"/>
              <a:t>clientii</a:t>
            </a:r>
            <a:r>
              <a:rPr lang="en-US" sz="1000" b="1" dirty="0"/>
              <a:t> </a:t>
            </a:r>
            <a:r>
              <a:rPr lang="en-US" sz="1000" b="1" dirty="0" err="1"/>
              <a:t>existenti</a:t>
            </a:r>
            <a:r>
              <a:rPr lang="en-US" sz="1000" b="1" dirty="0"/>
              <a:t> </a:t>
            </a:r>
            <a:r>
              <a:rPr lang="en-US" sz="1000" b="1" dirty="0" err="1"/>
              <a:t>si</a:t>
            </a:r>
            <a:r>
              <a:rPr lang="en-US" sz="1000" b="1" dirty="0"/>
              <a:t> </a:t>
            </a:r>
            <a:r>
              <a:rPr lang="en-US" sz="1000" b="1" dirty="0" err="1"/>
              <a:t>dezvoltarea</a:t>
            </a:r>
            <a:r>
              <a:rPr lang="en-US" sz="1000" b="1" dirty="0"/>
              <a:t> </a:t>
            </a:r>
            <a:r>
              <a:rPr lang="en-US" sz="1000" b="1" dirty="0" err="1"/>
              <a:t>unor</a:t>
            </a:r>
            <a:r>
              <a:rPr lang="en-US" sz="1000" b="1" dirty="0"/>
              <a:t> </a:t>
            </a:r>
            <a:r>
              <a:rPr lang="en-US" sz="1000" b="1" dirty="0" err="1"/>
              <a:t>noi</a:t>
            </a:r>
            <a:r>
              <a:rPr lang="en-US" sz="1000" b="1" dirty="0"/>
              <a:t> </a:t>
            </a:r>
            <a:r>
              <a:rPr lang="en-US" sz="1000" b="1" dirty="0" err="1"/>
              <a:t>parghii</a:t>
            </a:r>
            <a:r>
              <a:rPr lang="en-US" sz="1000" b="1" dirty="0"/>
              <a:t> de </a:t>
            </a:r>
            <a:r>
              <a:rPr lang="en-US" sz="1000" b="1" dirty="0" err="1"/>
              <a:t>crestere</a:t>
            </a:r>
            <a:endParaRPr lang="en-US" sz="1000" b="1" dirty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/>
              <a:t>Continuarea</a:t>
            </a:r>
            <a:r>
              <a:rPr lang="en-US" sz="1000" dirty="0" smtClean="0"/>
              <a:t> </a:t>
            </a:r>
            <a:r>
              <a:rPr lang="en-US" sz="1000" dirty="0" err="1"/>
              <a:t>imbunatatirii</a:t>
            </a:r>
            <a:r>
              <a:rPr lang="en-US" sz="1000" dirty="0"/>
              <a:t> </a:t>
            </a:r>
            <a:r>
              <a:rPr lang="en-US" sz="1000" b="1" dirty="0" err="1"/>
              <a:t>profitabilitatii</a:t>
            </a:r>
            <a:r>
              <a:rPr lang="en-US" sz="1000" b="1" dirty="0"/>
              <a:t> </a:t>
            </a:r>
            <a:r>
              <a:rPr lang="en-US" sz="1000" b="1" dirty="0" err="1"/>
              <a:t>portofoliului</a:t>
            </a:r>
            <a:r>
              <a:rPr lang="en-US" sz="1000" dirty="0"/>
              <a:t> existent </a:t>
            </a:r>
            <a:r>
              <a:rPr lang="en-US" sz="1000" dirty="0" err="1"/>
              <a:t>prin</a:t>
            </a:r>
            <a:r>
              <a:rPr lang="en-US" sz="1000" dirty="0"/>
              <a:t> </a:t>
            </a:r>
            <a:r>
              <a:rPr lang="en-US" sz="1000" dirty="0" err="1"/>
              <a:t>cresterea</a:t>
            </a:r>
            <a:r>
              <a:rPr lang="en-US" sz="1000" dirty="0"/>
              <a:t> </a:t>
            </a:r>
            <a:r>
              <a:rPr lang="en-US" sz="1000" dirty="0" err="1" smtClean="0"/>
              <a:t>ponderii</a:t>
            </a:r>
            <a:r>
              <a:rPr lang="en-US" sz="1000" dirty="0" smtClean="0"/>
              <a:t> </a:t>
            </a:r>
            <a:r>
              <a:rPr lang="en-US" sz="1000" b="1" dirty="0" err="1" smtClean="0"/>
              <a:t>clientilor</a:t>
            </a:r>
            <a:r>
              <a:rPr lang="en-US" sz="1000" b="1" dirty="0" smtClean="0"/>
              <a:t> care ne </a:t>
            </a:r>
            <a:r>
              <a:rPr lang="en-US" sz="1000" b="1" dirty="0" err="1" smtClean="0"/>
              <a:t>aleg</a:t>
            </a:r>
            <a:r>
              <a:rPr lang="en-US" sz="1000" b="1" dirty="0" smtClean="0"/>
              <a:t> ca </a:t>
            </a:r>
            <a:r>
              <a:rPr lang="en-US" sz="1000" b="1" dirty="0" err="1" smtClean="0"/>
              <a:t>banca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principala</a:t>
            </a:r>
            <a:endParaRPr lang="en-US" sz="1000" b="1" dirty="0" smtClean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/>
              <a:t>Implementarea</a:t>
            </a:r>
            <a:r>
              <a:rPr lang="en-US" sz="1000" dirty="0" smtClean="0"/>
              <a:t> </a:t>
            </a:r>
            <a:r>
              <a:rPr lang="en-US" sz="1000" dirty="0" err="1"/>
              <a:t>unui</a:t>
            </a:r>
            <a:r>
              <a:rPr lang="en-US" sz="1000" dirty="0"/>
              <a:t> </a:t>
            </a:r>
            <a:r>
              <a:rPr lang="en-US" sz="1000" dirty="0" err="1" smtClean="0"/>
              <a:t>proces</a:t>
            </a:r>
            <a:r>
              <a:rPr lang="en-US" sz="1000" dirty="0" smtClean="0"/>
              <a:t> </a:t>
            </a:r>
            <a:r>
              <a:rPr lang="en-US" sz="1000" dirty="0"/>
              <a:t>superior de </a:t>
            </a:r>
            <a:r>
              <a:rPr lang="en-US" sz="1000" b="1" dirty="0" smtClean="0"/>
              <a:t>management al </a:t>
            </a:r>
            <a:r>
              <a:rPr lang="en-US" sz="1000" b="1" dirty="0" err="1" smtClean="0"/>
              <a:t>vanzarii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si</a:t>
            </a:r>
            <a:r>
              <a:rPr lang="en-US" sz="1000" b="1" dirty="0" smtClean="0"/>
              <a:t> de </a:t>
            </a:r>
            <a:r>
              <a:rPr lang="en-US" sz="1000" b="1" dirty="0" err="1" smtClean="0"/>
              <a:t>monitorizare</a:t>
            </a:r>
            <a:r>
              <a:rPr lang="en-US" sz="1000" b="1" dirty="0" smtClean="0"/>
              <a:t> </a:t>
            </a:r>
            <a:r>
              <a:rPr lang="en-US" sz="1000" dirty="0" smtClean="0"/>
              <a:t>care </a:t>
            </a:r>
            <a:r>
              <a:rPr lang="en-US" sz="1000" dirty="0" err="1"/>
              <a:t>sa</a:t>
            </a:r>
            <a:r>
              <a:rPr lang="en-US" sz="1000" dirty="0"/>
              <a:t> </a:t>
            </a:r>
            <a:r>
              <a:rPr lang="en-US" sz="1000" dirty="0" err="1"/>
              <a:t>sustina</a:t>
            </a:r>
            <a:r>
              <a:rPr lang="en-US" sz="1000" dirty="0"/>
              <a:t> </a:t>
            </a:r>
            <a:r>
              <a:rPr lang="en-US" sz="1000" dirty="0" err="1"/>
              <a:t>performanta</a:t>
            </a:r>
            <a:r>
              <a:rPr lang="en-US" sz="1000" dirty="0"/>
              <a:t> </a:t>
            </a:r>
            <a:r>
              <a:rPr lang="en-US" sz="1000" dirty="0" err="1"/>
              <a:t>comerciala</a:t>
            </a:r>
            <a:endParaRPr lang="en-US" sz="1000" dirty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/>
              <a:t>Intensificarea</a:t>
            </a:r>
            <a:r>
              <a:rPr lang="en-US" sz="1000" dirty="0"/>
              <a:t> </a:t>
            </a:r>
            <a:r>
              <a:rPr lang="en-US" sz="1000" dirty="0" err="1"/>
              <a:t>vanzarii</a:t>
            </a:r>
            <a:r>
              <a:rPr lang="en-US" sz="1000" dirty="0"/>
              <a:t> </a:t>
            </a:r>
            <a:r>
              <a:rPr lang="en-US" sz="1000" dirty="0" err="1"/>
              <a:t>incrucisate</a:t>
            </a:r>
            <a:r>
              <a:rPr lang="en-US" sz="1000" dirty="0"/>
              <a:t> de </a:t>
            </a:r>
            <a:r>
              <a:rPr lang="en-US" sz="1000" dirty="0" err="1"/>
              <a:t>produse</a:t>
            </a:r>
            <a:r>
              <a:rPr lang="en-US" sz="1000" dirty="0"/>
              <a:t> care </a:t>
            </a:r>
            <a:r>
              <a:rPr lang="en-US" sz="1000" dirty="0" err="1"/>
              <a:t>sa</a:t>
            </a:r>
            <a:r>
              <a:rPr lang="en-US" sz="1000" dirty="0"/>
              <a:t> </a:t>
            </a:r>
            <a:r>
              <a:rPr lang="en-US" sz="1000" dirty="0" err="1"/>
              <a:t>compenseze</a:t>
            </a:r>
            <a:r>
              <a:rPr lang="en-US" sz="1000" dirty="0"/>
              <a:t> </a:t>
            </a:r>
            <a:r>
              <a:rPr lang="en-US" sz="1000" dirty="0" err="1"/>
              <a:t>presiunea</a:t>
            </a:r>
            <a:r>
              <a:rPr lang="en-US" sz="1000" dirty="0"/>
              <a:t> </a:t>
            </a:r>
            <a:r>
              <a:rPr lang="en-US" sz="1000" dirty="0" err="1" smtClean="0"/>
              <a:t>preturilor</a:t>
            </a:r>
            <a:r>
              <a:rPr lang="en-US" sz="1000" dirty="0" smtClean="0"/>
              <a:t> </a:t>
            </a:r>
            <a:r>
              <a:rPr lang="en-US" sz="1000" dirty="0" err="1" smtClean="0"/>
              <a:t>activitatilor</a:t>
            </a:r>
            <a:r>
              <a:rPr lang="en-US" sz="1000" dirty="0" smtClean="0"/>
              <a:t> </a:t>
            </a:r>
            <a:r>
              <a:rPr lang="en-US" sz="1000" dirty="0" err="1"/>
              <a:t>traditionale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care </a:t>
            </a:r>
            <a:r>
              <a:rPr lang="en-US" sz="1000" dirty="0" err="1"/>
              <a:t>sa</a:t>
            </a:r>
            <a:r>
              <a:rPr lang="en-US" sz="1000" dirty="0"/>
              <a:t> </a:t>
            </a:r>
            <a:r>
              <a:rPr lang="en-US" sz="1000" dirty="0" err="1"/>
              <a:t>activeze</a:t>
            </a:r>
            <a:r>
              <a:rPr lang="en-US" sz="1000" dirty="0"/>
              <a:t> </a:t>
            </a:r>
            <a:r>
              <a:rPr lang="en-US" sz="1000" b="1" dirty="0" err="1"/>
              <a:t>cresterea</a:t>
            </a:r>
            <a:r>
              <a:rPr lang="en-US" sz="1000" b="1" dirty="0"/>
              <a:t> de </a:t>
            </a:r>
            <a:r>
              <a:rPr lang="en-US" sz="1000" b="1" dirty="0" err="1"/>
              <a:t>valoare</a:t>
            </a:r>
            <a:r>
              <a:rPr lang="en-US" sz="1000" b="1" dirty="0"/>
              <a:t> </a:t>
            </a:r>
            <a:r>
              <a:rPr lang="en-US" sz="1000" dirty="0"/>
              <a:t>– </a:t>
            </a:r>
            <a:r>
              <a:rPr lang="en-US" sz="1000" dirty="0" err="1"/>
              <a:t>finantare</a:t>
            </a:r>
            <a:r>
              <a:rPr lang="en-US" sz="1000" dirty="0"/>
              <a:t> </a:t>
            </a:r>
            <a:r>
              <a:rPr lang="en-US" sz="1000" dirty="0" err="1"/>
              <a:t>structurata</a:t>
            </a:r>
            <a:r>
              <a:rPr lang="en-US" sz="1000" dirty="0"/>
              <a:t>, corporate finance, </a:t>
            </a:r>
            <a:r>
              <a:rPr lang="en-US" sz="1000" dirty="0" err="1"/>
              <a:t>produse</a:t>
            </a:r>
            <a:r>
              <a:rPr lang="en-US" sz="1000" dirty="0"/>
              <a:t> derivate, GTB – </a:t>
            </a:r>
            <a:r>
              <a:rPr lang="en-US" sz="1000" dirty="0" err="1" smtClean="0"/>
              <a:t>asigurand</a:t>
            </a:r>
            <a:r>
              <a:rPr lang="en-US" sz="1000" dirty="0" smtClean="0"/>
              <a:t> </a:t>
            </a:r>
            <a:r>
              <a:rPr lang="en-US" sz="1000" dirty="0" err="1" smtClean="0"/>
              <a:t>promovarea</a:t>
            </a:r>
            <a:r>
              <a:rPr lang="en-US" sz="1000" dirty="0" smtClean="0"/>
              <a:t> </a:t>
            </a:r>
            <a:r>
              <a:rPr lang="en-US" sz="1000" dirty="0" err="1" smtClean="0"/>
              <a:t>acestora</a:t>
            </a:r>
            <a:r>
              <a:rPr lang="en-US" sz="1000" dirty="0" smtClean="0"/>
              <a:t> </a:t>
            </a:r>
            <a:r>
              <a:rPr lang="en-US" sz="1000" dirty="0" err="1"/>
              <a:t>catre</a:t>
            </a:r>
            <a:r>
              <a:rPr lang="en-US" sz="1000" dirty="0"/>
              <a:t> </a:t>
            </a:r>
            <a:r>
              <a:rPr lang="en-US" sz="1000" dirty="0" err="1"/>
              <a:t>toate</a:t>
            </a:r>
            <a:r>
              <a:rPr lang="en-US" sz="1000" dirty="0"/>
              <a:t> </a:t>
            </a:r>
            <a:r>
              <a:rPr lang="en-US" sz="1000" dirty="0" err="1"/>
              <a:t>segmentele</a:t>
            </a:r>
            <a:r>
              <a:rPr lang="en-US" sz="1000" dirty="0"/>
              <a:t> de </a:t>
            </a:r>
            <a:r>
              <a:rPr lang="en-US" sz="1000" dirty="0" err="1"/>
              <a:t>clienti</a:t>
            </a:r>
            <a:endParaRPr lang="en-US" sz="1000" dirty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/>
              <a:t>Continuarea</a:t>
            </a:r>
            <a:r>
              <a:rPr lang="en-US" sz="1000" dirty="0"/>
              <a:t> </a:t>
            </a:r>
            <a:r>
              <a:rPr lang="en-US" sz="1000" dirty="0" err="1"/>
              <a:t>dezvoltarii</a:t>
            </a:r>
            <a:r>
              <a:rPr lang="en-US" sz="1000" dirty="0"/>
              <a:t> </a:t>
            </a:r>
            <a:r>
              <a:rPr lang="en-US" sz="1000" b="1" dirty="0" err="1" smtClean="0"/>
              <a:t>sinergiilor</a:t>
            </a:r>
            <a:r>
              <a:rPr lang="en-US" sz="1000" dirty="0"/>
              <a:t> </a:t>
            </a:r>
            <a:r>
              <a:rPr lang="en-US" sz="1000" dirty="0" smtClean="0"/>
              <a:t>cu </a:t>
            </a:r>
            <a:r>
              <a:rPr lang="en-US" sz="1000" dirty="0" err="1" smtClean="0"/>
              <a:t>segmentul</a:t>
            </a:r>
            <a:r>
              <a:rPr lang="en-US" sz="1000" dirty="0" smtClean="0"/>
              <a:t> </a:t>
            </a:r>
            <a:r>
              <a:rPr lang="en-US" sz="1000" dirty="0"/>
              <a:t>retail, </a:t>
            </a:r>
            <a:r>
              <a:rPr lang="en-US" sz="1000" dirty="0" err="1" smtClean="0"/>
              <a:t>subsidiarele</a:t>
            </a:r>
            <a:r>
              <a:rPr lang="en-US" sz="1000" dirty="0" smtClean="0"/>
              <a:t> </a:t>
            </a:r>
            <a:r>
              <a:rPr lang="en-US" sz="1000" dirty="0" err="1"/>
              <a:t>specializate</a:t>
            </a:r>
            <a:r>
              <a:rPr lang="en-US" sz="1000" dirty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grupul</a:t>
            </a:r>
            <a:r>
              <a:rPr lang="en-US" sz="1000" dirty="0"/>
              <a:t> SG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054" y="1677994"/>
            <a:ext cx="2651760" cy="813739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Optimizarea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proceselor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structurii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organizationale</a:t>
            </a:r>
            <a:endParaRPr kumimoji="0" lang="en-US" sz="1200" b="1" i="0" u="none" strike="noStrike" kern="1200" cap="all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3054" y="2657428"/>
            <a:ext cx="2651760" cy="353682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/>
              <a:t>      </a:t>
            </a:r>
            <a:r>
              <a:rPr lang="it-IT" sz="1000" b="1" u="sng" dirty="0"/>
              <a:t>Obiectiv principal:</a:t>
            </a:r>
            <a:r>
              <a:rPr lang="it-IT" sz="1000" b="1" dirty="0"/>
              <a:t> imbunatatirea atat a </a:t>
            </a:r>
            <a:r>
              <a:rPr lang="it-IT" sz="1000" b="1" dirty="0" smtClean="0"/>
              <a:t>satisfactiei clientilor </a:t>
            </a:r>
            <a:r>
              <a:rPr lang="it-IT" sz="1000" b="1" dirty="0"/>
              <a:t>cat si a </a:t>
            </a:r>
            <a:r>
              <a:rPr lang="it-IT" sz="1000" b="1" dirty="0" smtClean="0"/>
              <a:t>eficientei operationale</a:t>
            </a:r>
            <a:endParaRPr lang="it-IT" sz="1000" b="1" dirty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Investirea in oferta </a:t>
            </a:r>
            <a:r>
              <a:rPr lang="it-IT" sz="1000" dirty="0">
                <a:latin typeface="Arial" pitchFamily="34" charset="0"/>
                <a:cs typeface="Arial" pitchFamily="34" charset="0"/>
              </a:rPr>
              <a:t>digitala si 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aducerea ei la cele mai inalte standarde ale pietei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it-IT" sz="1000" dirty="0">
                <a:latin typeface="Arial" pitchFamily="34" charset="0"/>
                <a:cs typeface="Arial" pitchFamily="34" charset="0"/>
              </a:rPr>
              <a:t>Imbunatatirea timpului de procesare 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cat si </a:t>
            </a:r>
            <a:r>
              <a:rPr lang="it-IT" sz="1000" dirty="0">
                <a:latin typeface="Arial" pitchFamily="34" charset="0"/>
                <a:cs typeface="Arial" pitchFamily="34" charset="0"/>
              </a:rPr>
              <a:t>a calitatii prin:</a:t>
            </a: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it-IT" sz="1000" dirty="0">
                <a:latin typeface="Arial" pitchFamily="34" charset="0"/>
                <a:cs typeface="Arial" pitchFamily="34" charset="0"/>
              </a:rPr>
              <a:t>s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implificare </a:t>
            </a:r>
            <a:r>
              <a:rPr lang="it-IT" sz="1000" dirty="0">
                <a:latin typeface="Arial" pitchFamily="34" charset="0"/>
                <a:cs typeface="Arial" pitchFamily="34" charset="0"/>
              </a:rPr>
              <a:t>si optimizare</a:t>
            </a: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nivel superior de automatizare a procesului de lucru</a:t>
            </a:r>
            <a:endParaRPr lang="it-IT" sz="1000" dirty="0">
              <a:latin typeface="Arial" pitchFamily="34" charset="0"/>
              <a:cs typeface="Arial" pitchFamily="34" charset="0"/>
            </a:endParaRP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it-IT" sz="1000" dirty="0">
                <a:latin typeface="Arial" pitchFamily="34" charset="0"/>
                <a:cs typeface="Arial" pitchFamily="34" charset="0"/>
              </a:rPr>
              <a:t>p</a:t>
            </a:r>
            <a:r>
              <a:rPr lang="it-IT" sz="1000" dirty="0" smtClean="0">
                <a:latin typeface="Arial" pitchFamily="34" charset="0"/>
                <a:cs typeface="Arial" pitchFamily="34" charset="0"/>
              </a:rPr>
              <a:t>rocese </a:t>
            </a:r>
            <a:r>
              <a:rPr lang="it-IT" sz="1000" dirty="0">
                <a:latin typeface="Arial" pitchFamily="34" charset="0"/>
                <a:cs typeface="Arial" pitchFamily="34" charset="0"/>
              </a:rPr>
              <a:t>centralizate de supervizare</a:t>
            </a: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/>
              <a:t>Integrarea</a:t>
            </a:r>
            <a:r>
              <a:rPr lang="en-US" sz="1000" dirty="0"/>
              <a:t> </a:t>
            </a:r>
            <a:r>
              <a:rPr lang="en-US" sz="1000" dirty="0" err="1" smtClean="0"/>
              <a:t>deplina</a:t>
            </a:r>
            <a:r>
              <a:rPr lang="en-US" sz="1000" dirty="0" smtClean="0"/>
              <a:t> a </a:t>
            </a:r>
            <a:r>
              <a:rPr lang="en-US" sz="1000" dirty="0" err="1" smtClean="0"/>
              <a:t>structurilor</a:t>
            </a:r>
            <a:r>
              <a:rPr lang="en-US" sz="1000" dirty="0" smtClean="0"/>
              <a:t> care </a:t>
            </a:r>
            <a:r>
              <a:rPr lang="en-US" sz="1000" dirty="0" err="1" smtClean="0"/>
              <a:t>gestioneaza</a:t>
            </a:r>
            <a:r>
              <a:rPr lang="en-US" sz="1000" dirty="0" smtClean="0"/>
              <a:t> IMM-</a:t>
            </a:r>
            <a:r>
              <a:rPr lang="en-US" sz="1000" dirty="0" err="1" smtClean="0"/>
              <a:t>urile</a:t>
            </a:r>
            <a:r>
              <a:rPr lang="en-US" sz="1000" dirty="0" smtClean="0"/>
              <a:t> </a:t>
            </a:r>
            <a:r>
              <a:rPr lang="en-US" sz="1000" dirty="0" err="1" smtClean="0"/>
              <a:t>si</a:t>
            </a:r>
            <a:r>
              <a:rPr lang="en-US" sz="1000" dirty="0" smtClean="0"/>
              <a:t> </a:t>
            </a:r>
            <a:r>
              <a:rPr lang="en-US" sz="1000" dirty="0" err="1" smtClean="0"/>
              <a:t>marii</a:t>
            </a:r>
            <a:r>
              <a:rPr lang="en-US" sz="1000" dirty="0" smtClean="0"/>
              <a:t> </a:t>
            </a:r>
            <a:r>
              <a:rPr lang="en-US" sz="1000" dirty="0" err="1" smtClean="0"/>
              <a:t>clienti</a:t>
            </a:r>
            <a:r>
              <a:rPr lang="en-US" sz="1000" dirty="0" smtClean="0"/>
              <a:t> </a:t>
            </a:r>
            <a:r>
              <a:rPr lang="en-US" sz="1000" dirty="0" err="1" smtClean="0"/>
              <a:t>corporativi</a:t>
            </a:r>
            <a:r>
              <a:rPr lang="en-US" sz="1000" dirty="0" smtClean="0"/>
              <a:t> in </a:t>
            </a:r>
            <a:r>
              <a:rPr lang="en-US" sz="1000" dirty="0" err="1" smtClean="0"/>
              <a:t>vederea</a:t>
            </a:r>
            <a:r>
              <a:rPr lang="en-US" sz="1000" dirty="0" smtClean="0"/>
              <a:t> </a:t>
            </a:r>
            <a:r>
              <a:rPr lang="en-US" sz="1000" dirty="0" err="1"/>
              <a:t>maximizarii</a:t>
            </a:r>
            <a:r>
              <a:rPr lang="en-US" sz="1000" dirty="0"/>
              <a:t> </a:t>
            </a:r>
            <a:r>
              <a:rPr lang="en-US" sz="1000" b="1" dirty="0" err="1"/>
              <a:t>sinergiilor</a:t>
            </a:r>
            <a:r>
              <a:rPr lang="en-US" sz="1000" dirty="0"/>
              <a:t> interne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 smtClean="0"/>
              <a:t>realizarii</a:t>
            </a:r>
            <a:r>
              <a:rPr lang="en-US" sz="1000" dirty="0" smtClean="0"/>
              <a:t> </a:t>
            </a:r>
            <a:r>
              <a:rPr lang="en-US" sz="1000" dirty="0" err="1" smtClean="0"/>
              <a:t>unor</a:t>
            </a:r>
            <a:r>
              <a:rPr lang="en-US" sz="1000" dirty="0" smtClean="0"/>
              <a:t> </a:t>
            </a:r>
            <a:r>
              <a:rPr lang="en-US" sz="1000" b="1" dirty="0" err="1" smtClean="0"/>
              <a:t>economii</a:t>
            </a:r>
            <a:r>
              <a:rPr lang="en-US" sz="1000" b="1" dirty="0" smtClean="0"/>
              <a:t> de </a:t>
            </a:r>
            <a:r>
              <a:rPr lang="en-US" sz="1000" b="1" dirty="0" err="1" smtClean="0"/>
              <a:t>scala</a:t>
            </a:r>
            <a:endParaRPr lang="en-US" sz="1000" b="1" dirty="0"/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FD9F20C6-661F-4754-9FD5-EE9CA098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303" y="1676526"/>
            <a:ext cx="2651760" cy="809603"/>
          </a:xfrm>
          <a:prstGeom prst="rect">
            <a:avLst/>
          </a:prstGeom>
          <a:solidFill>
            <a:schemeClr val="bg2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rIns="54000" anchor="ctr"/>
          <a:lstStyle/>
          <a:p>
            <a:pPr lvl="0" algn="ctr">
              <a:spcBef>
                <a:spcPct val="30000"/>
              </a:spcBef>
              <a:defRPr/>
            </a:pPr>
            <a:r>
              <a:rPr lang="it-IT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REALIZAREA </a:t>
            </a:r>
            <a:r>
              <a:rPr lang="it-IT" sz="12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unei </a:t>
            </a:r>
            <a:r>
              <a:rPr lang="it-IT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cresteri SUBSTANTIALE </a:t>
            </a:r>
            <a:r>
              <a:rPr lang="it-IT" sz="12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 profitabile </a:t>
            </a:r>
            <a:r>
              <a:rPr lang="it-IT" sz="1200" b="1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 VOLUMULUI de credite</a:t>
            </a:r>
            <a:endParaRPr lang="it-IT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4439" y="2621332"/>
            <a:ext cx="2651760" cy="35729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r>
              <a:rPr lang="en-US" sz="1000" b="1" dirty="0" smtClean="0"/>
              <a:t>      </a:t>
            </a:r>
            <a:r>
              <a:rPr lang="en-US" sz="1000" b="1" u="sng" dirty="0" err="1"/>
              <a:t>Obiectiv</a:t>
            </a:r>
            <a:r>
              <a:rPr lang="en-US" sz="1000" b="1" u="sng" dirty="0"/>
              <a:t> principal</a:t>
            </a:r>
            <a:r>
              <a:rPr lang="en-US" sz="1000" b="1" dirty="0"/>
              <a:t>: </a:t>
            </a:r>
            <a:r>
              <a:rPr lang="en-US" sz="1000" b="1" dirty="0" err="1"/>
              <a:t>depasirea</a:t>
            </a:r>
            <a:r>
              <a:rPr lang="en-US" sz="1000" b="1" dirty="0"/>
              <a:t> </a:t>
            </a:r>
            <a:r>
              <a:rPr lang="en-US" sz="1000" b="1" dirty="0" err="1"/>
              <a:t>cresterii</a:t>
            </a:r>
            <a:r>
              <a:rPr lang="en-US" sz="1000" b="1" dirty="0"/>
              <a:t> </a:t>
            </a:r>
            <a:r>
              <a:rPr lang="en-US" sz="1000" b="1" dirty="0" err="1" smtClean="0"/>
              <a:t>inregistrate</a:t>
            </a:r>
            <a:r>
              <a:rPr lang="en-US" sz="1000" b="1" dirty="0" smtClean="0"/>
              <a:t> la </a:t>
            </a:r>
            <a:r>
              <a:rPr lang="en-US" sz="1000" b="1" dirty="0" err="1" smtClean="0"/>
              <a:t>nivelul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pietei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segmentul</a:t>
            </a:r>
            <a:r>
              <a:rPr lang="en-US" sz="1000" b="1" dirty="0" smtClean="0"/>
              <a:t> de </a:t>
            </a:r>
            <a:r>
              <a:rPr lang="en-US" sz="1000" b="1" dirty="0" err="1" smtClean="0"/>
              <a:t>credite</a:t>
            </a:r>
            <a:r>
              <a:rPr lang="en-US" sz="1000" b="1" dirty="0" smtClean="0"/>
              <a:t> corporate cu o continua </a:t>
            </a:r>
            <a:r>
              <a:rPr lang="en-US" sz="1000" b="1" dirty="0" err="1" smtClean="0"/>
              <a:t>imbunatatire</a:t>
            </a:r>
            <a:r>
              <a:rPr lang="en-US" sz="1000" b="1" dirty="0" smtClean="0"/>
              <a:t> a </a:t>
            </a:r>
            <a:r>
              <a:rPr lang="en-US" sz="1000" b="1" dirty="0" err="1" smtClean="0"/>
              <a:t>profilului</a:t>
            </a:r>
            <a:r>
              <a:rPr lang="en-US" sz="1000" b="1" dirty="0" smtClean="0"/>
              <a:t> </a:t>
            </a:r>
            <a:r>
              <a:rPr lang="en-US" sz="1000" b="1" dirty="0"/>
              <a:t>de </a:t>
            </a:r>
            <a:r>
              <a:rPr lang="en-US" sz="1000" b="1" dirty="0" err="1"/>
              <a:t>risc</a:t>
            </a:r>
            <a:endParaRPr lang="en-US" sz="1000" b="1" dirty="0"/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defRPr/>
            </a:pPr>
            <a:endParaRPr lang="en-US" sz="1000" b="1" dirty="0" smtClean="0"/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/>
              <a:t>Imbunatatirea</a:t>
            </a:r>
            <a:r>
              <a:rPr lang="en-US" sz="1000" dirty="0" smtClean="0"/>
              <a:t> </a:t>
            </a:r>
            <a:r>
              <a:rPr lang="en-US" sz="1000" b="1" dirty="0" smtClean="0"/>
              <a:t>continua a </a:t>
            </a:r>
            <a:r>
              <a:rPr lang="en-US" sz="1000" b="1" dirty="0" err="1"/>
              <a:t>eficacitatii</a:t>
            </a:r>
            <a:r>
              <a:rPr lang="en-US" sz="1000" b="1" dirty="0"/>
              <a:t> </a:t>
            </a:r>
            <a:r>
              <a:rPr lang="en-US" sz="1000" b="1" dirty="0" err="1"/>
              <a:t>procesului</a:t>
            </a:r>
            <a:r>
              <a:rPr lang="en-US" sz="1000" b="1" dirty="0"/>
              <a:t> de </a:t>
            </a:r>
            <a:r>
              <a:rPr lang="en-US" sz="1000" b="1" dirty="0" err="1" smtClean="0"/>
              <a:t>acrodare</a:t>
            </a:r>
            <a:r>
              <a:rPr lang="en-US" sz="1000" b="1" dirty="0" smtClean="0"/>
              <a:t> </a:t>
            </a:r>
            <a:r>
              <a:rPr lang="en-US" sz="1000" b="1" dirty="0"/>
              <a:t>de </a:t>
            </a:r>
            <a:r>
              <a:rPr lang="en-US" sz="1000" b="1" dirty="0" err="1"/>
              <a:t>credite</a:t>
            </a:r>
            <a:endParaRPr lang="en-US" sz="1000" b="1" dirty="0"/>
          </a:p>
          <a:p>
            <a:pPr marL="180000" lvl="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Dezvoltarea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activitatii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creditare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egmentul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IMM,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bazata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ntelegerea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aprofundata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atat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nevoilor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clientilor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cat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profilului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risc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al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acestora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afinarea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abordarii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sectoriale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637200" lvl="1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anagement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dinamic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predictiv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al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aperitului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risc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Valorificarea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capabilitatilor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structurii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specializate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in co-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finantari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cadrul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programelor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finantare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europene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nationale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180000" lvl="0" indent="-180000">
              <a:lnSpc>
                <a:spcPts val="1200"/>
              </a:lnSpc>
              <a:spcBef>
                <a:spcPts val="300"/>
              </a:spcBef>
              <a:spcAft>
                <a:spcPts val="400"/>
              </a:spcAft>
              <a:buClr>
                <a:srgbClr val="E60028"/>
              </a:buClr>
              <a:buSzPct val="100000"/>
              <a:buFont typeface="Wingdings"/>
              <a:buChar char="n"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lèche : droite 46">
            <a:extLst>
              <a:ext uri="{FF2B5EF4-FFF2-40B4-BE49-F238E27FC236}">
                <a16:creationId xmlns:a16="http://schemas.microsoft.com/office/drawing/2014/main" id="{50613649-B409-4F3F-8F16-BCA34D430459}"/>
              </a:ext>
            </a:extLst>
          </p:cNvPr>
          <p:cNvSpPr/>
          <p:nvPr/>
        </p:nvSpPr>
        <p:spPr>
          <a:xfrm>
            <a:off x="324000" y="1083600"/>
            <a:ext cx="8426537" cy="365760"/>
          </a:xfrm>
          <a:prstGeom prst="rightArrow">
            <a:avLst/>
          </a:prstGeom>
          <a:solidFill>
            <a:srgbClr val="E6002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30000"/>
              </a:spcBef>
              <a:defRPr/>
            </a:pPr>
            <a:endParaRPr lang="en-US" sz="1200" b="1" cap="all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20335" y="2718022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303235" y="2754786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160735" y="2754786"/>
            <a:ext cx="91440" cy="54864"/>
          </a:xfrm>
          <a:prstGeom prst="rightArrow">
            <a:avLst/>
          </a:prstGeom>
          <a:solidFill>
            <a:srgbClr val="E60028"/>
          </a:solidFill>
          <a:ln w="19050">
            <a:solidFill>
              <a:srgbClr val="E60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13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TK5shCUE.qxv9D5x9eOQ"/>
</p:tagLst>
</file>

<file path=ppt/theme/theme1.xml><?xml version="1.0" encoding="utf-8"?>
<a:theme xmlns:a="http://schemas.openxmlformats.org/drawingml/2006/main" name="PPT_quickstart">
  <a:themeElements>
    <a:clrScheme name="Charte SG Groupe 2017">
      <a:dk1>
        <a:sysClr val="windowText" lastClr="000000"/>
      </a:dk1>
      <a:lt1>
        <a:sysClr val="window" lastClr="FFFFFF"/>
      </a:lt1>
      <a:dk2>
        <a:srgbClr val="C1BCBC"/>
      </a:dk2>
      <a:lt2>
        <a:srgbClr val="E60028"/>
      </a:lt2>
      <a:accent1>
        <a:srgbClr val="308590"/>
      </a:accent1>
      <a:accent2>
        <a:srgbClr val="88B840"/>
      </a:accent2>
      <a:accent3>
        <a:srgbClr val="646CAA"/>
      </a:accent3>
      <a:accent4>
        <a:srgbClr val="5491C8"/>
      </a:accent4>
      <a:accent5>
        <a:srgbClr val="EC6C2D"/>
      </a:accent5>
      <a:accent6>
        <a:srgbClr val="FCB12F"/>
      </a:accent6>
      <a:hlink>
        <a:srgbClr val="E60028"/>
      </a:hlink>
      <a:folHlink>
        <a:srgbClr val="E600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/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 anchor="ctr">
        <a:spAutoFit/>
      </a:bodyPr>
      <a:lstStyle>
        <a:defPPr>
          <a:spcBef>
            <a:spcPts val="1600"/>
          </a:spcBef>
          <a:buClr>
            <a:schemeClr val="bg2"/>
          </a:buClr>
          <a:buSzPct val="90000"/>
          <a:defRPr sz="1100" b="1" dirty="0" smtClean="0">
            <a:solidFill>
              <a:schemeClr val="tx1"/>
            </a:solidFill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G Group Color Theme">
    <a:dk1>
      <a:sysClr val="windowText" lastClr="000000"/>
    </a:dk1>
    <a:lt1>
      <a:sysClr val="window" lastClr="FFFFFF"/>
    </a:lt1>
    <a:dk2>
      <a:srgbClr val="C1BCBC"/>
    </a:dk2>
    <a:lt2>
      <a:srgbClr val="E60028"/>
    </a:lt2>
    <a:accent1>
      <a:srgbClr val="D6C292"/>
    </a:accent1>
    <a:accent2>
      <a:srgbClr val="A4262C"/>
    </a:accent2>
    <a:accent3>
      <a:srgbClr val="FCB12F"/>
    </a:accent3>
    <a:accent4>
      <a:srgbClr val="EC6C2D"/>
    </a:accent4>
    <a:accent5>
      <a:srgbClr val="595392"/>
    </a:accent5>
    <a:accent6>
      <a:srgbClr val="519BA5"/>
    </a:accent6>
    <a:hlink>
      <a:srgbClr val="E60028"/>
    </a:hlink>
    <a:folHlink>
      <a:srgbClr val="E600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20939</TotalTime>
  <Words>2585</Words>
  <Application>Microsoft Office PowerPoint</Application>
  <PresentationFormat>On-screen Show (4:3)</PresentationFormat>
  <Paragraphs>599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Helvetica</vt:lpstr>
      <vt:lpstr>MV Boli</vt:lpstr>
      <vt:lpstr>Wingdings</vt:lpstr>
      <vt:lpstr>Wingdings 3</vt:lpstr>
      <vt:lpstr>PPT_quickstart</vt:lpstr>
      <vt:lpstr>Worksheet</vt:lpstr>
      <vt:lpstr>BRD BUGET 2018</vt:lpstr>
      <vt:lpstr>OBIECTIVE STRATEGICE</vt:lpstr>
      <vt:lpstr>BRD: Un grup bancar BAZAT PE UN MODEL UNIVERSAL, CU SUBSIDIARE DE TOP IN DOMENII VARIATE </vt:lpstr>
      <vt:lpstr>Evolutii pozitive pentru mediul bancar in PERIOADA RECENTA, provocari IMPORTANTE si oportunitati peNTRU viitor</vt:lpstr>
      <vt:lpstr>Obiectivele strategice pentru 2020</vt:lpstr>
      <vt:lpstr>Program de transformare - BRD</vt:lpstr>
      <vt:lpstr>Retail – catre o banca orientatA mai mult sPRE client,  digitala si eficienta</vt:lpstr>
      <vt:lpstr>indreptarea catre un model de business omni-channel COMBINAND expertiza umana cu eficienta digitala</vt:lpstr>
      <vt:lpstr>COMPANII– activarea PARGHIILOR DE CRESTERE a valorii si cresterea continua  A  ACORDARII CREDITELOR</vt:lpstr>
      <vt:lpstr>Operatiuni – organizare simplificata si procese optimizate pentru cresterea reactivitii si a calitatii</vt:lpstr>
      <vt:lpstr>ACCELERAREA PROMPTITUDINII DIGITALE, PRINTR-O ABORDARE INOVATIVA, DESCHISA SI FLEXIBILA</vt:lpstr>
      <vt:lpstr>BUGET 2018 ESTIMARI 2020</vt:lpstr>
      <vt:lpstr>ESTIMARI MACROECONOMICe</vt:lpstr>
      <vt:lpstr>PowerPoint Presentation</vt:lpstr>
      <vt:lpstr>BUGET 2018-  INDICATORI CHEIE</vt:lpstr>
      <vt:lpstr>PowerPoint Presentation</vt:lpstr>
      <vt:lpstr>2020 OBIECTIVE FINANCIARE</vt:lpstr>
    </vt:vector>
  </TitlesOfParts>
  <Company>SOCIETE GENERALE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PRENEUX (npreneux070510)</dc:creator>
  <cp:lastModifiedBy>adina.rosu</cp:lastModifiedBy>
  <cp:revision>2705</cp:revision>
  <cp:lastPrinted>2018-04-03T20:16:17Z</cp:lastPrinted>
  <dcterms:created xsi:type="dcterms:W3CDTF">2016-04-11T15:30:16Z</dcterms:created>
  <dcterms:modified xsi:type="dcterms:W3CDTF">2018-04-10T20:49:42Z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_AssetClass">
    <vt:lpwstr>CORI_UK</vt:lpwstr>
  </property>
  <property fmtid="{D5CDD505-2E9C-101B-9397-08002B2CF9AE}" pid="3" name="FO_TypeTPL">
    <vt:lpwstr>CORI</vt:lpwstr>
  </property>
</Properties>
</file>