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handoutMasterIdLst>
    <p:handoutMasterId r:id="rId20"/>
  </p:handoutMasterIdLst>
  <p:sldIdLst>
    <p:sldId id="508" r:id="rId2"/>
    <p:sldId id="521" r:id="rId3"/>
    <p:sldId id="509" r:id="rId4"/>
    <p:sldId id="510" r:id="rId5"/>
    <p:sldId id="511" r:id="rId6"/>
    <p:sldId id="512" r:id="rId7"/>
    <p:sldId id="513" r:id="rId8"/>
    <p:sldId id="514" r:id="rId9"/>
    <p:sldId id="515" r:id="rId10"/>
    <p:sldId id="516" r:id="rId11"/>
    <p:sldId id="517" r:id="rId12"/>
    <p:sldId id="522" r:id="rId13"/>
    <p:sldId id="530" r:id="rId14"/>
    <p:sldId id="528" r:id="rId15"/>
    <p:sldId id="536" r:id="rId16"/>
    <p:sldId id="537" r:id="rId17"/>
    <p:sldId id="534"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7" userDrawn="1">
          <p15:clr>
            <a:srgbClr val="A4A3A4"/>
          </p15:clr>
        </p15:guide>
        <p15:guide id="2" orient="horz" pos="3646" userDrawn="1">
          <p15:clr>
            <a:srgbClr val="A4A3A4"/>
          </p15:clr>
        </p15:guide>
        <p15:guide id="3" orient="horz" pos="813" userDrawn="1">
          <p15:clr>
            <a:srgbClr val="A4A3A4"/>
          </p15:clr>
        </p15:guide>
        <p15:guide id="4" orient="horz" pos="2157" userDrawn="1">
          <p15:clr>
            <a:srgbClr val="A4A3A4"/>
          </p15:clr>
        </p15:guide>
        <p15:guide id="5" orient="horz" pos="891" userDrawn="1">
          <p15:clr>
            <a:srgbClr val="A4A3A4"/>
          </p15:clr>
        </p15:guide>
        <p15:guide id="6" pos="231" userDrawn="1">
          <p15:clr>
            <a:srgbClr val="A4A3A4"/>
          </p15:clr>
        </p15:guide>
        <p15:guide id="7" pos="5538" userDrawn="1">
          <p15:clr>
            <a:srgbClr val="A4A3A4"/>
          </p15:clr>
        </p15:guide>
        <p15:guide id="8"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guide id="3" orient="horz" pos="3127"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94A1"/>
    <a:srgbClr val="336DA1"/>
    <a:srgbClr val="E60028"/>
    <a:srgbClr val="D80409"/>
    <a:srgbClr val="C1BCBC"/>
    <a:srgbClr val="595392"/>
    <a:srgbClr val="98BDDE"/>
    <a:srgbClr val="FF012B"/>
    <a:srgbClr val="FF0149"/>
    <a:srgbClr val="FF61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95" autoAdjust="0"/>
    <p:restoredTop sz="94388" autoAdjust="0"/>
  </p:normalViewPr>
  <p:slideViewPr>
    <p:cSldViewPr snapToGrid="0">
      <p:cViewPr varScale="1">
        <p:scale>
          <a:sx n="120" d="100"/>
          <a:sy n="120" d="100"/>
        </p:scale>
        <p:origin x="1620" y="108"/>
      </p:cViewPr>
      <p:guideLst>
        <p:guide orient="horz" pos="747"/>
        <p:guide orient="horz" pos="3646"/>
        <p:guide orient="horz" pos="813"/>
        <p:guide orient="horz" pos="2157"/>
        <p:guide orient="horz" pos="891"/>
        <p:guide pos="231"/>
        <p:guide pos="5538"/>
        <p:guide orient="horz"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7" d="100"/>
          <a:sy n="87" d="100"/>
        </p:scale>
        <p:origin x="2118" y="-1116"/>
      </p:cViewPr>
      <p:guideLst>
        <p:guide orient="horz" pos="2928"/>
        <p:guide pos="220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1"/>
          <c:order val="1"/>
          <c:spPr>
            <a:noFill/>
            <a:ln>
              <a:noFill/>
            </a:ln>
          </c:spPr>
          <c:cat>
            <c:strRef>
              <c:f>'Templates Graphiques'!$A$35:$A$50</c:f>
              <c:strCache>
                <c:ptCount val="16"/>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strCache>
            </c:strRef>
          </c:cat>
          <c:val>
            <c:numRef>
              <c:f>'Templates Graphiques'!$B$35:$B$50</c:f>
              <c:numCache>
                <c:formatCode>0%</c:formatCode>
                <c:ptCount val="16"/>
                <c:pt idx="0">
                  <c:v>0.33000000000000468</c:v>
                </c:pt>
                <c:pt idx="1">
                  <c:v>0.33000000000000468</c:v>
                </c:pt>
                <c:pt idx="2">
                  <c:v>0.33000000000000468</c:v>
                </c:pt>
              </c:numCache>
            </c:numRef>
          </c:val>
          <c:extLst>
            <c:ext xmlns:c16="http://schemas.microsoft.com/office/drawing/2014/chart" uri="{C3380CC4-5D6E-409C-BE32-E72D297353CC}">
              <c16:uniqueId val="{00000000-AB82-48CA-8676-F87DBA546A58}"/>
            </c:ext>
          </c:extLst>
        </c:ser>
        <c:dLbls>
          <c:showLegendKey val="0"/>
          <c:showVal val="0"/>
          <c:showCatName val="0"/>
          <c:showSerName val="0"/>
          <c:showPercent val="0"/>
          <c:showBubbleSize val="0"/>
          <c:showLeaderLines val="1"/>
        </c:dLbls>
        <c:firstSliceAng val="0"/>
      </c:pieChart>
      <c:doughnutChart>
        <c:varyColors val="1"/>
        <c:ser>
          <c:idx val="0"/>
          <c:order val="0"/>
          <c:tx>
            <c:strRef>
              <c:f>'Templates Graphiques'!$B$3</c:f>
              <c:strCache>
                <c:ptCount val="1"/>
                <c:pt idx="0">
                  <c:v>%</c:v>
                </c:pt>
              </c:strCache>
            </c:strRef>
          </c:tx>
          <c:spPr>
            <a:solidFill>
              <a:srgbClr val="007CB1"/>
            </a:solidFill>
            <a:ln w="228600">
              <a:solidFill>
                <a:srgbClr val="FFFFFF"/>
              </a:solidFill>
              <a:prstDash val="solid"/>
            </a:ln>
          </c:spPr>
          <c:dPt>
            <c:idx val="0"/>
            <c:bubble3D val="0"/>
            <c:spPr>
              <a:solidFill>
                <a:srgbClr val="595392"/>
              </a:solidFill>
              <a:ln w="228600">
                <a:solidFill>
                  <a:sysClr val="window" lastClr="FFFFFF"/>
                </a:solidFill>
                <a:prstDash val="solid"/>
              </a:ln>
            </c:spPr>
            <c:extLst>
              <c:ext xmlns:c16="http://schemas.microsoft.com/office/drawing/2014/chart" uri="{C3380CC4-5D6E-409C-BE32-E72D297353CC}">
                <c16:uniqueId val="{00000001-AB82-48CA-8676-F87DBA546A58}"/>
              </c:ext>
            </c:extLst>
          </c:dPt>
          <c:dPt>
            <c:idx val="1"/>
            <c:bubble3D val="0"/>
            <c:spPr>
              <a:solidFill>
                <a:srgbClr val="595392">
                  <a:lumMod val="60000"/>
                  <a:lumOff val="40000"/>
                </a:srgbClr>
              </a:solidFill>
              <a:ln w="228600">
                <a:solidFill>
                  <a:srgbClr val="FFFFFF"/>
                </a:solidFill>
                <a:prstDash val="solid"/>
              </a:ln>
            </c:spPr>
            <c:extLst>
              <c:ext xmlns:c16="http://schemas.microsoft.com/office/drawing/2014/chart" uri="{C3380CC4-5D6E-409C-BE32-E72D297353CC}">
                <c16:uniqueId val="{00000002-AB82-48CA-8676-F87DBA546A58}"/>
              </c:ext>
            </c:extLst>
          </c:dPt>
          <c:dPt>
            <c:idx val="2"/>
            <c:bubble3D val="0"/>
            <c:spPr>
              <a:solidFill>
                <a:sysClr val="window" lastClr="FFFFFF">
                  <a:lumMod val="75000"/>
                </a:sysClr>
              </a:solidFill>
              <a:ln w="228600">
                <a:solidFill>
                  <a:srgbClr val="FFFFFF"/>
                </a:solidFill>
                <a:prstDash val="solid"/>
              </a:ln>
            </c:spPr>
            <c:extLst>
              <c:ext xmlns:c16="http://schemas.microsoft.com/office/drawing/2014/chart" uri="{C3380CC4-5D6E-409C-BE32-E72D297353CC}">
                <c16:uniqueId val="{00000003-AB82-48CA-8676-F87DBA546A58}"/>
              </c:ext>
            </c:extLst>
          </c:dPt>
          <c:dPt>
            <c:idx val="3"/>
            <c:bubble3D val="0"/>
            <c:spPr>
              <a:solidFill>
                <a:schemeClr val="tx2">
                  <a:lumMod val="75000"/>
                </a:schemeClr>
              </a:solidFill>
              <a:ln w="228600">
                <a:solidFill>
                  <a:srgbClr val="FFFFFF"/>
                </a:solidFill>
                <a:prstDash val="solid"/>
              </a:ln>
            </c:spPr>
            <c:extLst>
              <c:ext xmlns:c16="http://schemas.microsoft.com/office/drawing/2014/chart" uri="{C3380CC4-5D6E-409C-BE32-E72D297353CC}">
                <c16:uniqueId val="{00000004-AB82-48CA-8676-F87DBA546A58}"/>
              </c:ext>
            </c:extLst>
          </c:dPt>
          <c:dPt>
            <c:idx val="4"/>
            <c:bubble3D val="0"/>
            <c:spPr>
              <a:solidFill>
                <a:schemeClr val="tx2">
                  <a:lumMod val="40000"/>
                  <a:lumOff val="60000"/>
                </a:schemeClr>
              </a:solidFill>
              <a:ln w="228600">
                <a:solidFill>
                  <a:srgbClr val="FFFFFF"/>
                </a:solidFill>
                <a:prstDash val="solid"/>
              </a:ln>
            </c:spPr>
            <c:extLst>
              <c:ext xmlns:c16="http://schemas.microsoft.com/office/drawing/2014/chart" uri="{C3380CC4-5D6E-409C-BE32-E72D297353CC}">
                <c16:uniqueId val="{00000005-AB82-48CA-8676-F87DBA546A58}"/>
              </c:ext>
            </c:extLst>
          </c:dPt>
          <c:dPt>
            <c:idx val="5"/>
            <c:bubble3D val="0"/>
            <c:spPr>
              <a:solidFill>
                <a:schemeClr val="tx2">
                  <a:lumMod val="50000"/>
                </a:schemeClr>
              </a:solidFill>
              <a:ln w="228600">
                <a:solidFill>
                  <a:srgbClr val="FFFFFF"/>
                </a:solidFill>
                <a:prstDash val="solid"/>
              </a:ln>
            </c:spPr>
            <c:extLst>
              <c:ext xmlns:c16="http://schemas.microsoft.com/office/drawing/2014/chart" uri="{C3380CC4-5D6E-409C-BE32-E72D297353CC}">
                <c16:uniqueId val="{00000006-AB82-48CA-8676-F87DBA546A58}"/>
              </c:ext>
            </c:extLst>
          </c:dPt>
          <c:dPt>
            <c:idx val="6"/>
            <c:bubble3D val="0"/>
            <c:spPr>
              <a:solidFill>
                <a:schemeClr val="accent1"/>
              </a:solidFill>
              <a:ln w="228600">
                <a:solidFill>
                  <a:srgbClr val="FFFFFF"/>
                </a:solidFill>
                <a:prstDash val="solid"/>
              </a:ln>
            </c:spPr>
            <c:extLst>
              <c:ext xmlns:c16="http://schemas.microsoft.com/office/drawing/2014/chart" uri="{C3380CC4-5D6E-409C-BE32-E72D297353CC}">
                <c16:uniqueId val="{00000007-AB82-48CA-8676-F87DBA546A58}"/>
              </c:ext>
            </c:extLst>
          </c:dPt>
          <c:dPt>
            <c:idx val="7"/>
            <c:bubble3D val="0"/>
            <c:spPr>
              <a:solidFill>
                <a:schemeClr val="accent1">
                  <a:lumMod val="75000"/>
                </a:schemeClr>
              </a:solidFill>
              <a:ln w="228600">
                <a:solidFill>
                  <a:srgbClr val="FFFFFF"/>
                </a:solidFill>
                <a:prstDash val="solid"/>
              </a:ln>
            </c:spPr>
            <c:extLst>
              <c:ext xmlns:c16="http://schemas.microsoft.com/office/drawing/2014/chart" uri="{C3380CC4-5D6E-409C-BE32-E72D297353CC}">
                <c16:uniqueId val="{00000008-AB82-48CA-8676-F87DBA546A58}"/>
              </c:ext>
            </c:extLst>
          </c:dPt>
          <c:dPt>
            <c:idx val="8"/>
            <c:bubble3D val="0"/>
            <c:spPr>
              <a:solidFill>
                <a:schemeClr val="accent1">
                  <a:lumMod val="60000"/>
                  <a:lumOff val="40000"/>
                </a:schemeClr>
              </a:solidFill>
              <a:ln w="228600">
                <a:solidFill>
                  <a:srgbClr val="FFFFFF"/>
                </a:solidFill>
                <a:prstDash val="solid"/>
              </a:ln>
            </c:spPr>
            <c:extLst>
              <c:ext xmlns:c16="http://schemas.microsoft.com/office/drawing/2014/chart" uri="{C3380CC4-5D6E-409C-BE32-E72D297353CC}">
                <c16:uniqueId val="{00000009-AB82-48CA-8676-F87DBA546A58}"/>
              </c:ext>
            </c:extLst>
          </c:dPt>
          <c:dPt>
            <c:idx val="9"/>
            <c:bubble3D val="0"/>
            <c:spPr>
              <a:solidFill>
                <a:schemeClr val="accent2">
                  <a:lumMod val="40000"/>
                  <a:lumOff val="60000"/>
                </a:schemeClr>
              </a:solidFill>
              <a:ln w="228600">
                <a:solidFill>
                  <a:srgbClr val="FFFFFF"/>
                </a:solidFill>
                <a:prstDash val="solid"/>
              </a:ln>
            </c:spPr>
            <c:extLst>
              <c:ext xmlns:c16="http://schemas.microsoft.com/office/drawing/2014/chart" uri="{C3380CC4-5D6E-409C-BE32-E72D297353CC}">
                <c16:uniqueId val="{0000000A-AB82-48CA-8676-F87DBA546A58}"/>
              </c:ext>
            </c:extLst>
          </c:dPt>
          <c:dPt>
            <c:idx val="10"/>
            <c:bubble3D val="0"/>
            <c:spPr>
              <a:solidFill>
                <a:schemeClr val="accent2">
                  <a:lumMod val="60000"/>
                  <a:lumOff val="40000"/>
                </a:schemeClr>
              </a:solidFill>
              <a:ln w="228600">
                <a:solidFill>
                  <a:srgbClr val="FFFFFF"/>
                </a:solidFill>
                <a:prstDash val="solid"/>
              </a:ln>
            </c:spPr>
            <c:extLst>
              <c:ext xmlns:c16="http://schemas.microsoft.com/office/drawing/2014/chart" uri="{C3380CC4-5D6E-409C-BE32-E72D297353CC}">
                <c16:uniqueId val="{0000000B-AB82-48CA-8676-F87DBA546A58}"/>
              </c:ext>
            </c:extLst>
          </c:dPt>
          <c:dPt>
            <c:idx val="11"/>
            <c:bubble3D val="0"/>
            <c:spPr>
              <a:solidFill>
                <a:schemeClr val="accent4">
                  <a:lumMod val="40000"/>
                  <a:lumOff val="60000"/>
                </a:schemeClr>
              </a:solidFill>
              <a:ln w="228600">
                <a:solidFill>
                  <a:srgbClr val="FFFFFF"/>
                </a:solidFill>
                <a:prstDash val="solid"/>
              </a:ln>
            </c:spPr>
            <c:extLst>
              <c:ext xmlns:c16="http://schemas.microsoft.com/office/drawing/2014/chart" uri="{C3380CC4-5D6E-409C-BE32-E72D297353CC}">
                <c16:uniqueId val="{0000000C-AB82-48CA-8676-F87DBA546A58}"/>
              </c:ext>
            </c:extLst>
          </c:dPt>
          <c:dPt>
            <c:idx val="12"/>
            <c:bubble3D val="0"/>
            <c:spPr>
              <a:solidFill>
                <a:schemeClr val="accent4"/>
              </a:solidFill>
              <a:ln w="228600">
                <a:solidFill>
                  <a:srgbClr val="FFFFFF"/>
                </a:solidFill>
                <a:prstDash val="solid"/>
              </a:ln>
            </c:spPr>
            <c:extLst>
              <c:ext xmlns:c16="http://schemas.microsoft.com/office/drawing/2014/chart" uri="{C3380CC4-5D6E-409C-BE32-E72D297353CC}">
                <c16:uniqueId val="{0000000D-AB82-48CA-8676-F87DBA546A58}"/>
              </c:ext>
            </c:extLst>
          </c:dPt>
          <c:dPt>
            <c:idx val="13"/>
            <c:bubble3D val="0"/>
            <c:spPr>
              <a:solidFill>
                <a:schemeClr val="accent3">
                  <a:lumMod val="60000"/>
                  <a:lumOff val="40000"/>
                </a:schemeClr>
              </a:solidFill>
              <a:ln w="228600">
                <a:solidFill>
                  <a:srgbClr val="FFFFFF"/>
                </a:solidFill>
                <a:prstDash val="solid"/>
              </a:ln>
            </c:spPr>
            <c:extLst>
              <c:ext xmlns:c16="http://schemas.microsoft.com/office/drawing/2014/chart" uri="{C3380CC4-5D6E-409C-BE32-E72D297353CC}">
                <c16:uniqueId val="{0000000E-AB82-48CA-8676-F87DBA546A58}"/>
              </c:ext>
            </c:extLst>
          </c:dPt>
          <c:dPt>
            <c:idx val="14"/>
            <c:bubble3D val="0"/>
            <c:spPr>
              <a:solidFill>
                <a:schemeClr val="accent3"/>
              </a:solidFill>
              <a:ln w="228600">
                <a:solidFill>
                  <a:srgbClr val="FFFFFF"/>
                </a:solidFill>
                <a:prstDash val="solid"/>
              </a:ln>
            </c:spPr>
            <c:extLst>
              <c:ext xmlns:c16="http://schemas.microsoft.com/office/drawing/2014/chart" uri="{C3380CC4-5D6E-409C-BE32-E72D297353CC}">
                <c16:uniqueId val="{0000000F-AB82-48CA-8676-F87DBA546A58}"/>
              </c:ext>
            </c:extLst>
          </c:dPt>
          <c:dPt>
            <c:idx val="15"/>
            <c:bubble3D val="0"/>
            <c:spPr>
              <a:solidFill>
                <a:schemeClr val="accent3">
                  <a:lumMod val="40000"/>
                  <a:lumOff val="60000"/>
                </a:schemeClr>
              </a:solidFill>
              <a:ln w="228600">
                <a:solidFill>
                  <a:srgbClr val="FFFFFF"/>
                </a:solidFill>
                <a:prstDash val="solid"/>
              </a:ln>
            </c:spPr>
            <c:extLst>
              <c:ext xmlns:c16="http://schemas.microsoft.com/office/drawing/2014/chart" uri="{C3380CC4-5D6E-409C-BE32-E72D297353CC}">
                <c16:uniqueId val="{00000010-AB82-48CA-8676-F87DBA546A58}"/>
              </c:ext>
            </c:extLst>
          </c:dPt>
          <c:cat>
            <c:strRef>
              <c:f>'Templates Graphiques'!$A$35:$A$50</c:f>
              <c:strCache>
                <c:ptCount val="16"/>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strCache>
            </c:strRef>
          </c:cat>
          <c:val>
            <c:numRef>
              <c:f>'Templates Graphiques'!$B$35:$B$50</c:f>
              <c:numCache>
                <c:formatCode>0%</c:formatCode>
                <c:ptCount val="16"/>
                <c:pt idx="0">
                  <c:v>0.33000000000000468</c:v>
                </c:pt>
                <c:pt idx="1">
                  <c:v>0.33000000000000468</c:v>
                </c:pt>
                <c:pt idx="2">
                  <c:v>0.33000000000000468</c:v>
                </c:pt>
              </c:numCache>
            </c:numRef>
          </c:val>
          <c:extLst>
            <c:ext xmlns:c16="http://schemas.microsoft.com/office/drawing/2014/chart" uri="{C3380CC4-5D6E-409C-BE32-E72D297353CC}">
              <c16:uniqueId val="{00000011-AB82-48CA-8676-F87DBA546A58}"/>
            </c:ext>
          </c:extLst>
        </c:ser>
        <c:dLbls>
          <c:showLegendKey val="0"/>
          <c:showVal val="0"/>
          <c:showCatName val="0"/>
          <c:showSerName val="0"/>
          <c:showPercent val="0"/>
          <c:showBubbleSize val="0"/>
          <c:showLeaderLines val="1"/>
        </c:dLbls>
        <c:firstSliceAng val="0"/>
        <c:holeSize val="50"/>
      </c:doughnutChart>
      <c:spPr>
        <a:noFill/>
        <a:ln w="25400">
          <a:noFill/>
        </a:ln>
      </c:spPr>
    </c:plotArea>
    <c:plotVisOnly val="1"/>
    <c:dispBlanksAs val="zero"/>
    <c:showDLblsOverMax val="0"/>
  </c:chart>
  <c:spPr>
    <a:noFill/>
    <a:ln w="9525">
      <a:noFill/>
    </a:ln>
  </c:spPr>
  <c:txPr>
    <a:bodyPr/>
    <a:lstStyle/>
    <a:p>
      <a:pPr>
        <a:defRPr sz="750" b="0" i="0" u="none" strike="noStrike" baseline="0">
          <a:solidFill>
            <a:srgbClr val="000000"/>
          </a:solidFill>
          <a:latin typeface="Arial"/>
          <a:ea typeface="Arial"/>
          <a:cs typeface="Arial"/>
        </a:defRPr>
      </a:pPr>
      <a:endParaRPr lang="fr-FR"/>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411"/>
          </a:xfrm>
          <a:prstGeom prst="rect">
            <a:avLst/>
          </a:prstGeom>
        </p:spPr>
        <p:txBody>
          <a:bodyPr vert="horz" lIns="95555" tIns="47777" rIns="95555" bIns="47777" rtlCol="0"/>
          <a:lstStyle>
            <a:lvl1pPr algn="l">
              <a:defRPr sz="1300"/>
            </a:lvl1pPr>
          </a:lstStyle>
          <a:p>
            <a:endParaRPr lang="en-GB" dirty="0"/>
          </a:p>
        </p:txBody>
      </p:sp>
      <p:sp>
        <p:nvSpPr>
          <p:cNvPr id="3" name="Date Placeholder 2"/>
          <p:cNvSpPr>
            <a:spLocks noGrp="1"/>
          </p:cNvSpPr>
          <p:nvPr>
            <p:ph type="dt" sz="quarter" idx="1"/>
          </p:nvPr>
        </p:nvSpPr>
        <p:spPr>
          <a:xfrm>
            <a:off x="3850445" y="2"/>
            <a:ext cx="2945659" cy="496411"/>
          </a:xfrm>
          <a:prstGeom prst="rect">
            <a:avLst/>
          </a:prstGeom>
        </p:spPr>
        <p:txBody>
          <a:bodyPr vert="horz" lIns="95555" tIns="47777" rIns="95555" bIns="47777" rtlCol="0"/>
          <a:lstStyle>
            <a:lvl1pPr algn="r">
              <a:defRPr sz="1300"/>
            </a:lvl1pPr>
          </a:lstStyle>
          <a:p>
            <a:fld id="{E640F6A5-9080-4E70-B802-25C28AB79C70}" type="datetimeFigureOut">
              <a:rPr lang="en-GB" smtClean="0"/>
              <a:pPr/>
              <a:t>03/04/2018</a:t>
            </a:fld>
            <a:endParaRPr lang="en-GB" dirty="0"/>
          </a:p>
        </p:txBody>
      </p:sp>
      <p:sp>
        <p:nvSpPr>
          <p:cNvPr id="4" name="Footer Placeholder 3"/>
          <p:cNvSpPr>
            <a:spLocks noGrp="1"/>
          </p:cNvSpPr>
          <p:nvPr>
            <p:ph type="ftr" sz="quarter" idx="2"/>
          </p:nvPr>
        </p:nvSpPr>
        <p:spPr>
          <a:xfrm>
            <a:off x="1" y="9430091"/>
            <a:ext cx="2945659" cy="496411"/>
          </a:xfrm>
          <a:prstGeom prst="rect">
            <a:avLst/>
          </a:prstGeom>
        </p:spPr>
        <p:txBody>
          <a:bodyPr vert="horz" lIns="95555" tIns="47777" rIns="95555" bIns="47777"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50445" y="9430091"/>
            <a:ext cx="2945659" cy="496411"/>
          </a:xfrm>
          <a:prstGeom prst="rect">
            <a:avLst/>
          </a:prstGeom>
        </p:spPr>
        <p:txBody>
          <a:bodyPr vert="horz" lIns="95555" tIns="47777" rIns="95555" bIns="47777" rtlCol="0" anchor="b"/>
          <a:lstStyle>
            <a:lvl1pPr algn="r">
              <a:defRPr sz="1300"/>
            </a:lvl1pPr>
          </a:lstStyle>
          <a:p>
            <a:fld id="{3820602F-4F05-45D9-805B-E85885946F2A}"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411"/>
          </a:xfrm>
          <a:prstGeom prst="rect">
            <a:avLst/>
          </a:prstGeom>
        </p:spPr>
        <p:txBody>
          <a:bodyPr vert="horz" lIns="95555" tIns="47777" rIns="95555" bIns="47777" rtlCol="0"/>
          <a:lstStyle>
            <a:lvl1pPr algn="l">
              <a:defRPr sz="1300"/>
            </a:lvl1pPr>
          </a:lstStyle>
          <a:p>
            <a:endParaRPr lang="en-GB" dirty="0"/>
          </a:p>
        </p:txBody>
      </p:sp>
      <p:sp>
        <p:nvSpPr>
          <p:cNvPr id="3" name="Date Placeholder 2"/>
          <p:cNvSpPr>
            <a:spLocks noGrp="1"/>
          </p:cNvSpPr>
          <p:nvPr>
            <p:ph type="dt" idx="1"/>
          </p:nvPr>
        </p:nvSpPr>
        <p:spPr>
          <a:xfrm>
            <a:off x="3850445" y="2"/>
            <a:ext cx="2945659" cy="496411"/>
          </a:xfrm>
          <a:prstGeom prst="rect">
            <a:avLst/>
          </a:prstGeom>
        </p:spPr>
        <p:txBody>
          <a:bodyPr vert="horz" lIns="95555" tIns="47777" rIns="95555" bIns="47777" rtlCol="0"/>
          <a:lstStyle>
            <a:lvl1pPr algn="r">
              <a:defRPr sz="1300"/>
            </a:lvl1pPr>
          </a:lstStyle>
          <a:p>
            <a:fld id="{02B4D840-579E-4A0A-8746-563BB81BFCF8}" type="datetimeFigureOut">
              <a:rPr lang="en-GB" smtClean="0"/>
              <a:pPr/>
              <a:t>03/04/2018</a:t>
            </a:fld>
            <a:endParaRPr lang="en-GB" dirty="0"/>
          </a:p>
        </p:txBody>
      </p:sp>
      <p:sp>
        <p:nvSpPr>
          <p:cNvPr id="4" name="Slide Image Placeholder 3"/>
          <p:cNvSpPr>
            <a:spLocks noGrp="1" noRot="1" noChangeAspect="1"/>
          </p:cNvSpPr>
          <p:nvPr>
            <p:ph type="sldImg" idx="2"/>
          </p:nvPr>
        </p:nvSpPr>
        <p:spPr>
          <a:xfrm>
            <a:off x="762000" y="744538"/>
            <a:ext cx="4962525" cy="3722687"/>
          </a:xfrm>
          <a:prstGeom prst="rect">
            <a:avLst/>
          </a:prstGeom>
          <a:noFill/>
          <a:ln w="12700">
            <a:solidFill>
              <a:prstClr val="black"/>
            </a:solidFill>
          </a:ln>
        </p:spPr>
        <p:txBody>
          <a:bodyPr vert="horz" lIns="95555" tIns="47777" rIns="95555" bIns="47777" rtlCol="0" anchor="ctr"/>
          <a:lstStyle/>
          <a:p>
            <a:endParaRPr lang="en-GB"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5555" tIns="47777" rIns="95555" bIns="477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5555" tIns="47777" rIns="95555" bIns="47777"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5" y="9430091"/>
            <a:ext cx="2945659" cy="496411"/>
          </a:xfrm>
          <a:prstGeom prst="rect">
            <a:avLst/>
          </a:prstGeom>
        </p:spPr>
        <p:txBody>
          <a:bodyPr vert="horz" lIns="95555" tIns="47777" rIns="95555" bIns="47777" rtlCol="0" anchor="b"/>
          <a:lstStyle>
            <a:lvl1pPr algn="r">
              <a:defRPr sz="1300"/>
            </a:lvl1pPr>
          </a:lstStyle>
          <a:p>
            <a:fld id="{B849F58B-522D-43AE-9196-6FF1A84B551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5663" y="746125"/>
            <a:ext cx="4960937" cy="3721100"/>
          </a:xfrm>
        </p:spPr>
      </p:sp>
      <p:sp>
        <p:nvSpPr>
          <p:cNvPr id="3" name="Notes Placeholder 2"/>
          <p:cNvSpPr>
            <a:spLocks noGrp="1"/>
          </p:cNvSpPr>
          <p:nvPr>
            <p:ph type="body" idx="1"/>
          </p:nvPr>
        </p:nvSpPr>
        <p:spPr/>
        <p:txBody>
          <a:bodyPr>
            <a:normAutofit/>
          </a:bodyPr>
          <a:lstStyle/>
          <a:p>
            <a:pPr>
              <a:buFont typeface="Arial" pitchFamily="34" charset="0"/>
              <a:buNone/>
            </a:pPr>
            <a:endParaRPr lang="fr-FR" noProof="0" dirty="0"/>
          </a:p>
        </p:txBody>
      </p:sp>
      <p:sp>
        <p:nvSpPr>
          <p:cNvPr id="4" name="Slide Number Placeholder 3"/>
          <p:cNvSpPr>
            <a:spLocks noGrp="1"/>
          </p:cNvSpPr>
          <p:nvPr>
            <p:ph type="sldNum" sz="quarter" idx="10"/>
          </p:nvPr>
        </p:nvSpPr>
        <p:spPr/>
        <p:txBody>
          <a:bodyPr/>
          <a:lstStyle/>
          <a:p>
            <a:pPr defTabSz="914332">
              <a:defRPr/>
            </a:pPr>
            <a:fld id="{B849F58B-522D-43AE-9196-6FF1A84B551E}" type="slidenum">
              <a:rPr lang="en-GB" sz="1200">
                <a:solidFill>
                  <a:prstClr val="black"/>
                </a:solidFill>
                <a:latin typeface="Calibri"/>
              </a:rPr>
              <a:pPr defTabSz="914332">
                <a:defRPr/>
              </a:pPr>
              <a:t>8</a:t>
            </a:fld>
            <a:endParaRPr lang="en-GB" sz="1200">
              <a:solidFill>
                <a:prstClr val="black"/>
              </a:solidFill>
              <a:latin typeface="Calibri"/>
            </a:endParaRPr>
          </a:p>
        </p:txBody>
      </p:sp>
    </p:spTree>
    <p:extLst>
      <p:ext uri="{BB962C8B-B14F-4D97-AF65-F5344CB8AC3E}">
        <p14:creationId xmlns:p14="http://schemas.microsoft.com/office/powerpoint/2010/main" val="2541897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62000" y="744538"/>
            <a:ext cx="4962525" cy="3722687"/>
          </a:xfrm>
        </p:spPr>
      </p:sp>
      <p:sp>
        <p:nvSpPr>
          <p:cNvPr id="3" name="Espace réservé des commentaires 2"/>
          <p:cNvSpPr>
            <a:spLocks noGrp="1"/>
          </p:cNvSpPr>
          <p:nvPr>
            <p:ph type="body" idx="1"/>
          </p:nvPr>
        </p:nvSpPr>
        <p:spPr/>
        <p:txBody>
          <a:bodyPr>
            <a:normAutofit/>
          </a:bodyPr>
          <a:lstStyle/>
          <a:p>
            <a:r>
              <a:rPr lang="en-GB" noProof="0" dirty="0" smtClean="0"/>
              <a:t>Cost/income :</a:t>
            </a:r>
            <a:r>
              <a:rPr lang="en-GB" baseline="0" noProof="0" dirty="0" smtClean="0"/>
              <a:t> in spite of further contribution to resolution fund in the Czech Republic</a:t>
            </a:r>
            <a:endParaRPr lang="en-GB" noProof="0" dirty="0"/>
          </a:p>
        </p:txBody>
      </p:sp>
      <p:sp>
        <p:nvSpPr>
          <p:cNvPr id="4" name="Espace réservé du numéro de diapositive 3"/>
          <p:cNvSpPr>
            <a:spLocks noGrp="1"/>
          </p:cNvSpPr>
          <p:nvPr>
            <p:ph type="sldNum" sz="quarter" idx="10"/>
          </p:nvPr>
        </p:nvSpPr>
        <p:spPr/>
        <p:txBody>
          <a:bodyPr/>
          <a:lstStyle/>
          <a:p>
            <a:fld id="{9034826D-B662-4F02-9A13-0FB5482AEF95}"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2527409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44" name="Text Placeholder 43"/>
          <p:cNvSpPr>
            <a:spLocks noGrp="1"/>
          </p:cNvSpPr>
          <p:nvPr>
            <p:ph type="body" sz="quarter" idx="15" hasCustomPrompt="1"/>
          </p:nvPr>
        </p:nvSpPr>
        <p:spPr>
          <a:xfrm>
            <a:off x="2879943" y="3373237"/>
            <a:ext cx="3341612" cy="280800"/>
          </a:xfrm>
          <a:solidFill>
            <a:schemeClr val="bg2"/>
          </a:solidFill>
        </p:spPr>
        <p:txBody>
          <a:bodyPr wrap="none" lIns="36000" tIns="36000" rIns="36000" bIns="36000" rtlCol="0" anchor="ctr">
            <a:noAutofit/>
          </a:bodyPr>
          <a:lstStyle>
            <a:lvl1pPr marL="0" algn="ctr" defTabSz="844174" rtl="0" eaLnBrk="1" latinLnBrk="0" hangingPunct="1">
              <a:buNone/>
              <a:defRPr lang="en-US" sz="1108" b="1" kern="1200" cap="all" spc="185" baseline="0" dirty="0" smtClean="0">
                <a:solidFill>
                  <a:schemeClr val="bg1"/>
                </a:solidFill>
                <a:latin typeface="+mn-lt"/>
                <a:ea typeface="+mn-ea"/>
                <a:cs typeface="+mn-cs"/>
              </a:defRPr>
            </a:lvl1pPr>
          </a:lstStyle>
          <a:p>
            <a:pPr lvl="0"/>
            <a:r>
              <a:rPr lang="en-US" dirty="0" smtClean="0"/>
              <a:t>Insert Title</a:t>
            </a:r>
            <a:endParaRPr lang="en-US" dirty="0"/>
          </a:p>
        </p:txBody>
      </p:sp>
      <p:sp>
        <p:nvSpPr>
          <p:cNvPr id="3" name="Subtitle 2"/>
          <p:cNvSpPr>
            <a:spLocks noGrp="1"/>
          </p:cNvSpPr>
          <p:nvPr>
            <p:ph type="subTitle" idx="1" hasCustomPrompt="1"/>
          </p:nvPr>
        </p:nvSpPr>
        <p:spPr>
          <a:xfrm>
            <a:off x="2352532" y="2531505"/>
            <a:ext cx="4439861" cy="356755"/>
          </a:xfrm>
          <a:prstGeom prst="rect">
            <a:avLst/>
          </a:prstGeom>
          <a:noFill/>
        </p:spPr>
        <p:txBody>
          <a:bodyPr wrap="none" lIns="36000" tIns="36000" rIns="36000" bIns="36000" rtlCol="0" anchor="ctr">
            <a:spAutoFit/>
          </a:bodyPr>
          <a:lstStyle>
            <a:lvl1pPr marL="0" indent="0" algn="ctr" defTabSz="844174" rtl="0" eaLnBrk="1" latinLnBrk="0" hangingPunct="1">
              <a:spcBef>
                <a:spcPts val="831"/>
              </a:spcBef>
              <a:buClr>
                <a:schemeClr val="tx2"/>
              </a:buClr>
              <a:buSzPct val="90000"/>
              <a:buFont typeface="Wingdings" pitchFamily="2" charset="2"/>
              <a:buNone/>
              <a:defRPr lang="en-GB" sz="1846" kern="1200" cap="all" spc="185" baseline="0" dirty="0">
                <a:solidFill>
                  <a:schemeClr val="tx1"/>
                </a:solidFill>
                <a:latin typeface="+mn-lt"/>
                <a:ea typeface="+mn-ea"/>
                <a:cs typeface="+mn-cs"/>
              </a:defRPr>
            </a:lvl1pPr>
            <a:lvl2pPr marL="422087" indent="0" algn="ctr">
              <a:buNone/>
              <a:defRPr>
                <a:solidFill>
                  <a:schemeClr val="tx1">
                    <a:tint val="75000"/>
                  </a:schemeClr>
                </a:solidFill>
              </a:defRPr>
            </a:lvl2pPr>
            <a:lvl3pPr marL="844174" indent="0" algn="ctr">
              <a:buNone/>
              <a:defRPr>
                <a:solidFill>
                  <a:schemeClr val="tx1">
                    <a:tint val="75000"/>
                  </a:schemeClr>
                </a:solidFill>
              </a:defRPr>
            </a:lvl3pPr>
            <a:lvl4pPr marL="1266261" indent="0" algn="ctr">
              <a:buNone/>
              <a:defRPr>
                <a:solidFill>
                  <a:schemeClr val="tx1">
                    <a:tint val="75000"/>
                  </a:schemeClr>
                </a:solidFill>
              </a:defRPr>
            </a:lvl4pPr>
            <a:lvl5pPr marL="1688348" indent="0" algn="ctr">
              <a:buNone/>
              <a:defRPr>
                <a:solidFill>
                  <a:schemeClr val="tx1">
                    <a:tint val="75000"/>
                  </a:schemeClr>
                </a:solidFill>
              </a:defRPr>
            </a:lvl5pPr>
            <a:lvl6pPr marL="2110435" indent="0" algn="ctr">
              <a:buNone/>
              <a:defRPr>
                <a:solidFill>
                  <a:schemeClr val="tx1">
                    <a:tint val="75000"/>
                  </a:schemeClr>
                </a:solidFill>
              </a:defRPr>
            </a:lvl6pPr>
            <a:lvl7pPr marL="2532522" indent="0" algn="ctr">
              <a:buNone/>
              <a:defRPr>
                <a:solidFill>
                  <a:schemeClr val="tx1">
                    <a:tint val="75000"/>
                  </a:schemeClr>
                </a:solidFill>
              </a:defRPr>
            </a:lvl7pPr>
            <a:lvl8pPr marL="2954609" indent="0" algn="ctr">
              <a:buNone/>
              <a:defRPr>
                <a:solidFill>
                  <a:schemeClr val="tx1">
                    <a:tint val="75000"/>
                  </a:schemeClr>
                </a:solidFill>
              </a:defRPr>
            </a:lvl8pPr>
            <a:lvl9pPr marL="3376696" indent="0" algn="ctr">
              <a:buNone/>
              <a:defRPr>
                <a:solidFill>
                  <a:schemeClr val="tx1">
                    <a:tint val="75000"/>
                  </a:schemeClr>
                </a:solidFill>
              </a:defRPr>
            </a:lvl9pPr>
          </a:lstStyle>
          <a:p>
            <a:r>
              <a:rPr lang="en-US" noProof="0" smtClean="0"/>
              <a:t>Click to edit subtitle style</a:t>
            </a:r>
            <a:endParaRPr lang="en-US" noProof="0"/>
          </a:p>
        </p:txBody>
      </p:sp>
      <p:sp>
        <p:nvSpPr>
          <p:cNvPr id="2" name="Title 1"/>
          <p:cNvSpPr>
            <a:spLocks noGrp="1"/>
          </p:cNvSpPr>
          <p:nvPr>
            <p:ph type="ctrTitle" hasCustomPrompt="1"/>
          </p:nvPr>
        </p:nvSpPr>
        <p:spPr>
          <a:xfrm>
            <a:off x="1409230" y="2046705"/>
            <a:ext cx="6326466" cy="379582"/>
          </a:xfrm>
          <a:noFill/>
        </p:spPr>
        <p:txBody>
          <a:bodyPr wrap="none" lIns="36000" tIns="36000" rIns="36000" bIns="36000" rtlCol="0" anchor="ctr">
            <a:spAutoFit/>
          </a:bodyPr>
          <a:lstStyle>
            <a:lvl1pPr marL="0" algn="ctr" defTabSz="844174" rtl="0" eaLnBrk="1" fontAlgn="base" latinLnBrk="0" hangingPunct="1">
              <a:lnSpc>
                <a:spcPct val="90000"/>
              </a:lnSpc>
              <a:spcBef>
                <a:spcPct val="0"/>
              </a:spcBef>
              <a:spcAft>
                <a:spcPct val="0"/>
              </a:spcAft>
              <a:buNone/>
              <a:defRPr lang="en-GB" sz="2216" b="1" kern="1200" spc="258" dirty="0">
                <a:solidFill>
                  <a:schemeClr val="bg2"/>
                </a:solidFill>
                <a:latin typeface="+mn-lt"/>
                <a:ea typeface="+mn-ea"/>
                <a:cs typeface="+mn-cs"/>
              </a:defRPr>
            </a:lvl1pPr>
          </a:lstStyle>
          <a:p>
            <a:r>
              <a:rPr lang="en-US" dirty="0" smtClean="0"/>
              <a:t>CLICK TO EDIT MASTER TITLE STYLE</a:t>
            </a:r>
            <a:endParaRPr lang="en-GB" dirty="0"/>
          </a:p>
        </p:txBody>
      </p:sp>
      <p:sp>
        <p:nvSpPr>
          <p:cNvPr id="13" name="Text Placeholder 15"/>
          <p:cNvSpPr>
            <a:spLocks noGrp="1"/>
          </p:cNvSpPr>
          <p:nvPr>
            <p:ph type="body" sz="quarter" idx="13" hasCustomPrompt="1"/>
          </p:nvPr>
        </p:nvSpPr>
        <p:spPr>
          <a:xfrm>
            <a:off x="4331557" y="4632798"/>
            <a:ext cx="481789" cy="214730"/>
          </a:xfrm>
          <a:noFill/>
        </p:spPr>
        <p:txBody>
          <a:bodyPr wrap="none" lIns="36000" tIns="36000" rIns="36000" bIns="36000" rtlCol="0" anchor="ctr">
            <a:spAutoFit/>
          </a:bodyPr>
          <a:lstStyle>
            <a:lvl1pPr marL="0" indent="0" algn="ctr" defTabSz="844174" rtl="0" eaLnBrk="1" latinLnBrk="0" hangingPunct="1">
              <a:spcBef>
                <a:spcPts val="0"/>
              </a:spcBef>
              <a:buNone/>
              <a:defRPr lang="en-US" sz="923" kern="1200" cap="all" spc="185" baseline="0" dirty="0">
                <a:solidFill>
                  <a:schemeClr val="tx1"/>
                </a:solidFill>
                <a:latin typeface="+mn-lt"/>
                <a:ea typeface="+mn-ea"/>
                <a:cs typeface="+mn-cs"/>
              </a:defRPr>
            </a:lvl1pPr>
          </a:lstStyle>
          <a:p>
            <a:pPr lvl="0"/>
            <a:r>
              <a:rPr lang="en-US" dirty="0" smtClean="0"/>
              <a:t>DATE</a:t>
            </a:r>
            <a:endParaRPr lang="en-US" dirty="0"/>
          </a:p>
        </p:txBody>
      </p:sp>
      <p:cxnSp>
        <p:nvCxnSpPr>
          <p:cNvPr id="14" name="Straight Connector 13"/>
          <p:cNvCxnSpPr/>
          <p:nvPr userDrawn="1"/>
        </p:nvCxnSpPr>
        <p:spPr bwMode="auto">
          <a:xfrm>
            <a:off x="329955" y="6195505"/>
            <a:ext cx="8418518" cy="0"/>
          </a:xfrm>
          <a:prstGeom prst="line">
            <a:avLst/>
          </a:prstGeom>
          <a:noFill/>
          <a:ln w="6350" cap="flat" cmpd="sng" algn="ctr">
            <a:solidFill>
              <a:schemeClr val="tx2"/>
            </a:solidFill>
            <a:prstDash val="solid"/>
            <a:round/>
            <a:headEnd type="none" w="med" len="med"/>
            <a:tailEnd type="none" w="med" len="med"/>
          </a:ln>
          <a:effectLst/>
        </p:spPr>
      </p:cxnSp>
      <p:sp>
        <p:nvSpPr>
          <p:cNvPr id="28" name="Rectangle 2"/>
          <p:cNvSpPr>
            <a:spLocks noChangeArrowheads="1"/>
          </p:cNvSpPr>
          <p:nvPr/>
        </p:nvSpPr>
        <p:spPr bwMode="auto">
          <a:xfrm>
            <a:off x="4539214" y="4286625"/>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9" name="Rectangle 2"/>
          <p:cNvSpPr>
            <a:spLocks noChangeArrowheads="1"/>
          </p:cNvSpPr>
          <p:nvPr/>
        </p:nvSpPr>
        <p:spPr bwMode="auto">
          <a:xfrm>
            <a:off x="4539214" y="5121650"/>
            <a:ext cx="66472" cy="72000"/>
          </a:xfrm>
          <a:prstGeom prst="rect">
            <a:avLst/>
          </a:prstGeom>
          <a:solidFill>
            <a:schemeClr val="bg2"/>
          </a:solidFill>
          <a:ln w="9525">
            <a:noFill/>
            <a:miter lim="800000"/>
            <a:headEnd/>
            <a:tailEnd/>
          </a:ln>
          <a:effectLst/>
        </p:spPr>
        <p:txBody>
          <a:bodyPr wrap="none" anchor="ctr"/>
          <a:lstStyle/>
          <a:p>
            <a:pPr algn="ctr"/>
            <a:endParaRPr lang="en-US" sz="1662" dirty="0">
              <a:solidFill>
                <a:schemeClr val="bg2"/>
              </a:solidFill>
            </a:endParaRPr>
          </a:p>
        </p:txBody>
      </p:sp>
      <p:sp>
        <p:nvSpPr>
          <p:cNvPr id="26" name="Rectangle 25"/>
          <p:cNvSpPr/>
          <p:nvPr/>
        </p:nvSpPr>
        <p:spPr bwMode="auto">
          <a:xfrm>
            <a:off x="4293689" y="1676400"/>
            <a:ext cx="557523" cy="73024"/>
          </a:xfrm>
          <a:prstGeom prst="rect">
            <a:avLst/>
          </a:prstGeom>
          <a:solidFill>
            <a:schemeClr val="tx2">
              <a:lumMod val="5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rgbClr val="000000"/>
              </a:solidFill>
              <a:effectLst/>
              <a:latin typeface="Arial" charset="0"/>
              <a:cs typeface="Arial" charset="0"/>
            </a:endParaRPr>
          </a:p>
        </p:txBody>
      </p:sp>
      <p:pic>
        <p:nvPicPr>
          <p:cNvPr id="12" name="Picture 11" descr="logo_BRD_EN.JPG"/>
          <p:cNvPicPr>
            <a:picLocks noChangeAspect="1"/>
          </p:cNvPicPr>
          <p:nvPr userDrawn="1"/>
        </p:nvPicPr>
        <p:blipFill>
          <a:blip r:embed="rId2" cstate="print"/>
          <a:stretch>
            <a:fillRect/>
          </a:stretch>
        </p:blipFill>
        <p:spPr>
          <a:xfrm>
            <a:off x="329955" y="6257155"/>
            <a:ext cx="1680152" cy="53695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harts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400" y="1282700"/>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1" name="Text Placeholder 10"/>
          <p:cNvSpPr>
            <a:spLocks noGrp="1"/>
          </p:cNvSpPr>
          <p:nvPr>
            <p:ph type="body" sz="quarter" idx="21"/>
          </p:nvPr>
        </p:nvSpPr>
        <p:spPr>
          <a:xfrm>
            <a:off x="4310400" y="3638513"/>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2185"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2" name="Text Placeholder 12"/>
          <p:cNvSpPr>
            <a:spLocks noGrp="1"/>
          </p:cNvSpPr>
          <p:nvPr>
            <p:ph type="body" sz="quarter" idx="22" hasCustomPrompt="1"/>
          </p:nvPr>
        </p:nvSpPr>
        <p:spPr>
          <a:xfrm>
            <a:off x="6212185"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hart (long) Slide">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9" name="Text Placeholder 10"/>
          <p:cNvSpPr>
            <a:spLocks noGrp="1"/>
          </p:cNvSpPr>
          <p:nvPr>
            <p:ph type="body" sz="quarter" idx="17"/>
          </p:nvPr>
        </p:nvSpPr>
        <p:spPr>
          <a:xfrm>
            <a:off x="4310720" y="1282701"/>
            <a:ext cx="4476902"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6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hart horizontal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13" name="Text Placeholder 10"/>
          <p:cNvSpPr>
            <a:spLocks noGrp="1"/>
          </p:cNvSpPr>
          <p:nvPr>
            <p:ph type="body" sz="quarter" idx="21"/>
          </p:nvPr>
        </p:nvSpPr>
        <p:spPr>
          <a:xfrm>
            <a:off x="366418" y="3638513"/>
            <a:ext cx="8419993"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4" name="Text Placeholder 12"/>
          <p:cNvSpPr>
            <a:spLocks noGrp="1"/>
          </p:cNvSpPr>
          <p:nvPr>
            <p:ph type="body" sz="quarter" idx="22" hasCustomPrompt="1"/>
          </p:nvPr>
        </p:nvSpPr>
        <p:spPr>
          <a:xfrm>
            <a:off x="424020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pic>
        <p:nvPicPr>
          <p:cNvPr id="2" name="Picture 10" descr="logo nou BRD.JPG"/>
          <p:cNvPicPr>
            <a:picLocks noChangeAspect="1"/>
          </p:cNvPicPr>
          <p:nvPr userDrawn="1"/>
        </p:nvPicPr>
        <p:blipFill>
          <a:blip r:embed="rId2" cstate="print"/>
          <a:srcRect/>
          <a:stretch>
            <a:fillRect/>
          </a:stretch>
        </p:blipFill>
        <p:spPr bwMode="auto">
          <a:xfrm>
            <a:off x="277324" y="6367034"/>
            <a:ext cx="1234671" cy="443997"/>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4" name="Title 1"/>
          <p:cNvSpPr txBox="1">
            <a:spLocks/>
          </p:cNvSpPr>
          <p:nvPr userDrawn="1"/>
        </p:nvSpPr>
        <p:spPr>
          <a:xfrm>
            <a:off x="366416" y="260349"/>
            <a:ext cx="8326808" cy="288000"/>
          </a:xfrm>
          <a:prstGeom prst="rect">
            <a:avLst/>
          </a:prstGeom>
        </p:spPr>
        <p:txBody>
          <a:bodyPr vert="horz" lIns="0" tIns="0" rIns="66472" bIns="0" rtlCol="0" anchor="ctr">
            <a:normAutofit/>
          </a:bodyPr>
          <a:lstStyle>
            <a:lvl1pPr>
              <a:defRPr/>
            </a:lvl1pPr>
          </a:lstStyle>
          <a:p>
            <a:pPr marL="0" marR="0" lvl="0" indent="0" algn="ctr" defTabSz="844174" rtl="0" eaLnBrk="1" fontAlgn="base" latinLnBrk="0" hangingPunct="1">
              <a:lnSpc>
                <a:spcPct val="90000"/>
              </a:lnSpc>
              <a:spcBef>
                <a:spcPct val="0"/>
              </a:spcBef>
              <a:spcAft>
                <a:spcPct val="0"/>
              </a:spcAft>
              <a:buClrTx/>
              <a:buSzTx/>
              <a:buFontTx/>
              <a:buNone/>
              <a:tabLst/>
              <a:defRPr/>
            </a:pPr>
            <a:endParaRPr kumimoji="0" lang="en-US" sz="1477" b="0" i="0" u="none" strike="noStrike" kern="1200" cap="all" spc="0" normalizeH="0" baseline="0" noProof="0" dirty="0">
              <a:ln>
                <a:noFill/>
              </a:ln>
              <a:solidFill>
                <a:srgbClr val="E60028"/>
              </a:solidFill>
              <a:effectLst/>
              <a:uLnTx/>
              <a:uFillTx/>
              <a:latin typeface="Arial" pitchFamily="34" charset="0"/>
              <a:ea typeface="+mj-ea"/>
              <a:cs typeface="Arial" pitchFamily="34" charset="0"/>
            </a:endParaRPr>
          </a:p>
        </p:txBody>
      </p:sp>
      <p:sp>
        <p:nvSpPr>
          <p:cNvPr id="7" name="Text Placeholder 6"/>
          <p:cNvSpPr>
            <a:spLocks noGrp="1"/>
          </p:cNvSpPr>
          <p:nvPr>
            <p:ph type="body" sz="quarter" idx="14"/>
          </p:nvPr>
        </p:nvSpPr>
        <p:spPr>
          <a:xfrm>
            <a:off x="366405" y="1062066"/>
            <a:ext cx="8424380" cy="156325"/>
          </a:xfrm>
          <a:prstGeom prst="rect">
            <a:avLst/>
          </a:prstGeom>
        </p:spPr>
        <p:txBody>
          <a:bodyPr wrap="square" rIns="0">
            <a:spAutoFit/>
          </a:bodyPr>
          <a:lstStyle>
            <a:lvl1pPr marL="0" indent="0">
              <a:spcBef>
                <a:spcPts val="1016"/>
              </a:spcBef>
              <a:spcAft>
                <a:spcPts val="0"/>
              </a:spcAft>
              <a:buFontTx/>
              <a:buNone/>
              <a:defRPr sz="1016" b="0" i="1">
                <a:solidFill>
                  <a:schemeClr val="tx1"/>
                </a:solidFill>
              </a:defRPr>
            </a:lvl1pPr>
            <a:lvl2pPr marL="0" indent="0">
              <a:spcBef>
                <a:spcPts val="277"/>
              </a:spcBef>
              <a:buFontTx/>
              <a:buNone/>
              <a:defRPr sz="1016" b="0" i="1">
                <a:solidFill>
                  <a:schemeClr val="tx1"/>
                </a:solidFill>
              </a:defRPr>
            </a:lvl2pPr>
            <a:lvl3pPr marL="132941" indent="-132941">
              <a:spcBef>
                <a:spcPts val="185"/>
              </a:spcBef>
              <a:buClr>
                <a:schemeClr val="tx2"/>
              </a:buClr>
              <a:buSzPct val="90000"/>
              <a:buFont typeface="Wingdings" pitchFamily="2" charset="2"/>
              <a:buChar char=""/>
              <a:defRPr sz="1016" i="1"/>
            </a:lvl3pPr>
            <a:lvl4pPr marL="232646" indent="-99706">
              <a:spcBef>
                <a:spcPts val="92"/>
              </a:spcBef>
              <a:buClr>
                <a:schemeClr val="tx2"/>
              </a:buClr>
              <a:buSzPct val="90000"/>
              <a:buFont typeface="Arial" pitchFamily="34" charset="0"/>
              <a:buChar char="●"/>
              <a:defRPr sz="1016" i="1"/>
            </a:lvl4pPr>
            <a:lvl5pPr marL="332352" indent="-99706">
              <a:spcBef>
                <a:spcPts val="92"/>
              </a:spcBef>
              <a:buClr>
                <a:schemeClr val="tx2"/>
              </a:buClr>
              <a:buSzPct val="90000"/>
              <a:buFont typeface="Wingdings 3" pitchFamily="18" charset="2"/>
              <a:buChar char=""/>
              <a:defRPr sz="1016" i="1"/>
            </a:lvl5pPr>
          </a:lstStyle>
          <a:p>
            <a:pPr lvl="0"/>
            <a:r>
              <a:rPr lang="en-US" dirty="0" smtClean="0"/>
              <a:t>Click to edit Master text styles</a:t>
            </a:r>
          </a:p>
        </p:txBody>
      </p:sp>
      <p:sp>
        <p:nvSpPr>
          <p:cNvPr id="5"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Tree>
    <p:extLst>
      <p:ext uri="{BB962C8B-B14F-4D97-AF65-F5344CB8AC3E}">
        <p14:creationId xmlns:p14="http://schemas.microsoft.com/office/powerpoint/2010/main" val="21066738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Divider">
    <p:spTree>
      <p:nvGrpSpPr>
        <p:cNvPr id="1" name=""/>
        <p:cNvGrpSpPr/>
        <p:nvPr/>
      </p:nvGrpSpPr>
      <p:grpSpPr>
        <a:xfrm>
          <a:off x="0" y="0"/>
          <a:ext cx="0" cy="0"/>
          <a:chOff x="0" y="0"/>
          <a:chExt cx="0" cy="0"/>
        </a:xfrm>
      </p:grpSpPr>
      <p:sp>
        <p:nvSpPr>
          <p:cNvPr id="11" name="Rectangle 10"/>
          <p:cNvSpPr/>
          <p:nvPr/>
        </p:nvSpPr>
        <p:spPr bwMode="auto">
          <a:xfrm>
            <a:off x="2934183" y="1501015"/>
            <a:ext cx="3239019" cy="3508375"/>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15" name="Rectangle 14"/>
          <p:cNvSpPr/>
          <p:nvPr/>
        </p:nvSpPr>
        <p:spPr bwMode="auto">
          <a:xfrm>
            <a:off x="4293971" y="3182176"/>
            <a:ext cx="557523" cy="7302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ctrTitle"/>
          </p:nvPr>
        </p:nvSpPr>
        <p:spPr>
          <a:xfrm>
            <a:off x="2972289" y="3224534"/>
            <a:ext cx="3200914" cy="1236099"/>
          </a:xfrm>
          <a:noFill/>
        </p:spPr>
        <p:txBody>
          <a:bodyPr wrap="square" lIns="36000" tIns="36000" rIns="36000" bIns="36000" rtlCol="0" anchor="ctr">
            <a:noAutofit/>
          </a:bodyPr>
          <a:lstStyle>
            <a:lvl1pPr marL="0" algn="ctr" defTabSz="844174" rtl="0" eaLnBrk="1" fontAlgn="base" latinLnBrk="0" hangingPunct="1">
              <a:lnSpc>
                <a:spcPct val="90000"/>
              </a:lnSpc>
              <a:spcBef>
                <a:spcPct val="0"/>
              </a:spcBef>
              <a:spcAft>
                <a:spcPct val="0"/>
              </a:spcAft>
              <a:buNone/>
              <a:defRPr lang="en-GB" sz="2585" kern="1200" dirty="0">
                <a:solidFill>
                  <a:schemeClr val="bg1"/>
                </a:solidFill>
                <a:latin typeface="+mn-lt"/>
                <a:ea typeface="+mn-ea"/>
                <a:cs typeface="+mn-cs"/>
              </a:defRPr>
            </a:lvl1pPr>
          </a:lstStyle>
          <a:p>
            <a:r>
              <a:rPr lang="en-US" dirty="0" smtClean="0"/>
              <a:t>Click to edit Master title style</a:t>
            </a:r>
            <a:endParaRPr lang="en-GB" dirty="0"/>
          </a:p>
        </p:txBody>
      </p:sp>
      <p:sp>
        <p:nvSpPr>
          <p:cNvPr id="34" name="Text Placeholder 33"/>
          <p:cNvSpPr>
            <a:spLocks noGrp="1"/>
          </p:cNvSpPr>
          <p:nvPr>
            <p:ph type="body" sz="quarter" idx="11" hasCustomPrompt="1"/>
          </p:nvPr>
        </p:nvSpPr>
        <p:spPr>
          <a:xfrm>
            <a:off x="4342148" y="2278009"/>
            <a:ext cx="461198" cy="827260"/>
          </a:xfrm>
          <a:noFill/>
        </p:spPr>
        <p:txBody>
          <a:bodyPr vert="horz" wrap="none" lIns="72000" tIns="72000" rIns="72000" bIns="72000" rtlCol="0" anchor="ctr">
            <a:spAutoFit/>
          </a:bodyPr>
          <a:lstStyle>
            <a:lvl1pPr algn="ctr">
              <a:buNone/>
              <a:defRPr lang="en-US" sz="4431" b="1" kern="1200" baseline="0" dirty="0" smtClean="0">
                <a:solidFill>
                  <a:schemeClr val="bg1"/>
                </a:solidFill>
                <a:latin typeface="+mn-lt"/>
                <a:ea typeface="+mn-ea"/>
                <a:cs typeface="+mn-cs"/>
              </a:defRPr>
            </a:lvl1pPr>
          </a:lstStyle>
          <a:p>
            <a:pPr marL="0" lvl="0" indent="0" algn="ctr" defTabSz="844174" rtl="0" eaLnBrk="1" latinLnBrk="0" hangingPunct="1">
              <a:spcBef>
                <a:spcPts val="0"/>
              </a:spcBef>
              <a:buClr>
                <a:schemeClr val="tx2"/>
              </a:buClr>
              <a:buSzPct val="90000"/>
              <a:buFontTx/>
              <a:buNone/>
            </a:pPr>
            <a:r>
              <a:rPr lang="en-US" dirty="0" smtClean="0"/>
              <a:t>#</a:t>
            </a:r>
            <a:endParaRPr lang="en-US" dirty="0"/>
          </a:p>
        </p:txBody>
      </p:sp>
      <p:cxnSp>
        <p:nvCxnSpPr>
          <p:cNvPr id="13" name="Straight Connector 12"/>
          <p:cNvCxnSpPr/>
          <p:nvPr userDrawn="1"/>
        </p:nvCxnSpPr>
        <p:spPr bwMode="auto">
          <a:xfrm>
            <a:off x="360553" y="6247020"/>
            <a:ext cx="8418518" cy="0"/>
          </a:xfrm>
          <a:prstGeom prst="line">
            <a:avLst/>
          </a:prstGeom>
          <a:noFill/>
          <a:ln w="6350" cap="flat" cmpd="sng" algn="ctr">
            <a:solidFill>
              <a:schemeClr val="tx2"/>
            </a:solidFill>
            <a:prstDash val="solid"/>
            <a:round/>
            <a:headEnd type="none" w="med" len="med"/>
            <a:tailEnd type="none" w="med" len="med"/>
          </a:ln>
          <a:effectLst/>
        </p:spPr>
      </p:cxnSp>
      <p:pic>
        <p:nvPicPr>
          <p:cNvPr id="9" name="Picture 10" descr="logo nou BRD.JPG"/>
          <p:cNvPicPr>
            <a:picLocks noChangeAspect="1"/>
          </p:cNvPicPr>
          <p:nvPr userDrawn="1"/>
        </p:nvPicPr>
        <p:blipFill>
          <a:blip r:embed="rId2" cstate="print"/>
          <a:srcRect/>
          <a:stretch>
            <a:fillRect/>
          </a:stretch>
        </p:blipFill>
        <p:spPr bwMode="auto">
          <a:xfrm>
            <a:off x="277323" y="6367034"/>
            <a:ext cx="1506191" cy="443997"/>
          </a:xfrm>
          <a:prstGeom prst="rect">
            <a:avLst/>
          </a:prstGeom>
          <a:noFill/>
          <a:ln w="9525">
            <a:noFill/>
            <a:miter lim="800000"/>
            <a:headEnd/>
            <a:tailEnd/>
          </a:ln>
        </p:spPr>
      </p:pic>
    </p:spTree>
    <p:extLst>
      <p:ext uri="{BB962C8B-B14F-4D97-AF65-F5344CB8AC3E}">
        <p14:creationId xmlns:p14="http://schemas.microsoft.com/office/powerpoint/2010/main" val="397868559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2 charts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0"/>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1" name="Text Placeholder 10"/>
          <p:cNvSpPr>
            <a:spLocks noGrp="1"/>
          </p:cNvSpPr>
          <p:nvPr>
            <p:ph type="body" sz="quarter" idx="21"/>
          </p:nvPr>
        </p:nvSpPr>
        <p:spPr>
          <a:xfrm>
            <a:off x="5235204" y="3638513"/>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2" name="Text Placeholder 12"/>
          <p:cNvSpPr>
            <a:spLocks noGrp="1"/>
          </p:cNvSpPr>
          <p:nvPr>
            <p:ph type="body" sz="quarter" idx="22" hasCustomPrompt="1"/>
          </p:nvPr>
        </p:nvSpPr>
        <p:spPr>
          <a:xfrm>
            <a:off x="6674587"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3037521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4 charts Slide">
    <p:spTree>
      <p:nvGrpSpPr>
        <p:cNvPr id="1" name=""/>
        <p:cNvGrpSpPr/>
        <p:nvPr/>
      </p:nvGrpSpPr>
      <p:grpSpPr>
        <a:xfrm>
          <a:off x="0" y="0"/>
          <a:ext cx="0" cy="0"/>
          <a:chOff x="0" y="0"/>
          <a:chExt cx="0" cy="0"/>
        </a:xfrm>
      </p:grpSpPr>
      <p:sp>
        <p:nvSpPr>
          <p:cNvPr id="11" name="Text Placeholder 10"/>
          <p:cNvSpPr>
            <a:spLocks noGrp="1"/>
          </p:cNvSpPr>
          <p:nvPr userDrawn="1">
            <p:ph type="body" sz="quarter" idx="15"/>
          </p:nvPr>
        </p:nvSpPr>
        <p:spPr>
          <a:xfrm>
            <a:off x="360542"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15" name="Text Placeholder 12"/>
          <p:cNvSpPr>
            <a:spLocks noGrp="1"/>
          </p:cNvSpPr>
          <p:nvPr>
            <p:ph type="body" sz="quarter" idx="16" hasCustomPrompt="1"/>
          </p:nvPr>
        </p:nvSpPr>
        <p:spPr>
          <a:xfrm>
            <a:off x="2068416"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6" name="Text Placeholder 10"/>
          <p:cNvSpPr>
            <a:spLocks noGrp="1"/>
          </p:cNvSpPr>
          <p:nvPr>
            <p:ph type="body" sz="quarter" idx="17"/>
          </p:nvPr>
        </p:nvSpPr>
        <p:spPr>
          <a:xfrm>
            <a:off x="4751536"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7" name="Text Placeholder 12"/>
          <p:cNvSpPr>
            <a:spLocks noGrp="1"/>
          </p:cNvSpPr>
          <p:nvPr>
            <p:ph type="body" sz="quarter" idx="18" hasCustomPrompt="1"/>
          </p:nvPr>
        </p:nvSpPr>
        <p:spPr>
          <a:xfrm>
            <a:off x="6432760"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8" name="Text Placeholder 10"/>
          <p:cNvSpPr>
            <a:spLocks noGrp="1"/>
          </p:cNvSpPr>
          <p:nvPr>
            <p:ph type="body" sz="quarter" idx="19"/>
          </p:nvPr>
        </p:nvSpPr>
        <p:spPr>
          <a:xfrm>
            <a:off x="360542"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9" name="Text Placeholder 12"/>
          <p:cNvSpPr>
            <a:spLocks noGrp="1"/>
          </p:cNvSpPr>
          <p:nvPr>
            <p:ph type="body" sz="quarter" idx="20" hasCustomPrompt="1"/>
          </p:nvPr>
        </p:nvSpPr>
        <p:spPr>
          <a:xfrm>
            <a:off x="206841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20" name="Text Placeholder 10"/>
          <p:cNvSpPr>
            <a:spLocks noGrp="1"/>
          </p:cNvSpPr>
          <p:nvPr>
            <p:ph type="body" sz="quarter" idx="21"/>
          </p:nvPr>
        </p:nvSpPr>
        <p:spPr>
          <a:xfrm>
            <a:off x="4751536"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1" name="Text Placeholder 12"/>
          <p:cNvSpPr>
            <a:spLocks noGrp="1"/>
          </p:cNvSpPr>
          <p:nvPr>
            <p:ph type="body" sz="quarter" idx="22" hasCustomPrompt="1"/>
          </p:nvPr>
        </p:nvSpPr>
        <p:spPr>
          <a:xfrm>
            <a:off x="6432760"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0854139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1 chart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1"/>
            <a:ext cx="3551206"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9309329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14" name="Content Placeholder 2"/>
          <p:cNvSpPr>
            <a:spLocks noGrp="1"/>
          </p:cNvSpPr>
          <p:nvPr>
            <p:ph idx="1" hasCustomPrompt="1"/>
          </p:nvPr>
        </p:nvSpPr>
        <p:spPr>
          <a:xfrm>
            <a:off x="366405" y="1727313"/>
            <a:ext cx="8424380" cy="1174681"/>
          </a:xfrm>
        </p:spPr>
        <p:txBody>
          <a:bodyPr rIns="0"/>
          <a:lstStyle>
            <a:lvl1pPr marL="332352" indent="-332352">
              <a:spcBef>
                <a:spcPts val="1477"/>
              </a:spcBef>
              <a:spcAft>
                <a:spcPts val="369"/>
              </a:spcAft>
              <a:buClr>
                <a:srgbClr val="E60028"/>
              </a:buClr>
              <a:buSzPct val="100000"/>
              <a:buFont typeface="+mj-lt"/>
              <a:buAutoNum type="arabicPeriod"/>
              <a:tabLst>
                <a:tab pos="7311744" algn="r"/>
              </a:tabLst>
              <a:defRPr sz="1292" b="0" cap="all" baseline="0">
                <a:solidFill>
                  <a:srgbClr val="E60028"/>
                </a:solidFill>
              </a:defRPr>
            </a:lvl1pPr>
            <a:lvl2pPr marL="664704" indent="-332352">
              <a:spcBef>
                <a:spcPts val="185"/>
              </a:spcBef>
              <a:buClrTx/>
              <a:buSzPct val="100000"/>
              <a:buFont typeface="+mj-lt"/>
              <a:buAutoNum type="alphaUcPeriod"/>
              <a:tabLst>
                <a:tab pos="7374799" algn="r"/>
              </a:tabLst>
              <a:defRPr sz="1108" cap="none" baseline="0"/>
            </a:lvl2pPr>
            <a:lvl3pPr marL="332352" indent="0">
              <a:spcBef>
                <a:spcPts val="2585"/>
              </a:spcBef>
              <a:buNone/>
              <a:tabLst>
                <a:tab pos="7374799" algn="r"/>
              </a:tabLst>
              <a:defRPr sz="1292" b="0" cap="all" baseline="0">
                <a:solidFill>
                  <a:srgbClr val="E60028"/>
                </a:solidFill>
              </a:defRPr>
            </a:lvl3pPr>
            <a:lvl4pPr marL="664704" indent="-332352">
              <a:spcBef>
                <a:spcPts val="185"/>
              </a:spcBef>
              <a:buClrTx/>
              <a:buFont typeface="+mj-lt"/>
              <a:buAutoNum type="alphaUcPeriod"/>
              <a:tabLst>
                <a:tab pos="7374799" algn="r"/>
              </a:tabLst>
              <a:defRPr sz="1108" cap="none" baseline="0"/>
            </a:lvl4pPr>
            <a:lvl5pPr marL="498528" indent="0">
              <a:buNone/>
              <a:tabLst>
                <a:tab pos="7374799" algn="r"/>
              </a:tabLst>
              <a:defRPr sz="739" cap="all" baseline="0"/>
            </a:lvl5pPr>
          </a:lstStyle>
          <a:p>
            <a:pPr lvl="0"/>
            <a:r>
              <a:rPr lang="en-US" dirty="0" smtClean="0"/>
              <a:t>CLICK TO EDIT MASTER TEXT STYLES</a:t>
            </a:r>
          </a:p>
          <a:p>
            <a:pPr lvl="1"/>
            <a:r>
              <a:rPr lang="en-US" dirty="0" smtClean="0"/>
              <a:t>Second level</a:t>
            </a:r>
          </a:p>
          <a:p>
            <a:pPr lvl="2"/>
            <a:r>
              <a:rPr lang="en-US" dirty="0" smtClean="0"/>
              <a:t>Appendix</a:t>
            </a:r>
          </a:p>
          <a:p>
            <a:pPr lvl="3"/>
            <a:r>
              <a:rPr lang="en-US" dirty="0" smtClean="0"/>
              <a:t>Fourth level</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2 charts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400" y="1282700"/>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1" name="Text Placeholder 10"/>
          <p:cNvSpPr>
            <a:spLocks noGrp="1"/>
          </p:cNvSpPr>
          <p:nvPr>
            <p:ph type="body" sz="quarter" idx="21"/>
          </p:nvPr>
        </p:nvSpPr>
        <p:spPr>
          <a:xfrm>
            <a:off x="4310400" y="3638513"/>
            <a:ext cx="4476011"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2185"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2" name="Text Placeholder 12"/>
          <p:cNvSpPr>
            <a:spLocks noGrp="1"/>
          </p:cNvSpPr>
          <p:nvPr>
            <p:ph type="body" sz="quarter" idx="22" hasCustomPrompt="1"/>
          </p:nvPr>
        </p:nvSpPr>
        <p:spPr>
          <a:xfrm>
            <a:off x="6212185"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4932485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1 chart (lo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4310720" y="1282701"/>
            <a:ext cx="4476902"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216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extLst>
      <p:ext uri="{BB962C8B-B14F-4D97-AF65-F5344CB8AC3E}">
        <p14:creationId xmlns:p14="http://schemas.microsoft.com/office/powerpoint/2010/main" val="391956286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
        <p:nvSpPr>
          <p:cNvPr id="12" name="Do not remove" hidden="1"/>
          <p:cNvSpPr/>
          <p:nvPr userDrawn="1">
            <p:custDataLst>
              <p:tags r:id="rId1"/>
            </p:custDataLst>
          </p:nvPr>
        </p:nvSpPr>
        <p:spPr>
          <a:xfrm>
            <a:off x="0" y="3"/>
            <a:ext cx="12700" cy="12700"/>
          </a:xfrm>
          <a:prstGeom prst="octagon">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le 1"/>
          <p:cNvSpPr>
            <a:spLocks noGrp="1"/>
          </p:cNvSpPr>
          <p:nvPr>
            <p:ph type="title" hasCustomPrompt="1"/>
          </p:nvPr>
        </p:nvSpPr>
        <p:spPr>
          <a:xfrm>
            <a:off x="325440" y="392784"/>
            <a:ext cx="8497887" cy="276999"/>
          </a:xfrm>
        </p:spPr>
        <p:txBody>
          <a:bodyPr wrap="square">
            <a:spAutoFit/>
          </a:bodyPr>
          <a:lstStyle>
            <a:lvl1pPr>
              <a:lnSpc>
                <a:spcPct val="100000"/>
              </a:lnSpc>
              <a:defRPr sz="1800" b="1" cap="all" baseline="0"/>
            </a:lvl1pPr>
          </a:lstStyle>
          <a:p>
            <a:r>
              <a:rPr lang="en-US" dirty="0"/>
              <a:t>Click to add title</a:t>
            </a:r>
            <a:endParaRPr lang="en-GB" dirty="0"/>
          </a:p>
        </p:txBody>
      </p:sp>
      <p:sp>
        <p:nvSpPr>
          <p:cNvPr id="4" name="Text Placeholder 6"/>
          <p:cNvSpPr>
            <a:spLocks noGrp="1"/>
          </p:cNvSpPr>
          <p:nvPr>
            <p:ph type="body" sz="quarter" idx="13" hasCustomPrompt="1"/>
          </p:nvPr>
        </p:nvSpPr>
        <p:spPr>
          <a:xfrm>
            <a:off x="325440" y="6132200"/>
            <a:ext cx="8497887" cy="144073"/>
          </a:xfrm>
        </p:spPr>
        <p:txBody>
          <a:bodyPr tIns="0" rIns="0" bIns="36000" anchor="b" anchorCtr="0"/>
          <a:lstStyle>
            <a:lvl1pPr marL="1588" indent="-1588">
              <a:spcBef>
                <a:spcPts val="0"/>
              </a:spcBef>
              <a:buNone/>
              <a:defRPr sz="700" b="0" i="1" baseline="0">
                <a:solidFill>
                  <a:schemeClr val="tx1"/>
                </a:solidFill>
              </a:defRPr>
            </a:lvl1pPr>
            <a:lvl2pPr marL="180000" indent="-180000">
              <a:spcBef>
                <a:spcPts val="0"/>
              </a:spcBef>
              <a:buNone/>
              <a:defRPr sz="700" i="1" baseline="0"/>
            </a:lvl2pPr>
            <a:lvl3pPr>
              <a:buNone/>
              <a:defRPr/>
            </a:lvl3pPr>
            <a:lvl4pPr>
              <a:buNone/>
              <a:defRPr/>
            </a:lvl4pPr>
            <a:lvl5pPr>
              <a:buNone/>
              <a:defRPr/>
            </a:lvl5pPr>
          </a:lstStyle>
          <a:p>
            <a:pPr lvl="0"/>
            <a:r>
              <a:rPr lang="en-GB" noProof="0" dirty="0"/>
              <a:t>Click to add sources</a:t>
            </a:r>
          </a:p>
        </p:txBody>
      </p:sp>
      <p:sp>
        <p:nvSpPr>
          <p:cNvPr id="5" name="Text Placeholder 12"/>
          <p:cNvSpPr>
            <a:spLocks noGrp="1"/>
          </p:cNvSpPr>
          <p:nvPr>
            <p:ph type="body" sz="quarter" idx="15" hasCustomPrompt="1"/>
          </p:nvPr>
        </p:nvSpPr>
        <p:spPr>
          <a:xfrm>
            <a:off x="325441" y="33636"/>
            <a:ext cx="2000249" cy="197353"/>
          </a:xfrm>
        </p:spPr>
        <p:txBody>
          <a:bodyPr tIns="36000" bIns="36000"/>
          <a:lstStyle>
            <a:lvl1pPr>
              <a:buNone/>
              <a:defRPr lang="en-US" sz="900" b="0" kern="1200" cap="all" spc="100" baseline="0" noProof="0" dirty="0" smtClean="0">
                <a:solidFill>
                  <a:schemeClr val="tx2">
                    <a:lumMod val="75000"/>
                  </a:schemeClr>
                </a:solidFill>
                <a:latin typeface="Arial Narrow" pitchFamily="34" charset="0"/>
                <a:ea typeface="+mn-ea"/>
                <a:cs typeface="+mn-cs"/>
              </a:defRPr>
            </a:lvl1pPr>
            <a:lvl2pPr>
              <a:buNone/>
              <a:defRPr/>
            </a:lvl2pPr>
            <a:lvl3pPr>
              <a:buNone/>
              <a:defRPr/>
            </a:lvl3pPr>
            <a:lvl4pPr>
              <a:buNone/>
              <a:defRPr/>
            </a:lvl4pPr>
            <a:lvl5pPr>
              <a:buFont typeface="Arial" pitchFamily="34" charset="0"/>
              <a:buNone/>
              <a:defRPr/>
            </a:lvl5pPr>
          </a:lstStyle>
          <a:p>
            <a:pPr marL="0" marR="0" lvl="0" indent="-180000" algn="l" defTabSz="914400" rtl="0" eaLnBrk="1" fontAlgn="auto" latinLnBrk="0" hangingPunct="1">
              <a:lnSpc>
                <a:spcPct val="90000"/>
              </a:lnSpc>
              <a:spcBef>
                <a:spcPts val="1200"/>
              </a:spcBef>
              <a:spcAft>
                <a:spcPts val="0"/>
              </a:spcAft>
              <a:buClr>
                <a:schemeClr val="tx2"/>
              </a:buClr>
              <a:buSzPct val="90000"/>
              <a:buFont typeface="Wingdings" pitchFamily="2" charset="2"/>
              <a:buNone/>
              <a:tabLst/>
              <a:defRPr/>
            </a:pPr>
            <a:r>
              <a:rPr lang="en-US" dirty="0"/>
              <a:t>X – Insert section title</a:t>
            </a:r>
          </a:p>
        </p:txBody>
      </p:sp>
    </p:spTree>
    <p:extLst>
      <p:ext uri="{BB962C8B-B14F-4D97-AF65-F5344CB8AC3E}">
        <p14:creationId xmlns:p14="http://schemas.microsoft.com/office/powerpoint/2010/main" val="89763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sp>
        <p:nvSpPr>
          <p:cNvPr id="11" name="Rectangle 10"/>
          <p:cNvSpPr/>
          <p:nvPr/>
        </p:nvSpPr>
        <p:spPr bwMode="auto">
          <a:xfrm>
            <a:off x="2934183" y="1501015"/>
            <a:ext cx="3239019" cy="3508375"/>
          </a:xfrm>
          <a:prstGeom prst="rect">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15" name="Rectangle 14"/>
          <p:cNvSpPr/>
          <p:nvPr/>
        </p:nvSpPr>
        <p:spPr bwMode="auto">
          <a:xfrm>
            <a:off x="4293971" y="3182176"/>
            <a:ext cx="557523" cy="73024"/>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chemeClr val="bg1"/>
              </a:solidFill>
              <a:effectLst/>
              <a:latin typeface="Arial" charset="0"/>
              <a:cs typeface="Arial" charset="0"/>
            </a:endParaRPr>
          </a:p>
        </p:txBody>
      </p:sp>
      <p:sp>
        <p:nvSpPr>
          <p:cNvPr id="2" name="Title 1"/>
          <p:cNvSpPr>
            <a:spLocks noGrp="1"/>
          </p:cNvSpPr>
          <p:nvPr>
            <p:ph type="ctrTitle"/>
          </p:nvPr>
        </p:nvSpPr>
        <p:spPr>
          <a:xfrm>
            <a:off x="2972289" y="3224534"/>
            <a:ext cx="3200914" cy="1236099"/>
          </a:xfrm>
          <a:noFill/>
        </p:spPr>
        <p:txBody>
          <a:bodyPr wrap="square" lIns="36000" tIns="36000" rIns="36000" bIns="36000" rtlCol="0" anchor="ctr">
            <a:noAutofit/>
          </a:bodyPr>
          <a:lstStyle>
            <a:lvl1pPr marL="0" algn="ctr" defTabSz="844174" rtl="0" eaLnBrk="1" fontAlgn="base" latinLnBrk="0" hangingPunct="1">
              <a:lnSpc>
                <a:spcPct val="90000"/>
              </a:lnSpc>
              <a:spcBef>
                <a:spcPct val="0"/>
              </a:spcBef>
              <a:spcAft>
                <a:spcPct val="0"/>
              </a:spcAft>
              <a:buNone/>
              <a:defRPr lang="en-GB" sz="2585" kern="1200" dirty="0">
                <a:solidFill>
                  <a:schemeClr val="bg1"/>
                </a:solidFill>
                <a:latin typeface="+mn-lt"/>
                <a:ea typeface="+mn-ea"/>
                <a:cs typeface="+mn-cs"/>
              </a:defRPr>
            </a:lvl1pPr>
          </a:lstStyle>
          <a:p>
            <a:r>
              <a:rPr lang="en-US" dirty="0" smtClean="0"/>
              <a:t>Click to edit Master title style</a:t>
            </a:r>
            <a:endParaRPr lang="en-GB" dirty="0"/>
          </a:p>
        </p:txBody>
      </p:sp>
      <p:sp>
        <p:nvSpPr>
          <p:cNvPr id="34" name="Text Placeholder 33"/>
          <p:cNvSpPr>
            <a:spLocks noGrp="1"/>
          </p:cNvSpPr>
          <p:nvPr>
            <p:ph type="body" sz="quarter" idx="11" hasCustomPrompt="1"/>
          </p:nvPr>
        </p:nvSpPr>
        <p:spPr>
          <a:xfrm>
            <a:off x="4342148" y="2278009"/>
            <a:ext cx="461198" cy="827260"/>
          </a:xfrm>
          <a:noFill/>
        </p:spPr>
        <p:txBody>
          <a:bodyPr vert="horz" wrap="none" lIns="72000" tIns="72000" rIns="72000" bIns="72000" rtlCol="0" anchor="ctr">
            <a:spAutoFit/>
          </a:bodyPr>
          <a:lstStyle>
            <a:lvl1pPr algn="ctr">
              <a:buNone/>
              <a:defRPr lang="en-US" sz="4431" b="1" kern="1200" baseline="0" dirty="0" smtClean="0">
                <a:solidFill>
                  <a:schemeClr val="bg1"/>
                </a:solidFill>
                <a:latin typeface="+mn-lt"/>
                <a:ea typeface="+mn-ea"/>
                <a:cs typeface="+mn-cs"/>
              </a:defRPr>
            </a:lvl1pPr>
          </a:lstStyle>
          <a:p>
            <a:pPr marL="0" lvl="0" indent="0" algn="ctr" defTabSz="844174" rtl="0" eaLnBrk="1" latinLnBrk="0" hangingPunct="1">
              <a:spcBef>
                <a:spcPts val="0"/>
              </a:spcBef>
              <a:buClr>
                <a:schemeClr val="tx2"/>
              </a:buClr>
              <a:buSzPct val="90000"/>
              <a:buFontTx/>
              <a:buNone/>
            </a:pPr>
            <a:r>
              <a:rPr lang="en-US" dirty="0" smtClean="0"/>
              <a:t>#</a:t>
            </a:r>
            <a:endParaRPr lang="en-US" dirty="0"/>
          </a:p>
        </p:txBody>
      </p:sp>
      <p:cxnSp>
        <p:nvCxnSpPr>
          <p:cNvPr id="13" name="Straight Connector 12"/>
          <p:cNvCxnSpPr/>
          <p:nvPr userDrawn="1"/>
        </p:nvCxnSpPr>
        <p:spPr bwMode="auto">
          <a:xfrm>
            <a:off x="360553" y="6247020"/>
            <a:ext cx="8418518" cy="0"/>
          </a:xfrm>
          <a:prstGeom prst="line">
            <a:avLst/>
          </a:prstGeom>
          <a:noFill/>
          <a:ln w="6350" cap="flat" cmpd="sng" algn="ctr">
            <a:solidFill>
              <a:schemeClr val="tx2"/>
            </a:solidFill>
            <a:prstDash val="solid"/>
            <a:round/>
            <a:headEnd type="none" w="med" len="med"/>
            <a:tailEnd type="none" w="med" len="med"/>
          </a:ln>
          <a:effectLst/>
        </p:spPr>
      </p:cxnSp>
      <p:pic>
        <p:nvPicPr>
          <p:cNvPr id="9" name="Picture 10" descr="logo nou BRD.JPG"/>
          <p:cNvPicPr>
            <a:picLocks noChangeAspect="1"/>
          </p:cNvPicPr>
          <p:nvPr userDrawn="1"/>
        </p:nvPicPr>
        <p:blipFill>
          <a:blip r:embed="rId2" cstate="print"/>
          <a:srcRect/>
          <a:stretch>
            <a:fillRect/>
          </a:stretch>
        </p:blipFill>
        <p:spPr bwMode="auto">
          <a:xfrm>
            <a:off x="277324" y="6367034"/>
            <a:ext cx="1234671" cy="443997"/>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6082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8" name="Text Placeholder 7"/>
          <p:cNvSpPr>
            <a:spLocks noGrp="1"/>
          </p:cNvSpPr>
          <p:nvPr>
            <p:ph type="body" sz="quarter" idx="11"/>
          </p:nvPr>
        </p:nvSpPr>
        <p:spPr>
          <a:xfrm>
            <a:off x="366405" y="1185865"/>
            <a:ext cx="8424380" cy="123181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6"/>
          <p:cNvSpPr>
            <a:spLocks noGrp="1"/>
          </p:cNvSpPr>
          <p:nvPr>
            <p:ph type="body" sz="quarter" idx="13" hasCustomPrompt="1"/>
          </p:nvPr>
        </p:nvSpPr>
        <p:spPr>
          <a:xfrm>
            <a:off x="366405" y="6130050"/>
            <a:ext cx="8424380" cy="150101"/>
          </a:xfrm>
        </p:spPr>
        <p:txBody>
          <a:bodyPr vert="horz" wrap="square" lIns="0" tIns="0" rIns="0" bIns="36000" rtlCol="0" anchor="b" anchorCtr="0">
            <a:spAutoFit/>
          </a:bodyPr>
          <a:lstStyle>
            <a:lvl1pPr marL="1466" indent="-1466">
              <a:spcBef>
                <a:spcPts val="0"/>
              </a:spcBef>
              <a:buNone/>
              <a:defRPr lang="en-GB" sz="739" b="0" i="0" kern="1200" baseline="0" noProof="0" dirty="0" smtClean="0">
                <a:solidFill>
                  <a:schemeClr val="tx1"/>
                </a:solidFill>
                <a:latin typeface="Arial" pitchFamily="34" charset="0"/>
                <a:ea typeface="+mn-ea"/>
                <a:cs typeface="Arial" pitchFamily="34" charset="0"/>
              </a:defRPr>
            </a:lvl1pPr>
            <a:lvl2pPr marL="166176" indent="-166176">
              <a:spcBef>
                <a:spcPts val="0"/>
              </a:spcBef>
              <a:buNone/>
              <a:defRPr sz="646" i="1" baseline="0"/>
            </a:lvl2pPr>
            <a:lvl3pPr>
              <a:buNone/>
              <a:defRPr/>
            </a:lvl3pPr>
            <a:lvl4pPr>
              <a:buNone/>
              <a:defRPr/>
            </a:lvl4pPr>
            <a:lvl5pPr>
              <a:buNone/>
              <a:defRPr/>
            </a:lvl5pPr>
          </a:lstStyle>
          <a:p>
            <a:pPr marL="249149" lvl="0" indent="-249149" algn="l" defTabSz="844174" rtl="0" eaLnBrk="1" latinLnBrk="0" hangingPunct="1">
              <a:spcBef>
                <a:spcPts val="0"/>
              </a:spcBef>
              <a:buClr>
                <a:schemeClr val="tx2">
                  <a:lumMod val="75000"/>
                </a:schemeClr>
              </a:buClr>
              <a:buSzPct val="90000"/>
              <a:buFont typeface="Wingdings" pitchFamily="2" charset="2"/>
              <a:buNone/>
            </a:pPr>
            <a:r>
              <a:rPr lang="en-GB" noProof="0" dirty="0" smtClean="0"/>
              <a:t>Click to add sources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harts Slide">
    <p:spTree>
      <p:nvGrpSpPr>
        <p:cNvPr id="1" name=""/>
        <p:cNvGrpSpPr/>
        <p:nvPr/>
      </p:nvGrpSpPr>
      <p:grpSpPr>
        <a:xfrm>
          <a:off x="0" y="0"/>
          <a:ext cx="0" cy="0"/>
          <a:chOff x="0" y="0"/>
          <a:chExt cx="0" cy="0"/>
        </a:xfrm>
      </p:grpSpPr>
      <p:sp>
        <p:nvSpPr>
          <p:cNvPr id="11" name="Text Placeholder 10"/>
          <p:cNvSpPr>
            <a:spLocks noGrp="1"/>
          </p:cNvSpPr>
          <p:nvPr userDrawn="1">
            <p:ph type="body" sz="quarter" idx="15"/>
          </p:nvPr>
        </p:nvSpPr>
        <p:spPr>
          <a:xfrm>
            <a:off x="360542"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15" name="Text Placeholder 12"/>
          <p:cNvSpPr>
            <a:spLocks noGrp="1"/>
          </p:cNvSpPr>
          <p:nvPr>
            <p:ph type="body" sz="quarter" idx="16" hasCustomPrompt="1"/>
          </p:nvPr>
        </p:nvSpPr>
        <p:spPr>
          <a:xfrm>
            <a:off x="2068416"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6" name="Text Placeholder 10"/>
          <p:cNvSpPr>
            <a:spLocks noGrp="1"/>
          </p:cNvSpPr>
          <p:nvPr>
            <p:ph type="body" sz="quarter" idx="17"/>
          </p:nvPr>
        </p:nvSpPr>
        <p:spPr>
          <a:xfrm>
            <a:off x="4751536" y="1282700"/>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7" name="Text Placeholder 12"/>
          <p:cNvSpPr>
            <a:spLocks noGrp="1"/>
          </p:cNvSpPr>
          <p:nvPr>
            <p:ph type="body" sz="quarter" idx="18" hasCustomPrompt="1"/>
          </p:nvPr>
        </p:nvSpPr>
        <p:spPr>
          <a:xfrm>
            <a:off x="6432760"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8" name="Text Placeholder 10"/>
          <p:cNvSpPr>
            <a:spLocks noGrp="1"/>
          </p:cNvSpPr>
          <p:nvPr>
            <p:ph type="body" sz="quarter" idx="19"/>
          </p:nvPr>
        </p:nvSpPr>
        <p:spPr>
          <a:xfrm>
            <a:off x="360542"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9" name="Text Placeholder 12"/>
          <p:cNvSpPr>
            <a:spLocks noGrp="1"/>
          </p:cNvSpPr>
          <p:nvPr>
            <p:ph type="body" sz="quarter" idx="20" hasCustomPrompt="1"/>
          </p:nvPr>
        </p:nvSpPr>
        <p:spPr>
          <a:xfrm>
            <a:off x="2068416"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20" name="Text Placeholder 10"/>
          <p:cNvSpPr>
            <a:spLocks noGrp="1"/>
          </p:cNvSpPr>
          <p:nvPr>
            <p:ph type="body" sz="quarter" idx="21"/>
          </p:nvPr>
        </p:nvSpPr>
        <p:spPr>
          <a:xfrm>
            <a:off x="4751536" y="3638513"/>
            <a:ext cx="4034862"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21" name="Text Placeholder 12"/>
          <p:cNvSpPr>
            <a:spLocks noGrp="1"/>
          </p:cNvSpPr>
          <p:nvPr>
            <p:ph type="body" sz="quarter" idx="22" hasCustomPrompt="1"/>
          </p:nvPr>
        </p:nvSpPr>
        <p:spPr>
          <a:xfrm>
            <a:off x="6432760"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harts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0"/>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
        <p:nvSpPr>
          <p:cNvPr id="11" name="Text Placeholder 10"/>
          <p:cNvSpPr>
            <a:spLocks noGrp="1"/>
          </p:cNvSpPr>
          <p:nvPr>
            <p:ph type="body" sz="quarter" idx="21"/>
          </p:nvPr>
        </p:nvSpPr>
        <p:spPr>
          <a:xfrm>
            <a:off x="5235204" y="3638513"/>
            <a:ext cx="3551206" cy="2138400"/>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2" name="Text Placeholder 12"/>
          <p:cNvSpPr>
            <a:spLocks noGrp="1"/>
          </p:cNvSpPr>
          <p:nvPr>
            <p:ph type="body" sz="quarter" idx="22" hasCustomPrompt="1"/>
          </p:nvPr>
        </p:nvSpPr>
        <p:spPr>
          <a:xfrm>
            <a:off x="6674587" y="3532846"/>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hart (sho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6405" y="326978"/>
            <a:ext cx="8424380" cy="227306"/>
          </a:xfrm>
        </p:spPr>
        <p:txBody>
          <a:bodyPr wrap="square">
            <a:spAutoFit/>
          </a:bodyPr>
          <a:lstStyle>
            <a:lvl1pPr>
              <a:lnSpc>
                <a:spcPct val="100000"/>
              </a:lnSpc>
              <a:defRPr sz="1477" b="0" cap="all" baseline="0"/>
            </a:lvl1pPr>
          </a:lstStyle>
          <a:p>
            <a:r>
              <a:rPr lang="en-US" dirty="0" smtClean="0"/>
              <a:t>Click to add title</a:t>
            </a:r>
            <a:endParaRPr lang="en-GB" dirty="0"/>
          </a:p>
        </p:txBody>
      </p:sp>
      <p:sp>
        <p:nvSpPr>
          <p:cNvPr id="4" name="Text Placeholder 6"/>
          <p:cNvSpPr>
            <a:spLocks noGrp="1"/>
          </p:cNvSpPr>
          <p:nvPr>
            <p:ph type="body" sz="quarter" idx="13" hasCustomPrompt="1"/>
          </p:nvPr>
        </p:nvSpPr>
        <p:spPr>
          <a:xfrm>
            <a:off x="366405" y="6130049"/>
            <a:ext cx="8424380" cy="150101"/>
          </a:xfrm>
        </p:spPr>
        <p:txBody>
          <a:bodyPr tIns="0" rIns="0" bIns="36000" anchor="b" anchorCtr="0"/>
          <a:lstStyle>
            <a:lvl1pPr marL="249149" indent="-249149">
              <a:spcBef>
                <a:spcPts val="0"/>
              </a:spcBef>
              <a:buNone/>
              <a:defRPr sz="739" i="0" baseline="0">
                <a:solidFill>
                  <a:schemeClr val="tx1"/>
                </a:solidFill>
              </a:defRPr>
            </a:lvl1pPr>
            <a:lvl2pPr marL="166176" indent="-166176">
              <a:spcBef>
                <a:spcPts val="0"/>
              </a:spcBef>
              <a:buNone/>
              <a:defRPr sz="646" i="1" baseline="0"/>
            </a:lvl2pPr>
            <a:lvl3pPr>
              <a:buNone/>
              <a:defRPr/>
            </a:lvl3pPr>
            <a:lvl4pPr>
              <a:buNone/>
              <a:defRPr/>
            </a:lvl4pPr>
            <a:lvl5pPr>
              <a:buNone/>
              <a:defRPr/>
            </a:lvl5pPr>
          </a:lstStyle>
          <a:p>
            <a:pPr lvl="0"/>
            <a:r>
              <a:rPr lang="en-GB" noProof="0" dirty="0" smtClean="0"/>
              <a:t>Click to add sources</a:t>
            </a:r>
          </a:p>
        </p:txBody>
      </p:sp>
      <p:sp>
        <p:nvSpPr>
          <p:cNvPr id="5" name="Text Placeholder 12"/>
          <p:cNvSpPr>
            <a:spLocks noGrp="1"/>
          </p:cNvSpPr>
          <p:nvPr>
            <p:ph type="body" sz="quarter" idx="14" hasCustomPrompt="1"/>
          </p:nvPr>
        </p:nvSpPr>
        <p:spPr>
          <a:xfrm>
            <a:off x="366405" y="64591"/>
            <a:ext cx="1846680" cy="187799"/>
          </a:xfrm>
        </p:spPr>
        <p:txBody>
          <a:bodyPr tIns="36000" bIns="36000"/>
          <a:lstStyle>
            <a:lvl1pPr>
              <a:buNone/>
              <a:defRPr lang="en-US" sz="831" b="0" kern="1200" cap="all" spc="92" baseline="0" noProof="0" dirty="0" smtClean="0">
                <a:solidFill>
                  <a:schemeClr val="tx2">
                    <a:lumMod val="75000"/>
                  </a:schemeClr>
                </a:solidFill>
                <a:latin typeface="+mn-lt"/>
                <a:ea typeface="+mn-ea"/>
                <a:cs typeface="+mn-cs"/>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X – Insert section title</a:t>
            </a:r>
            <a:endParaRPr lang="en-US" dirty="0"/>
          </a:p>
        </p:txBody>
      </p:sp>
      <p:sp>
        <p:nvSpPr>
          <p:cNvPr id="9" name="Text Placeholder 10"/>
          <p:cNvSpPr>
            <a:spLocks noGrp="1"/>
          </p:cNvSpPr>
          <p:nvPr>
            <p:ph type="body" sz="quarter" idx="17"/>
          </p:nvPr>
        </p:nvSpPr>
        <p:spPr>
          <a:xfrm>
            <a:off x="5235204" y="1282701"/>
            <a:ext cx="3551206" cy="4494213"/>
          </a:xfrm>
          <a:ln w="6350">
            <a:solidFill>
              <a:schemeClr val="tx2"/>
            </a:solidFill>
          </a:ln>
        </p:spPr>
        <p:txBody>
          <a:bodyPr lIns="36000" tIns="36000" rIns="36000" bIns="36000">
            <a:noAutofit/>
          </a:bodyPr>
          <a:lstStyle>
            <a:lvl1pPr marL="0" indent="0">
              <a:buNone/>
              <a:defRPr sz="923">
                <a:solidFill>
                  <a:schemeClr val="bg1"/>
                </a:solidFill>
              </a:defRPr>
            </a:lvl1pPr>
          </a:lstStyle>
          <a:p>
            <a:pPr lvl="0"/>
            <a:endParaRPr lang="en-US" dirty="0"/>
          </a:p>
        </p:txBody>
      </p:sp>
      <p:sp>
        <p:nvSpPr>
          <p:cNvPr id="10" name="Text Placeholder 12"/>
          <p:cNvSpPr>
            <a:spLocks noGrp="1"/>
          </p:cNvSpPr>
          <p:nvPr>
            <p:ph type="body" sz="quarter" idx="18" hasCustomPrompt="1"/>
          </p:nvPr>
        </p:nvSpPr>
        <p:spPr>
          <a:xfrm>
            <a:off x="6674587" y="1177053"/>
            <a:ext cx="683448" cy="213383"/>
          </a:xfrm>
          <a:solidFill>
            <a:schemeClr val="bg1"/>
          </a:solidFill>
        </p:spPr>
        <p:txBody>
          <a:bodyPr wrap="none" lIns="36000" tIns="36000" rIns="36000" bIns="36000" anchor="ctr"/>
          <a:lstStyle>
            <a:lvl1pPr marL="0" algn="ctr" defTabSz="844174" rtl="0" eaLnBrk="1" latinLnBrk="0" hangingPunct="1">
              <a:buNone/>
              <a:defRPr lang="en-US" sz="1016" b="1" kern="1200" dirty="0">
                <a:solidFill>
                  <a:schemeClr val="tx1">
                    <a:lumMod val="65000"/>
                    <a:lumOff val="35000"/>
                  </a:schemeClr>
                </a:solidFill>
                <a:latin typeface="Arial" pitchFamily="34" charset="0"/>
                <a:ea typeface="+mn-ea"/>
                <a:cs typeface="Arial" pitchFamily="34" charset="0"/>
              </a:defRPr>
            </a:lvl1pPr>
            <a:lvl2pPr>
              <a:buNone/>
              <a:defRPr/>
            </a:lvl2pPr>
            <a:lvl3pPr>
              <a:buNone/>
              <a:defRPr/>
            </a:lvl3pPr>
            <a:lvl4pPr>
              <a:buNone/>
              <a:defRPr/>
            </a:lvl4pPr>
            <a:lvl5pPr>
              <a:buFont typeface="Arial" pitchFamily="34" charset="0"/>
              <a:buNone/>
              <a:defRPr/>
            </a:lvl5pPr>
          </a:lstStyle>
          <a:p>
            <a:pPr marL="0" marR="0" lvl="0" indent="-166176" algn="l" defTabSz="844174" rtl="0" eaLnBrk="1" fontAlgn="auto" latinLnBrk="0" hangingPunct="1">
              <a:lnSpc>
                <a:spcPct val="90000"/>
              </a:lnSpc>
              <a:spcBef>
                <a:spcPts val="1108"/>
              </a:spcBef>
              <a:spcAft>
                <a:spcPts val="0"/>
              </a:spcAft>
              <a:buClr>
                <a:schemeClr val="tx2"/>
              </a:buClr>
              <a:buSzPct val="90000"/>
              <a:buFont typeface="Wingdings" pitchFamily="2" charset="2"/>
              <a:buNone/>
              <a:tabLst/>
              <a:defRPr/>
            </a:pPr>
            <a:r>
              <a:rPr lang="en-US" dirty="0" smtClean="0"/>
              <a:t>Chart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extBox 21"/>
          <p:cNvSpPr txBox="1"/>
          <p:nvPr userDrawn="1"/>
        </p:nvSpPr>
        <p:spPr>
          <a:xfrm>
            <a:off x="8134295" y="6536002"/>
            <a:ext cx="483903" cy="166507"/>
          </a:xfrm>
          <a:prstGeom prst="rect">
            <a:avLst/>
          </a:prstGeom>
          <a:noFill/>
        </p:spPr>
        <p:txBody>
          <a:bodyPr wrap="none" lIns="33236" tIns="33236" rIns="33236" bIns="33236">
            <a:spAutoFit/>
          </a:bodyPr>
          <a:lstStyle/>
          <a:p>
            <a:pPr marL="0" algn="r" defTabSz="844174" rtl="0" eaLnBrk="1" latinLnBrk="0" hangingPunct="1"/>
            <a:r>
              <a:rPr lang="fr-FR" sz="646" kern="1200" dirty="0" smtClean="0">
                <a:solidFill>
                  <a:schemeClr val="tx2">
                    <a:lumMod val="50000"/>
                  </a:schemeClr>
                </a:solidFill>
                <a:latin typeface="+mn-lt"/>
                <a:ea typeface="+mn-ea"/>
                <a:cs typeface="+mn-cs"/>
              </a:rPr>
              <a:t>19/04/2018</a:t>
            </a:r>
            <a:endParaRPr lang="en-US" sz="646" kern="1200" dirty="0" err="1" smtClean="0">
              <a:solidFill>
                <a:schemeClr val="tx2">
                  <a:lumMod val="50000"/>
                </a:schemeClr>
              </a:solidFill>
              <a:latin typeface="+mn-lt"/>
              <a:ea typeface="+mn-ea"/>
              <a:cs typeface="+mn-cs"/>
            </a:endParaRPr>
          </a:p>
        </p:txBody>
      </p:sp>
      <p:sp>
        <p:nvSpPr>
          <p:cNvPr id="2" name="Title Placeholder 1"/>
          <p:cNvSpPr>
            <a:spLocks noGrp="1"/>
          </p:cNvSpPr>
          <p:nvPr>
            <p:ph type="title"/>
          </p:nvPr>
        </p:nvSpPr>
        <p:spPr>
          <a:xfrm>
            <a:off x="366405" y="260349"/>
            <a:ext cx="8424380" cy="288000"/>
          </a:xfrm>
          <a:prstGeom prst="rect">
            <a:avLst/>
          </a:prstGeom>
        </p:spPr>
        <p:txBody>
          <a:bodyPr vert="horz" lIns="0" tIns="0" rIns="72000" bIns="0" rtlCol="0" anchor="ctr">
            <a:normAutofit/>
          </a:bodyPr>
          <a:lstStyle/>
          <a:p>
            <a:r>
              <a:rPr lang="en-US" dirty="0" smtClean="0"/>
              <a:t>Click to add title</a:t>
            </a:r>
            <a:endParaRPr lang="en-GB" dirty="0"/>
          </a:p>
        </p:txBody>
      </p:sp>
      <p:sp>
        <p:nvSpPr>
          <p:cNvPr id="10" name="Text Placeholder 9"/>
          <p:cNvSpPr>
            <a:spLocks noGrp="1"/>
          </p:cNvSpPr>
          <p:nvPr>
            <p:ph type="body" idx="1"/>
          </p:nvPr>
        </p:nvSpPr>
        <p:spPr>
          <a:xfrm>
            <a:off x="366405" y="1060452"/>
            <a:ext cx="8424380" cy="1231812"/>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13" name="Straight Connector 12"/>
          <p:cNvCxnSpPr/>
          <p:nvPr userDrawn="1"/>
        </p:nvCxnSpPr>
        <p:spPr bwMode="auto">
          <a:xfrm>
            <a:off x="360553" y="6247020"/>
            <a:ext cx="8430243" cy="0"/>
          </a:xfrm>
          <a:prstGeom prst="line">
            <a:avLst/>
          </a:prstGeom>
          <a:noFill/>
          <a:ln w="6350" cap="flat" cmpd="sng" algn="ctr">
            <a:solidFill>
              <a:schemeClr val="tx2"/>
            </a:solidFill>
            <a:prstDash val="solid"/>
            <a:round/>
            <a:headEnd type="none" w="med" len="med"/>
            <a:tailEnd type="none" w="med" len="med"/>
          </a:ln>
          <a:effectLst/>
        </p:spPr>
      </p:cxnSp>
      <p:cxnSp>
        <p:nvCxnSpPr>
          <p:cNvPr id="18" name="Straight Connector 17"/>
          <p:cNvCxnSpPr/>
          <p:nvPr userDrawn="1"/>
        </p:nvCxnSpPr>
        <p:spPr bwMode="auto">
          <a:xfrm flipH="1">
            <a:off x="8111014" y="6559395"/>
            <a:ext cx="1191" cy="123963"/>
          </a:xfrm>
          <a:prstGeom prst="line">
            <a:avLst/>
          </a:prstGeom>
          <a:noFill/>
          <a:ln w="6350" cap="flat" cmpd="sng" algn="ctr">
            <a:solidFill>
              <a:schemeClr val="tx2"/>
            </a:solidFill>
            <a:prstDash val="solid"/>
            <a:round/>
            <a:headEnd type="none" w="med" len="med"/>
            <a:tailEnd type="none" w="med" len="med"/>
          </a:ln>
          <a:effectLst/>
        </p:spPr>
      </p:cxnSp>
      <p:cxnSp>
        <p:nvCxnSpPr>
          <p:cNvPr id="19" name="Straight Connector 18"/>
          <p:cNvCxnSpPr/>
          <p:nvPr userDrawn="1"/>
        </p:nvCxnSpPr>
        <p:spPr bwMode="auto">
          <a:xfrm flipH="1">
            <a:off x="8645231" y="6559395"/>
            <a:ext cx="1191" cy="123963"/>
          </a:xfrm>
          <a:prstGeom prst="line">
            <a:avLst/>
          </a:prstGeom>
          <a:noFill/>
          <a:ln w="6350" cap="flat" cmpd="sng" algn="ctr">
            <a:solidFill>
              <a:schemeClr val="tx2"/>
            </a:solidFill>
            <a:prstDash val="solid"/>
            <a:round/>
            <a:headEnd type="none" w="med" len="med"/>
            <a:tailEnd type="none" w="med" len="med"/>
          </a:ln>
          <a:effectLst/>
        </p:spPr>
      </p:cxnSp>
      <p:sp>
        <p:nvSpPr>
          <p:cNvPr id="20" name="Slide Number Placeholder 5"/>
          <p:cNvSpPr txBox="1">
            <a:spLocks/>
          </p:cNvSpPr>
          <p:nvPr userDrawn="1"/>
        </p:nvSpPr>
        <p:spPr>
          <a:xfrm>
            <a:off x="8667353" y="6542961"/>
            <a:ext cx="123432" cy="166507"/>
          </a:xfrm>
          <a:prstGeom prst="rect">
            <a:avLst/>
          </a:prstGeom>
          <a:noFill/>
          <a:ln w="9525">
            <a:noFill/>
            <a:miter lim="800000"/>
            <a:headEnd/>
            <a:tailEnd/>
          </a:ln>
          <a:effectLst/>
        </p:spPr>
        <p:txBody>
          <a:bodyPr vert="horz" wrap="none" lIns="0" tIns="33236" rIns="0" bIns="33236" numCol="1" anchor="ctr" anchorCtr="0" compatLnSpc="1">
            <a:prstTxWarp prst="textNoShape">
              <a:avLst/>
            </a:prstTxWarp>
            <a:spAutoFit/>
          </a:bodyPr>
          <a:lstStyle>
            <a:lvl1pPr algn="r">
              <a:defRPr sz="800" b="1">
                <a:solidFill>
                  <a:schemeClr val="tx1"/>
                </a:solidFill>
                <a:latin typeface="Arial" pitchFamily="34" charset="0"/>
                <a:cs typeface="Arial" pitchFamily="34" charset="0"/>
              </a:defRPr>
            </a:lvl1pPr>
          </a:lstStyle>
          <a:p>
            <a:pPr marL="0" marR="0" lvl="0" indent="0" algn="r" defTabSz="844174" rtl="0" eaLnBrk="1" fontAlgn="base" latinLnBrk="0" hangingPunct="1">
              <a:lnSpc>
                <a:spcPct val="100000"/>
              </a:lnSpc>
              <a:spcBef>
                <a:spcPct val="0"/>
              </a:spcBef>
              <a:spcAft>
                <a:spcPct val="0"/>
              </a:spcAft>
              <a:buClrTx/>
              <a:buSzTx/>
              <a:buFontTx/>
              <a:buNone/>
              <a:tabLst/>
              <a:defRPr/>
            </a:pPr>
            <a:r>
              <a:rPr kumimoji="0" lang="en-GB" sz="646" b="0" i="0" u="none" strike="noStrike" kern="1200" cap="none" spc="0" normalizeH="0" baseline="0" noProof="0" dirty="0" smtClean="0">
                <a:ln>
                  <a:noFill/>
                </a:ln>
                <a:solidFill>
                  <a:schemeClr val="tx2">
                    <a:lumMod val="50000"/>
                  </a:schemeClr>
                </a:solidFill>
                <a:effectLst/>
                <a:uLnTx/>
                <a:uFillTx/>
                <a:latin typeface="+mn-lt"/>
                <a:ea typeface="+mn-ea"/>
                <a:cs typeface="+mn-cs"/>
              </a:rPr>
              <a:t> </a:t>
            </a:r>
            <a:fld id="{C6CC3D56-96BB-45E4-94D9-DF781FE65A81}" type="slidenum">
              <a:rPr kumimoji="0" lang="en-GB" sz="646" b="0" i="0" u="none" strike="noStrike" kern="1200" cap="none" spc="0" normalizeH="0" baseline="0" noProof="0" smtClean="0">
                <a:ln>
                  <a:noFill/>
                </a:ln>
                <a:solidFill>
                  <a:schemeClr val="tx2">
                    <a:lumMod val="50000"/>
                  </a:schemeClr>
                </a:solidFill>
                <a:effectLst/>
                <a:uLnTx/>
                <a:uFillTx/>
                <a:latin typeface="+mn-lt"/>
                <a:ea typeface="+mn-ea"/>
                <a:cs typeface="+mn-cs"/>
              </a:rPr>
              <a:pPr marL="0" marR="0" lvl="0" indent="0" algn="r" defTabSz="844174" rtl="0" eaLnBrk="1" fontAlgn="base" latinLnBrk="0" hangingPunct="1">
                <a:lnSpc>
                  <a:spcPct val="100000"/>
                </a:lnSpc>
                <a:spcBef>
                  <a:spcPct val="0"/>
                </a:spcBef>
                <a:spcAft>
                  <a:spcPct val="0"/>
                </a:spcAft>
                <a:buClrTx/>
                <a:buSzTx/>
                <a:buFontTx/>
                <a:buNone/>
                <a:tabLst/>
                <a:defRPr/>
              </a:pPr>
              <a:t>‹#›</a:t>
            </a:fld>
            <a:endParaRPr kumimoji="0" lang="en-GB" sz="646" b="0"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
        <p:nvSpPr>
          <p:cNvPr id="21" name="TextBox 20"/>
          <p:cNvSpPr txBox="1"/>
          <p:nvPr userDrawn="1"/>
        </p:nvSpPr>
        <p:spPr>
          <a:xfrm>
            <a:off x="7459216" y="6536002"/>
            <a:ext cx="618555" cy="166507"/>
          </a:xfrm>
          <a:prstGeom prst="rect">
            <a:avLst/>
          </a:prstGeom>
          <a:noFill/>
        </p:spPr>
        <p:txBody>
          <a:bodyPr wrap="none" lIns="33236" tIns="33236" rIns="33236" bIns="33236">
            <a:spAutoFit/>
          </a:bodyPr>
          <a:lstStyle/>
          <a:p>
            <a:pPr marL="0" algn="r" defTabSz="844174" rtl="0" eaLnBrk="1" latinLnBrk="0" hangingPunct="1"/>
            <a:r>
              <a:rPr lang="en-US" sz="646" kern="1200" cap="all" baseline="0" dirty="0" smtClean="0">
                <a:solidFill>
                  <a:schemeClr val="bg2"/>
                </a:solidFill>
                <a:latin typeface="+mn-lt"/>
                <a:ea typeface="+mn-ea"/>
                <a:cs typeface="+mn-cs"/>
              </a:rPr>
              <a:t>2018 Budget</a:t>
            </a:r>
          </a:p>
        </p:txBody>
      </p:sp>
      <p:cxnSp>
        <p:nvCxnSpPr>
          <p:cNvPr id="28" name="Straight Connector 27"/>
          <p:cNvCxnSpPr/>
          <p:nvPr userDrawn="1"/>
        </p:nvCxnSpPr>
        <p:spPr bwMode="auto">
          <a:xfrm>
            <a:off x="360553" y="765175"/>
            <a:ext cx="8430243" cy="0"/>
          </a:xfrm>
          <a:prstGeom prst="line">
            <a:avLst/>
          </a:prstGeom>
          <a:noFill/>
          <a:ln w="6350" cap="flat" cmpd="sng" algn="ctr">
            <a:solidFill>
              <a:schemeClr val="tx2"/>
            </a:solidFill>
            <a:prstDash val="solid"/>
            <a:round/>
            <a:headEnd type="none" w="med" len="med"/>
            <a:tailEnd type="none" w="med" len="med"/>
          </a:ln>
          <a:effectLst/>
        </p:spPr>
      </p:cxnSp>
      <p:sp>
        <p:nvSpPr>
          <p:cNvPr id="29" name="Rectangle 28"/>
          <p:cNvSpPr/>
          <p:nvPr userDrawn="1"/>
        </p:nvSpPr>
        <p:spPr bwMode="auto">
          <a:xfrm>
            <a:off x="4295437" y="728663"/>
            <a:ext cx="557523" cy="73024"/>
          </a:xfrm>
          <a:prstGeom prst="rect">
            <a:avLst/>
          </a:prstGeom>
          <a:solidFill>
            <a:schemeClr val="tx2">
              <a:lumMod val="5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844174" rtl="0" eaLnBrk="1" fontAlgn="base" latinLnBrk="0" hangingPunct="1">
              <a:lnSpc>
                <a:spcPct val="100000"/>
              </a:lnSpc>
              <a:spcBef>
                <a:spcPct val="0"/>
              </a:spcBef>
              <a:spcAft>
                <a:spcPct val="0"/>
              </a:spcAft>
              <a:buClrTx/>
              <a:buSzTx/>
              <a:buFontTx/>
              <a:buNone/>
              <a:tabLst/>
            </a:pPr>
            <a:endParaRPr kumimoji="0" lang="en-US" sz="1662" b="0" i="0" u="none" strike="noStrike" cap="none" normalizeH="0" baseline="0" smtClean="0">
              <a:ln>
                <a:noFill/>
              </a:ln>
              <a:solidFill>
                <a:srgbClr val="000000"/>
              </a:solidFill>
              <a:effectLst/>
              <a:latin typeface="Arial" charset="0"/>
              <a:cs typeface="Arial" charset="0"/>
            </a:endParaRPr>
          </a:p>
        </p:txBody>
      </p:sp>
      <p:pic>
        <p:nvPicPr>
          <p:cNvPr id="15" name="Picture 10" descr="logo nou BRD.JPG"/>
          <p:cNvPicPr>
            <a:picLocks noChangeAspect="1"/>
          </p:cNvPicPr>
          <p:nvPr userDrawn="1"/>
        </p:nvPicPr>
        <p:blipFill>
          <a:blip r:embed="rId24" cstate="print"/>
          <a:srcRect/>
          <a:stretch>
            <a:fillRect/>
          </a:stretch>
        </p:blipFill>
        <p:spPr bwMode="auto">
          <a:xfrm>
            <a:off x="277324" y="6367034"/>
            <a:ext cx="1234671" cy="44399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9" r:id="rId1"/>
    <p:sldLayoutId id="2147483831" r:id="rId2"/>
    <p:sldLayoutId id="2147483833" r:id="rId3"/>
    <p:sldLayoutId id="2147483856" r:id="rId4"/>
    <p:sldLayoutId id="2147483890" r:id="rId5"/>
    <p:sldLayoutId id="2147483855" r:id="rId6"/>
    <p:sldLayoutId id="2147483857" r:id="rId7"/>
    <p:sldLayoutId id="2147483858" r:id="rId8"/>
    <p:sldLayoutId id="2147483859" r:id="rId9"/>
    <p:sldLayoutId id="2147483860" r:id="rId10"/>
    <p:sldLayoutId id="2147483862" r:id="rId11"/>
    <p:sldLayoutId id="2147483861" r:id="rId12"/>
    <p:sldLayoutId id="2147483847" r:id="rId13"/>
    <p:sldLayoutId id="2147483830" r:id="rId14"/>
    <p:sldLayoutId id="2147483883" r:id="rId15"/>
    <p:sldLayoutId id="2147483884" r:id="rId16"/>
    <p:sldLayoutId id="2147483885" r:id="rId17"/>
    <p:sldLayoutId id="2147483886" r:id="rId18"/>
    <p:sldLayoutId id="2147483887" r:id="rId19"/>
    <p:sldLayoutId id="2147483888" r:id="rId20"/>
    <p:sldLayoutId id="2147483889" r:id="rId21"/>
    <p:sldLayoutId id="2147483891" r:id="rId22"/>
  </p:sldLayoutIdLst>
  <p:timing>
    <p:tnLst>
      <p:par>
        <p:cTn id="1" dur="indefinite" restart="never" nodeType="tmRoot"/>
      </p:par>
    </p:tnLst>
  </p:timing>
  <p:hf hdr="0" ftr="0"/>
  <p:txStyles>
    <p:titleStyle>
      <a:lvl1pPr algn="ctr" defTabSz="844174" rtl="0" eaLnBrk="1" fontAlgn="base" latinLnBrk="0" hangingPunct="1">
        <a:lnSpc>
          <a:spcPct val="90000"/>
        </a:lnSpc>
        <a:spcBef>
          <a:spcPct val="0"/>
        </a:spcBef>
        <a:spcAft>
          <a:spcPct val="0"/>
        </a:spcAft>
        <a:buNone/>
        <a:defRPr lang="en-GB" sz="1477" b="0" kern="1200" cap="all" baseline="0" noProof="0" dirty="0" smtClean="0">
          <a:solidFill>
            <a:schemeClr val="bg2"/>
          </a:solidFill>
          <a:latin typeface="Arial" pitchFamily="34" charset="0"/>
          <a:ea typeface="+mj-ea"/>
          <a:cs typeface="Arial" pitchFamily="34" charset="0"/>
        </a:defRPr>
      </a:lvl1pPr>
    </p:titleStyle>
    <p:bodyStyle>
      <a:lvl1pPr marL="166176" indent="-166176" algn="l" defTabSz="844174" rtl="0" eaLnBrk="1" latinLnBrk="0" hangingPunct="1">
        <a:spcBef>
          <a:spcPts val="1108"/>
        </a:spcBef>
        <a:buClr>
          <a:schemeClr val="tx2">
            <a:lumMod val="75000"/>
          </a:schemeClr>
        </a:buClr>
        <a:buSzPct val="90000"/>
        <a:buFont typeface="Wingdings" pitchFamily="2" charset="2"/>
        <a:buChar char="n"/>
        <a:defRPr lang="en-US" sz="1016" b="0" kern="1200" baseline="0" dirty="0" smtClean="0">
          <a:solidFill>
            <a:schemeClr val="tx1"/>
          </a:solidFill>
          <a:latin typeface="Arial" pitchFamily="34" charset="0"/>
          <a:ea typeface="+mn-ea"/>
          <a:cs typeface="Arial" pitchFamily="34" charset="0"/>
        </a:defRPr>
      </a:lvl1pPr>
      <a:lvl2pPr marL="332352" indent="-166176" algn="l" defTabSz="844174" rtl="0" eaLnBrk="1" latinLnBrk="0" hangingPunct="1">
        <a:spcBef>
          <a:spcPts val="554"/>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2pPr>
      <a:lvl3pPr marL="498297" indent="-166176" algn="l" defTabSz="844174" rtl="0" eaLnBrk="1" latinLnBrk="0" hangingPunct="1">
        <a:spcBef>
          <a:spcPts val="277"/>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3pPr>
      <a:lvl4pPr marL="664704" indent="-166176" algn="l" defTabSz="844174" rtl="0" eaLnBrk="1" latinLnBrk="0" hangingPunct="1">
        <a:spcBef>
          <a:spcPts val="277"/>
        </a:spcBef>
        <a:buClr>
          <a:schemeClr val="tx2">
            <a:lumMod val="75000"/>
          </a:schemeClr>
        </a:buClr>
        <a:buFont typeface="Wingdings" pitchFamily="2" charset="2"/>
        <a:buChar char=""/>
        <a:defRPr lang="en-US" sz="1016" kern="1200" dirty="0" smtClean="0">
          <a:solidFill>
            <a:schemeClr val="tx1"/>
          </a:solidFill>
          <a:latin typeface="Arial" pitchFamily="34" charset="0"/>
          <a:ea typeface="+mn-ea"/>
          <a:cs typeface="Arial" pitchFamily="34" charset="0"/>
        </a:defRPr>
      </a:lvl4pPr>
      <a:lvl5pPr marL="0" indent="0" algn="l" defTabSz="844174" rtl="0" eaLnBrk="1" latinLnBrk="0" hangingPunct="1">
        <a:spcBef>
          <a:spcPts val="2216"/>
        </a:spcBef>
        <a:buClr>
          <a:schemeClr val="tx2"/>
        </a:buClr>
        <a:buFontTx/>
        <a:buNone/>
        <a:defRPr lang="en-GB" sz="1108" b="1" kern="1200" dirty="0">
          <a:solidFill>
            <a:schemeClr val="bg2"/>
          </a:solidFill>
          <a:latin typeface="Arial" pitchFamily="34" charset="0"/>
          <a:ea typeface="+mn-ea"/>
          <a:cs typeface="Arial" pitchFamily="34" charset="0"/>
        </a:defRPr>
      </a:lvl5pPr>
      <a:lvl6pPr marL="2321479" indent="-211044" algn="l" defTabSz="844174" rtl="0" eaLnBrk="1" latinLnBrk="0" hangingPunct="1">
        <a:spcBef>
          <a:spcPct val="20000"/>
        </a:spcBef>
        <a:buFont typeface="Arial" pitchFamily="34" charset="0"/>
        <a:buNone/>
        <a:defRPr sz="1846" kern="1200">
          <a:solidFill>
            <a:schemeClr val="tx1"/>
          </a:solidFill>
          <a:latin typeface="+mn-lt"/>
          <a:ea typeface="+mn-ea"/>
          <a:cs typeface="+mn-cs"/>
        </a:defRPr>
      </a:lvl6pPr>
      <a:lvl7pPr marL="2743566"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653"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740"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174" rtl="0" eaLnBrk="1" latinLnBrk="0" hangingPunct="1">
        <a:defRPr sz="1662" kern="1200">
          <a:solidFill>
            <a:schemeClr val="tx1"/>
          </a:solidFill>
          <a:latin typeface="+mn-lt"/>
          <a:ea typeface="+mn-ea"/>
          <a:cs typeface="+mn-cs"/>
        </a:defRPr>
      </a:lvl1pPr>
      <a:lvl2pPr marL="422087" algn="l" defTabSz="844174" rtl="0" eaLnBrk="1" latinLnBrk="0" hangingPunct="1">
        <a:defRPr sz="1662" kern="1200">
          <a:solidFill>
            <a:schemeClr val="tx1"/>
          </a:solidFill>
          <a:latin typeface="+mn-lt"/>
          <a:ea typeface="+mn-ea"/>
          <a:cs typeface="+mn-cs"/>
        </a:defRPr>
      </a:lvl2pPr>
      <a:lvl3pPr marL="844174" algn="l" defTabSz="844174" rtl="0" eaLnBrk="1" latinLnBrk="0" hangingPunct="1">
        <a:defRPr sz="1662" kern="1200">
          <a:solidFill>
            <a:schemeClr val="tx1"/>
          </a:solidFill>
          <a:latin typeface="+mn-lt"/>
          <a:ea typeface="+mn-ea"/>
          <a:cs typeface="+mn-cs"/>
        </a:defRPr>
      </a:lvl3pPr>
      <a:lvl4pPr marL="1266261" algn="l" defTabSz="844174" rtl="0" eaLnBrk="1" latinLnBrk="0" hangingPunct="1">
        <a:defRPr sz="1662" kern="1200">
          <a:solidFill>
            <a:schemeClr val="tx1"/>
          </a:solidFill>
          <a:latin typeface="+mn-lt"/>
          <a:ea typeface="+mn-ea"/>
          <a:cs typeface="+mn-cs"/>
        </a:defRPr>
      </a:lvl4pPr>
      <a:lvl5pPr marL="1688348" algn="l" defTabSz="844174" rtl="0" eaLnBrk="1" latinLnBrk="0" hangingPunct="1">
        <a:defRPr sz="1662" kern="1200">
          <a:solidFill>
            <a:schemeClr val="tx1"/>
          </a:solidFill>
          <a:latin typeface="+mn-lt"/>
          <a:ea typeface="+mn-ea"/>
          <a:cs typeface="+mn-cs"/>
        </a:defRPr>
      </a:lvl5pPr>
      <a:lvl6pPr marL="2110435" algn="l" defTabSz="844174" rtl="0" eaLnBrk="1" latinLnBrk="0" hangingPunct="1">
        <a:defRPr sz="1662" kern="1200">
          <a:solidFill>
            <a:schemeClr val="tx1"/>
          </a:solidFill>
          <a:latin typeface="+mn-lt"/>
          <a:ea typeface="+mn-ea"/>
          <a:cs typeface="+mn-cs"/>
        </a:defRPr>
      </a:lvl6pPr>
      <a:lvl7pPr marL="2532522" algn="l" defTabSz="844174" rtl="0" eaLnBrk="1" latinLnBrk="0" hangingPunct="1">
        <a:defRPr sz="1662" kern="1200">
          <a:solidFill>
            <a:schemeClr val="tx1"/>
          </a:solidFill>
          <a:latin typeface="+mn-lt"/>
          <a:ea typeface="+mn-ea"/>
          <a:cs typeface="+mn-cs"/>
        </a:defRPr>
      </a:lvl7pPr>
      <a:lvl8pPr marL="2954609" algn="l" defTabSz="844174" rtl="0" eaLnBrk="1" latinLnBrk="0" hangingPunct="1">
        <a:defRPr sz="1662" kern="1200">
          <a:solidFill>
            <a:schemeClr val="tx1"/>
          </a:solidFill>
          <a:latin typeface="+mn-lt"/>
          <a:ea typeface="+mn-ea"/>
          <a:cs typeface="+mn-cs"/>
        </a:defRPr>
      </a:lvl8pPr>
      <a:lvl9pPr marL="3376696" algn="l" defTabSz="844174"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file:///\\Xfs07\Sinteza%20Lunara\Budget%202018%20new\AGA\AGA%202018ro.xlsx!Sheet2!R13C2:R17C7" TargetMode="External"/><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099462" y="3447349"/>
            <a:ext cx="4609043" cy="283403"/>
          </a:xfrm>
        </p:spPr>
        <p:txBody>
          <a:bodyPr/>
          <a:lstStyle/>
          <a:p>
            <a:r>
              <a:rPr lang="en-US" sz="1600" dirty="0"/>
              <a:t>General Shareholders Assembly</a:t>
            </a:r>
          </a:p>
        </p:txBody>
      </p:sp>
      <p:sp>
        <p:nvSpPr>
          <p:cNvPr id="4" name="Title 3"/>
          <p:cNvSpPr>
            <a:spLocks noGrp="1"/>
          </p:cNvSpPr>
          <p:nvPr>
            <p:ph type="ctrTitle"/>
          </p:nvPr>
        </p:nvSpPr>
        <p:spPr>
          <a:xfrm>
            <a:off x="3013807" y="2110126"/>
            <a:ext cx="2853977" cy="848300"/>
          </a:xfrm>
        </p:spPr>
        <p:txBody>
          <a:bodyPr/>
          <a:lstStyle/>
          <a:p>
            <a:r>
              <a:rPr lang="en-US" sz="2800" dirty="0" smtClean="0"/>
              <a:t>BRD</a:t>
            </a:r>
            <a:br>
              <a:rPr lang="en-US" sz="2800" dirty="0" smtClean="0"/>
            </a:br>
            <a:r>
              <a:rPr lang="en-US" sz="2800" dirty="0" smtClean="0">
                <a:solidFill>
                  <a:schemeClr val="tx1"/>
                </a:solidFill>
              </a:rPr>
              <a:t>Budget 2018</a:t>
            </a:r>
            <a:endParaRPr lang="en-US" sz="2800" dirty="0">
              <a:solidFill>
                <a:schemeClr val="tx1"/>
              </a:solidFill>
            </a:endParaRPr>
          </a:p>
        </p:txBody>
      </p:sp>
      <p:sp>
        <p:nvSpPr>
          <p:cNvPr id="5" name="Text Placeholder 4"/>
          <p:cNvSpPr>
            <a:spLocks noGrp="1"/>
          </p:cNvSpPr>
          <p:nvPr>
            <p:ph type="body" sz="quarter" idx="13"/>
          </p:nvPr>
        </p:nvSpPr>
        <p:spPr>
          <a:xfrm>
            <a:off x="3911606" y="4632798"/>
            <a:ext cx="1321699" cy="214730"/>
          </a:xfrm>
        </p:spPr>
        <p:txBody>
          <a:bodyPr/>
          <a:lstStyle/>
          <a:p>
            <a:r>
              <a:rPr lang="en-US" dirty="0" smtClean="0"/>
              <a:t>April 19</a:t>
            </a:r>
            <a:r>
              <a:rPr lang="en-US" baseline="30000" dirty="0" smtClean="0"/>
              <a:t>th</a:t>
            </a:r>
            <a:r>
              <a:rPr lang="en-US" dirty="0" smtClean="0"/>
              <a:t> 2018</a:t>
            </a:r>
            <a:endParaRPr lang="en-US" dirty="0"/>
          </a:p>
        </p:txBody>
      </p:sp>
      <p:sp>
        <p:nvSpPr>
          <p:cNvPr id="6" name="Rectangle 2"/>
          <p:cNvSpPr txBox="1">
            <a:spLocks noChangeArrowheads="1"/>
          </p:cNvSpPr>
          <p:nvPr/>
        </p:nvSpPr>
        <p:spPr>
          <a:xfrm>
            <a:off x="2652553" y="3589531"/>
            <a:ext cx="3576483" cy="418952"/>
          </a:xfrm>
          <a:prstGeom prst="rect">
            <a:avLst/>
          </a:prstGeom>
          <a:noFill/>
        </p:spPr>
        <p:txBody>
          <a:bodyPr vert="horz" wrap="none" lIns="36000" tIns="36000" rIns="36000" bIns="36000" rtlCol="0" anchor="ctr">
            <a:spAutoFit/>
          </a:bodyPr>
          <a:lstStyle>
            <a:lvl1pPr marL="0" algn="ctr" defTabSz="844174" rtl="0" eaLnBrk="1" fontAlgn="base" latinLnBrk="0" hangingPunct="1">
              <a:lnSpc>
                <a:spcPct val="90000"/>
              </a:lnSpc>
              <a:spcBef>
                <a:spcPct val="0"/>
              </a:spcBef>
              <a:spcAft>
                <a:spcPct val="0"/>
              </a:spcAft>
              <a:buNone/>
              <a:defRPr lang="en-GB" sz="2216" b="1" kern="1200" cap="all" spc="258" baseline="0" noProof="0" dirty="0">
                <a:solidFill>
                  <a:schemeClr val="bg2"/>
                </a:solidFill>
                <a:latin typeface="+mn-lt"/>
                <a:ea typeface="+mn-ea"/>
                <a:cs typeface="+mn-cs"/>
              </a:defRPr>
            </a:lvl1pPr>
          </a:lstStyle>
          <a:p>
            <a:r>
              <a:rPr lang="en-US" sz="1600" dirty="0" smtClean="0">
                <a:solidFill>
                  <a:srgbClr val="000000"/>
                </a:solidFill>
              </a:rPr>
              <a:t/>
            </a:r>
            <a:br>
              <a:rPr lang="en-US" sz="1600" dirty="0" smtClean="0">
                <a:solidFill>
                  <a:srgbClr val="000000"/>
                </a:solidFill>
              </a:rPr>
            </a:br>
            <a:r>
              <a:rPr lang="en-US" sz="900" dirty="0" smtClean="0">
                <a:solidFill>
                  <a:srgbClr val="000000"/>
                </a:solidFill>
              </a:rPr>
              <a:t>BRD stand alone, according to IFRS</a:t>
            </a:r>
            <a:endParaRPr lang="fr-FR" sz="900" dirty="0">
              <a:solidFill>
                <a:srgbClr val="000000"/>
              </a:solidFill>
            </a:endParaRPr>
          </a:p>
        </p:txBody>
      </p:sp>
    </p:spTree>
    <p:extLst>
      <p:ext uri="{BB962C8B-B14F-4D97-AF65-F5344CB8AC3E}">
        <p14:creationId xmlns:p14="http://schemas.microsoft.com/office/powerpoint/2010/main" val="2351457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12" y="128030"/>
            <a:ext cx="8424381" cy="553998"/>
          </a:xfrm>
        </p:spPr>
        <p:txBody>
          <a:bodyPr/>
          <a:lstStyle/>
          <a:p>
            <a:r>
              <a:rPr lang="en-US" sz="1800" b="1" dirty="0" smtClean="0">
                <a:solidFill>
                  <a:srgbClr val="E60028"/>
                </a:solidFill>
              </a:rPr>
              <a:t>Operations – simplified organization and optimized processes for increased reactivity and quality</a:t>
            </a:r>
            <a:endParaRPr lang="en-US" sz="1800" b="1" dirty="0">
              <a:solidFill>
                <a:srgbClr val="E60028"/>
              </a:solidFill>
            </a:endParaRPr>
          </a:p>
        </p:txBody>
      </p:sp>
      <p:sp>
        <p:nvSpPr>
          <p:cNvPr id="4" name="Rectangle 5">
            <a:extLst>
              <a:ext uri="{FF2B5EF4-FFF2-40B4-BE49-F238E27FC236}">
                <a16:creationId xmlns:a16="http://schemas.microsoft.com/office/drawing/2014/main" id="{FD9F20C6-661F-4754-9FD5-EE9CA0981D5F}"/>
              </a:ext>
            </a:extLst>
          </p:cNvPr>
          <p:cNvSpPr>
            <a:spLocks noChangeArrowheads="1"/>
          </p:cNvSpPr>
          <p:nvPr/>
        </p:nvSpPr>
        <p:spPr bwMode="auto">
          <a:xfrm>
            <a:off x="331993" y="1684590"/>
            <a:ext cx="2651760" cy="802273"/>
          </a:xfrm>
          <a:prstGeom prst="rect">
            <a:avLst/>
          </a:prstGeom>
          <a:solidFill>
            <a:schemeClr val="bg2"/>
          </a:solidFill>
          <a:ln w="12700" algn="ctr">
            <a:noFill/>
            <a:miter lim="800000"/>
            <a:headEnd/>
            <a:tailEnd/>
          </a:ln>
          <a:effectLst/>
        </p:spPr>
        <p:txBody>
          <a:bodyPr lIns="54000" rIns="54000" anchor="ctr"/>
          <a:lstStyle/>
          <a:p>
            <a:pPr lvl="0" algn="ctr">
              <a:spcBef>
                <a:spcPct val="30000"/>
              </a:spcBef>
              <a:defRPr/>
            </a:pPr>
            <a:r>
              <a:rPr lang="en-US" sz="1200" b="1" cap="all" dirty="0" smtClean="0">
                <a:solidFill>
                  <a:srgbClr val="FFFFFF"/>
                </a:solidFill>
                <a:latin typeface="Arial" pitchFamily="34" charset="0"/>
                <a:cs typeface="Arial" pitchFamily="34" charset="0"/>
              </a:rPr>
              <a:t>More agile Organization</a:t>
            </a:r>
            <a:endParaRPr lang="en-US" sz="1200" b="1" cap="all" dirty="0">
              <a:solidFill>
                <a:srgbClr val="FFFFFF"/>
              </a:solidFill>
              <a:latin typeface="Arial" pitchFamily="34" charset="0"/>
              <a:cs typeface="Arial" pitchFamily="34" charset="0"/>
            </a:endParaRPr>
          </a:p>
        </p:txBody>
      </p:sp>
      <p:sp>
        <p:nvSpPr>
          <p:cNvPr id="5" name="TextBox 4"/>
          <p:cNvSpPr txBox="1"/>
          <p:nvPr/>
        </p:nvSpPr>
        <p:spPr>
          <a:xfrm>
            <a:off x="331993" y="2659025"/>
            <a:ext cx="2651760" cy="2743200"/>
          </a:xfrm>
          <a:prstGeom prst="rect">
            <a:avLst/>
          </a:prstGeom>
          <a:noFill/>
          <a:ln>
            <a:solidFill>
              <a:schemeClr val="bg1">
                <a:lumMod val="6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Objective:</a:t>
            </a:r>
            <a:r>
              <a:rPr lang="en-US" sz="1000" b="1" dirty="0" smtClean="0"/>
              <a:t> Revise organization structure and increase alignment to best practices</a:t>
            </a:r>
            <a:endParaRPr lang="en-US" sz="1000" b="1" dirty="0" smtClean="0">
              <a:latin typeface="Arial" pitchFamily="34" charset="0"/>
              <a:cs typeface="Arial" pitchFamily="34" charset="0"/>
            </a:endParaRPr>
          </a:p>
          <a:p>
            <a:pPr>
              <a:lnSpc>
                <a:spcPts val="1200"/>
              </a:lnSpc>
              <a:spcBef>
                <a:spcPts val="300"/>
              </a:spcBef>
              <a:spcAft>
                <a:spcPts val="400"/>
              </a:spcAft>
              <a:buClr>
                <a:srgbClr val="E60028"/>
              </a:buClr>
              <a:buSzPct val="100000"/>
              <a:defRPr/>
            </a:pPr>
            <a:endParaRPr lang="en-US" sz="1000" b="1" dirty="0" smtClean="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Simplify </a:t>
            </a:r>
            <a:r>
              <a:rPr lang="en-US" sz="1000" b="1" dirty="0" smtClean="0">
                <a:latin typeface="Arial" pitchFamily="34" charset="0"/>
                <a:cs typeface="Arial" pitchFamily="34" charset="0"/>
              </a:rPr>
              <a:t>governance</a:t>
            </a:r>
            <a:r>
              <a:rPr lang="en-US" sz="1000" dirty="0" smtClean="0">
                <a:latin typeface="Arial" pitchFamily="34" charset="0"/>
                <a:cs typeface="Arial" pitchFamily="34" charset="0"/>
              </a:rPr>
              <a:t> structure</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Enhance</a:t>
            </a:r>
            <a:r>
              <a:rPr lang="en-US" sz="1000" b="1" dirty="0" smtClean="0">
                <a:latin typeface="Arial" pitchFamily="34" charset="0"/>
                <a:cs typeface="Arial" pitchFamily="34" charset="0"/>
              </a:rPr>
              <a:t> specialization </a:t>
            </a:r>
            <a:r>
              <a:rPr lang="en-US" sz="1000" dirty="0" smtClean="0">
                <a:latin typeface="Arial" pitchFamily="34" charset="0"/>
                <a:cs typeface="Arial" pitchFamily="34" charset="0"/>
              </a:rPr>
              <a:t>of back </a:t>
            </a:r>
            <a:r>
              <a:rPr lang="en-US" sz="1000" dirty="0">
                <a:latin typeface="Arial" pitchFamily="34" charset="0"/>
                <a:cs typeface="Arial" pitchFamily="34" charset="0"/>
              </a:rPr>
              <a:t>office </a:t>
            </a:r>
            <a:r>
              <a:rPr lang="en-US" sz="1000" dirty="0" smtClean="0">
                <a:latin typeface="Arial" pitchFamily="34" charset="0"/>
                <a:cs typeface="Arial" pitchFamily="34" charset="0"/>
              </a:rPr>
              <a:t>centers</a:t>
            </a:r>
            <a:r>
              <a:rPr lang="en-US" sz="1000" kern="0" dirty="0" smtClean="0">
                <a:solidFill>
                  <a:srgbClr val="000000"/>
                </a:solidFill>
                <a:cs typeface="Arial Narrow" pitchFamily="34" charset="0"/>
              </a:rPr>
              <a:t> </a:t>
            </a:r>
          </a:p>
          <a:p>
            <a:pPr marL="18000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Flatter </a:t>
            </a:r>
            <a:r>
              <a:rPr lang="en-US" sz="1000" b="1" dirty="0">
                <a:latin typeface="Arial" pitchFamily="34" charset="0"/>
                <a:cs typeface="Arial" pitchFamily="34" charset="0"/>
              </a:rPr>
              <a:t>organizational structure </a:t>
            </a:r>
            <a:r>
              <a:rPr lang="en-US" sz="1000" dirty="0" smtClean="0">
                <a:latin typeface="Arial" pitchFamily="34" charset="0"/>
                <a:cs typeface="Arial" pitchFamily="34" charset="0"/>
              </a:rPr>
              <a:t>to </a:t>
            </a:r>
            <a:r>
              <a:rPr lang="en-US" sz="1000" dirty="0">
                <a:latin typeface="Arial" pitchFamily="34" charset="0"/>
                <a:cs typeface="Arial" pitchFamily="34" charset="0"/>
              </a:rPr>
              <a:t>foster team </a:t>
            </a:r>
            <a:r>
              <a:rPr lang="en-US" sz="1000" dirty="0" smtClean="0">
                <a:latin typeface="Arial" pitchFamily="34" charset="0"/>
                <a:cs typeface="Arial" pitchFamily="34" charset="0"/>
              </a:rPr>
              <a:t>commitment and increase agility</a:t>
            </a:r>
          </a:p>
          <a:p>
            <a:pPr>
              <a:lnSpc>
                <a:spcPts val="1200"/>
              </a:lnSpc>
              <a:spcBef>
                <a:spcPts val="300"/>
              </a:spcBef>
              <a:spcAft>
                <a:spcPts val="400"/>
              </a:spcAft>
              <a:buClr>
                <a:srgbClr val="E60028"/>
              </a:buClr>
              <a:buSzPct val="100000"/>
              <a:defRPr/>
            </a:pPr>
            <a:endParaRPr lang="en-US" sz="1000" b="1" dirty="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00" dirty="0" smtClean="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00" dirty="0" smtClean="0">
              <a:latin typeface="Arial" pitchFamily="34" charset="0"/>
              <a:cs typeface="Arial" pitchFamily="34" charset="0"/>
            </a:endParaRPr>
          </a:p>
          <a:p>
            <a:pPr>
              <a:lnSpc>
                <a:spcPts val="1200"/>
              </a:lnSpc>
              <a:spcBef>
                <a:spcPts val="300"/>
              </a:spcBef>
              <a:spcAft>
                <a:spcPts val="400"/>
              </a:spcAft>
              <a:buClr>
                <a:srgbClr val="E60028"/>
              </a:buClr>
              <a:buSzPct val="100000"/>
              <a:defRPr/>
            </a:pPr>
            <a:endParaRPr lang="en-US" sz="1000" dirty="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00" dirty="0">
              <a:latin typeface="Arial" pitchFamily="34" charset="0"/>
              <a:cs typeface="Arial" pitchFamily="34" charset="0"/>
            </a:endParaRPr>
          </a:p>
        </p:txBody>
      </p:sp>
      <p:sp>
        <p:nvSpPr>
          <p:cNvPr id="6" name="Rectangle 5">
            <a:extLst>
              <a:ext uri="{FF2B5EF4-FFF2-40B4-BE49-F238E27FC236}">
                <a16:creationId xmlns:a16="http://schemas.microsoft.com/office/drawing/2014/main" id="{FD9F20C6-661F-4754-9FD5-EE9CA0981D5F}"/>
              </a:ext>
            </a:extLst>
          </p:cNvPr>
          <p:cNvSpPr>
            <a:spLocks noChangeArrowheads="1"/>
          </p:cNvSpPr>
          <p:nvPr/>
        </p:nvSpPr>
        <p:spPr bwMode="auto">
          <a:xfrm>
            <a:off x="6083054" y="1677260"/>
            <a:ext cx="2651760" cy="813739"/>
          </a:xfrm>
          <a:prstGeom prst="rect">
            <a:avLst/>
          </a:prstGeom>
          <a:solidFill>
            <a:schemeClr val="bg2"/>
          </a:solidFill>
          <a:ln w="12700" algn="ctr">
            <a:noFill/>
            <a:miter lim="800000"/>
            <a:headEnd/>
            <a:tailEnd/>
          </a:ln>
          <a:effectLst/>
        </p:spPr>
        <p:txBody>
          <a:bodyPr lIns="54000" rIns="54000" anchor="ctr"/>
          <a:lstStyle/>
          <a:p>
            <a:pPr lvl="0" algn="ctr">
              <a:spcBef>
                <a:spcPct val="30000"/>
              </a:spcBef>
              <a:defRPr/>
            </a:pPr>
            <a:r>
              <a:rPr lang="en-US" sz="1200" b="1" cap="all" dirty="0" smtClean="0">
                <a:solidFill>
                  <a:srgbClr val="FFFFFF"/>
                </a:solidFill>
                <a:latin typeface="Arial" pitchFamily="34" charset="0"/>
                <a:cs typeface="Arial" pitchFamily="34" charset="0"/>
              </a:rPr>
              <a:t>Optimize cost base</a:t>
            </a:r>
            <a:endParaRPr lang="en-US" sz="1200" b="1" cap="all" dirty="0">
              <a:solidFill>
                <a:srgbClr val="FFFFFF"/>
              </a:solidFill>
              <a:latin typeface="Arial" pitchFamily="34" charset="0"/>
              <a:cs typeface="Arial" pitchFamily="34" charset="0"/>
            </a:endParaRPr>
          </a:p>
        </p:txBody>
      </p:sp>
      <p:sp>
        <p:nvSpPr>
          <p:cNvPr id="7" name="TextBox 6"/>
          <p:cNvSpPr txBox="1"/>
          <p:nvPr/>
        </p:nvSpPr>
        <p:spPr>
          <a:xfrm>
            <a:off x="6083054" y="2657428"/>
            <a:ext cx="2651760" cy="2743200"/>
          </a:xfrm>
          <a:prstGeom prst="rect">
            <a:avLst/>
          </a:prstGeom>
          <a:noFill/>
          <a:ln>
            <a:solidFill>
              <a:schemeClr val="bg1">
                <a:lumMod val="6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Objective:</a:t>
            </a:r>
            <a:r>
              <a:rPr lang="en-US" sz="1000" b="1" dirty="0" smtClean="0"/>
              <a:t> Maximize financial performance from leveraging lower cost base</a:t>
            </a:r>
          </a:p>
          <a:p>
            <a:pPr>
              <a:lnSpc>
                <a:spcPts val="1200"/>
              </a:lnSpc>
              <a:spcBef>
                <a:spcPts val="300"/>
              </a:spcBef>
              <a:spcAft>
                <a:spcPts val="400"/>
              </a:spcAft>
              <a:buClr>
                <a:srgbClr val="E60028"/>
              </a:buClr>
              <a:buSzPct val="100000"/>
              <a:defRPr/>
            </a:pPr>
            <a:endParaRPr lang="en-US" sz="1000" b="1" dirty="0" smtClean="0"/>
          </a:p>
          <a:p>
            <a:pPr marL="180000" indent="-180000">
              <a:lnSpc>
                <a:spcPts val="1200"/>
              </a:lnSpc>
              <a:spcBef>
                <a:spcPts val="300"/>
              </a:spcBef>
              <a:spcAft>
                <a:spcPts val="400"/>
              </a:spcAft>
              <a:buClr>
                <a:srgbClr val="E60028"/>
              </a:buClr>
              <a:buSzPct val="100000"/>
              <a:buFont typeface="Wingdings"/>
              <a:buChar char="n"/>
              <a:defRPr/>
            </a:pPr>
            <a:r>
              <a:rPr lang="en-US" sz="1000" b="1" dirty="0">
                <a:latin typeface="Arial" pitchFamily="34" charset="0"/>
                <a:cs typeface="Arial" pitchFamily="34" charset="0"/>
              </a:rPr>
              <a:t>L</a:t>
            </a:r>
            <a:r>
              <a:rPr lang="en-US" sz="1000" b="1" dirty="0" smtClean="0">
                <a:latin typeface="Arial" pitchFamily="34" charset="0"/>
                <a:cs typeface="Arial" pitchFamily="34" charset="0"/>
              </a:rPr>
              <a:t>ower overall cost base </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improve internal processes</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roll out digital tools and processes</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leverage on scale advantages from back office center specialization</a:t>
            </a:r>
          </a:p>
          <a:p>
            <a:pPr marL="180000" indent="-180000">
              <a:lnSpc>
                <a:spcPts val="1200"/>
              </a:lnSpc>
              <a:spcBef>
                <a:spcPts val="300"/>
              </a:spcBef>
              <a:spcAft>
                <a:spcPts val="400"/>
              </a:spcAft>
              <a:buClr>
                <a:srgbClr val="E60028"/>
              </a:buClr>
              <a:buSzPct val="100000"/>
              <a:buFont typeface="Wingdings"/>
              <a:buChar char="n"/>
              <a:defRPr/>
            </a:pPr>
            <a:r>
              <a:rPr lang="en-US" sz="1000" b="1" dirty="0">
                <a:latin typeface="Arial" pitchFamily="34" charset="0"/>
                <a:cs typeface="Arial" pitchFamily="34" charset="0"/>
              </a:rPr>
              <a:t>Optimize span of </a:t>
            </a:r>
            <a:r>
              <a:rPr lang="en-US" sz="1000" b="1" dirty="0" smtClean="0">
                <a:latin typeface="Arial" pitchFamily="34" charset="0"/>
                <a:cs typeface="Arial" pitchFamily="34" charset="0"/>
              </a:rPr>
              <a:t>control</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Further develop internal </a:t>
            </a:r>
            <a:r>
              <a:rPr lang="en-US" sz="1000" b="1" dirty="0" smtClean="0">
                <a:latin typeface="Arial" pitchFamily="34" charset="0"/>
                <a:cs typeface="Arial" pitchFamily="34" charset="0"/>
              </a:rPr>
              <a:t>performance culture</a:t>
            </a:r>
            <a:endParaRPr lang="en-US" sz="1000" dirty="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00" b="1" dirty="0" smtClean="0">
              <a:latin typeface="Arial" pitchFamily="34" charset="0"/>
              <a:cs typeface="Arial" pitchFamily="34" charset="0"/>
            </a:endParaRPr>
          </a:p>
        </p:txBody>
      </p:sp>
      <p:sp>
        <p:nvSpPr>
          <p:cNvPr id="8" name="Rectangle 5">
            <a:extLst>
              <a:ext uri="{FF2B5EF4-FFF2-40B4-BE49-F238E27FC236}">
                <a16:creationId xmlns:a16="http://schemas.microsoft.com/office/drawing/2014/main" id="{FD9F20C6-661F-4754-9FD5-EE9CA0981D5F}"/>
              </a:ext>
            </a:extLst>
          </p:cNvPr>
          <p:cNvSpPr>
            <a:spLocks noChangeArrowheads="1"/>
          </p:cNvSpPr>
          <p:nvPr/>
        </p:nvSpPr>
        <p:spPr bwMode="auto">
          <a:xfrm>
            <a:off x="3207523" y="1684590"/>
            <a:ext cx="2651760" cy="809603"/>
          </a:xfrm>
          <a:prstGeom prst="rect">
            <a:avLst/>
          </a:prstGeom>
          <a:solidFill>
            <a:schemeClr val="bg2"/>
          </a:solidFill>
          <a:ln w="12700" algn="ctr">
            <a:noFill/>
            <a:miter lim="800000"/>
            <a:headEnd/>
            <a:tailEnd/>
          </a:ln>
          <a:effectLst/>
        </p:spPr>
        <p:txBody>
          <a:bodyPr lIns="54000" rIns="54000" anchor="ctr"/>
          <a:lstStyle/>
          <a:p>
            <a:pPr lvl="0" algn="ctr">
              <a:spcBef>
                <a:spcPct val="30000"/>
              </a:spcBef>
              <a:defRPr/>
            </a:pPr>
            <a:r>
              <a:rPr lang="en-US" sz="1200" b="1" cap="all" dirty="0" smtClean="0">
                <a:solidFill>
                  <a:srgbClr val="FFFFFF"/>
                </a:solidFill>
                <a:latin typeface="Arial" pitchFamily="34" charset="0"/>
                <a:cs typeface="Arial" pitchFamily="34" charset="0"/>
              </a:rPr>
              <a:t>Enhance Process efficiency </a:t>
            </a:r>
            <a:endParaRPr lang="en-US" sz="1200" b="1" cap="all" dirty="0">
              <a:solidFill>
                <a:srgbClr val="FFFFFF"/>
              </a:solidFill>
              <a:latin typeface="Arial" pitchFamily="34" charset="0"/>
              <a:cs typeface="Arial" pitchFamily="34" charset="0"/>
            </a:endParaRPr>
          </a:p>
        </p:txBody>
      </p:sp>
      <p:sp>
        <p:nvSpPr>
          <p:cNvPr id="9" name="TextBox 8"/>
          <p:cNvSpPr txBox="1"/>
          <p:nvPr/>
        </p:nvSpPr>
        <p:spPr>
          <a:xfrm>
            <a:off x="3207523" y="2662690"/>
            <a:ext cx="2651760" cy="2743200"/>
          </a:xfrm>
          <a:prstGeom prst="rect">
            <a:avLst/>
          </a:prstGeom>
          <a:noFill/>
          <a:ln>
            <a:solidFill>
              <a:schemeClr val="bg1">
                <a:lumMod val="6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Objective:</a:t>
            </a:r>
            <a:r>
              <a:rPr lang="en-US" sz="1000" dirty="0" smtClean="0"/>
              <a:t> </a:t>
            </a:r>
            <a:r>
              <a:rPr lang="en-US" sz="1000" b="1" dirty="0"/>
              <a:t>A</a:t>
            </a:r>
            <a:r>
              <a:rPr lang="en-US" sz="1000" b="1" dirty="0" smtClean="0"/>
              <a:t>chieve superior customer service quality and operational risk mitigation</a:t>
            </a:r>
          </a:p>
          <a:p>
            <a:pPr>
              <a:lnSpc>
                <a:spcPts val="1200"/>
              </a:lnSpc>
              <a:spcBef>
                <a:spcPts val="300"/>
              </a:spcBef>
              <a:spcAft>
                <a:spcPts val="400"/>
              </a:spcAft>
              <a:buClr>
                <a:srgbClr val="E60028"/>
              </a:buClr>
              <a:buSzPct val="100000"/>
              <a:defRPr/>
            </a:pPr>
            <a:endParaRPr lang="en-US" sz="1000" dirty="0" smtClean="0"/>
          </a:p>
          <a:p>
            <a:pPr marL="18000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LEAN </a:t>
            </a:r>
            <a:r>
              <a:rPr lang="en-US" sz="1000" b="1" dirty="0">
                <a:latin typeface="Arial" pitchFamily="34" charset="0"/>
                <a:cs typeface="Arial" pitchFamily="34" charset="0"/>
              </a:rPr>
              <a:t>process implementation </a:t>
            </a:r>
            <a:r>
              <a:rPr lang="en-US" sz="1000" b="1" dirty="0" smtClean="0">
                <a:latin typeface="Arial" pitchFamily="34" charset="0"/>
                <a:cs typeface="Arial" pitchFamily="34" charset="0"/>
              </a:rPr>
              <a:t>- </a:t>
            </a:r>
            <a:r>
              <a:rPr lang="en-US" sz="1000" dirty="0" smtClean="0">
                <a:latin typeface="Arial" pitchFamily="34" charset="0"/>
                <a:cs typeface="Arial" pitchFamily="34" charset="0"/>
              </a:rPr>
              <a:t> shorten lead time on key processes and reduce operational risk</a:t>
            </a:r>
            <a:endParaRPr lang="en-US" sz="1000" b="1" dirty="0" smtClean="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Improve </a:t>
            </a:r>
            <a:r>
              <a:rPr lang="en-US" sz="1000" b="1" dirty="0">
                <a:latin typeface="Arial" pitchFamily="34" charset="0"/>
                <a:cs typeface="Arial" pitchFamily="34" charset="0"/>
              </a:rPr>
              <a:t>productivity management </a:t>
            </a:r>
            <a:r>
              <a:rPr lang="en-US" sz="1000" b="1" dirty="0" smtClean="0">
                <a:latin typeface="Arial" pitchFamily="34" charset="0"/>
                <a:cs typeface="Arial" pitchFamily="34" charset="0"/>
              </a:rPr>
              <a:t>tools </a:t>
            </a:r>
            <a:r>
              <a:rPr lang="en-US" sz="1000" dirty="0" smtClean="0">
                <a:latin typeface="Arial" pitchFamily="34" charset="0"/>
                <a:cs typeface="Arial" pitchFamily="34" charset="0"/>
              </a:rPr>
              <a:t>and sustain </a:t>
            </a:r>
            <a:r>
              <a:rPr lang="en-US" sz="1000" b="1" dirty="0" smtClean="0">
                <a:latin typeface="Arial" pitchFamily="34" charset="0"/>
                <a:cs typeface="Arial" pitchFamily="34" charset="0"/>
              </a:rPr>
              <a:t>performance-oriented</a:t>
            </a:r>
            <a:r>
              <a:rPr lang="en-US" sz="1000" dirty="0" smtClean="0">
                <a:latin typeface="Arial" pitchFamily="34" charset="0"/>
                <a:cs typeface="Arial" pitchFamily="34" charset="0"/>
              </a:rPr>
              <a:t> culture</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Unlock </a:t>
            </a:r>
            <a:r>
              <a:rPr lang="en-US" sz="1000" b="1" dirty="0" smtClean="0">
                <a:latin typeface="Arial" pitchFamily="34" charset="0"/>
                <a:cs typeface="Arial" pitchFamily="34" charset="0"/>
              </a:rPr>
              <a:t>scale </a:t>
            </a:r>
            <a:r>
              <a:rPr lang="en-US" sz="1000" b="1" dirty="0">
                <a:latin typeface="Arial" pitchFamily="34" charset="0"/>
                <a:cs typeface="Arial" pitchFamily="34" charset="0"/>
              </a:rPr>
              <a:t>advantages</a:t>
            </a:r>
            <a:r>
              <a:rPr lang="en-US" sz="1000" dirty="0">
                <a:latin typeface="Arial" pitchFamily="34" charset="0"/>
                <a:cs typeface="Arial" pitchFamily="34" charset="0"/>
              </a:rPr>
              <a:t> associated with back office center </a:t>
            </a:r>
            <a:r>
              <a:rPr lang="en-US" sz="1000" b="1" dirty="0" smtClean="0">
                <a:latin typeface="Arial" pitchFamily="34" charset="0"/>
                <a:cs typeface="Arial" pitchFamily="34" charset="0"/>
              </a:rPr>
              <a:t>specialization</a:t>
            </a:r>
          </a:p>
          <a:p>
            <a:pPr marL="180000" indent="-180000">
              <a:lnSpc>
                <a:spcPts val="1200"/>
              </a:lnSpc>
              <a:spcBef>
                <a:spcPts val="300"/>
              </a:spcBef>
              <a:spcAft>
                <a:spcPts val="400"/>
              </a:spcAft>
              <a:buClr>
                <a:srgbClr val="E60028"/>
              </a:buClr>
              <a:buSzPct val="100000"/>
              <a:buFont typeface="Wingdings"/>
              <a:buChar char="n"/>
              <a:defRPr/>
            </a:pPr>
            <a:r>
              <a:rPr lang="en-US" sz="1000" b="1" kern="0" dirty="0" smtClean="0">
                <a:solidFill>
                  <a:srgbClr val="000000"/>
                </a:solidFill>
                <a:cs typeface="Arial Narrow" pitchFamily="34" charset="0"/>
              </a:rPr>
              <a:t>Dematerialize</a:t>
            </a:r>
            <a:r>
              <a:rPr lang="en-US" sz="1000" kern="0" dirty="0" smtClean="0">
                <a:solidFill>
                  <a:srgbClr val="000000"/>
                </a:solidFill>
                <a:cs typeface="Arial Narrow" pitchFamily="34" charset="0"/>
              </a:rPr>
              <a:t> </a:t>
            </a:r>
            <a:r>
              <a:rPr lang="en-US" sz="1000" kern="0" dirty="0">
                <a:solidFill>
                  <a:srgbClr val="000000"/>
                </a:solidFill>
                <a:cs typeface="Arial Narrow" pitchFamily="34" charset="0"/>
              </a:rPr>
              <a:t>BO </a:t>
            </a:r>
            <a:r>
              <a:rPr lang="en-US" sz="1000" kern="0" dirty="0" smtClean="0">
                <a:solidFill>
                  <a:srgbClr val="000000"/>
                </a:solidFill>
                <a:cs typeface="Arial Narrow" pitchFamily="34" charset="0"/>
              </a:rPr>
              <a:t>processes and increase </a:t>
            </a:r>
            <a:r>
              <a:rPr lang="en-US" sz="1000" b="1" kern="0" dirty="0" smtClean="0">
                <a:solidFill>
                  <a:srgbClr val="000000"/>
                </a:solidFill>
                <a:cs typeface="Arial Narrow" pitchFamily="34" charset="0"/>
              </a:rPr>
              <a:t>OCR capabilities</a:t>
            </a:r>
            <a:endParaRPr lang="en-US" sz="1000" b="1" dirty="0">
              <a:latin typeface="Arial" pitchFamily="34" charset="0"/>
              <a:cs typeface="Arial" pitchFamily="34" charset="0"/>
            </a:endParaRPr>
          </a:p>
          <a:p>
            <a:pPr>
              <a:lnSpc>
                <a:spcPts val="1200"/>
              </a:lnSpc>
              <a:spcBef>
                <a:spcPts val="300"/>
              </a:spcBef>
              <a:spcAft>
                <a:spcPts val="400"/>
              </a:spcAft>
              <a:buClr>
                <a:srgbClr val="E60028"/>
              </a:buClr>
              <a:buSzPct val="100000"/>
              <a:defRPr/>
            </a:pPr>
            <a:endParaRPr lang="en-US" sz="1000" b="1" dirty="0" smtClean="0">
              <a:latin typeface="Arial" pitchFamily="34" charset="0"/>
              <a:cs typeface="Arial" pitchFamily="34" charset="0"/>
            </a:endParaRPr>
          </a:p>
          <a:p>
            <a:pPr marL="180000" lvl="0" indent="-180000">
              <a:lnSpc>
                <a:spcPts val="1200"/>
              </a:lnSpc>
              <a:spcBef>
                <a:spcPts val="300"/>
              </a:spcBef>
              <a:spcAft>
                <a:spcPts val="400"/>
              </a:spcAft>
              <a:buClr>
                <a:srgbClr val="E60028"/>
              </a:buClr>
              <a:buSzPct val="100000"/>
              <a:buFont typeface="Wingdings"/>
              <a:buChar char="n"/>
              <a:defRPr/>
            </a:pPr>
            <a:endParaRPr lang="en-US" sz="1000" b="1" dirty="0" smtClean="0">
              <a:latin typeface="Arial" pitchFamily="34" charset="0"/>
              <a:cs typeface="Arial" pitchFamily="34" charset="0"/>
            </a:endParaRPr>
          </a:p>
          <a:p>
            <a:pPr marL="180000" lvl="0" indent="-180000">
              <a:lnSpc>
                <a:spcPts val="1200"/>
              </a:lnSpc>
              <a:spcBef>
                <a:spcPts val="300"/>
              </a:spcBef>
              <a:spcAft>
                <a:spcPts val="400"/>
              </a:spcAft>
              <a:buClr>
                <a:srgbClr val="E60028"/>
              </a:buClr>
              <a:buSzPct val="100000"/>
              <a:buFont typeface="Wingdings"/>
              <a:buChar char="n"/>
              <a:defRPr/>
            </a:pPr>
            <a:endParaRPr lang="en-US" sz="1000" b="1" dirty="0" smtClean="0">
              <a:latin typeface="Arial" pitchFamily="34" charset="0"/>
              <a:cs typeface="Arial" pitchFamily="34" charset="0"/>
            </a:endParaRPr>
          </a:p>
          <a:p>
            <a:pPr lvl="0">
              <a:lnSpc>
                <a:spcPts val="1200"/>
              </a:lnSpc>
              <a:spcBef>
                <a:spcPts val="300"/>
              </a:spcBef>
              <a:spcAft>
                <a:spcPts val="400"/>
              </a:spcAft>
              <a:buClr>
                <a:srgbClr val="E60028"/>
              </a:buClr>
              <a:buSzPct val="100000"/>
              <a:defRPr/>
            </a:pPr>
            <a:endParaRPr lang="en-US" sz="1000" dirty="0" smtClean="0">
              <a:latin typeface="Arial" pitchFamily="34" charset="0"/>
              <a:cs typeface="Arial" pitchFamily="34" charset="0"/>
            </a:endParaRPr>
          </a:p>
        </p:txBody>
      </p:sp>
      <p:sp>
        <p:nvSpPr>
          <p:cNvPr id="10" name="Flèche : droite 46">
            <a:extLst>
              <a:ext uri="{FF2B5EF4-FFF2-40B4-BE49-F238E27FC236}">
                <a16:creationId xmlns:a16="http://schemas.microsoft.com/office/drawing/2014/main" id="{50613649-B409-4F3F-8F16-BCA34D430459}"/>
              </a:ext>
            </a:extLst>
          </p:cNvPr>
          <p:cNvSpPr/>
          <p:nvPr/>
        </p:nvSpPr>
        <p:spPr>
          <a:xfrm>
            <a:off x="324000" y="1083600"/>
            <a:ext cx="8426537" cy="365760"/>
          </a:xfrm>
          <a:prstGeom prst="rightArrow">
            <a:avLst/>
          </a:prstGeom>
          <a:solidFill>
            <a:srgbClr val="E6002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30000"/>
              </a:spcBef>
              <a:defRPr/>
            </a:pPr>
            <a:endParaRPr lang="en-US" sz="1200" b="1" cap="all" dirty="0">
              <a:solidFill>
                <a:srgbClr val="FFFFFF"/>
              </a:solidFill>
              <a:latin typeface="Arial" pitchFamily="34" charset="0"/>
              <a:cs typeface="Arial" pitchFamily="34" charset="0"/>
            </a:endParaRPr>
          </a:p>
        </p:txBody>
      </p:sp>
      <p:sp>
        <p:nvSpPr>
          <p:cNvPr id="11" name="Right Arrow 10"/>
          <p:cNvSpPr/>
          <p:nvPr/>
        </p:nvSpPr>
        <p:spPr>
          <a:xfrm>
            <a:off x="406687" y="2764928"/>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12" name="Right Arrow 11"/>
          <p:cNvSpPr/>
          <p:nvPr/>
        </p:nvSpPr>
        <p:spPr>
          <a:xfrm>
            <a:off x="3269103" y="2739528"/>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13" name="Right Arrow 12"/>
          <p:cNvSpPr/>
          <p:nvPr/>
        </p:nvSpPr>
        <p:spPr>
          <a:xfrm>
            <a:off x="6139303" y="2752228"/>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761680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12" y="128030"/>
            <a:ext cx="8424381" cy="553998"/>
          </a:xfrm>
        </p:spPr>
        <p:txBody>
          <a:bodyPr/>
          <a:lstStyle/>
          <a:p>
            <a:r>
              <a:rPr lang="en-US" sz="1800" b="1" dirty="0" smtClean="0">
                <a:solidFill>
                  <a:srgbClr val="E60028"/>
                </a:solidFill>
              </a:rPr>
              <a:t>Accelerate Digital </a:t>
            </a:r>
            <a:r>
              <a:rPr lang="en-US" sz="1800" b="1" dirty="0">
                <a:solidFill>
                  <a:srgbClr val="E60028"/>
                </a:solidFill>
              </a:rPr>
              <a:t>readiness through Innovative, </a:t>
            </a:r>
            <a:r>
              <a:rPr lang="en-US" sz="1800" b="1" dirty="0" smtClean="0">
                <a:solidFill>
                  <a:srgbClr val="E60028"/>
                </a:solidFill>
              </a:rPr>
              <a:t>Open, and </a:t>
            </a:r>
            <a:r>
              <a:rPr lang="en-US" sz="1800" b="1" dirty="0">
                <a:solidFill>
                  <a:srgbClr val="E60028"/>
                </a:solidFill>
              </a:rPr>
              <a:t>Agile approaches</a:t>
            </a:r>
          </a:p>
        </p:txBody>
      </p:sp>
      <p:sp>
        <p:nvSpPr>
          <p:cNvPr id="4" name="Rectangle 5">
            <a:extLst>
              <a:ext uri="{FF2B5EF4-FFF2-40B4-BE49-F238E27FC236}">
                <a16:creationId xmlns:a16="http://schemas.microsoft.com/office/drawing/2014/main" id="{FD9F20C6-661F-4754-9FD5-EE9CA0981D5F}"/>
              </a:ext>
            </a:extLst>
          </p:cNvPr>
          <p:cNvSpPr>
            <a:spLocks noChangeArrowheads="1"/>
          </p:cNvSpPr>
          <p:nvPr/>
        </p:nvSpPr>
        <p:spPr bwMode="auto">
          <a:xfrm>
            <a:off x="331993" y="1684590"/>
            <a:ext cx="2651760" cy="802273"/>
          </a:xfrm>
          <a:prstGeom prst="rect">
            <a:avLst/>
          </a:prstGeom>
          <a:solidFill>
            <a:schemeClr val="bg2"/>
          </a:solidFill>
          <a:ln w="12700" algn="ctr">
            <a:noFill/>
            <a:miter lim="800000"/>
            <a:headEnd/>
            <a:tailEnd/>
          </a:ln>
          <a:effectLst/>
        </p:spPr>
        <p:txBody>
          <a:bodyPr lIns="54000" rIns="54000" anchor="ctr"/>
          <a:lstStyle/>
          <a:p>
            <a:pPr lvl="0" algn="ctr">
              <a:spcBef>
                <a:spcPct val="30000"/>
              </a:spcBef>
              <a:defRPr/>
            </a:pPr>
            <a:r>
              <a:rPr lang="en-US" sz="1200" b="1" cap="all" dirty="0" smtClean="0">
                <a:solidFill>
                  <a:srgbClr val="FFFFFF"/>
                </a:solidFill>
                <a:latin typeface="Arial" pitchFamily="34" charset="0"/>
                <a:cs typeface="Arial" pitchFamily="34" charset="0"/>
              </a:rPr>
              <a:t>          Boost innovation</a:t>
            </a:r>
            <a:endParaRPr lang="en-US" sz="1200" b="1" cap="all" dirty="0">
              <a:solidFill>
                <a:srgbClr val="FFFFFF"/>
              </a:solidFill>
              <a:latin typeface="Arial" pitchFamily="34" charset="0"/>
              <a:cs typeface="Arial" pitchFamily="34" charset="0"/>
            </a:endParaRPr>
          </a:p>
        </p:txBody>
      </p:sp>
      <p:sp>
        <p:nvSpPr>
          <p:cNvPr id="5" name="TextBox 4"/>
          <p:cNvSpPr txBox="1"/>
          <p:nvPr/>
        </p:nvSpPr>
        <p:spPr>
          <a:xfrm>
            <a:off x="331993" y="2688598"/>
            <a:ext cx="2651760" cy="2743200"/>
          </a:xfrm>
          <a:prstGeom prst="rect">
            <a:avLst/>
          </a:prstGeom>
          <a:noFill/>
          <a:ln>
            <a:solidFill>
              <a:schemeClr val="bg1">
                <a:lumMod val="65000"/>
              </a:schemeClr>
            </a:solidFill>
          </a:ln>
        </p:spPr>
        <p:txBody>
          <a:bodyPr wrap="square" lIns="36000" tIns="36000" rIns="36000" bIns="36000" rtlCol="0" anchor="t" anchorCtr="0">
            <a:noAutofit/>
          </a:bodyPr>
          <a:lstStyle/>
          <a:p>
            <a:pPr marL="180000" indent="-180000" fontAlgn="base">
              <a:lnSpc>
                <a:spcPts val="1200"/>
              </a:lnSpc>
              <a:spcBef>
                <a:spcPts val="300"/>
              </a:spcBef>
              <a:spcAft>
                <a:spcPts val="400"/>
              </a:spcAft>
              <a:buClr>
                <a:srgbClr val="E60028"/>
              </a:buClr>
              <a:buSzPct val="100000"/>
              <a:buFont typeface="Wingdings"/>
              <a:buChar char="n"/>
              <a:defRPr/>
            </a:pPr>
            <a:endParaRPr lang="en-US" sz="1050" dirty="0" smtClean="0">
              <a:latin typeface="+mj-lt"/>
              <a:cs typeface="Arial" pitchFamily="34" charset="0"/>
            </a:endParaRPr>
          </a:p>
          <a:p>
            <a:pPr marL="180000" indent="-180000" fontAlgn="base">
              <a:lnSpc>
                <a:spcPts val="1200"/>
              </a:lnSpc>
              <a:spcBef>
                <a:spcPts val="300"/>
              </a:spcBef>
              <a:spcAft>
                <a:spcPts val="400"/>
              </a:spcAft>
              <a:buClr>
                <a:srgbClr val="E60028"/>
              </a:buClr>
              <a:buSzPct val="100000"/>
              <a:buFont typeface="Wingdings"/>
              <a:buChar char="n"/>
              <a:defRPr/>
            </a:pPr>
            <a:r>
              <a:rPr lang="en-US" sz="1050" dirty="0" smtClean="0">
                <a:latin typeface="+mj-lt"/>
                <a:cs typeface="Arial" pitchFamily="34" charset="0"/>
              </a:rPr>
              <a:t>Continuous </a:t>
            </a:r>
            <a:r>
              <a:rPr lang="en-US" sz="1050" b="1" dirty="0">
                <a:latin typeface="+mj-lt"/>
                <a:cs typeface="Arial" pitchFamily="34" charset="0"/>
              </a:rPr>
              <a:t>interactions</a:t>
            </a:r>
            <a:r>
              <a:rPr lang="en-US" sz="1050" dirty="0">
                <a:latin typeface="+mj-lt"/>
                <a:cs typeface="Arial" pitchFamily="34" charset="0"/>
              </a:rPr>
              <a:t> with an entire and </a:t>
            </a:r>
            <a:r>
              <a:rPr lang="en-US" sz="1050" b="1" dirty="0">
                <a:latin typeface="+mj-lt"/>
                <a:cs typeface="Arial" pitchFamily="34" charset="0"/>
              </a:rPr>
              <a:t>developing ecosystem</a:t>
            </a:r>
          </a:p>
          <a:p>
            <a:pPr marL="180000" indent="-180000" fontAlgn="base">
              <a:lnSpc>
                <a:spcPts val="1200"/>
              </a:lnSpc>
              <a:spcBef>
                <a:spcPts val="300"/>
              </a:spcBef>
              <a:spcAft>
                <a:spcPts val="400"/>
              </a:spcAft>
              <a:buClr>
                <a:srgbClr val="E60028"/>
              </a:buClr>
              <a:buSzPct val="100000"/>
              <a:buFont typeface="Wingdings"/>
              <a:buChar char="n"/>
              <a:defRPr/>
            </a:pPr>
            <a:r>
              <a:rPr lang="en-US" sz="1050" b="1" dirty="0">
                <a:latin typeface="+mj-lt"/>
                <a:cs typeface="Arial" pitchFamily="34" charset="0"/>
              </a:rPr>
              <a:t>Open innovation </a:t>
            </a:r>
            <a:r>
              <a:rPr lang="en-US" sz="1050" dirty="0">
                <a:latin typeface="+mj-lt"/>
                <a:cs typeface="Arial" pitchFamily="34" charset="0"/>
              </a:rPr>
              <a:t>strategy</a:t>
            </a:r>
          </a:p>
          <a:p>
            <a:pPr marL="180000" indent="-180000" fontAlgn="base">
              <a:lnSpc>
                <a:spcPts val="1200"/>
              </a:lnSpc>
              <a:spcBef>
                <a:spcPts val="300"/>
              </a:spcBef>
              <a:spcAft>
                <a:spcPts val="400"/>
              </a:spcAft>
              <a:buClr>
                <a:srgbClr val="E60028"/>
              </a:buClr>
              <a:buSzPct val="100000"/>
              <a:buFont typeface="Wingdings"/>
              <a:buChar char="n"/>
              <a:defRPr/>
            </a:pPr>
            <a:r>
              <a:rPr lang="en-US" sz="1050" dirty="0">
                <a:latin typeface="+mj-lt"/>
                <a:cs typeface="Arial" pitchFamily="34" charset="0"/>
              </a:rPr>
              <a:t>Dedicated team to </a:t>
            </a:r>
            <a:r>
              <a:rPr lang="en-US" sz="1050" b="1" dirty="0">
                <a:latin typeface="+mj-lt"/>
                <a:cs typeface="Arial" pitchFamily="34" charset="0"/>
              </a:rPr>
              <a:t>foster innovation </a:t>
            </a:r>
          </a:p>
          <a:p>
            <a:pPr>
              <a:lnSpc>
                <a:spcPts val="1200"/>
              </a:lnSpc>
              <a:spcBef>
                <a:spcPts val="300"/>
              </a:spcBef>
              <a:spcAft>
                <a:spcPts val="400"/>
              </a:spcAft>
              <a:buClr>
                <a:srgbClr val="E60028"/>
              </a:buClr>
              <a:buSzPct val="100000"/>
              <a:defRPr/>
            </a:pPr>
            <a:endParaRPr lang="en-US" sz="1050" b="1" dirty="0">
              <a:latin typeface="+mj-lt"/>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50" dirty="0" smtClean="0">
              <a:latin typeface="+mj-lt"/>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50" dirty="0" smtClean="0">
              <a:latin typeface="+mj-lt"/>
              <a:cs typeface="Arial" pitchFamily="34" charset="0"/>
            </a:endParaRPr>
          </a:p>
          <a:p>
            <a:pPr>
              <a:lnSpc>
                <a:spcPts val="1200"/>
              </a:lnSpc>
              <a:spcBef>
                <a:spcPts val="300"/>
              </a:spcBef>
              <a:spcAft>
                <a:spcPts val="400"/>
              </a:spcAft>
              <a:buClr>
                <a:srgbClr val="E60028"/>
              </a:buClr>
              <a:buSzPct val="100000"/>
              <a:defRPr/>
            </a:pPr>
            <a:endParaRPr lang="en-US" sz="1050" dirty="0">
              <a:latin typeface="+mj-lt"/>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50" dirty="0">
              <a:latin typeface="+mj-lt"/>
              <a:cs typeface="Arial" pitchFamily="34" charset="0"/>
            </a:endParaRPr>
          </a:p>
        </p:txBody>
      </p:sp>
      <p:sp>
        <p:nvSpPr>
          <p:cNvPr id="6" name="Rectangle 5">
            <a:extLst>
              <a:ext uri="{FF2B5EF4-FFF2-40B4-BE49-F238E27FC236}">
                <a16:creationId xmlns:a16="http://schemas.microsoft.com/office/drawing/2014/main" id="{FD9F20C6-661F-4754-9FD5-EE9CA0981D5F}"/>
              </a:ext>
            </a:extLst>
          </p:cNvPr>
          <p:cNvSpPr>
            <a:spLocks noChangeArrowheads="1"/>
          </p:cNvSpPr>
          <p:nvPr/>
        </p:nvSpPr>
        <p:spPr bwMode="auto">
          <a:xfrm>
            <a:off x="6083054" y="1677260"/>
            <a:ext cx="2651760" cy="813739"/>
          </a:xfrm>
          <a:prstGeom prst="rect">
            <a:avLst/>
          </a:prstGeom>
          <a:solidFill>
            <a:schemeClr val="bg2"/>
          </a:solidFill>
          <a:ln w="12700" algn="ctr">
            <a:noFill/>
            <a:miter lim="800000"/>
            <a:headEnd/>
            <a:tailEnd/>
          </a:ln>
          <a:effectLst/>
        </p:spPr>
        <p:txBody>
          <a:bodyPr lIns="54000" rIns="54000" anchor="ctr"/>
          <a:lstStyle/>
          <a:p>
            <a:pPr lvl="0" algn="r">
              <a:spcBef>
                <a:spcPct val="30000"/>
              </a:spcBef>
              <a:defRPr/>
            </a:pPr>
            <a:r>
              <a:rPr lang="en-US" sz="1200" b="1" cap="all" dirty="0" smtClean="0">
                <a:solidFill>
                  <a:srgbClr val="FFFFFF"/>
                </a:solidFill>
                <a:latin typeface="Arial" pitchFamily="34" charset="0"/>
                <a:cs typeface="Arial" pitchFamily="34" charset="0"/>
              </a:rPr>
              <a:t>TRANSFORM THE DELIVERY MODELS AND EXPERTISE</a:t>
            </a:r>
            <a:endParaRPr lang="en-US" sz="1200" b="1" cap="all" dirty="0">
              <a:solidFill>
                <a:srgbClr val="FFFFFF"/>
              </a:solidFill>
              <a:latin typeface="Arial" pitchFamily="34" charset="0"/>
              <a:cs typeface="Arial" pitchFamily="34" charset="0"/>
            </a:endParaRPr>
          </a:p>
        </p:txBody>
      </p:sp>
      <p:sp>
        <p:nvSpPr>
          <p:cNvPr id="7" name="TextBox 6"/>
          <p:cNvSpPr txBox="1"/>
          <p:nvPr/>
        </p:nvSpPr>
        <p:spPr>
          <a:xfrm>
            <a:off x="6083054" y="2687001"/>
            <a:ext cx="2651760" cy="2743200"/>
          </a:xfrm>
          <a:prstGeom prst="rect">
            <a:avLst/>
          </a:prstGeom>
          <a:noFill/>
          <a:ln>
            <a:solidFill>
              <a:schemeClr val="bg1">
                <a:lumMod val="65000"/>
              </a:schemeClr>
            </a:solidFill>
          </a:ln>
        </p:spPr>
        <p:txBody>
          <a:bodyPr wrap="square" lIns="36000" tIns="36000" rIns="36000" bIns="36000" rtlCol="0" anchor="t" anchorCtr="0">
            <a:noAutofit/>
          </a:bodyPr>
          <a:lstStyle/>
          <a:p>
            <a:pPr marL="180000" indent="-180000" fontAlgn="base">
              <a:lnSpc>
                <a:spcPts val="1200"/>
              </a:lnSpc>
              <a:spcBef>
                <a:spcPts val="300"/>
              </a:spcBef>
              <a:spcAft>
                <a:spcPts val="400"/>
              </a:spcAft>
              <a:buClr>
                <a:srgbClr val="E60028"/>
              </a:buClr>
              <a:buSzPct val="100000"/>
              <a:buFont typeface="Wingdings"/>
              <a:buChar char="n"/>
              <a:defRPr/>
            </a:pPr>
            <a:endParaRPr lang="en-US" sz="1050" dirty="0" smtClean="0">
              <a:solidFill>
                <a:srgbClr val="FF0000"/>
              </a:solidFill>
              <a:latin typeface="+mj-lt"/>
              <a:cs typeface="Arial" pitchFamily="34" charset="0"/>
            </a:endParaRPr>
          </a:p>
          <a:p>
            <a:pPr marL="180000" indent="-180000" fontAlgn="base">
              <a:lnSpc>
                <a:spcPts val="1200"/>
              </a:lnSpc>
              <a:spcBef>
                <a:spcPts val="300"/>
              </a:spcBef>
              <a:spcAft>
                <a:spcPts val="400"/>
              </a:spcAft>
              <a:buClr>
                <a:srgbClr val="E60028"/>
              </a:buClr>
              <a:buSzPct val="100000"/>
              <a:buFont typeface="Wingdings"/>
              <a:buChar char="n"/>
              <a:defRPr/>
            </a:pPr>
            <a:r>
              <a:rPr lang="en-US" sz="1050" b="1" dirty="0" smtClean="0">
                <a:solidFill>
                  <a:srgbClr val="FF0000"/>
                </a:solidFill>
                <a:latin typeface="+mj-lt"/>
                <a:cs typeface="Arial" pitchFamily="34" charset="0"/>
              </a:rPr>
              <a:t>AGILE</a:t>
            </a:r>
            <a:r>
              <a:rPr lang="en-US" sz="1050" dirty="0" smtClean="0">
                <a:latin typeface="+mj-lt"/>
                <a:cs typeface="Arial" pitchFamily="34" charset="0"/>
              </a:rPr>
              <a:t> </a:t>
            </a:r>
            <a:r>
              <a:rPr lang="en-US" sz="1050" dirty="0">
                <a:latin typeface="+mj-lt"/>
                <a:cs typeface="Arial" pitchFamily="34" charset="0"/>
              </a:rPr>
              <a:t>First</a:t>
            </a:r>
          </a:p>
          <a:p>
            <a:pPr marL="180000" indent="-180000" fontAlgn="base">
              <a:lnSpc>
                <a:spcPts val="1200"/>
              </a:lnSpc>
              <a:spcBef>
                <a:spcPts val="300"/>
              </a:spcBef>
              <a:spcAft>
                <a:spcPts val="400"/>
              </a:spcAft>
              <a:buClr>
                <a:srgbClr val="E60028"/>
              </a:buClr>
              <a:buSzPct val="100000"/>
              <a:buFont typeface="Wingdings"/>
              <a:buChar char="n"/>
              <a:defRPr/>
            </a:pPr>
            <a:r>
              <a:rPr lang="en-US" sz="1050" b="1" dirty="0">
                <a:latin typeface="+mj-lt"/>
                <a:cs typeface="Arial" pitchFamily="34" charset="0"/>
              </a:rPr>
              <a:t>Reduce time to market</a:t>
            </a:r>
          </a:p>
          <a:p>
            <a:pPr marL="180000" indent="-180000" fontAlgn="base">
              <a:lnSpc>
                <a:spcPts val="1200"/>
              </a:lnSpc>
              <a:spcBef>
                <a:spcPts val="300"/>
              </a:spcBef>
              <a:spcAft>
                <a:spcPts val="400"/>
              </a:spcAft>
              <a:buClr>
                <a:srgbClr val="E60028"/>
              </a:buClr>
              <a:buSzPct val="100000"/>
              <a:buFont typeface="Wingdings"/>
              <a:buChar char="n"/>
              <a:defRPr/>
            </a:pPr>
            <a:r>
              <a:rPr lang="en-US" sz="1050" b="1" dirty="0">
                <a:latin typeface="+mj-lt"/>
                <a:cs typeface="Arial" pitchFamily="34" charset="0"/>
              </a:rPr>
              <a:t>Increase efficiency</a:t>
            </a:r>
          </a:p>
          <a:p>
            <a:pPr marL="180000" indent="-180000" fontAlgn="base">
              <a:lnSpc>
                <a:spcPts val="1200"/>
              </a:lnSpc>
              <a:spcBef>
                <a:spcPts val="300"/>
              </a:spcBef>
              <a:spcAft>
                <a:spcPts val="400"/>
              </a:spcAft>
              <a:buClr>
                <a:srgbClr val="E60028"/>
              </a:buClr>
              <a:buSzPct val="100000"/>
              <a:buFont typeface="Wingdings"/>
              <a:buChar char="n"/>
              <a:defRPr/>
            </a:pPr>
            <a:r>
              <a:rPr lang="en-US" sz="1050" dirty="0">
                <a:latin typeface="+mj-lt"/>
                <a:cs typeface="Arial" pitchFamily="34" charset="0"/>
              </a:rPr>
              <a:t>Optimize </a:t>
            </a:r>
            <a:r>
              <a:rPr lang="en-US" sz="1050" b="1" dirty="0">
                <a:latin typeface="+mj-lt"/>
                <a:cs typeface="Arial" pitchFamily="34" charset="0"/>
              </a:rPr>
              <a:t>alignment</a:t>
            </a:r>
            <a:r>
              <a:rPr lang="en-US" sz="1050" dirty="0">
                <a:latin typeface="+mj-lt"/>
                <a:cs typeface="Arial" pitchFamily="34" charset="0"/>
              </a:rPr>
              <a:t> with Business</a:t>
            </a:r>
          </a:p>
          <a:p>
            <a:pPr marL="180000" indent="-180000" fontAlgn="base">
              <a:lnSpc>
                <a:spcPts val="1200"/>
              </a:lnSpc>
              <a:spcBef>
                <a:spcPts val="300"/>
              </a:spcBef>
              <a:spcAft>
                <a:spcPts val="400"/>
              </a:spcAft>
              <a:buClr>
                <a:srgbClr val="E60028"/>
              </a:buClr>
              <a:buSzPct val="100000"/>
              <a:buFont typeface="Wingdings"/>
              <a:buChar char="n"/>
              <a:defRPr/>
            </a:pPr>
            <a:r>
              <a:rPr lang="en-US" sz="1050" dirty="0">
                <a:latin typeface="+mj-lt"/>
                <a:cs typeface="Arial" pitchFamily="34" charset="0"/>
              </a:rPr>
              <a:t>Ensure the </a:t>
            </a:r>
            <a:r>
              <a:rPr lang="en-US" sz="1050" b="1" dirty="0">
                <a:latin typeface="+mj-lt"/>
                <a:cs typeface="Arial" pitchFamily="34" charset="0"/>
              </a:rPr>
              <a:t>critical skills </a:t>
            </a:r>
            <a:r>
              <a:rPr lang="en-US" sz="1050" dirty="0">
                <a:latin typeface="+mj-lt"/>
                <a:cs typeface="Arial" pitchFamily="34" charset="0"/>
              </a:rPr>
              <a:t>for tomorrow</a:t>
            </a:r>
          </a:p>
          <a:p>
            <a:pPr>
              <a:lnSpc>
                <a:spcPts val="1200"/>
              </a:lnSpc>
              <a:spcBef>
                <a:spcPts val="300"/>
              </a:spcBef>
              <a:spcAft>
                <a:spcPts val="400"/>
              </a:spcAft>
              <a:buClr>
                <a:srgbClr val="E60028"/>
              </a:buClr>
              <a:buSzPct val="100000"/>
              <a:defRPr/>
            </a:pPr>
            <a:endParaRPr lang="en-US" sz="1050" b="1" dirty="0" smtClean="0">
              <a:latin typeface="+mj-lt"/>
            </a:endParaRPr>
          </a:p>
          <a:p>
            <a:pPr marL="180000" indent="-180000">
              <a:lnSpc>
                <a:spcPts val="1200"/>
              </a:lnSpc>
              <a:spcBef>
                <a:spcPts val="300"/>
              </a:spcBef>
              <a:spcAft>
                <a:spcPts val="400"/>
              </a:spcAft>
              <a:buClr>
                <a:srgbClr val="E60028"/>
              </a:buClr>
              <a:buSzPct val="100000"/>
              <a:buFont typeface="Wingdings"/>
              <a:buChar char="n"/>
              <a:defRPr/>
            </a:pPr>
            <a:endParaRPr lang="en-US" sz="1050" b="1" dirty="0" smtClean="0">
              <a:latin typeface="+mj-lt"/>
              <a:cs typeface="Arial" pitchFamily="34" charset="0"/>
            </a:endParaRPr>
          </a:p>
        </p:txBody>
      </p:sp>
      <p:sp>
        <p:nvSpPr>
          <p:cNvPr id="8" name="Rectangle 5">
            <a:extLst>
              <a:ext uri="{FF2B5EF4-FFF2-40B4-BE49-F238E27FC236}">
                <a16:creationId xmlns:a16="http://schemas.microsoft.com/office/drawing/2014/main" id="{FD9F20C6-661F-4754-9FD5-EE9CA0981D5F}"/>
              </a:ext>
            </a:extLst>
          </p:cNvPr>
          <p:cNvSpPr>
            <a:spLocks noChangeArrowheads="1"/>
          </p:cNvSpPr>
          <p:nvPr/>
        </p:nvSpPr>
        <p:spPr bwMode="auto">
          <a:xfrm>
            <a:off x="3207523" y="1684590"/>
            <a:ext cx="2651760" cy="809603"/>
          </a:xfrm>
          <a:prstGeom prst="rect">
            <a:avLst/>
          </a:prstGeom>
          <a:solidFill>
            <a:schemeClr val="bg2"/>
          </a:solidFill>
          <a:ln w="12700" algn="ctr">
            <a:noFill/>
            <a:miter lim="800000"/>
            <a:headEnd/>
            <a:tailEnd/>
          </a:ln>
          <a:effectLst/>
        </p:spPr>
        <p:txBody>
          <a:bodyPr lIns="54000" rIns="54000" anchor="ctr"/>
          <a:lstStyle/>
          <a:p>
            <a:pPr lvl="0" algn="r" defTabSz="309562">
              <a:defRPr/>
            </a:pPr>
            <a:r>
              <a:rPr lang="en-US" sz="1200" b="1" kern="0" dirty="0" smtClean="0">
                <a:solidFill>
                  <a:prstClr val="white"/>
                </a:solidFill>
                <a:cs typeface="Arial" panose="020B0604020202020204" pitchFamily="34" charset="0"/>
                <a:sym typeface="Helvetica"/>
              </a:rPr>
              <a:t>       GROW THE INFORMATION     SYSTEMS VALUE</a:t>
            </a:r>
            <a:endParaRPr lang="en-US" sz="1200" b="1" kern="0" dirty="0">
              <a:solidFill>
                <a:prstClr val="white"/>
              </a:solidFill>
              <a:cs typeface="Arial" panose="020B0604020202020204" pitchFamily="34" charset="0"/>
              <a:sym typeface="Helvetica"/>
            </a:endParaRPr>
          </a:p>
        </p:txBody>
      </p:sp>
      <p:sp>
        <p:nvSpPr>
          <p:cNvPr id="9" name="TextBox 8"/>
          <p:cNvSpPr txBox="1"/>
          <p:nvPr/>
        </p:nvSpPr>
        <p:spPr>
          <a:xfrm>
            <a:off x="3207523" y="2692263"/>
            <a:ext cx="2651760" cy="2743200"/>
          </a:xfrm>
          <a:prstGeom prst="rect">
            <a:avLst/>
          </a:prstGeom>
          <a:noFill/>
          <a:ln>
            <a:solidFill>
              <a:schemeClr val="bg1">
                <a:lumMod val="65000"/>
              </a:schemeClr>
            </a:solidFill>
          </a:ln>
        </p:spPr>
        <p:txBody>
          <a:bodyPr wrap="square" lIns="36000" tIns="36000" rIns="36000" bIns="36000" rtlCol="0" anchor="t" anchorCtr="0">
            <a:noAutofit/>
          </a:bodyPr>
          <a:lstStyle/>
          <a:p>
            <a:pPr marL="180000" indent="-180000" fontAlgn="base">
              <a:lnSpc>
                <a:spcPts val="1200"/>
              </a:lnSpc>
              <a:spcBef>
                <a:spcPts val="300"/>
              </a:spcBef>
              <a:spcAft>
                <a:spcPts val="400"/>
              </a:spcAft>
              <a:buClr>
                <a:srgbClr val="E60028"/>
              </a:buClr>
              <a:buSzPct val="100000"/>
              <a:buFont typeface="Wingdings"/>
              <a:buChar char="n"/>
              <a:defRPr/>
            </a:pPr>
            <a:endParaRPr lang="en-US" sz="1050" dirty="0" smtClean="0">
              <a:latin typeface="+mj-lt"/>
              <a:cs typeface="Arial" pitchFamily="34" charset="0"/>
            </a:endParaRPr>
          </a:p>
          <a:p>
            <a:pPr marL="180000" indent="-180000" fontAlgn="base">
              <a:lnSpc>
                <a:spcPts val="1200"/>
              </a:lnSpc>
              <a:spcBef>
                <a:spcPts val="300"/>
              </a:spcBef>
              <a:spcAft>
                <a:spcPts val="400"/>
              </a:spcAft>
              <a:buClr>
                <a:srgbClr val="E60028"/>
              </a:buClr>
              <a:buSzPct val="100000"/>
              <a:buFont typeface="Wingdings"/>
              <a:buChar char="n"/>
              <a:defRPr/>
            </a:pPr>
            <a:r>
              <a:rPr lang="en-US" sz="1050" b="1" dirty="0" smtClean="0">
                <a:latin typeface="+mj-lt"/>
                <a:cs typeface="Arial" pitchFamily="34" charset="0"/>
              </a:rPr>
              <a:t>Trusted </a:t>
            </a:r>
            <a:r>
              <a:rPr lang="en-US" sz="1050" b="1" dirty="0">
                <a:latin typeface="+mj-lt"/>
                <a:cs typeface="Arial" pitchFamily="34" charset="0"/>
              </a:rPr>
              <a:t>partner</a:t>
            </a:r>
            <a:r>
              <a:rPr lang="en-US" sz="1050" dirty="0">
                <a:latin typeface="+mj-lt"/>
                <a:cs typeface="Arial" pitchFamily="34" charset="0"/>
              </a:rPr>
              <a:t>, custodian of clients’ data</a:t>
            </a:r>
          </a:p>
          <a:p>
            <a:pPr marL="180000" indent="-180000" fontAlgn="base">
              <a:lnSpc>
                <a:spcPts val="1200"/>
              </a:lnSpc>
              <a:spcBef>
                <a:spcPts val="300"/>
              </a:spcBef>
              <a:spcAft>
                <a:spcPts val="400"/>
              </a:spcAft>
              <a:buClr>
                <a:srgbClr val="E60028"/>
              </a:buClr>
              <a:buSzPct val="100000"/>
              <a:buFont typeface="Wingdings"/>
              <a:buChar char="n"/>
              <a:defRPr/>
            </a:pPr>
            <a:r>
              <a:rPr lang="en-US" sz="1050" dirty="0">
                <a:latin typeface="+mj-lt"/>
                <a:cs typeface="Arial" pitchFamily="34" charset="0"/>
              </a:rPr>
              <a:t>A </a:t>
            </a:r>
            <a:r>
              <a:rPr lang="en-US" sz="1050" b="1" dirty="0">
                <a:latin typeface="+mj-lt"/>
                <a:cs typeface="Arial" pitchFamily="34" charset="0"/>
              </a:rPr>
              <a:t>modular digital approach</a:t>
            </a:r>
            <a:r>
              <a:rPr lang="en-US" sz="1050" dirty="0">
                <a:latin typeface="+mj-lt"/>
                <a:cs typeface="Arial" pitchFamily="34" charset="0"/>
              </a:rPr>
              <a:t>: “API first”</a:t>
            </a:r>
          </a:p>
          <a:p>
            <a:pPr marL="180000" indent="-180000" fontAlgn="base">
              <a:lnSpc>
                <a:spcPts val="1200"/>
              </a:lnSpc>
              <a:spcBef>
                <a:spcPts val="300"/>
              </a:spcBef>
              <a:spcAft>
                <a:spcPts val="400"/>
              </a:spcAft>
              <a:buClr>
                <a:srgbClr val="E60028"/>
              </a:buClr>
              <a:buSzPct val="100000"/>
              <a:buFont typeface="Wingdings"/>
              <a:buChar char="n"/>
              <a:defRPr/>
            </a:pPr>
            <a:r>
              <a:rPr lang="en-US" sz="1050" dirty="0" smtClean="0">
                <a:latin typeface="+mj-lt"/>
                <a:cs typeface="Arial" pitchFamily="34" charset="0"/>
              </a:rPr>
              <a:t>Develop </a:t>
            </a:r>
            <a:r>
              <a:rPr lang="en-US" sz="1050" b="1" dirty="0" smtClean="0">
                <a:latin typeface="+mj-lt"/>
                <a:cs typeface="Arial" pitchFamily="34" charset="0"/>
              </a:rPr>
              <a:t>services interoperability </a:t>
            </a:r>
            <a:r>
              <a:rPr lang="en-US" sz="1050" dirty="0" smtClean="0">
                <a:latin typeface="+mj-lt"/>
                <a:cs typeface="Arial" pitchFamily="34" charset="0"/>
              </a:rPr>
              <a:t>- An </a:t>
            </a:r>
            <a:r>
              <a:rPr lang="en-US" sz="1050" b="1" dirty="0">
                <a:solidFill>
                  <a:srgbClr val="E60028"/>
                </a:solidFill>
                <a:latin typeface="+mj-lt"/>
                <a:cs typeface="Arial" pitchFamily="34" charset="0"/>
              </a:rPr>
              <a:t>OPEN</a:t>
            </a:r>
            <a:r>
              <a:rPr lang="en-US" sz="1050" dirty="0">
                <a:latin typeface="+mj-lt"/>
                <a:cs typeface="Arial" pitchFamily="34" charset="0"/>
              </a:rPr>
              <a:t> approach to develop offers and clients’ satisfaction</a:t>
            </a:r>
          </a:p>
          <a:p>
            <a:pPr marL="180000" indent="-180000" fontAlgn="base">
              <a:lnSpc>
                <a:spcPts val="1200"/>
              </a:lnSpc>
              <a:spcBef>
                <a:spcPts val="300"/>
              </a:spcBef>
              <a:spcAft>
                <a:spcPts val="400"/>
              </a:spcAft>
              <a:buClr>
                <a:srgbClr val="E60028"/>
              </a:buClr>
              <a:buSzPct val="100000"/>
              <a:buFont typeface="Wingdings"/>
              <a:buChar char="n"/>
              <a:defRPr/>
            </a:pPr>
            <a:r>
              <a:rPr lang="en-US" sz="1050" dirty="0">
                <a:latin typeface="+mj-lt"/>
                <a:cs typeface="Arial" pitchFamily="34" charset="0"/>
              </a:rPr>
              <a:t>Continue to focus on </a:t>
            </a:r>
            <a:r>
              <a:rPr lang="en-US" sz="1050" b="1" dirty="0">
                <a:latin typeface="+mj-lt"/>
                <a:cs typeface="Arial" pitchFamily="34" charset="0"/>
              </a:rPr>
              <a:t>Security</a:t>
            </a:r>
          </a:p>
          <a:p>
            <a:pPr>
              <a:lnSpc>
                <a:spcPts val="1200"/>
              </a:lnSpc>
              <a:spcBef>
                <a:spcPts val="300"/>
              </a:spcBef>
              <a:spcAft>
                <a:spcPts val="400"/>
              </a:spcAft>
              <a:buClr>
                <a:srgbClr val="E60028"/>
              </a:buClr>
              <a:buSzPct val="100000"/>
              <a:defRPr/>
            </a:pPr>
            <a:endParaRPr lang="en-US" sz="1050" dirty="0" smtClean="0">
              <a:latin typeface="+mj-lt"/>
            </a:endParaRPr>
          </a:p>
          <a:p>
            <a:pPr>
              <a:lnSpc>
                <a:spcPts val="1200"/>
              </a:lnSpc>
              <a:spcBef>
                <a:spcPts val="300"/>
              </a:spcBef>
              <a:spcAft>
                <a:spcPts val="400"/>
              </a:spcAft>
              <a:buClr>
                <a:srgbClr val="E60028"/>
              </a:buClr>
              <a:buSzPct val="100000"/>
              <a:defRPr/>
            </a:pPr>
            <a:endParaRPr lang="en-US" sz="1050" b="1" dirty="0" smtClean="0">
              <a:latin typeface="+mj-lt"/>
              <a:cs typeface="Arial" pitchFamily="34" charset="0"/>
            </a:endParaRPr>
          </a:p>
          <a:p>
            <a:pPr marL="180000" lvl="0" indent="-180000">
              <a:lnSpc>
                <a:spcPts val="1200"/>
              </a:lnSpc>
              <a:spcBef>
                <a:spcPts val="300"/>
              </a:spcBef>
              <a:spcAft>
                <a:spcPts val="400"/>
              </a:spcAft>
              <a:buClr>
                <a:srgbClr val="E60028"/>
              </a:buClr>
              <a:buSzPct val="100000"/>
              <a:buFont typeface="Wingdings"/>
              <a:buChar char="n"/>
              <a:defRPr/>
            </a:pPr>
            <a:endParaRPr lang="en-US" sz="1050" b="1" dirty="0" smtClean="0">
              <a:latin typeface="+mj-lt"/>
              <a:cs typeface="Arial" pitchFamily="34" charset="0"/>
            </a:endParaRPr>
          </a:p>
          <a:p>
            <a:pPr marL="180000" lvl="0" indent="-180000">
              <a:lnSpc>
                <a:spcPts val="1200"/>
              </a:lnSpc>
              <a:spcBef>
                <a:spcPts val="300"/>
              </a:spcBef>
              <a:spcAft>
                <a:spcPts val="400"/>
              </a:spcAft>
              <a:buClr>
                <a:srgbClr val="E60028"/>
              </a:buClr>
              <a:buSzPct val="100000"/>
              <a:buFont typeface="Wingdings"/>
              <a:buChar char="n"/>
              <a:defRPr/>
            </a:pPr>
            <a:endParaRPr lang="en-US" sz="1050" b="1" dirty="0" smtClean="0">
              <a:latin typeface="+mj-lt"/>
              <a:cs typeface="Arial" pitchFamily="34" charset="0"/>
            </a:endParaRPr>
          </a:p>
          <a:p>
            <a:pPr lvl="0">
              <a:lnSpc>
                <a:spcPts val="1200"/>
              </a:lnSpc>
              <a:spcBef>
                <a:spcPts val="300"/>
              </a:spcBef>
              <a:spcAft>
                <a:spcPts val="400"/>
              </a:spcAft>
              <a:buClr>
                <a:srgbClr val="E60028"/>
              </a:buClr>
              <a:buSzPct val="100000"/>
              <a:defRPr/>
            </a:pPr>
            <a:endParaRPr lang="en-US" sz="1050" dirty="0" smtClean="0">
              <a:latin typeface="+mj-lt"/>
              <a:cs typeface="Arial" pitchFamily="34" charset="0"/>
            </a:endParaRPr>
          </a:p>
        </p:txBody>
      </p:sp>
      <p:sp>
        <p:nvSpPr>
          <p:cNvPr id="10" name="Flèche : droite 46">
            <a:extLst>
              <a:ext uri="{FF2B5EF4-FFF2-40B4-BE49-F238E27FC236}">
                <a16:creationId xmlns:a16="http://schemas.microsoft.com/office/drawing/2014/main" id="{50613649-B409-4F3F-8F16-BCA34D430459}"/>
              </a:ext>
            </a:extLst>
          </p:cNvPr>
          <p:cNvSpPr/>
          <p:nvPr/>
        </p:nvSpPr>
        <p:spPr>
          <a:xfrm>
            <a:off x="324000" y="1083600"/>
            <a:ext cx="8426537" cy="365760"/>
          </a:xfrm>
          <a:prstGeom prst="rightArrow">
            <a:avLst/>
          </a:prstGeom>
          <a:solidFill>
            <a:srgbClr val="E6002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30000"/>
              </a:spcBef>
              <a:defRPr/>
            </a:pPr>
            <a:endParaRPr lang="en-US" sz="1200" b="1" cap="all" dirty="0">
              <a:solidFill>
                <a:srgbClr val="FFFFFF"/>
              </a:solidFill>
              <a:latin typeface="Arial" pitchFamily="34" charset="0"/>
              <a:cs typeface="Arial" pitchFamily="34" charset="0"/>
            </a:endParaRPr>
          </a:p>
        </p:txBody>
      </p:sp>
      <p:grpSp>
        <p:nvGrpSpPr>
          <p:cNvPr id="54" name="Group 11">
            <a:extLst>
              <a:ext uri="{FF2B5EF4-FFF2-40B4-BE49-F238E27FC236}">
                <a16:creationId xmlns:a16="http://schemas.microsoft.com/office/drawing/2014/main" id="{5649751D-1637-43DE-A17D-ED71EE2D9F3A}"/>
              </a:ext>
            </a:extLst>
          </p:cNvPr>
          <p:cNvGrpSpPr/>
          <p:nvPr/>
        </p:nvGrpSpPr>
        <p:grpSpPr>
          <a:xfrm>
            <a:off x="441075" y="1739867"/>
            <a:ext cx="400182" cy="673228"/>
            <a:chOff x="-859804" y="1152647"/>
            <a:chExt cx="2911296" cy="4633023"/>
          </a:xfrm>
          <a:solidFill>
            <a:schemeClr val="bg1"/>
          </a:solidFill>
        </p:grpSpPr>
        <p:sp>
          <p:nvSpPr>
            <p:cNvPr id="55" name="Rounded Rectangle 189">
              <a:extLst>
                <a:ext uri="{FF2B5EF4-FFF2-40B4-BE49-F238E27FC236}">
                  <a16:creationId xmlns:a16="http://schemas.microsoft.com/office/drawing/2014/main" id="{F731D46C-205B-43DA-8800-AF367999548B}"/>
                </a:ext>
              </a:extLst>
            </p:cNvPr>
            <p:cNvSpPr/>
            <p:nvPr/>
          </p:nvSpPr>
          <p:spPr>
            <a:xfrm>
              <a:off x="0" y="4546600"/>
              <a:ext cx="1154242" cy="228600"/>
            </a:xfrm>
            <a:prstGeom prst="roundRect">
              <a:avLst>
                <a:gd name="adj" fmla="val 36447"/>
              </a:avLst>
            </a:pr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Freeform 208">
              <a:extLst>
                <a:ext uri="{FF2B5EF4-FFF2-40B4-BE49-F238E27FC236}">
                  <a16:creationId xmlns:a16="http://schemas.microsoft.com/office/drawing/2014/main" id="{AD694D65-B132-4D37-98FC-BD3DAB2FA0E5}"/>
                </a:ext>
              </a:extLst>
            </p:cNvPr>
            <p:cNvSpPr/>
            <p:nvPr/>
          </p:nvSpPr>
          <p:spPr>
            <a:xfrm>
              <a:off x="211111" y="5459718"/>
              <a:ext cx="732020" cy="325952"/>
            </a:xfrm>
            <a:custGeom>
              <a:avLst/>
              <a:gdLst>
                <a:gd name="connsiteX0" fmla="*/ 0 w 1169233"/>
                <a:gd name="connsiteY0" fmla="*/ 0 h 520635"/>
                <a:gd name="connsiteX1" fmla="*/ 1169233 w 1169233"/>
                <a:gd name="connsiteY1" fmla="*/ 0 h 520635"/>
                <a:gd name="connsiteX2" fmla="*/ 648598 w 1169233"/>
                <a:gd name="connsiteY2" fmla="*/ 520635 h 520635"/>
                <a:gd name="connsiteX3" fmla="*/ 520635 w 1169233"/>
                <a:gd name="connsiteY3" fmla="*/ 520634 h 520635"/>
                <a:gd name="connsiteX4" fmla="*/ 10578 w 1169233"/>
                <a:gd name="connsiteY4" fmla="*/ 104925 h 520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233" h="520635">
                  <a:moveTo>
                    <a:pt x="0" y="0"/>
                  </a:moveTo>
                  <a:lnTo>
                    <a:pt x="1169233" y="0"/>
                  </a:lnTo>
                  <a:cubicBezTo>
                    <a:pt x="1169233" y="287539"/>
                    <a:pt x="936137" y="520635"/>
                    <a:pt x="648598" y="520635"/>
                  </a:cubicBezTo>
                  <a:lnTo>
                    <a:pt x="520635" y="520634"/>
                  </a:lnTo>
                  <a:cubicBezTo>
                    <a:pt x="269038" y="520634"/>
                    <a:pt x="59125" y="342170"/>
                    <a:pt x="10578" y="104925"/>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7" name="Rounded Rectangle 209">
              <a:extLst>
                <a:ext uri="{FF2B5EF4-FFF2-40B4-BE49-F238E27FC236}">
                  <a16:creationId xmlns:a16="http://schemas.microsoft.com/office/drawing/2014/main" id="{39739AC7-42B5-47A1-B2F0-B17DDFADA7E6}"/>
                </a:ext>
              </a:extLst>
            </p:cNvPr>
            <p:cNvSpPr/>
            <p:nvPr/>
          </p:nvSpPr>
          <p:spPr>
            <a:xfrm>
              <a:off x="0" y="4850973"/>
              <a:ext cx="1154242" cy="228600"/>
            </a:xfrm>
            <a:prstGeom prst="roundRect">
              <a:avLst>
                <a:gd name="adj" fmla="val 36447"/>
              </a:avLst>
            </a:pr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8" name="Rounded Rectangle 210">
              <a:extLst>
                <a:ext uri="{FF2B5EF4-FFF2-40B4-BE49-F238E27FC236}">
                  <a16:creationId xmlns:a16="http://schemas.microsoft.com/office/drawing/2014/main" id="{620CA61A-B3EF-449E-ABBE-A5F1E17EC698}"/>
                </a:ext>
              </a:extLst>
            </p:cNvPr>
            <p:cNvSpPr/>
            <p:nvPr/>
          </p:nvSpPr>
          <p:spPr>
            <a:xfrm>
              <a:off x="0" y="5155346"/>
              <a:ext cx="1154242" cy="228600"/>
            </a:xfrm>
            <a:prstGeom prst="roundRect">
              <a:avLst>
                <a:gd name="adj" fmla="val 36447"/>
              </a:avLst>
            </a:pr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9" name="Forme libre 211">
              <a:extLst>
                <a:ext uri="{FF2B5EF4-FFF2-40B4-BE49-F238E27FC236}">
                  <a16:creationId xmlns:a16="http://schemas.microsoft.com/office/drawing/2014/main" id="{18D88DDE-96C0-4DEB-B39D-C83758F5FFF0}"/>
                </a:ext>
              </a:extLst>
            </p:cNvPr>
            <p:cNvSpPr/>
            <p:nvPr/>
          </p:nvSpPr>
          <p:spPr>
            <a:xfrm rot="19502907">
              <a:off x="845245" y="4241380"/>
              <a:ext cx="284182" cy="284182"/>
            </a:xfrm>
            <a:custGeom>
              <a:avLst/>
              <a:gdLst>
                <a:gd name="connsiteX0" fmla="*/ 426121 w 685364"/>
                <a:gd name="connsiteY0" fmla="*/ 203823 h 685364"/>
                <a:gd name="connsiteX1" fmla="*/ 203823 w 685364"/>
                <a:gd name="connsiteY1" fmla="*/ 259243 h 685364"/>
                <a:gd name="connsiteX2" fmla="*/ 259243 w 685364"/>
                <a:gd name="connsiteY2" fmla="*/ 481541 h 685364"/>
                <a:gd name="connsiteX3" fmla="*/ 481541 w 685364"/>
                <a:gd name="connsiteY3" fmla="*/ 426121 h 685364"/>
                <a:gd name="connsiteX4" fmla="*/ 426121 w 685364"/>
                <a:gd name="connsiteY4" fmla="*/ 203823 h 685364"/>
                <a:gd name="connsiteX5" fmla="*/ 559207 w 685364"/>
                <a:gd name="connsiteY5" fmla="*/ 71998 h 685364"/>
                <a:gd name="connsiteX6" fmla="*/ 613367 w 685364"/>
                <a:gd name="connsiteY6" fmla="*/ 126158 h 685364"/>
                <a:gd name="connsiteX7" fmla="*/ 556131 w 685364"/>
                <a:gd name="connsiteY7" fmla="*/ 218571 h 685364"/>
                <a:gd name="connsiteX8" fmla="*/ 589589 w 685364"/>
                <a:gd name="connsiteY8" fmla="*/ 343441 h 685364"/>
                <a:gd name="connsiteX9" fmla="*/ 685364 w 685364"/>
                <a:gd name="connsiteY9" fmla="*/ 394855 h 685364"/>
                <a:gd name="connsiteX10" fmla="*/ 665540 w 685364"/>
                <a:gd name="connsiteY10" fmla="*/ 468839 h 685364"/>
                <a:gd name="connsiteX11" fmla="*/ 556890 w 685364"/>
                <a:gd name="connsiteY11" fmla="*/ 465478 h 685364"/>
                <a:gd name="connsiteX12" fmla="*/ 465478 w 685364"/>
                <a:gd name="connsiteY12" fmla="*/ 556888 h 685364"/>
                <a:gd name="connsiteX13" fmla="*/ 468840 w 685364"/>
                <a:gd name="connsiteY13" fmla="*/ 665540 h 685364"/>
                <a:gd name="connsiteX14" fmla="*/ 394855 w 685364"/>
                <a:gd name="connsiteY14" fmla="*/ 685364 h 685364"/>
                <a:gd name="connsiteX15" fmla="*/ 343441 w 685364"/>
                <a:gd name="connsiteY15" fmla="*/ 589589 h 685364"/>
                <a:gd name="connsiteX16" fmla="*/ 218570 w 685364"/>
                <a:gd name="connsiteY16" fmla="*/ 556130 h 685364"/>
                <a:gd name="connsiteX17" fmla="*/ 126157 w 685364"/>
                <a:gd name="connsiteY17" fmla="*/ 613366 h 685364"/>
                <a:gd name="connsiteX18" fmla="*/ 71997 w 685364"/>
                <a:gd name="connsiteY18" fmla="*/ 559206 h 685364"/>
                <a:gd name="connsiteX19" fmla="*/ 129233 w 685364"/>
                <a:gd name="connsiteY19" fmla="*/ 466793 h 685364"/>
                <a:gd name="connsiteX20" fmla="*/ 95775 w 685364"/>
                <a:gd name="connsiteY20" fmla="*/ 341923 h 685364"/>
                <a:gd name="connsiteX21" fmla="*/ 0 w 685364"/>
                <a:gd name="connsiteY21" fmla="*/ 290509 h 685364"/>
                <a:gd name="connsiteX22" fmla="*/ 19824 w 685364"/>
                <a:gd name="connsiteY22" fmla="*/ 216525 h 685364"/>
                <a:gd name="connsiteX23" fmla="*/ 128474 w 685364"/>
                <a:gd name="connsiteY23" fmla="*/ 219886 h 685364"/>
                <a:gd name="connsiteX24" fmla="*/ 219886 w 685364"/>
                <a:gd name="connsiteY24" fmla="*/ 128476 h 685364"/>
                <a:gd name="connsiteX25" fmla="*/ 216524 w 685364"/>
                <a:gd name="connsiteY25" fmla="*/ 19824 h 685364"/>
                <a:gd name="connsiteX26" fmla="*/ 290509 w 685364"/>
                <a:gd name="connsiteY26" fmla="*/ 0 h 685364"/>
                <a:gd name="connsiteX27" fmla="*/ 341923 w 685364"/>
                <a:gd name="connsiteY27" fmla="*/ 95775 h 685364"/>
                <a:gd name="connsiteX28" fmla="*/ 466794 w 685364"/>
                <a:gd name="connsiteY28" fmla="*/ 129234 h 685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85364" h="685364">
                  <a:moveTo>
                    <a:pt x="426121" y="203823"/>
                  </a:moveTo>
                  <a:cubicBezTo>
                    <a:pt x="349431" y="157740"/>
                    <a:pt x="249905" y="182553"/>
                    <a:pt x="203823" y="259243"/>
                  </a:cubicBezTo>
                  <a:cubicBezTo>
                    <a:pt x="157741" y="335933"/>
                    <a:pt x="182553" y="435459"/>
                    <a:pt x="259243" y="481541"/>
                  </a:cubicBezTo>
                  <a:cubicBezTo>
                    <a:pt x="335933" y="527624"/>
                    <a:pt x="435459" y="502811"/>
                    <a:pt x="481541" y="426121"/>
                  </a:cubicBezTo>
                  <a:cubicBezTo>
                    <a:pt x="527623" y="349431"/>
                    <a:pt x="502811" y="249905"/>
                    <a:pt x="426121" y="203823"/>
                  </a:cubicBezTo>
                  <a:close/>
                  <a:moveTo>
                    <a:pt x="559207" y="71998"/>
                  </a:moveTo>
                  <a:lnTo>
                    <a:pt x="613367" y="126158"/>
                  </a:lnTo>
                  <a:lnTo>
                    <a:pt x="556131" y="218571"/>
                  </a:lnTo>
                  <a:cubicBezTo>
                    <a:pt x="578175" y="256484"/>
                    <a:pt x="589724" y="299585"/>
                    <a:pt x="589589" y="343441"/>
                  </a:cubicBezTo>
                  <a:lnTo>
                    <a:pt x="685364" y="394855"/>
                  </a:lnTo>
                  <a:lnTo>
                    <a:pt x="665540" y="468839"/>
                  </a:lnTo>
                  <a:lnTo>
                    <a:pt x="556890" y="465478"/>
                  </a:lnTo>
                  <a:cubicBezTo>
                    <a:pt x="535079" y="503526"/>
                    <a:pt x="503526" y="535078"/>
                    <a:pt x="465478" y="556888"/>
                  </a:cubicBezTo>
                  <a:lnTo>
                    <a:pt x="468840" y="665540"/>
                  </a:lnTo>
                  <a:lnTo>
                    <a:pt x="394855" y="685364"/>
                  </a:lnTo>
                  <a:lnTo>
                    <a:pt x="343441" y="589589"/>
                  </a:lnTo>
                  <a:cubicBezTo>
                    <a:pt x="299585" y="589724"/>
                    <a:pt x="256484" y="578175"/>
                    <a:pt x="218570" y="556130"/>
                  </a:cubicBezTo>
                  <a:lnTo>
                    <a:pt x="126157" y="613366"/>
                  </a:lnTo>
                  <a:lnTo>
                    <a:pt x="71997" y="559206"/>
                  </a:lnTo>
                  <a:lnTo>
                    <a:pt x="129233" y="466793"/>
                  </a:lnTo>
                  <a:cubicBezTo>
                    <a:pt x="107189" y="428880"/>
                    <a:pt x="95640" y="385779"/>
                    <a:pt x="95775" y="341923"/>
                  </a:cubicBezTo>
                  <a:lnTo>
                    <a:pt x="0" y="290509"/>
                  </a:lnTo>
                  <a:lnTo>
                    <a:pt x="19824" y="216525"/>
                  </a:lnTo>
                  <a:lnTo>
                    <a:pt x="128474" y="219886"/>
                  </a:lnTo>
                  <a:cubicBezTo>
                    <a:pt x="150285" y="181838"/>
                    <a:pt x="181838" y="150286"/>
                    <a:pt x="219886" y="128476"/>
                  </a:cubicBezTo>
                  <a:lnTo>
                    <a:pt x="216524" y="19824"/>
                  </a:lnTo>
                  <a:lnTo>
                    <a:pt x="290509" y="0"/>
                  </a:lnTo>
                  <a:lnTo>
                    <a:pt x="341923" y="95775"/>
                  </a:lnTo>
                  <a:cubicBezTo>
                    <a:pt x="385779" y="95640"/>
                    <a:pt x="428880" y="107189"/>
                    <a:pt x="466794" y="129234"/>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0" name="Forme libre 210">
              <a:extLst>
                <a:ext uri="{FF2B5EF4-FFF2-40B4-BE49-F238E27FC236}">
                  <a16:creationId xmlns:a16="http://schemas.microsoft.com/office/drawing/2014/main" id="{DA0B6195-7695-4F98-A1AE-CE8C58752FED}"/>
                </a:ext>
              </a:extLst>
            </p:cNvPr>
            <p:cNvSpPr/>
            <p:nvPr/>
          </p:nvSpPr>
          <p:spPr>
            <a:xfrm>
              <a:off x="428461" y="4107131"/>
              <a:ext cx="345332" cy="340262"/>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1" name="Forme libre 209">
              <a:extLst>
                <a:ext uri="{FF2B5EF4-FFF2-40B4-BE49-F238E27FC236}">
                  <a16:creationId xmlns:a16="http://schemas.microsoft.com/office/drawing/2014/main" id="{B52119E6-E80D-4DBD-8E15-998093EB5D74}"/>
                </a:ext>
              </a:extLst>
            </p:cNvPr>
            <p:cNvSpPr/>
            <p:nvPr/>
          </p:nvSpPr>
          <p:spPr>
            <a:xfrm rot="19502907">
              <a:off x="254872" y="3433385"/>
              <a:ext cx="612296" cy="612292"/>
            </a:xfrm>
            <a:custGeom>
              <a:avLst/>
              <a:gdLst>
                <a:gd name="connsiteX0" fmla="*/ 582778 w 942376"/>
                <a:gd name="connsiteY0" fmla="*/ 285586 h 942376"/>
                <a:gd name="connsiteX1" fmla="*/ 286494 w 942376"/>
                <a:gd name="connsiteY1" fmla="*/ 359289 h 942376"/>
                <a:gd name="connsiteX2" fmla="*/ 360502 w 942376"/>
                <a:gd name="connsiteY2" fmla="*/ 655497 h 942376"/>
                <a:gd name="connsiteX3" fmla="*/ 656786 w 942376"/>
                <a:gd name="connsiteY3" fmla="*/ 581794 h 942376"/>
                <a:gd name="connsiteX4" fmla="*/ 582778 w 942376"/>
                <a:gd name="connsiteY4" fmla="*/ 285586 h 942376"/>
                <a:gd name="connsiteX5" fmla="*/ 768910 w 942376"/>
                <a:gd name="connsiteY5" fmla="*/ 98998 h 942376"/>
                <a:gd name="connsiteX6" fmla="*/ 843380 w 942376"/>
                <a:gd name="connsiteY6" fmla="*/ 173467 h 942376"/>
                <a:gd name="connsiteX7" fmla="*/ 764680 w 942376"/>
                <a:gd name="connsiteY7" fmla="*/ 300536 h 942376"/>
                <a:gd name="connsiteX8" fmla="*/ 810686 w 942376"/>
                <a:gd name="connsiteY8" fmla="*/ 472231 h 942376"/>
                <a:gd name="connsiteX9" fmla="*/ 942376 w 942376"/>
                <a:gd name="connsiteY9" fmla="*/ 542926 h 942376"/>
                <a:gd name="connsiteX10" fmla="*/ 915117 w 942376"/>
                <a:gd name="connsiteY10" fmla="*/ 644654 h 942376"/>
                <a:gd name="connsiteX11" fmla="*/ 765724 w 942376"/>
                <a:gd name="connsiteY11" fmla="*/ 640032 h 942376"/>
                <a:gd name="connsiteX12" fmla="*/ 640033 w 942376"/>
                <a:gd name="connsiteY12" fmla="*/ 765722 h 942376"/>
                <a:gd name="connsiteX13" fmla="*/ 644655 w 942376"/>
                <a:gd name="connsiteY13" fmla="*/ 915118 h 942376"/>
                <a:gd name="connsiteX14" fmla="*/ 542926 w 942376"/>
                <a:gd name="connsiteY14" fmla="*/ 942376 h 942376"/>
                <a:gd name="connsiteX15" fmla="*/ 472231 w 942376"/>
                <a:gd name="connsiteY15" fmla="*/ 810685 h 942376"/>
                <a:gd name="connsiteX16" fmla="*/ 300534 w 942376"/>
                <a:gd name="connsiteY16" fmla="*/ 764679 h 942376"/>
                <a:gd name="connsiteX17" fmla="*/ 173466 w 942376"/>
                <a:gd name="connsiteY17" fmla="*/ 843378 h 942376"/>
                <a:gd name="connsiteX18" fmla="*/ 98996 w 942376"/>
                <a:gd name="connsiteY18" fmla="*/ 768909 h 942376"/>
                <a:gd name="connsiteX19" fmla="*/ 177696 w 942376"/>
                <a:gd name="connsiteY19" fmla="*/ 641840 h 942376"/>
                <a:gd name="connsiteX20" fmla="*/ 131690 w 942376"/>
                <a:gd name="connsiteY20" fmla="*/ 470145 h 942376"/>
                <a:gd name="connsiteX21" fmla="*/ 0 w 942376"/>
                <a:gd name="connsiteY21" fmla="*/ 399451 h 942376"/>
                <a:gd name="connsiteX22" fmla="*/ 27259 w 942376"/>
                <a:gd name="connsiteY22" fmla="*/ 297722 h 942376"/>
                <a:gd name="connsiteX23" fmla="*/ 176653 w 942376"/>
                <a:gd name="connsiteY23" fmla="*/ 302344 h 942376"/>
                <a:gd name="connsiteX24" fmla="*/ 302343 w 942376"/>
                <a:gd name="connsiteY24" fmla="*/ 176654 h 942376"/>
                <a:gd name="connsiteX25" fmla="*/ 297721 w 942376"/>
                <a:gd name="connsiteY25" fmla="*/ 27258 h 942376"/>
                <a:gd name="connsiteX26" fmla="*/ 399450 w 942376"/>
                <a:gd name="connsiteY26" fmla="*/ 0 h 942376"/>
                <a:gd name="connsiteX27" fmla="*/ 470145 w 942376"/>
                <a:gd name="connsiteY27" fmla="*/ 131691 h 942376"/>
                <a:gd name="connsiteX28" fmla="*/ 641842 w 942376"/>
                <a:gd name="connsiteY28" fmla="*/ 177697 h 94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2376" h="942376">
                  <a:moveTo>
                    <a:pt x="582778" y="285586"/>
                  </a:moveTo>
                  <a:cubicBezTo>
                    <a:pt x="480524" y="224143"/>
                    <a:pt x="347874" y="257141"/>
                    <a:pt x="286494" y="359289"/>
                  </a:cubicBezTo>
                  <a:cubicBezTo>
                    <a:pt x="225115" y="461437"/>
                    <a:pt x="258249" y="594054"/>
                    <a:pt x="360502" y="655497"/>
                  </a:cubicBezTo>
                  <a:cubicBezTo>
                    <a:pt x="462756" y="716940"/>
                    <a:pt x="595406" y="683941"/>
                    <a:pt x="656786" y="581794"/>
                  </a:cubicBezTo>
                  <a:cubicBezTo>
                    <a:pt x="718166" y="479645"/>
                    <a:pt x="685032" y="347029"/>
                    <a:pt x="582778" y="285586"/>
                  </a:cubicBezTo>
                  <a:close/>
                  <a:moveTo>
                    <a:pt x="768910" y="98998"/>
                  </a:moveTo>
                  <a:lnTo>
                    <a:pt x="843380" y="173467"/>
                  </a:lnTo>
                  <a:lnTo>
                    <a:pt x="764680" y="300536"/>
                  </a:lnTo>
                  <a:cubicBezTo>
                    <a:pt x="794991" y="352666"/>
                    <a:pt x="810871" y="411930"/>
                    <a:pt x="810686" y="472231"/>
                  </a:cubicBezTo>
                  <a:lnTo>
                    <a:pt x="942376" y="542926"/>
                  </a:lnTo>
                  <a:lnTo>
                    <a:pt x="915117" y="644654"/>
                  </a:lnTo>
                  <a:lnTo>
                    <a:pt x="765724" y="640032"/>
                  </a:lnTo>
                  <a:cubicBezTo>
                    <a:pt x="735733" y="692348"/>
                    <a:pt x="692349" y="735733"/>
                    <a:pt x="640033" y="765722"/>
                  </a:cubicBezTo>
                  <a:lnTo>
                    <a:pt x="644655" y="915118"/>
                  </a:lnTo>
                  <a:lnTo>
                    <a:pt x="542926" y="942376"/>
                  </a:lnTo>
                  <a:lnTo>
                    <a:pt x="472231" y="810685"/>
                  </a:lnTo>
                  <a:cubicBezTo>
                    <a:pt x="411929" y="810871"/>
                    <a:pt x="352665" y="794991"/>
                    <a:pt x="300534" y="764679"/>
                  </a:cubicBezTo>
                  <a:lnTo>
                    <a:pt x="173466" y="843378"/>
                  </a:lnTo>
                  <a:lnTo>
                    <a:pt x="98996" y="768909"/>
                  </a:lnTo>
                  <a:lnTo>
                    <a:pt x="177696" y="641840"/>
                  </a:lnTo>
                  <a:cubicBezTo>
                    <a:pt x="147385" y="589710"/>
                    <a:pt x="131505" y="530446"/>
                    <a:pt x="131690" y="470145"/>
                  </a:cubicBezTo>
                  <a:lnTo>
                    <a:pt x="0" y="399451"/>
                  </a:lnTo>
                  <a:lnTo>
                    <a:pt x="27259" y="297722"/>
                  </a:lnTo>
                  <a:lnTo>
                    <a:pt x="176653" y="302344"/>
                  </a:lnTo>
                  <a:cubicBezTo>
                    <a:pt x="206643" y="250028"/>
                    <a:pt x="250027" y="206644"/>
                    <a:pt x="302343" y="176654"/>
                  </a:cubicBezTo>
                  <a:lnTo>
                    <a:pt x="297721" y="27258"/>
                  </a:lnTo>
                  <a:lnTo>
                    <a:pt x="399450" y="0"/>
                  </a:lnTo>
                  <a:lnTo>
                    <a:pt x="470145" y="131691"/>
                  </a:lnTo>
                  <a:cubicBezTo>
                    <a:pt x="530447" y="131505"/>
                    <a:pt x="589711" y="147385"/>
                    <a:pt x="641842" y="177697"/>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2" name="Forme libre 209">
              <a:extLst>
                <a:ext uri="{FF2B5EF4-FFF2-40B4-BE49-F238E27FC236}">
                  <a16:creationId xmlns:a16="http://schemas.microsoft.com/office/drawing/2014/main" id="{22F35159-0F4B-474D-88B2-7BC0FAA5FD44}"/>
                </a:ext>
              </a:extLst>
            </p:cNvPr>
            <p:cNvSpPr/>
            <p:nvPr/>
          </p:nvSpPr>
          <p:spPr>
            <a:xfrm rot="19502907">
              <a:off x="61660" y="4110447"/>
              <a:ext cx="334950" cy="334948"/>
            </a:xfrm>
            <a:custGeom>
              <a:avLst/>
              <a:gdLst>
                <a:gd name="connsiteX0" fmla="*/ 582778 w 942376"/>
                <a:gd name="connsiteY0" fmla="*/ 285586 h 942376"/>
                <a:gd name="connsiteX1" fmla="*/ 286494 w 942376"/>
                <a:gd name="connsiteY1" fmla="*/ 359289 h 942376"/>
                <a:gd name="connsiteX2" fmla="*/ 360502 w 942376"/>
                <a:gd name="connsiteY2" fmla="*/ 655497 h 942376"/>
                <a:gd name="connsiteX3" fmla="*/ 656786 w 942376"/>
                <a:gd name="connsiteY3" fmla="*/ 581794 h 942376"/>
                <a:gd name="connsiteX4" fmla="*/ 582778 w 942376"/>
                <a:gd name="connsiteY4" fmla="*/ 285586 h 942376"/>
                <a:gd name="connsiteX5" fmla="*/ 768910 w 942376"/>
                <a:gd name="connsiteY5" fmla="*/ 98998 h 942376"/>
                <a:gd name="connsiteX6" fmla="*/ 843380 w 942376"/>
                <a:gd name="connsiteY6" fmla="*/ 173467 h 942376"/>
                <a:gd name="connsiteX7" fmla="*/ 764680 w 942376"/>
                <a:gd name="connsiteY7" fmla="*/ 300536 h 942376"/>
                <a:gd name="connsiteX8" fmla="*/ 810686 w 942376"/>
                <a:gd name="connsiteY8" fmla="*/ 472231 h 942376"/>
                <a:gd name="connsiteX9" fmla="*/ 942376 w 942376"/>
                <a:gd name="connsiteY9" fmla="*/ 542926 h 942376"/>
                <a:gd name="connsiteX10" fmla="*/ 915117 w 942376"/>
                <a:gd name="connsiteY10" fmla="*/ 644654 h 942376"/>
                <a:gd name="connsiteX11" fmla="*/ 765724 w 942376"/>
                <a:gd name="connsiteY11" fmla="*/ 640032 h 942376"/>
                <a:gd name="connsiteX12" fmla="*/ 640033 w 942376"/>
                <a:gd name="connsiteY12" fmla="*/ 765722 h 942376"/>
                <a:gd name="connsiteX13" fmla="*/ 644655 w 942376"/>
                <a:gd name="connsiteY13" fmla="*/ 915118 h 942376"/>
                <a:gd name="connsiteX14" fmla="*/ 542926 w 942376"/>
                <a:gd name="connsiteY14" fmla="*/ 942376 h 942376"/>
                <a:gd name="connsiteX15" fmla="*/ 472231 w 942376"/>
                <a:gd name="connsiteY15" fmla="*/ 810685 h 942376"/>
                <a:gd name="connsiteX16" fmla="*/ 300534 w 942376"/>
                <a:gd name="connsiteY16" fmla="*/ 764679 h 942376"/>
                <a:gd name="connsiteX17" fmla="*/ 173466 w 942376"/>
                <a:gd name="connsiteY17" fmla="*/ 843378 h 942376"/>
                <a:gd name="connsiteX18" fmla="*/ 98996 w 942376"/>
                <a:gd name="connsiteY18" fmla="*/ 768909 h 942376"/>
                <a:gd name="connsiteX19" fmla="*/ 177696 w 942376"/>
                <a:gd name="connsiteY19" fmla="*/ 641840 h 942376"/>
                <a:gd name="connsiteX20" fmla="*/ 131690 w 942376"/>
                <a:gd name="connsiteY20" fmla="*/ 470145 h 942376"/>
                <a:gd name="connsiteX21" fmla="*/ 0 w 942376"/>
                <a:gd name="connsiteY21" fmla="*/ 399451 h 942376"/>
                <a:gd name="connsiteX22" fmla="*/ 27259 w 942376"/>
                <a:gd name="connsiteY22" fmla="*/ 297722 h 942376"/>
                <a:gd name="connsiteX23" fmla="*/ 176653 w 942376"/>
                <a:gd name="connsiteY23" fmla="*/ 302344 h 942376"/>
                <a:gd name="connsiteX24" fmla="*/ 302343 w 942376"/>
                <a:gd name="connsiteY24" fmla="*/ 176654 h 942376"/>
                <a:gd name="connsiteX25" fmla="*/ 297721 w 942376"/>
                <a:gd name="connsiteY25" fmla="*/ 27258 h 942376"/>
                <a:gd name="connsiteX26" fmla="*/ 399450 w 942376"/>
                <a:gd name="connsiteY26" fmla="*/ 0 h 942376"/>
                <a:gd name="connsiteX27" fmla="*/ 470145 w 942376"/>
                <a:gd name="connsiteY27" fmla="*/ 131691 h 942376"/>
                <a:gd name="connsiteX28" fmla="*/ 641842 w 942376"/>
                <a:gd name="connsiteY28" fmla="*/ 177697 h 94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2376" h="942376">
                  <a:moveTo>
                    <a:pt x="582778" y="285586"/>
                  </a:moveTo>
                  <a:cubicBezTo>
                    <a:pt x="480524" y="224143"/>
                    <a:pt x="347874" y="257141"/>
                    <a:pt x="286494" y="359289"/>
                  </a:cubicBezTo>
                  <a:cubicBezTo>
                    <a:pt x="225115" y="461437"/>
                    <a:pt x="258249" y="594054"/>
                    <a:pt x="360502" y="655497"/>
                  </a:cubicBezTo>
                  <a:cubicBezTo>
                    <a:pt x="462756" y="716940"/>
                    <a:pt x="595406" y="683941"/>
                    <a:pt x="656786" y="581794"/>
                  </a:cubicBezTo>
                  <a:cubicBezTo>
                    <a:pt x="718166" y="479645"/>
                    <a:pt x="685032" y="347029"/>
                    <a:pt x="582778" y="285586"/>
                  </a:cubicBezTo>
                  <a:close/>
                  <a:moveTo>
                    <a:pt x="768910" y="98998"/>
                  </a:moveTo>
                  <a:lnTo>
                    <a:pt x="843380" y="173467"/>
                  </a:lnTo>
                  <a:lnTo>
                    <a:pt x="764680" y="300536"/>
                  </a:lnTo>
                  <a:cubicBezTo>
                    <a:pt x="794991" y="352666"/>
                    <a:pt x="810871" y="411930"/>
                    <a:pt x="810686" y="472231"/>
                  </a:cubicBezTo>
                  <a:lnTo>
                    <a:pt x="942376" y="542926"/>
                  </a:lnTo>
                  <a:lnTo>
                    <a:pt x="915117" y="644654"/>
                  </a:lnTo>
                  <a:lnTo>
                    <a:pt x="765724" y="640032"/>
                  </a:lnTo>
                  <a:cubicBezTo>
                    <a:pt x="735733" y="692348"/>
                    <a:pt x="692349" y="735733"/>
                    <a:pt x="640033" y="765722"/>
                  </a:cubicBezTo>
                  <a:lnTo>
                    <a:pt x="644655" y="915118"/>
                  </a:lnTo>
                  <a:lnTo>
                    <a:pt x="542926" y="942376"/>
                  </a:lnTo>
                  <a:lnTo>
                    <a:pt x="472231" y="810685"/>
                  </a:lnTo>
                  <a:cubicBezTo>
                    <a:pt x="411929" y="810871"/>
                    <a:pt x="352665" y="794991"/>
                    <a:pt x="300534" y="764679"/>
                  </a:cubicBezTo>
                  <a:lnTo>
                    <a:pt x="173466" y="843378"/>
                  </a:lnTo>
                  <a:lnTo>
                    <a:pt x="98996" y="768909"/>
                  </a:lnTo>
                  <a:lnTo>
                    <a:pt x="177696" y="641840"/>
                  </a:lnTo>
                  <a:cubicBezTo>
                    <a:pt x="147385" y="589710"/>
                    <a:pt x="131505" y="530446"/>
                    <a:pt x="131690" y="470145"/>
                  </a:cubicBezTo>
                  <a:lnTo>
                    <a:pt x="0" y="399451"/>
                  </a:lnTo>
                  <a:lnTo>
                    <a:pt x="27259" y="297722"/>
                  </a:lnTo>
                  <a:lnTo>
                    <a:pt x="176653" y="302344"/>
                  </a:lnTo>
                  <a:cubicBezTo>
                    <a:pt x="206643" y="250028"/>
                    <a:pt x="250027" y="206644"/>
                    <a:pt x="302343" y="176654"/>
                  </a:cubicBezTo>
                  <a:lnTo>
                    <a:pt x="297721" y="27258"/>
                  </a:lnTo>
                  <a:lnTo>
                    <a:pt x="399450" y="0"/>
                  </a:lnTo>
                  <a:lnTo>
                    <a:pt x="470145" y="131691"/>
                  </a:lnTo>
                  <a:cubicBezTo>
                    <a:pt x="530447" y="131505"/>
                    <a:pt x="589711" y="147385"/>
                    <a:pt x="641842" y="177697"/>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3" name="Forme libre 211">
              <a:extLst>
                <a:ext uri="{FF2B5EF4-FFF2-40B4-BE49-F238E27FC236}">
                  <a16:creationId xmlns:a16="http://schemas.microsoft.com/office/drawing/2014/main" id="{9DDE5E13-9F91-45C3-B3FC-3493C781F015}"/>
                </a:ext>
              </a:extLst>
            </p:cNvPr>
            <p:cNvSpPr/>
            <p:nvPr/>
          </p:nvSpPr>
          <p:spPr>
            <a:xfrm rot="19502907">
              <a:off x="776118" y="2276627"/>
              <a:ext cx="1036174" cy="1036174"/>
            </a:xfrm>
            <a:custGeom>
              <a:avLst/>
              <a:gdLst>
                <a:gd name="connsiteX0" fmla="*/ 426121 w 685364"/>
                <a:gd name="connsiteY0" fmla="*/ 203823 h 685364"/>
                <a:gd name="connsiteX1" fmla="*/ 203823 w 685364"/>
                <a:gd name="connsiteY1" fmla="*/ 259243 h 685364"/>
                <a:gd name="connsiteX2" fmla="*/ 259243 w 685364"/>
                <a:gd name="connsiteY2" fmla="*/ 481541 h 685364"/>
                <a:gd name="connsiteX3" fmla="*/ 481541 w 685364"/>
                <a:gd name="connsiteY3" fmla="*/ 426121 h 685364"/>
                <a:gd name="connsiteX4" fmla="*/ 426121 w 685364"/>
                <a:gd name="connsiteY4" fmla="*/ 203823 h 685364"/>
                <a:gd name="connsiteX5" fmla="*/ 559207 w 685364"/>
                <a:gd name="connsiteY5" fmla="*/ 71998 h 685364"/>
                <a:gd name="connsiteX6" fmla="*/ 613367 w 685364"/>
                <a:gd name="connsiteY6" fmla="*/ 126158 h 685364"/>
                <a:gd name="connsiteX7" fmla="*/ 556131 w 685364"/>
                <a:gd name="connsiteY7" fmla="*/ 218571 h 685364"/>
                <a:gd name="connsiteX8" fmla="*/ 589589 w 685364"/>
                <a:gd name="connsiteY8" fmla="*/ 343441 h 685364"/>
                <a:gd name="connsiteX9" fmla="*/ 685364 w 685364"/>
                <a:gd name="connsiteY9" fmla="*/ 394855 h 685364"/>
                <a:gd name="connsiteX10" fmla="*/ 665540 w 685364"/>
                <a:gd name="connsiteY10" fmla="*/ 468839 h 685364"/>
                <a:gd name="connsiteX11" fmla="*/ 556890 w 685364"/>
                <a:gd name="connsiteY11" fmla="*/ 465478 h 685364"/>
                <a:gd name="connsiteX12" fmla="*/ 465478 w 685364"/>
                <a:gd name="connsiteY12" fmla="*/ 556888 h 685364"/>
                <a:gd name="connsiteX13" fmla="*/ 468840 w 685364"/>
                <a:gd name="connsiteY13" fmla="*/ 665540 h 685364"/>
                <a:gd name="connsiteX14" fmla="*/ 394855 w 685364"/>
                <a:gd name="connsiteY14" fmla="*/ 685364 h 685364"/>
                <a:gd name="connsiteX15" fmla="*/ 343441 w 685364"/>
                <a:gd name="connsiteY15" fmla="*/ 589589 h 685364"/>
                <a:gd name="connsiteX16" fmla="*/ 218570 w 685364"/>
                <a:gd name="connsiteY16" fmla="*/ 556130 h 685364"/>
                <a:gd name="connsiteX17" fmla="*/ 126157 w 685364"/>
                <a:gd name="connsiteY17" fmla="*/ 613366 h 685364"/>
                <a:gd name="connsiteX18" fmla="*/ 71997 w 685364"/>
                <a:gd name="connsiteY18" fmla="*/ 559206 h 685364"/>
                <a:gd name="connsiteX19" fmla="*/ 129233 w 685364"/>
                <a:gd name="connsiteY19" fmla="*/ 466793 h 685364"/>
                <a:gd name="connsiteX20" fmla="*/ 95775 w 685364"/>
                <a:gd name="connsiteY20" fmla="*/ 341923 h 685364"/>
                <a:gd name="connsiteX21" fmla="*/ 0 w 685364"/>
                <a:gd name="connsiteY21" fmla="*/ 290509 h 685364"/>
                <a:gd name="connsiteX22" fmla="*/ 19824 w 685364"/>
                <a:gd name="connsiteY22" fmla="*/ 216525 h 685364"/>
                <a:gd name="connsiteX23" fmla="*/ 128474 w 685364"/>
                <a:gd name="connsiteY23" fmla="*/ 219886 h 685364"/>
                <a:gd name="connsiteX24" fmla="*/ 219886 w 685364"/>
                <a:gd name="connsiteY24" fmla="*/ 128476 h 685364"/>
                <a:gd name="connsiteX25" fmla="*/ 216524 w 685364"/>
                <a:gd name="connsiteY25" fmla="*/ 19824 h 685364"/>
                <a:gd name="connsiteX26" fmla="*/ 290509 w 685364"/>
                <a:gd name="connsiteY26" fmla="*/ 0 h 685364"/>
                <a:gd name="connsiteX27" fmla="*/ 341923 w 685364"/>
                <a:gd name="connsiteY27" fmla="*/ 95775 h 685364"/>
                <a:gd name="connsiteX28" fmla="*/ 466794 w 685364"/>
                <a:gd name="connsiteY28" fmla="*/ 129234 h 685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85364" h="685364">
                  <a:moveTo>
                    <a:pt x="426121" y="203823"/>
                  </a:moveTo>
                  <a:cubicBezTo>
                    <a:pt x="349431" y="157740"/>
                    <a:pt x="249905" y="182553"/>
                    <a:pt x="203823" y="259243"/>
                  </a:cubicBezTo>
                  <a:cubicBezTo>
                    <a:pt x="157741" y="335933"/>
                    <a:pt x="182553" y="435459"/>
                    <a:pt x="259243" y="481541"/>
                  </a:cubicBezTo>
                  <a:cubicBezTo>
                    <a:pt x="335933" y="527624"/>
                    <a:pt x="435459" y="502811"/>
                    <a:pt x="481541" y="426121"/>
                  </a:cubicBezTo>
                  <a:cubicBezTo>
                    <a:pt x="527623" y="349431"/>
                    <a:pt x="502811" y="249905"/>
                    <a:pt x="426121" y="203823"/>
                  </a:cubicBezTo>
                  <a:close/>
                  <a:moveTo>
                    <a:pt x="559207" y="71998"/>
                  </a:moveTo>
                  <a:lnTo>
                    <a:pt x="613367" y="126158"/>
                  </a:lnTo>
                  <a:lnTo>
                    <a:pt x="556131" y="218571"/>
                  </a:lnTo>
                  <a:cubicBezTo>
                    <a:pt x="578175" y="256484"/>
                    <a:pt x="589724" y="299585"/>
                    <a:pt x="589589" y="343441"/>
                  </a:cubicBezTo>
                  <a:lnTo>
                    <a:pt x="685364" y="394855"/>
                  </a:lnTo>
                  <a:lnTo>
                    <a:pt x="665540" y="468839"/>
                  </a:lnTo>
                  <a:lnTo>
                    <a:pt x="556890" y="465478"/>
                  </a:lnTo>
                  <a:cubicBezTo>
                    <a:pt x="535079" y="503526"/>
                    <a:pt x="503526" y="535078"/>
                    <a:pt x="465478" y="556888"/>
                  </a:cubicBezTo>
                  <a:lnTo>
                    <a:pt x="468840" y="665540"/>
                  </a:lnTo>
                  <a:lnTo>
                    <a:pt x="394855" y="685364"/>
                  </a:lnTo>
                  <a:lnTo>
                    <a:pt x="343441" y="589589"/>
                  </a:lnTo>
                  <a:cubicBezTo>
                    <a:pt x="299585" y="589724"/>
                    <a:pt x="256484" y="578175"/>
                    <a:pt x="218570" y="556130"/>
                  </a:cubicBezTo>
                  <a:lnTo>
                    <a:pt x="126157" y="613366"/>
                  </a:lnTo>
                  <a:lnTo>
                    <a:pt x="71997" y="559206"/>
                  </a:lnTo>
                  <a:lnTo>
                    <a:pt x="129233" y="466793"/>
                  </a:lnTo>
                  <a:cubicBezTo>
                    <a:pt x="107189" y="428880"/>
                    <a:pt x="95640" y="385779"/>
                    <a:pt x="95775" y="341923"/>
                  </a:cubicBezTo>
                  <a:lnTo>
                    <a:pt x="0" y="290509"/>
                  </a:lnTo>
                  <a:lnTo>
                    <a:pt x="19824" y="216525"/>
                  </a:lnTo>
                  <a:lnTo>
                    <a:pt x="128474" y="219886"/>
                  </a:lnTo>
                  <a:cubicBezTo>
                    <a:pt x="150285" y="181838"/>
                    <a:pt x="181838" y="150286"/>
                    <a:pt x="219886" y="128476"/>
                  </a:cubicBezTo>
                  <a:lnTo>
                    <a:pt x="216524" y="19824"/>
                  </a:lnTo>
                  <a:lnTo>
                    <a:pt x="290509" y="0"/>
                  </a:lnTo>
                  <a:lnTo>
                    <a:pt x="341923" y="95775"/>
                  </a:lnTo>
                  <a:cubicBezTo>
                    <a:pt x="385779" y="95640"/>
                    <a:pt x="428880" y="107189"/>
                    <a:pt x="466794" y="129234"/>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4" name="Forme libre 210">
              <a:extLst>
                <a:ext uri="{FF2B5EF4-FFF2-40B4-BE49-F238E27FC236}">
                  <a16:creationId xmlns:a16="http://schemas.microsoft.com/office/drawing/2014/main" id="{C6A40342-1183-423E-BCB0-79A7E20ACE17}"/>
                </a:ext>
              </a:extLst>
            </p:cNvPr>
            <p:cNvSpPr/>
            <p:nvPr/>
          </p:nvSpPr>
          <p:spPr>
            <a:xfrm>
              <a:off x="-232846" y="1364382"/>
              <a:ext cx="1279256" cy="1260474"/>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5" name="Oval 22">
              <a:extLst>
                <a:ext uri="{FF2B5EF4-FFF2-40B4-BE49-F238E27FC236}">
                  <a16:creationId xmlns:a16="http://schemas.microsoft.com/office/drawing/2014/main" id="{1F546F92-8B72-437D-8A8A-E29087A98E67}"/>
                </a:ext>
              </a:extLst>
            </p:cNvPr>
            <p:cNvSpPr/>
            <p:nvPr/>
          </p:nvSpPr>
          <p:spPr>
            <a:xfrm>
              <a:off x="1260228" y="2679755"/>
              <a:ext cx="274320" cy="274320"/>
            </a:xfrm>
            <a:prstGeom prst="ellipse">
              <a:avLst/>
            </a:pr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Oval 23">
              <a:extLst>
                <a:ext uri="{FF2B5EF4-FFF2-40B4-BE49-F238E27FC236}">
                  <a16:creationId xmlns:a16="http://schemas.microsoft.com/office/drawing/2014/main" id="{C8227DE4-204F-4FD5-AE9A-1135583659F1}"/>
                </a:ext>
              </a:extLst>
            </p:cNvPr>
            <p:cNvSpPr/>
            <p:nvPr/>
          </p:nvSpPr>
          <p:spPr>
            <a:xfrm>
              <a:off x="341006" y="1868397"/>
              <a:ext cx="365760" cy="365760"/>
            </a:xfrm>
            <a:prstGeom prst="ellipse">
              <a:avLst/>
            </a:pr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7" name="Freeform 219">
              <a:extLst>
                <a:ext uri="{FF2B5EF4-FFF2-40B4-BE49-F238E27FC236}">
                  <a16:creationId xmlns:a16="http://schemas.microsoft.com/office/drawing/2014/main" id="{BF686803-3DB1-42DE-803D-6E734AA1F688}"/>
                </a:ext>
              </a:extLst>
            </p:cNvPr>
            <p:cNvSpPr/>
            <p:nvPr/>
          </p:nvSpPr>
          <p:spPr>
            <a:xfrm rot="19502907">
              <a:off x="-807694" y="2388710"/>
              <a:ext cx="841434" cy="841430"/>
            </a:xfrm>
            <a:custGeom>
              <a:avLst/>
              <a:gdLst>
                <a:gd name="connsiteX0" fmla="*/ 486198 w 841434"/>
                <a:gd name="connsiteY0" fmla="*/ 327031 h 841430"/>
                <a:gd name="connsiteX1" fmla="*/ 327033 w 841434"/>
                <a:gd name="connsiteY1" fmla="*/ 355234 h 841430"/>
                <a:gd name="connsiteX2" fmla="*/ 355236 w 841434"/>
                <a:gd name="connsiteY2" fmla="*/ 514399 h 841430"/>
                <a:gd name="connsiteX3" fmla="*/ 514401 w 841434"/>
                <a:gd name="connsiteY3" fmla="*/ 486196 h 841430"/>
                <a:gd name="connsiteX4" fmla="*/ 486198 w 841434"/>
                <a:gd name="connsiteY4" fmla="*/ 327031 h 841430"/>
                <a:gd name="connsiteX5" fmla="*/ 686549 w 841434"/>
                <a:gd name="connsiteY5" fmla="*/ 88394 h 841430"/>
                <a:gd name="connsiteX6" fmla="*/ 753042 w 841434"/>
                <a:gd name="connsiteY6" fmla="*/ 154885 h 841430"/>
                <a:gd name="connsiteX7" fmla="*/ 682772 w 841434"/>
                <a:gd name="connsiteY7" fmla="*/ 268343 h 841430"/>
                <a:gd name="connsiteX8" fmla="*/ 723850 w 841434"/>
                <a:gd name="connsiteY8" fmla="*/ 421646 h 841430"/>
                <a:gd name="connsiteX9" fmla="*/ 841434 w 841434"/>
                <a:gd name="connsiteY9" fmla="*/ 484769 h 841430"/>
                <a:gd name="connsiteX10" fmla="*/ 817095 w 841434"/>
                <a:gd name="connsiteY10" fmla="*/ 575600 h 841430"/>
                <a:gd name="connsiteX11" fmla="*/ 683704 w 841434"/>
                <a:gd name="connsiteY11" fmla="*/ 571473 h 841430"/>
                <a:gd name="connsiteX12" fmla="*/ 571476 w 841434"/>
                <a:gd name="connsiteY12" fmla="*/ 683699 h 841430"/>
                <a:gd name="connsiteX13" fmla="*/ 575603 w 841434"/>
                <a:gd name="connsiteY13" fmla="*/ 817092 h 841430"/>
                <a:gd name="connsiteX14" fmla="*/ 484771 w 841434"/>
                <a:gd name="connsiteY14" fmla="*/ 841430 h 841430"/>
                <a:gd name="connsiteX15" fmla="*/ 421648 w 841434"/>
                <a:gd name="connsiteY15" fmla="*/ 723846 h 841430"/>
                <a:gd name="connsiteX16" fmla="*/ 268343 w 841434"/>
                <a:gd name="connsiteY16" fmla="*/ 682768 h 841430"/>
                <a:gd name="connsiteX17" fmla="*/ 154885 w 841434"/>
                <a:gd name="connsiteY17" fmla="*/ 753037 h 841430"/>
                <a:gd name="connsiteX18" fmla="*/ 88392 w 841434"/>
                <a:gd name="connsiteY18" fmla="*/ 686545 h 841430"/>
                <a:gd name="connsiteX19" fmla="*/ 158662 w 841434"/>
                <a:gd name="connsiteY19" fmla="*/ 573087 h 841430"/>
                <a:gd name="connsiteX20" fmla="*/ 117584 w 841434"/>
                <a:gd name="connsiteY20" fmla="*/ 419784 h 841430"/>
                <a:gd name="connsiteX21" fmla="*/ 0 w 841434"/>
                <a:gd name="connsiteY21" fmla="*/ 356662 h 841430"/>
                <a:gd name="connsiteX22" fmla="*/ 24339 w 841434"/>
                <a:gd name="connsiteY22" fmla="*/ 265830 h 841430"/>
                <a:gd name="connsiteX23" fmla="*/ 157731 w 841434"/>
                <a:gd name="connsiteY23" fmla="*/ 269957 h 841430"/>
                <a:gd name="connsiteX24" fmla="*/ 269958 w 841434"/>
                <a:gd name="connsiteY24" fmla="*/ 157731 h 841430"/>
                <a:gd name="connsiteX25" fmla="*/ 265831 w 841434"/>
                <a:gd name="connsiteY25" fmla="*/ 24338 h 841430"/>
                <a:gd name="connsiteX26" fmla="*/ 356663 w 841434"/>
                <a:gd name="connsiteY26" fmla="*/ 0 h 841430"/>
                <a:gd name="connsiteX27" fmla="*/ 419786 w 841434"/>
                <a:gd name="connsiteY27" fmla="*/ 117584 h 841430"/>
                <a:gd name="connsiteX28" fmla="*/ 573091 w 841434"/>
                <a:gd name="connsiteY28" fmla="*/ 158662 h 84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434" h="841430">
                  <a:moveTo>
                    <a:pt x="486198" y="327031"/>
                  </a:moveTo>
                  <a:cubicBezTo>
                    <a:pt x="434457" y="290867"/>
                    <a:pt x="363196" y="303494"/>
                    <a:pt x="327033" y="355234"/>
                  </a:cubicBezTo>
                  <a:cubicBezTo>
                    <a:pt x="290869" y="406975"/>
                    <a:pt x="303496" y="478236"/>
                    <a:pt x="355236" y="514399"/>
                  </a:cubicBezTo>
                  <a:cubicBezTo>
                    <a:pt x="406977" y="550563"/>
                    <a:pt x="478238" y="537936"/>
                    <a:pt x="514401" y="486196"/>
                  </a:cubicBezTo>
                  <a:cubicBezTo>
                    <a:pt x="550565" y="434455"/>
                    <a:pt x="537938" y="363194"/>
                    <a:pt x="486198" y="327031"/>
                  </a:cubicBezTo>
                  <a:close/>
                  <a:moveTo>
                    <a:pt x="686549" y="88394"/>
                  </a:moveTo>
                  <a:lnTo>
                    <a:pt x="753042" y="154885"/>
                  </a:lnTo>
                  <a:lnTo>
                    <a:pt x="682772" y="268343"/>
                  </a:lnTo>
                  <a:cubicBezTo>
                    <a:pt x="709836" y="314889"/>
                    <a:pt x="724015" y="367805"/>
                    <a:pt x="723850" y="421646"/>
                  </a:cubicBezTo>
                  <a:lnTo>
                    <a:pt x="841434" y="484769"/>
                  </a:lnTo>
                  <a:lnTo>
                    <a:pt x="817095" y="575600"/>
                  </a:lnTo>
                  <a:lnTo>
                    <a:pt x="683704" y="571473"/>
                  </a:lnTo>
                  <a:cubicBezTo>
                    <a:pt x="656925" y="618185"/>
                    <a:pt x="618189" y="656922"/>
                    <a:pt x="571476" y="683699"/>
                  </a:cubicBezTo>
                  <a:lnTo>
                    <a:pt x="575603" y="817092"/>
                  </a:lnTo>
                  <a:lnTo>
                    <a:pt x="484771" y="841430"/>
                  </a:lnTo>
                  <a:lnTo>
                    <a:pt x="421648" y="723846"/>
                  </a:lnTo>
                  <a:cubicBezTo>
                    <a:pt x="367805" y="724012"/>
                    <a:pt x="314890" y="709833"/>
                    <a:pt x="268343" y="682768"/>
                  </a:cubicBezTo>
                  <a:lnTo>
                    <a:pt x="154885" y="753037"/>
                  </a:lnTo>
                  <a:lnTo>
                    <a:pt x="88392" y="686545"/>
                  </a:lnTo>
                  <a:lnTo>
                    <a:pt x="158662" y="573087"/>
                  </a:lnTo>
                  <a:cubicBezTo>
                    <a:pt x="131598" y="526541"/>
                    <a:pt x="117419" y="473625"/>
                    <a:pt x="117584" y="419784"/>
                  </a:cubicBezTo>
                  <a:lnTo>
                    <a:pt x="0" y="356662"/>
                  </a:lnTo>
                  <a:lnTo>
                    <a:pt x="24339" y="265830"/>
                  </a:lnTo>
                  <a:lnTo>
                    <a:pt x="157731" y="269957"/>
                  </a:lnTo>
                  <a:cubicBezTo>
                    <a:pt x="184509" y="223245"/>
                    <a:pt x="223245" y="184509"/>
                    <a:pt x="269958" y="157731"/>
                  </a:cubicBezTo>
                  <a:lnTo>
                    <a:pt x="265831" y="24338"/>
                  </a:lnTo>
                  <a:lnTo>
                    <a:pt x="356663" y="0"/>
                  </a:lnTo>
                  <a:lnTo>
                    <a:pt x="419786" y="117584"/>
                  </a:lnTo>
                  <a:cubicBezTo>
                    <a:pt x="473629" y="117418"/>
                    <a:pt x="526544" y="131597"/>
                    <a:pt x="573091" y="158662"/>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8" name="Forme libre 209">
              <a:extLst>
                <a:ext uri="{FF2B5EF4-FFF2-40B4-BE49-F238E27FC236}">
                  <a16:creationId xmlns:a16="http://schemas.microsoft.com/office/drawing/2014/main" id="{57902665-75F4-44C3-9C0D-1B13E6814688}"/>
                </a:ext>
              </a:extLst>
            </p:cNvPr>
            <p:cNvSpPr/>
            <p:nvPr/>
          </p:nvSpPr>
          <p:spPr>
            <a:xfrm rot="19502907">
              <a:off x="995763" y="3377973"/>
              <a:ext cx="528924" cy="528919"/>
            </a:xfrm>
            <a:custGeom>
              <a:avLst/>
              <a:gdLst>
                <a:gd name="connsiteX0" fmla="*/ 582778 w 942376"/>
                <a:gd name="connsiteY0" fmla="*/ 285586 h 942376"/>
                <a:gd name="connsiteX1" fmla="*/ 286494 w 942376"/>
                <a:gd name="connsiteY1" fmla="*/ 359289 h 942376"/>
                <a:gd name="connsiteX2" fmla="*/ 360502 w 942376"/>
                <a:gd name="connsiteY2" fmla="*/ 655497 h 942376"/>
                <a:gd name="connsiteX3" fmla="*/ 656786 w 942376"/>
                <a:gd name="connsiteY3" fmla="*/ 581794 h 942376"/>
                <a:gd name="connsiteX4" fmla="*/ 582778 w 942376"/>
                <a:gd name="connsiteY4" fmla="*/ 285586 h 942376"/>
                <a:gd name="connsiteX5" fmla="*/ 768910 w 942376"/>
                <a:gd name="connsiteY5" fmla="*/ 98998 h 942376"/>
                <a:gd name="connsiteX6" fmla="*/ 843380 w 942376"/>
                <a:gd name="connsiteY6" fmla="*/ 173467 h 942376"/>
                <a:gd name="connsiteX7" fmla="*/ 764680 w 942376"/>
                <a:gd name="connsiteY7" fmla="*/ 300536 h 942376"/>
                <a:gd name="connsiteX8" fmla="*/ 810686 w 942376"/>
                <a:gd name="connsiteY8" fmla="*/ 472231 h 942376"/>
                <a:gd name="connsiteX9" fmla="*/ 942376 w 942376"/>
                <a:gd name="connsiteY9" fmla="*/ 542926 h 942376"/>
                <a:gd name="connsiteX10" fmla="*/ 915117 w 942376"/>
                <a:gd name="connsiteY10" fmla="*/ 644654 h 942376"/>
                <a:gd name="connsiteX11" fmla="*/ 765724 w 942376"/>
                <a:gd name="connsiteY11" fmla="*/ 640032 h 942376"/>
                <a:gd name="connsiteX12" fmla="*/ 640033 w 942376"/>
                <a:gd name="connsiteY12" fmla="*/ 765722 h 942376"/>
                <a:gd name="connsiteX13" fmla="*/ 644655 w 942376"/>
                <a:gd name="connsiteY13" fmla="*/ 915118 h 942376"/>
                <a:gd name="connsiteX14" fmla="*/ 542926 w 942376"/>
                <a:gd name="connsiteY14" fmla="*/ 942376 h 942376"/>
                <a:gd name="connsiteX15" fmla="*/ 472231 w 942376"/>
                <a:gd name="connsiteY15" fmla="*/ 810685 h 942376"/>
                <a:gd name="connsiteX16" fmla="*/ 300534 w 942376"/>
                <a:gd name="connsiteY16" fmla="*/ 764679 h 942376"/>
                <a:gd name="connsiteX17" fmla="*/ 173466 w 942376"/>
                <a:gd name="connsiteY17" fmla="*/ 843378 h 942376"/>
                <a:gd name="connsiteX18" fmla="*/ 98996 w 942376"/>
                <a:gd name="connsiteY18" fmla="*/ 768909 h 942376"/>
                <a:gd name="connsiteX19" fmla="*/ 177696 w 942376"/>
                <a:gd name="connsiteY19" fmla="*/ 641840 h 942376"/>
                <a:gd name="connsiteX20" fmla="*/ 131690 w 942376"/>
                <a:gd name="connsiteY20" fmla="*/ 470145 h 942376"/>
                <a:gd name="connsiteX21" fmla="*/ 0 w 942376"/>
                <a:gd name="connsiteY21" fmla="*/ 399451 h 942376"/>
                <a:gd name="connsiteX22" fmla="*/ 27259 w 942376"/>
                <a:gd name="connsiteY22" fmla="*/ 297722 h 942376"/>
                <a:gd name="connsiteX23" fmla="*/ 176653 w 942376"/>
                <a:gd name="connsiteY23" fmla="*/ 302344 h 942376"/>
                <a:gd name="connsiteX24" fmla="*/ 302343 w 942376"/>
                <a:gd name="connsiteY24" fmla="*/ 176654 h 942376"/>
                <a:gd name="connsiteX25" fmla="*/ 297721 w 942376"/>
                <a:gd name="connsiteY25" fmla="*/ 27258 h 942376"/>
                <a:gd name="connsiteX26" fmla="*/ 399450 w 942376"/>
                <a:gd name="connsiteY26" fmla="*/ 0 h 942376"/>
                <a:gd name="connsiteX27" fmla="*/ 470145 w 942376"/>
                <a:gd name="connsiteY27" fmla="*/ 131691 h 942376"/>
                <a:gd name="connsiteX28" fmla="*/ 641842 w 942376"/>
                <a:gd name="connsiteY28" fmla="*/ 177697 h 94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2376" h="942376">
                  <a:moveTo>
                    <a:pt x="582778" y="285586"/>
                  </a:moveTo>
                  <a:cubicBezTo>
                    <a:pt x="480524" y="224143"/>
                    <a:pt x="347874" y="257141"/>
                    <a:pt x="286494" y="359289"/>
                  </a:cubicBezTo>
                  <a:cubicBezTo>
                    <a:pt x="225115" y="461437"/>
                    <a:pt x="258249" y="594054"/>
                    <a:pt x="360502" y="655497"/>
                  </a:cubicBezTo>
                  <a:cubicBezTo>
                    <a:pt x="462756" y="716940"/>
                    <a:pt x="595406" y="683941"/>
                    <a:pt x="656786" y="581794"/>
                  </a:cubicBezTo>
                  <a:cubicBezTo>
                    <a:pt x="718166" y="479645"/>
                    <a:pt x="685032" y="347029"/>
                    <a:pt x="582778" y="285586"/>
                  </a:cubicBezTo>
                  <a:close/>
                  <a:moveTo>
                    <a:pt x="768910" y="98998"/>
                  </a:moveTo>
                  <a:lnTo>
                    <a:pt x="843380" y="173467"/>
                  </a:lnTo>
                  <a:lnTo>
                    <a:pt x="764680" y="300536"/>
                  </a:lnTo>
                  <a:cubicBezTo>
                    <a:pt x="794991" y="352666"/>
                    <a:pt x="810871" y="411930"/>
                    <a:pt x="810686" y="472231"/>
                  </a:cubicBezTo>
                  <a:lnTo>
                    <a:pt x="942376" y="542926"/>
                  </a:lnTo>
                  <a:lnTo>
                    <a:pt x="915117" y="644654"/>
                  </a:lnTo>
                  <a:lnTo>
                    <a:pt x="765724" y="640032"/>
                  </a:lnTo>
                  <a:cubicBezTo>
                    <a:pt x="735733" y="692348"/>
                    <a:pt x="692349" y="735733"/>
                    <a:pt x="640033" y="765722"/>
                  </a:cubicBezTo>
                  <a:lnTo>
                    <a:pt x="644655" y="915118"/>
                  </a:lnTo>
                  <a:lnTo>
                    <a:pt x="542926" y="942376"/>
                  </a:lnTo>
                  <a:lnTo>
                    <a:pt x="472231" y="810685"/>
                  </a:lnTo>
                  <a:cubicBezTo>
                    <a:pt x="411929" y="810871"/>
                    <a:pt x="352665" y="794991"/>
                    <a:pt x="300534" y="764679"/>
                  </a:cubicBezTo>
                  <a:lnTo>
                    <a:pt x="173466" y="843378"/>
                  </a:lnTo>
                  <a:lnTo>
                    <a:pt x="98996" y="768909"/>
                  </a:lnTo>
                  <a:lnTo>
                    <a:pt x="177696" y="641840"/>
                  </a:lnTo>
                  <a:cubicBezTo>
                    <a:pt x="147385" y="589710"/>
                    <a:pt x="131505" y="530446"/>
                    <a:pt x="131690" y="470145"/>
                  </a:cubicBezTo>
                  <a:lnTo>
                    <a:pt x="0" y="399451"/>
                  </a:lnTo>
                  <a:lnTo>
                    <a:pt x="27259" y="297722"/>
                  </a:lnTo>
                  <a:lnTo>
                    <a:pt x="176653" y="302344"/>
                  </a:lnTo>
                  <a:cubicBezTo>
                    <a:pt x="206643" y="250028"/>
                    <a:pt x="250027" y="206644"/>
                    <a:pt x="302343" y="176654"/>
                  </a:cubicBezTo>
                  <a:lnTo>
                    <a:pt x="297721" y="27258"/>
                  </a:lnTo>
                  <a:lnTo>
                    <a:pt x="399450" y="0"/>
                  </a:lnTo>
                  <a:lnTo>
                    <a:pt x="470145" y="131691"/>
                  </a:lnTo>
                  <a:cubicBezTo>
                    <a:pt x="530447" y="131505"/>
                    <a:pt x="589711" y="147385"/>
                    <a:pt x="641842" y="177697"/>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9" name="Forme libre 210">
              <a:extLst>
                <a:ext uri="{FF2B5EF4-FFF2-40B4-BE49-F238E27FC236}">
                  <a16:creationId xmlns:a16="http://schemas.microsoft.com/office/drawing/2014/main" id="{85C4A872-D663-4E62-8F11-AB76048885F3}"/>
                </a:ext>
              </a:extLst>
            </p:cNvPr>
            <p:cNvSpPr/>
            <p:nvPr/>
          </p:nvSpPr>
          <p:spPr>
            <a:xfrm>
              <a:off x="-534099" y="3224289"/>
              <a:ext cx="527248" cy="519508"/>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0" name="Freeform 222">
              <a:extLst>
                <a:ext uri="{FF2B5EF4-FFF2-40B4-BE49-F238E27FC236}">
                  <a16:creationId xmlns:a16="http://schemas.microsoft.com/office/drawing/2014/main" id="{554103F9-18E9-467F-877B-34F93033A34A}"/>
                </a:ext>
              </a:extLst>
            </p:cNvPr>
            <p:cNvSpPr/>
            <p:nvPr/>
          </p:nvSpPr>
          <p:spPr>
            <a:xfrm rot="19997123">
              <a:off x="-859804" y="1760290"/>
              <a:ext cx="648993" cy="666344"/>
            </a:xfrm>
            <a:custGeom>
              <a:avLst/>
              <a:gdLst>
                <a:gd name="connsiteX0" fmla="*/ 473688 w 947376"/>
                <a:gd name="connsiteY0" fmla="*/ 365193 h 972702"/>
                <a:gd name="connsiteX1" fmla="*/ 352530 w 947376"/>
                <a:gd name="connsiteY1" fmla="*/ 486351 h 972702"/>
                <a:gd name="connsiteX2" fmla="*/ 473688 w 947376"/>
                <a:gd name="connsiteY2" fmla="*/ 607509 h 972702"/>
                <a:gd name="connsiteX3" fmla="*/ 594846 w 947376"/>
                <a:gd name="connsiteY3" fmla="*/ 486351 h 972702"/>
                <a:gd name="connsiteX4" fmla="*/ 473688 w 947376"/>
                <a:gd name="connsiteY4" fmla="*/ 365193 h 972702"/>
                <a:gd name="connsiteX5" fmla="*/ 505185 w 947376"/>
                <a:gd name="connsiteY5" fmla="*/ 0 h 972702"/>
                <a:gd name="connsiteX6" fmla="*/ 611225 w 947376"/>
                <a:gd name="connsiteY6" fmla="*/ 18790 h 972702"/>
                <a:gd name="connsiteX7" fmla="*/ 619703 w 947376"/>
                <a:gd name="connsiteY7" fmla="*/ 171392 h 972702"/>
                <a:gd name="connsiteX8" fmla="*/ 758842 w 947376"/>
                <a:gd name="connsiteY8" fmla="*/ 288346 h 972702"/>
                <a:gd name="connsiteX9" fmla="*/ 910628 w 947376"/>
                <a:gd name="connsiteY9" fmla="*/ 270451 h 972702"/>
                <a:gd name="connsiteX10" fmla="*/ 947376 w 947376"/>
                <a:gd name="connsiteY10" fmla="*/ 371680 h 972702"/>
                <a:gd name="connsiteX11" fmla="*/ 819457 w 947376"/>
                <a:gd name="connsiteY11" fmla="*/ 455323 h 972702"/>
                <a:gd name="connsiteX12" fmla="*/ 787741 w 947376"/>
                <a:gd name="connsiteY12" fmla="*/ 634297 h 972702"/>
                <a:gd name="connsiteX13" fmla="*/ 879133 w 947376"/>
                <a:gd name="connsiteY13" fmla="*/ 756803 h 972702"/>
                <a:gd name="connsiteX14" fmla="*/ 809839 w 947376"/>
                <a:gd name="connsiteY14" fmla="*/ 839242 h 972702"/>
                <a:gd name="connsiteX15" fmla="*/ 673443 w 947376"/>
                <a:gd name="connsiteY15" fmla="*/ 770282 h 972702"/>
                <a:gd name="connsiteX16" fmla="*/ 502588 w 947376"/>
                <a:gd name="connsiteY16" fmla="*/ 832305 h 972702"/>
                <a:gd name="connsiteX17" fmla="*/ 442191 w 947376"/>
                <a:gd name="connsiteY17" fmla="*/ 972702 h 972702"/>
                <a:gd name="connsiteX18" fmla="*/ 336151 w 947376"/>
                <a:gd name="connsiteY18" fmla="*/ 953912 h 972702"/>
                <a:gd name="connsiteX19" fmla="*/ 327673 w 947376"/>
                <a:gd name="connsiteY19" fmla="*/ 801310 h 972702"/>
                <a:gd name="connsiteX20" fmla="*/ 188534 w 947376"/>
                <a:gd name="connsiteY20" fmla="*/ 684357 h 972702"/>
                <a:gd name="connsiteX21" fmla="*/ 36748 w 947376"/>
                <a:gd name="connsiteY21" fmla="*/ 702251 h 972702"/>
                <a:gd name="connsiteX22" fmla="*/ 0 w 947376"/>
                <a:gd name="connsiteY22" fmla="*/ 601022 h 972702"/>
                <a:gd name="connsiteX23" fmla="*/ 127919 w 947376"/>
                <a:gd name="connsiteY23" fmla="*/ 517379 h 972702"/>
                <a:gd name="connsiteX24" fmla="*/ 159635 w 947376"/>
                <a:gd name="connsiteY24" fmla="*/ 338405 h 972702"/>
                <a:gd name="connsiteX25" fmla="*/ 68243 w 947376"/>
                <a:gd name="connsiteY25" fmla="*/ 215899 h 972702"/>
                <a:gd name="connsiteX26" fmla="*/ 137537 w 947376"/>
                <a:gd name="connsiteY26" fmla="*/ 133460 h 972702"/>
                <a:gd name="connsiteX27" fmla="*/ 273933 w 947376"/>
                <a:gd name="connsiteY27" fmla="*/ 202420 h 972702"/>
                <a:gd name="connsiteX28" fmla="*/ 444789 w 947376"/>
                <a:gd name="connsiteY28" fmla="*/ 140397 h 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7376" h="972702">
                  <a:moveTo>
                    <a:pt x="473688" y="365193"/>
                  </a:moveTo>
                  <a:cubicBezTo>
                    <a:pt x="406774" y="365193"/>
                    <a:pt x="352530" y="419437"/>
                    <a:pt x="352530" y="486351"/>
                  </a:cubicBezTo>
                  <a:cubicBezTo>
                    <a:pt x="352530" y="553265"/>
                    <a:pt x="406774" y="607509"/>
                    <a:pt x="473688" y="607509"/>
                  </a:cubicBezTo>
                  <a:cubicBezTo>
                    <a:pt x="540602" y="607509"/>
                    <a:pt x="594846" y="553265"/>
                    <a:pt x="594846" y="486351"/>
                  </a:cubicBezTo>
                  <a:cubicBezTo>
                    <a:pt x="594846" y="419437"/>
                    <a:pt x="540602" y="365193"/>
                    <a:pt x="473688" y="365193"/>
                  </a:cubicBezTo>
                  <a:close/>
                  <a:moveTo>
                    <a:pt x="505185" y="0"/>
                  </a:moveTo>
                  <a:lnTo>
                    <a:pt x="611225" y="18790"/>
                  </a:lnTo>
                  <a:lnTo>
                    <a:pt x="619703" y="171392"/>
                  </a:lnTo>
                  <a:cubicBezTo>
                    <a:pt x="675645" y="197328"/>
                    <a:pt x="723672" y="237696"/>
                    <a:pt x="758842" y="288346"/>
                  </a:cubicBezTo>
                  <a:lnTo>
                    <a:pt x="910628" y="270451"/>
                  </a:lnTo>
                  <a:lnTo>
                    <a:pt x="947376" y="371680"/>
                  </a:lnTo>
                  <a:lnTo>
                    <a:pt x="819457" y="455323"/>
                  </a:lnTo>
                  <a:cubicBezTo>
                    <a:pt x="824969" y="516739"/>
                    <a:pt x="814021" y="578516"/>
                    <a:pt x="787741" y="634297"/>
                  </a:cubicBezTo>
                  <a:lnTo>
                    <a:pt x="879133" y="756803"/>
                  </a:lnTo>
                  <a:lnTo>
                    <a:pt x="809839" y="839242"/>
                  </a:lnTo>
                  <a:lnTo>
                    <a:pt x="673443" y="770282"/>
                  </a:lnTo>
                  <a:cubicBezTo>
                    <a:pt x="623011" y="805763"/>
                    <a:pt x="564038" y="827171"/>
                    <a:pt x="502588" y="832305"/>
                  </a:cubicBezTo>
                  <a:lnTo>
                    <a:pt x="442191" y="972702"/>
                  </a:lnTo>
                  <a:lnTo>
                    <a:pt x="336151" y="953912"/>
                  </a:lnTo>
                  <a:lnTo>
                    <a:pt x="327673" y="801310"/>
                  </a:lnTo>
                  <a:cubicBezTo>
                    <a:pt x="271731" y="775374"/>
                    <a:pt x="223704" y="735006"/>
                    <a:pt x="188534" y="684357"/>
                  </a:cubicBezTo>
                  <a:lnTo>
                    <a:pt x="36748" y="702251"/>
                  </a:lnTo>
                  <a:lnTo>
                    <a:pt x="0" y="601022"/>
                  </a:lnTo>
                  <a:lnTo>
                    <a:pt x="127919" y="517379"/>
                  </a:lnTo>
                  <a:cubicBezTo>
                    <a:pt x="122407" y="455963"/>
                    <a:pt x="133355" y="394186"/>
                    <a:pt x="159635" y="338405"/>
                  </a:cubicBezTo>
                  <a:lnTo>
                    <a:pt x="68243" y="215899"/>
                  </a:lnTo>
                  <a:lnTo>
                    <a:pt x="137537" y="133460"/>
                  </a:lnTo>
                  <a:lnTo>
                    <a:pt x="273933" y="202420"/>
                  </a:lnTo>
                  <a:cubicBezTo>
                    <a:pt x="324365" y="166939"/>
                    <a:pt x="383339" y="145531"/>
                    <a:pt x="444789" y="140397"/>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1" name="Forme libre 211">
              <a:extLst>
                <a:ext uri="{FF2B5EF4-FFF2-40B4-BE49-F238E27FC236}">
                  <a16:creationId xmlns:a16="http://schemas.microsoft.com/office/drawing/2014/main" id="{ABBCD21D-4638-4F51-8AD4-B42951F1E842}"/>
                </a:ext>
              </a:extLst>
            </p:cNvPr>
            <p:cNvSpPr/>
            <p:nvPr/>
          </p:nvSpPr>
          <p:spPr>
            <a:xfrm rot="18414111">
              <a:off x="-452443" y="1398466"/>
              <a:ext cx="382878" cy="382878"/>
            </a:xfrm>
            <a:custGeom>
              <a:avLst/>
              <a:gdLst>
                <a:gd name="connsiteX0" fmla="*/ 426121 w 685364"/>
                <a:gd name="connsiteY0" fmla="*/ 203823 h 685364"/>
                <a:gd name="connsiteX1" fmla="*/ 203823 w 685364"/>
                <a:gd name="connsiteY1" fmla="*/ 259243 h 685364"/>
                <a:gd name="connsiteX2" fmla="*/ 259243 w 685364"/>
                <a:gd name="connsiteY2" fmla="*/ 481541 h 685364"/>
                <a:gd name="connsiteX3" fmla="*/ 481541 w 685364"/>
                <a:gd name="connsiteY3" fmla="*/ 426121 h 685364"/>
                <a:gd name="connsiteX4" fmla="*/ 426121 w 685364"/>
                <a:gd name="connsiteY4" fmla="*/ 203823 h 685364"/>
                <a:gd name="connsiteX5" fmla="*/ 559207 w 685364"/>
                <a:gd name="connsiteY5" fmla="*/ 71998 h 685364"/>
                <a:gd name="connsiteX6" fmla="*/ 613367 w 685364"/>
                <a:gd name="connsiteY6" fmla="*/ 126158 h 685364"/>
                <a:gd name="connsiteX7" fmla="*/ 556131 w 685364"/>
                <a:gd name="connsiteY7" fmla="*/ 218571 h 685364"/>
                <a:gd name="connsiteX8" fmla="*/ 589589 w 685364"/>
                <a:gd name="connsiteY8" fmla="*/ 343441 h 685364"/>
                <a:gd name="connsiteX9" fmla="*/ 685364 w 685364"/>
                <a:gd name="connsiteY9" fmla="*/ 394855 h 685364"/>
                <a:gd name="connsiteX10" fmla="*/ 665540 w 685364"/>
                <a:gd name="connsiteY10" fmla="*/ 468839 h 685364"/>
                <a:gd name="connsiteX11" fmla="*/ 556890 w 685364"/>
                <a:gd name="connsiteY11" fmla="*/ 465478 h 685364"/>
                <a:gd name="connsiteX12" fmla="*/ 465478 w 685364"/>
                <a:gd name="connsiteY12" fmla="*/ 556888 h 685364"/>
                <a:gd name="connsiteX13" fmla="*/ 468840 w 685364"/>
                <a:gd name="connsiteY13" fmla="*/ 665540 h 685364"/>
                <a:gd name="connsiteX14" fmla="*/ 394855 w 685364"/>
                <a:gd name="connsiteY14" fmla="*/ 685364 h 685364"/>
                <a:gd name="connsiteX15" fmla="*/ 343441 w 685364"/>
                <a:gd name="connsiteY15" fmla="*/ 589589 h 685364"/>
                <a:gd name="connsiteX16" fmla="*/ 218570 w 685364"/>
                <a:gd name="connsiteY16" fmla="*/ 556130 h 685364"/>
                <a:gd name="connsiteX17" fmla="*/ 126157 w 685364"/>
                <a:gd name="connsiteY17" fmla="*/ 613366 h 685364"/>
                <a:gd name="connsiteX18" fmla="*/ 71997 w 685364"/>
                <a:gd name="connsiteY18" fmla="*/ 559206 h 685364"/>
                <a:gd name="connsiteX19" fmla="*/ 129233 w 685364"/>
                <a:gd name="connsiteY19" fmla="*/ 466793 h 685364"/>
                <a:gd name="connsiteX20" fmla="*/ 95775 w 685364"/>
                <a:gd name="connsiteY20" fmla="*/ 341923 h 685364"/>
                <a:gd name="connsiteX21" fmla="*/ 0 w 685364"/>
                <a:gd name="connsiteY21" fmla="*/ 290509 h 685364"/>
                <a:gd name="connsiteX22" fmla="*/ 19824 w 685364"/>
                <a:gd name="connsiteY22" fmla="*/ 216525 h 685364"/>
                <a:gd name="connsiteX23" fmla="*/ 128474 w 685364"/>
                <a:gd name="connsiteY23" fmla="*/ 219886 h 685364"/>
                <a:gd name="connsiteX24" fmla="*/ 219886 w 685364"/>
                <a:gd name="connsiteY24" fmla="*/ 128476 h 685364"/>
                <a:gd name="connsiteX25" fmla="*/ 216524 w 685364"/>
                <a:gd name="connsiteY25" fmla="*/ 19824 h 685364"/>
                <a:gd name="connsiteX26" fmla="*/ 290509 w 685364"/>
                <a:gd name="connsiteY26" fmla="*/ 0 h 685364"/>
                <a:gd name="connsiteX27" fmla="*/ 341923 w 685364"/>
                <a:gd name="connsiteY27" fmla="*/ 95775 h 685364"/>
                <a:gd name="connsiteX28" fmla="*/ 466794 w 685364"/>
                <a:gd name="connsiteY28" fmla="*/ 129234 h 685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85364" h="685364">
                  <a:moveTo>
                    <a:pt x="426121" y="203823"/>
                  </a:moveTo>
                  <a:cubicBezTo>
                    <a:pt x="349431" y="157740"/>
                    <a:pt x="249905" y="182553"/>
                    <a:pt x="203823" y="259243"/>
                  </a:cubicBezTo>
                  <a:cubicBezTo>
                    <a:pt x="157741" y="335933"/>
                    <a:pt x="182553" y="435459"/>
                    <a:pt x="259243" y="481541"/>
                  </a:cubicBezTo>
                  <a:cubicBezTo>
                    <a:pt x="335933" y="527624"/>
                    <a:pt x="435459" y="502811"/>
                    <a:pt x="481541" y="426121"/>
                  </a:cubicBezTo>
                  <a:cubicBezTo>
                    <a:pt x="527623" y="349431"/>
                    <a:pt x="502811" y="249905"/>
                    <a:pt x="426121" y="203823"/>
                  </a:cubicBezTo>
                  <a:close/>
                  <a:moveTo>
                    <a:pt x="559207" y="71998"/>
                  </a:moveTo>
                  <a:lnTo>
                    <a:pt x="613367" y="126158"/>
                  </a:lnTo>
                  <a:lnTo>
                    <a:pt x="556131" y="218571"/>
                  </a:lnTo>
                  <a:cubicBezTo>
                    <a:pt x="578175" y="256484"/>
                    <a:pt x="589724" y="299585"/>
                    <a:pt x="589589" y="343441"/>
                  </a:cubicBezTo>
                  <a:lnTo>
                    <a:pt x="685364" y="394855"/>
                  </a:lnTo>
                  <a:lnTo>
                    <a:pt x="665540" y="468839"/>
                  </a:lnTo>
                  <a:lnTo>
                    <a:pt x="556890" y="465478"/>
                  </a:lnTo>
                  <a:cubicBezTo>
                    <a:pt x="535079" y="503526"/>
                    <a:pt x="503526" y="535078"/>
                    <a:pt x="465478" y="556888"/>
                  </a:cubicBezTo>
                  <a:lnTo>
                    <a:pt x="468840" y="665540"/>
                  </a:lnTo>
                  <a:lnTo>
                    <a:pt x="394855" y="685364"/>
                  </a:lnTo>
                  <a:lnTo>
                    <a:pt x="343441" y="589589"/>
                  </a:lnTo>
                  <a:cubicBezTo>
                    <a:pt x="299585" y="589724"/>
                    <a:pt x="256484" y="578175"/>
                    <a:pt x="218570" y="556130"/>
                  </a:cubicBezTo>
                  <a:lnTo>
                    <a:pt x="126157" y="613366"/>
                  </a:lnTo>
                  <a:lnTo>
                    <a:pt x="71997" y="559206"/>
                  </a:lnTo>
                  <a:lnTo>
                    <a:pt x="129233" y="466793"/>
                  </a:lnTo>
                  <a:cubicBezTo>
                    <a:pt x="107189" y="428880"/>
                    <a:pt x="95640" y="385779"/>
                    <a:pt x="95775" y="341923"/>
                  </a:cubicBezTo>
                  <a:lnTo>
                    <a:pt x="0" y="290509"/>
                  </a:lnTo>
                  <a:lnTo>
                    <a:pt x="19824" y="216525"/>
                  </a:lnTo>
                  <a:lnTo>
                    <a:pt x="128474" y="219886"/>
                  </a:lnTo>
                  <a:cubicBezTo>
                    <a:pt x="150285" y="181838"/>
                    <a:pt x="181838" y="150286"/>
                    <a:pt x="219886" y="128476"/>
                  </a:cubicBezTo>
                  <a:lnTo>
                    <a:pt x="216524" y="19824"/>
                  </a:lnTo>
                  <a:lnTo>
                    <a:pt x="290509" y="0"/>
                  </a:lnTo>
                  <a:lnTo>
                    <a:pt x="341923" y="95775"/>
                  </a:lnTo>
                  <a:cubicBezTo>
                    <a:pt x="385779" y="95640"/>
                    <a:pt x="428880" y="107189"/>
                    <a:pt x="466794" y="129234"/>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2" name="Forme libre 211">
              <a:extLst>
                <a:ext uri="{FF2B5EF4-FFF2-40B4-BE49-F238E27FC236}">
                  <a16:creationId xmlns:a16="http://schemas.microsoft.com/office/drawing/2014/main" id="{AED81729-E8DB-4AE0-93D6-6CDBEBD55816}"/>
                </a:ext>
              </a:extLst>
            </p:cNvPr>
            <p:cNvSpPr/>
            <p:nvPr/>
          </p:nvSpPr>
          <p:spPr>
            <a:xfrm rot="18414111">
              <a:off x="1040015" y="1347992"/>
              <a:ext cx="596072" cy="596073"/>
            </a:xfrm>
            <a:custGeom>
              <a:avLst/>
              <a:gdLst>
                <a:gd name="connsiteX0" fmla="*/ 426121 w 685364"/>
                <a:gd name="connsiteY0" fmla="*/ 203823 h 685364"/>
                <a:gd name="connsiteX1" fmla="*/ 203823 w 685364"/>
                <a:gd name="connsiteY1" fmla="*/ 259243 h 685364"/>
                <a:gd name="connsiteX2" fmla="*/ 259243 w 685364"/>
                <a:gd name="connsiteY2" fmla="*/ 481541 h 685364"/>
                <a:gd name="connsiteX3" fmla="*/ 481541 w 685364"/>
                <a:gd name="connsiteY3" fmla="*/ 426121 h 685364"/>
                <a:gd name="connsiteX4" fmla="*/ 426121 w 685364"/>
                <a:gd name="connsiteY4" fmla="*/ 203823 h 685364"/>
                <a:gd name="connsiteX5" fmla="*/ 559207 w 685364"/>
                <a:gd name="connsiteY5" fmla="*/ 71998 h 685364"/>
                <a:gd name="connsiteX6" fmla="*/ 613367 w 685364"/>
                <a:gd name="connsiteY6" fmla="*/ 126158 h 685364"/>
                <a:gd name="connsiteX7" fmla="*/ 556131 w 685364"/>
                <a:gd name="connsiteY7" fmla="*/ 218571 h 685364"/>
                <a:gd name="connsiteX8" fmla="*/ 589589 w 685364"/>
                <a:gd name="connsiteY8" fmla="*/ 343441 h 685364"/>
                <a:gd name="connsiteX9" fmla="*/ 685364 w 685364"/>
                <a:gd name="connsiteY9" fmla="*/ 394855 h 685364"/>
                <a:gd name="connsiteX10" fmla="*/ 665540 w 685364"/>
                <a:gd name="connsiteY10" fmla="*/ 468839 h 685364"/>
                <a:gd name="connsiteX11" fmla="*/ 556890 w 685364"/>
                <a:gd name="connsiteY11" fmla="*/ 465478 h 685364"/>
                <a:gd name="connsiteX12" fmla="*/ 465478 w 685364"/>
                <a:gd name="connsiteY12" fmla="*/ 556888 h 685364"/>
                <a:gd name="connsiteX13" fmla="*/ 468840 w 685364"/>
                <a:gd name="connsiteY13" fmla="*/ 665540 h 685364"/>
                <a:gd name="connsiteX14" fmla="*/ 394855 w 685364"/>
                <a:gd name="connsiteY14" fmla="*/ 685364 h 685364"/>
                <a:gd name="connsiteX15" fmla="*/ 343441 w 685364"/>
                <a:gd name="connsiteY15" fmla="*/ 589589 h 685364"/>
                <a:gd name="connsiteX16" fmla="*/ 218570 w 685364"/>
                <a:gd name="connsiteY16" fmla="*/ 556130 h 685364"/>
                <a:gd name="connsiteX17" fmla="*/ 126157 w 685364"/>
                <a:gd name="connsiteY17" fmla="*/ 613366 h 685364"/>
                <a:gd name="connsiteX18" fmla="*/ 71997 w 685364"/>
                <a:gd name="connsiteY18" fmla="*/ 559206 h 685364"/>
                <a:gd name="connsiteX19" fmla="*/ 129233 w 685364"/>
                <a:gd name="connsiteY19" fmla="*/ 466793 h 685364"/>
                <a:gd name="connsiteX20" fmla="*/ 95775 w 685364"/>
                <a:gd name="connsiteY20" fmla="*/ 341923 h 685364"/>
                <a:gd name="connsiteX21" fmla="*/ 0 w 685364"/>
                <a:gd name="connsiteY21" fmla="*/ 290509 h 685364"/>
                <a:gd name="connsiteX22" fmla="*/ 19824 w 685364"/>
                <a:gd name="connsiteY22" fmla="*/ 216525 h 685364"/>
                <a:gd name="connsiteX23" fmla="*/ 128474 w 685364"/>
                <a:gd name="connsiteY23" fmla="*/ 219886 h 685364"/>
                <a:gd name="connsiteX24" fmla="*/ 219886 w 685364"/>
                <a:gd name="connsiteY24" fmla="*/ 128476 h 685364"/>
                <a:gd name="connsiteX25" fmla="*/ 216524 w 685364"/>
                <a:gd name="connsiteY25" fmla="*/ 19824 h 685364"/>
                <a:gd name="connsiteX26" fmla="*/ 290509 w 685364"/>
                <a:gd name="connsiteY26" fmla="*/ 0 h 685364"/>
                <a:gd name="connsiteX27" fmla="*/ 341923 w 685364"/>
                <a:gd name="connsiteY27" fmla="*/ 95775 h 685364"/>
                <a:gd name="connsiteX28" fmla="*/ 466794 w 685364"/>
                <a:gd name="connsiteY28" fmla="*/ 129234 h 685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85364" h="685364">
                  <a:moveTo>
                    <a:pt x="426121" y="203823"/>
                  </a:moveTo>
                  <a:cubicBezTo>
                    <a:pt x="349431" y="157740"/>
                    <a:pt x="249905" y="182553"/>
                    <a:pt x="203823" y="259243"/>
                  </a:cubicBezTo>
                  <a:cubicBezTo>
                    <a:pt x="157741" y="335933"/>
                    <a:pt x="182553" y="435459"/>
                    <a:pt x="259243" y="481541"/>
                  </a:cubicBezTo>
                  <a:cubicBezTo>
                    <a:pt x="335933" y="527624"/>
                    <a:pt x="435459" y="502811"/>
                    <a:pt x="481541" y="426121"/>
                  </a:cubicBezTo>
                  <a:cubicBezTo>
                    <a:pt x="527623" y="349431"/>
                    <a:pt x="502811" y="249905"/>
                    <a:pt x="426121" y="203823"/>
                  </a:cubicBezTo>
                  <a:close/>
                  <a:moveTo>
                    <a:pt x="559207" y="71998"/>
                  </a:moveTo>
                  <a:lnTo>
                    <a:pt x="613367" y="126158"/>
                  </a:lnTo>
                  <a:lnTo>
                    <a:pt x="556131" y="218571"/>
                  </a:lnTo>
                  <a:cubicBezTo>
                    <a:pt x="578175" y="256484"/>
                    <a:pt x="589724" y="299585"/>
                    <a:pt x="589589" y="343441"/>
                  </a:cubicBezTo>
                  <a:lnTo>
                    <a:pt x="685364" y="394855"/>
                  </a:lnTo>
                  <a:lnTo>
                    <a:pt x="665540" y="468839"/>
                  </a:lnTo>
                  <a:lnTo>
                    <a:pt x="556890" y="465478"/>
                  </a:lnTo>
                  <a:cubicBezTo>
                    <a:pt x="535079" y="503526"/>
                    <a:pt x="503526" y="535078"/>
                    <a:pt x="465478" y="556888"/>
                  </a:cubicBezTo>
                  <a:lnTo>
                    <a:pt x="468840" y="665540"/>
                  </a:lnTo>
                  <a:lnTo>
                    <a:pt x="394855" y="685364"/>
                  </a:lnTo>
                  <a:lnTo>
                    <a:pt x="343441" y="589589"/>
                  </a:lnTo>
                  <a:cubicBezTo>
                    <a:pt x="299585" y="589724"/>
                    <a:pt x="256484" y="578175"/>
                    <a:pt x="218570" y="556130"/>
                  </a:cubicBezTo>
                  <a:lnTo>
                    <a:pt x="126157" y="613366"/>
                  </a:lnTo>
                  <a:lnTo>
                    <a:pt x="71997" y="559206"/>
                  </a:lnTo>
                  <a:lnTo>
                    <a:pt x="129233" y="466793"/>
                  </a:lnTo>
                  <a:cubicBezTo>
                    <a:pt x="107189" y="428880"/>
                    <a:pt x="95640" y="385779"/>
                    <a:pt x="95775" y="341923"/>
                  </a:cubicBezTo>
                  <a:lnTo>
                    <a:pt x="0" y="290509"/>
                  </a:lnTo>
                  <a:lnTo>
                    <a:pt x="19824" y="216525"/>
                  </a:lnTo>
                  <a:lnTo>
                    <a:pt x="128474" y="219886"/>
                  </a:lnTo>
                  <a:cubicBezTo>
                    <a:pt x="150285" y="181838"/>
                    <a:pt x="181838" y="150286"/>
                    <a:pt x="219886" y="128476"/>
                  </a:cubicBezTo>
                  <a:lnTo>
                    <a:pt x="216524" y="19824"/>
                  </a:lnTo>
                  <a:lnTo>
                    <a:pt x="290509" y="0"/>
                  </a:lnTo>
                  <a:lnTo>
                    <a:pt x="341923" y="95775"/>
                  </a:lnTo>
                  <a:cubicBezTo>
                    <a:pt x="385779" y="95640"/>
                    <a:pt x="428880" y="107189"/>
                    <a:pt x="466794" y="129234"/>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3" name="Freeform 225">
              <a:extLst>
                <a:ext uri="{FF2B5EF4-FFF2-40B4-BE49-F238E27FC236}">
                  <a16:creationId xmlns:a16="http://schemas.microsoft.com/office/drawing/2014/main" id="{8A5E0EC0-1FD2-468C-9467-9A9D75E74A29}"/>
                </a:ext>
              </a:extLst>
            </p:cNvPr>
            <p:cNvSpPr/>
            <p:nvPr/>
          </p:nvSpPr>
          <p:spPr>
            <a:xfrm rot="589855">
              <a:off x="-77503" y="2799123"/>
              <a:ext cx="662896" cy="680620"/>
            </a:xfrm>
            <a:custGeom>
              <a:avLst/>
              <a:gdLst>
                <a:gd name="connsiteX0" fmla="*/ 405899 w 811798"/>
                <a:gd name="connsiteY0" fmla="*/ 251972 h 833502"/>
                <a:gd name="connsiteX1" fmla="*/ 241120 w 811798"/>
                <a:gd name="connsiteY1" fmla="*/ 416751 h 833502"/>
                <a:gd name="connsiteX2" fmla="*/ 405899 w 811798"/>
                <a:gd name="connsiteY2" fmla="*/ 581530 h 833502"/>
                <a:gd name="connsiteX3" fmla="*/ 570678 w 811798"/>
                <a:gd name="connsiteY3" fmla="*/ 416751 h 833502"/>
                <a:gd name="connsiteX4" fmla="*/ 405899 w 811798"/>
                <a:gd name="connsiteY4" fmla="*/ 251972 h 833502"/>
                <a:gd name="connsiteX5" fmla="*/ 432888 w 811798"/>
                <a:gd name="connsiteY5" fmla="*/ 0 h 833502"/>
                <a:gd name="connsiteX6" fmla="*/ 523754 w 811798"/>
                <a:gd name="connsiteY6" fmla="*/ 16102 h 833502"/>
                <a:gd name="connsiteX7" fmla="*/ 531018 w 811798"/>
                <a:gd name="connsiteY7" fmla="*/ 146865 h 833502"/>
                <a:gd name="connsiteX8" fmla="*/ 650245 w 811798"/>
                <a:gd name="connsiteY8" fmla="*/ 247082 h 833502"/>
                <a:gd name="connsiteX9" fmla="*/ 780310 w 811798"/>
                <a:gd name="connsiteY9" fmla="*/ 231748 h 833502"/>
                <a:gd name="connsiteX10" fmla="*/ 811798 w 811798"/>
                <a:gd name="connsiteY10" fmla="*/ 318491 h 833502"/>
                <a:gd name="connsiteX11" fmla="*/ 702186 w 811798"/>
                <a:gd name="connsiteY11" fmla="*/ 390163 h 833502"/>
                <a:gd name="connsiteX12" fmla="*/ 675009 w 811798"/>
                <a:gd name="connsiteY12" fmla="*/ 543525 h 833502"/>
                <a:gd name="connsiteX13" fmla="*/ 753322 w 811798"/>
                <a:gd name="connsiteY13" fmla="*/ 648499 h 833502"/>
                <a:gd name="connsiteX14" fmla="*/ 693944 w 811798"/>
                <a:gd name="connsiteY14" fmla="*/ 719141 h 833502"/>
                <a:gd name="connsiteX15" fmla="*/ 577067 w 811798"/>
                <a:gd name="connsiteY15" fmla="*/ 660049 h 833502"/>
                <a:gd name="connsiteX16" fmla="*/ 430663 w 811798"/>
                <a:gd name="connsiteY16" fmla="*/ 713196 h 833502"/>
                <a:gd name="connsiteX17" fmla="*/ 378910 w 811798"/>
                <a:gd name="connsiteY17" fmla="*/ 833502 h 833502"/>
                <a:gd name="connsiteX18" fmla="*/ 288044 w 811798"/>
                <a:gd name="connsiteY18" fmla="*/ 817400 h 833502"/>
                <a:gd name="connsiteX19" fmla="*/ 280780 w 811798"/>
                <a:gd name="connsiteY19" fmla="*/ 686637 h 833502"/>
                <a:gd name="connsiteX20" fmla="*/ 161553 w 811798"/>
                <a:gd name="connsiteY20" fmla="*/ 586421 h 833502"/>
                <a:gd name="connsiteX21" fmla="*/ 31488 w 811798"/>
                <a:gd name="connsiteY21" fmla="*/ 601754 h 833502"/>
                <a:gd name="connsiteX22" fmla="*/ 0 w 811798"/>
                <a:gd name="connsiteY22" fmla="*/ 515012 h 833502"/>
                <a:gd name="connsiteX23" fmla="*/ 109612 w 811798"/>
                <a:gd name="connsiteY23" fmla="*/ 443339 h 833502"/>
                <a:gd name="connsiteX24" fmla="*/ 136789 w 811798"/>
                <a:gd name="connsiteY24" fmla="*/ 289977 h 833502"/>
                <a:gd name="connsiteX25" fmla="*/ 58476 w 811798"/>
                <a:gd name="connsiteY25" fmla="*/ 185003 h 833502"/>
                <a:gd name="connsiteX26" fmla="*/ 117854 w 811798"/>
                <a:gd name="connsiteY26" fmla="*/ 114361 h 833502"/>
                <a:gd name="connsiteX27" fmla="*/ 234731 w 811798"/>
                <a:gd name="connsiteY27" fmla="*/ 173453 h 833502"/>
                <a:gd name="connsiteX28" fmla="*/ 381135 w 811798"/>
                <a:gd name="connsiteY28" fmla="*/ 120306 h 83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11798" h="833502">
                  <a:moveTo>
                    <a:pt x="405899" y="251972"/>
                  </a:moveTo>
                  <a:cubicBezTo>
                    <a:pt x="314894" y="251972"/>
                    <a:pt x="241120" y="325746"/>
                    <a:pt x="241120" y="416751"/>
                  </a:cubicBezTo>
                  <a:cubicBezTo>
                    <a:pt x="241120" y="507756"/>
                    <a:pt x="314894" y="581530"/>
                    <a:pt x="405899" y="581530"/>
                  </a:cubicBezTo>
                  <a:cubicBezTo>
                    <a:pt x="496904" y="581530"/>
                    <a:pt x="570678" y="507756"/>
                    <a:pt x="570678" y="416751"/>
                  </a:cubicBezTo>
                  <a:cubicBezTo>
                    <a:pt x="570678" y="325746"/>
                    <a:pt x="496904" y="251972"/>
                    <a:pt x="405899" y="251972"/>
                  </a:cubicBezTo>
                  <a:close/>
                  <a:moveTo>
                    <a:pt x="432888" y="0"/>
                  </a:moveTo>
                  <a:lnTo>
                    <a:pt x="523754" y="16102"/>
                  </a:lnTo>
                  <a:lnTo>
                    <a:pt x="531018" y="146865"/>
                  </a:lnTo>
                  <a:cubicBezTo>
                    <a:pt x="578954" y="169089"/>
                    <a:pt x="620108" y="203681"/>
                    <a:pt x="650245" y="247082"/>
                  </a:cubicBezTo>
                  <a:lnTo>
                    <a:pt x="780310" y="231748"/>
                  </a:lnTo>
                  <a:lnTo>
                    <a:pt x="811798" y="318491"/>
                  </a:lnTo>
                  <a:lnTo>
                    <a:pt x="702186" y="390163"/>
                  </a:lnTo>
                  <a:cubicBezTo>
                    <a:pt x="706909" y="442790"/>
                    <a:pt x="697528" y="495726"/>
                    <a:pt x="675009" y="543525"/>
                  </a:cubicBezTo>
                  <a:lnTo>
                    <a:pt x="753322" y="648499"/>
                  </a:lnTo>
                  <a:lnTo>
                    <a:pt x="693944" y="719141"/>
                  </a:lnTo>
                  <a:lnTo>
                    <a:pt x="577067" y="660049"/>
                  </a:lnTo>
                  <a:cubicBezTo>
                    <a:pt x="533853" y="690453"/>
                    <a:pt x="483319" y="708797"/>
                    <a:pt x="430663" y="713196"/>
                  </a:cubicBezTo>
                  <a:lnTo>
                    <a:pt x="378910" y="833502"/>
                  </a:lnTo>
                  <a:lnTo>
                    <a:pt x="288044" y="817400"/>
                  </a:lnTo>
                  <a:lnTo>
                    <a:pt x="280780" y="686637"/>
                  </a:lnTo>
                  <a:cubicBezTo>
                    <a:pt x="232844" y="664413"/>
                    <a:pt x="191690" y="629822"/>
                    <a:pt x="161553" y="586421"/>
                  </a:cubicBezTo>
                  <a:lnTo>
                    <a:pt x="31488" y="601754"/>
                  </a:lnTo>
                  <a:lnTo>
                    <a:pt x="0" y="515012"/>
                  </a:lnTo>
                  <a:lnTo>
                    <a:pt x="109612" y="443339"/>
                  </a:lnTo>
                  <a:cubicBezTo>
                    <a:pt x="104889" y="390712"/>
                    <a:pt x="114270" y="337776"/>
                    <a:pt x="136789" y="289977"/>
                  </a:cubicBezTo>
                  <a:lnTo>
                    <a:pt x="58476" y="185003"/>
                  </a:lnTo>
                  <a:lnTo>
                    <a:pt x="117854" y="114361"/>
                  </a:lnTo>
                  <a:lnTo>
                    <a:pt x="234731" y="173453"/>
                  </a:lnTo>
                  <a:cubicBezTo>
                    <a:pt x="277946" y="143050"/>
                    <a:pt x="328479" y="124705"/>
                    <a:pt x="381135" y="120306"/>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4" name="Freeform 226">
              <a:extLst>
                <a:ext uri="{FF2B5EF4-FFF2-40B4-BE49-F238E27FC236}">
                  <a16:creationId xmlns:a16="http://schemas.microsoft.com/office/drawing/2014/main" id="{76F6ABD8-62A6-4C69-8E72-D1FED97AE92E}"/>
                </a:ext>
              </a:extLst>
            </p:cNvPr>
            <p:cNvSpPr/>
            <p:nvPr/>
          </p:nvSpPr>
          <p:spPr>
            <a:xfrm rot="19502907">
              <a:off x="831893" y="3860437"/>
              <a:ext cx="335002" cy="335002"/>
            </a:xfrm>
            <a:custGeom>
              <a:avLst/>
              <a:gdLst>
                <a:gd name="connsiteX0" fmla="*/ 486198 w 841434"/>
                <a:gd name="connsiteY0" fmla="*/ 327031 h 841430"/>
                <a:gd name="connsiteX1" fmla="*/ 327033 w 841434"/>
                <a:gd name="connsiteY1" fmla="*/ 355234 h 841430"/>
                <a:gd name="connsiteX2" fmla="*/ 355236 w 841434"/>
                <a:gd name="connsiteY2" fmla="*/ 514399 h 841430"/>
                <a:gd name="connsiteX3" fmla="*/ 514401 w 841434"/>
                <a:gd name="connsiteY3" fmla="*/ 486196 h 841430"/>
                <a:gd name="connsiteX4" fmla="*/ 486198 w 841434"/>
                <a:gd name="connsiteY4" fmla="*/ 327031 h 841430"/>
                <a:gd name="connsiteX5" fmla="*/ 686549 w 841434"/>
                <a:gd name="connsiteY5" fmla="*/ 88394 h 841430"/>
                <a:gd name="connsiteX6" fmla="*/ 753042 w 841434"/>
                <a:gd name="connsiteY6" fmla="*/ 154885 h 841430"/>
                <a:gd name="connsiteX7" fmla="*/ 682772 w 841434"/>
                <a:gd name="connsiteY7" fmla="*/ 268343 h 841430"/>
                <a:gd name="connsiteX8" fmla="*/ 723850 w 841434"/>
                <a:gd name="connsiteY8" fmla="*/ 421646 h 841430"/>
                <a:gd name="connsiteX9" fmla="*/ 841434 w 841434"/>
                <a:gd name="connsiteY9" fmla="*/ 484769 h 841430"/>
                <a:gd name="connsiteX10" fmla="*/ 817095 w 841434"/>
                <a:gd name="connsiteY10" fmla="*/ 575600 h 841430"/>
                <a:gd name="connsiteX11" fmla="*/ 683704 w 841434"/>
                <a:gd name="connsiteY11" fmla="*/ 571473 h 841430"/>
                <a:gd name="connsiteX12" fmla="*/ 571476 w 841434"/>
                <a:gd name="connsiteY12" fmla="*/ 683699 h 841430"/>
                <a:gd name="connsiteX13" fmla="*/ 575603 w 841434"/>
                <a:gd name="connsiteY13" fmla="*/ 817092 h 841430"/>
                <a:gd name="connsiteX14" fmla="*/ 484771 w 841434"/>
                <a:gd name="connsiteY14" fmla="*/ 841430 h 841430"/>
                <a:gd name="connsiteX15" fmla="*/ 421648 w 841434"/>
                <a:gd name="connsiteY15" fmla="*/ 723846 h 841430"/>
                <a:gd name="connsiteX16" fmla="*/ 268343 w 841434"/>
                <a:gd name="connsiteY16" fmla="*/ 682768 h 841430"/>
                <a:gd name="connsiteX17" fmla="*/ 154885 w 841434"/>
                <a:gd name="connsiteY17" fmla="*/ 753037 h 841430"/>
                <a:gd name="connsiteX18" fmla="*/ 88392 w 841434"/>
                <a:gd name="connsiteY18" fmla="*/ 686545 h 841430"/>
                <a:gd name="connsiteX19" fmla="*/ 158662 w 841434"/>
                <a:gd name="connsiteY19" fmla="*/ 573087 h 841430"/>
                <a:gd name="connsiteX20" fmla="*/ 117584 w 841434"/>
                <a:gd name="connsiteY20" fmla="*/ 419784 h 841430"/>
                <a:gd name="connsiteX21" fmla="*/ 0 w 841434"/>
                <a:gd name="connsiteY21" fmla="*/ 356662 h 841430"/>
                <a:gd name="connsiteX22" fmla="*/ 24339 w 841434"/>
                <a:gd name="connsiteY22" fmla="*/ 265830 h 841430"/>
                <a:gd name="connsiteX23" fmla="*/ 157731 w 841434"/>
                <a:gd name="connsiteY23" fmla="*/ 269957 h 841430"/>
                <a:gd name="connsiteX24" fmla="*/ 269958 w 841434"/>
                <a:gd name="connsiteY24" fmla="*/ 157731 h 841430"/>
                <a:gd name="connsiteX25" fmla="*/ 265831 w 841434"/>
                <a:gd name="connsiteY25" fmla="*/ 24338 h 841430"/>
                <a:gd name="connsiteX26" fmla="*/ 356663 w 841434"/>
                <a:gd name="connsiteY26" fmla="*/ 0 h 841430"/>
                <a:gd name="connsiteX27" fmla="*/ 419786 w 841434"/>
                <a:gd name="connsiteY27" fmla="*/ 117584 h 841430"/>
                <a:gd name="connsiteX28" fmla="*/ 573091 w 841434"/>
                <a:gd name="connsiteY28" fmla="*/ 158662 h 84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434" h="841430">
                  <a:moveTo>
                    <a:pt x="486198" y="327031"/>
                  </a:moveTo>
                  <a:cubicBezTo>
                    <a:pt x="434457" y="290867"/>
                    <a:pt x="363196" y="303494"/>
                    <a:pt x="327033" y="355234"/>
                  </a:cubicBezTo>
                  <a:cubicBezTo>
                    <a:pt x="290869" y="406975"/>
                    <a:pt x="303496" y="478236"/>
                    <a:pt x="355236" y="514399"/>
                  </a:cubicBezTo>
                  <a:cubicBezTo>
                    <a:pt x="406977" y="550563"/>
                    <a:pt x="478238" y="537936"/>
                    <a:pt x="514401" y="486196"/>
                  </a:cubicBezTo>
                  <a:cubicBezTo>
                    <a:pt x="550565" y="434455"/>
                    <a:pt x="537938" y="363194"/>
                    <a:pt x="486198" y="327031"/>
                  </a:cubicBezTo>
                  <a:close/>
                  <a:moveTo>
                    <a:pt x="686549" y="88394"/>
                  </a:moveTo>
                  <a:lnTo>
                    <a:pt x="753042" y="154885"/>
                  </a:lnTo>
                  <a:lnTo>
                    <a:pt x="682772" y="268343"/>
                  </a:lnTo>
                  <a:cubicBezTo>
                    <a:pt x="709836" y="314889"/>
                    <a:pt x="724015" y="367805"/>
                    <a:pt x="723850" y="421646"/>
                  </a:cubicBezTo>
                  <a:lnTo>
                    <a:pt x="841434" y="484769"/>
                  </a:lnTo>
                  <a:lnTo>
                    <a:pt x="817095" y="575600"/>
                  </a:lnTo>
                  <a:lnTo>
                    <a:pt x="683704" y="571473"/>
                  </a:lnTo>
                  <a:cubicBezTo>
                    <a:pt x="656925" y="618185"/>
                    <a:pt x="618189" y="656922"/>
                    <a:pt x="571476" y="683699"/>
                  </a:cubicBezTo>
                  <a:lnTo>
                    <a:pt x="575603" y="817092"/>
                  </a:lnTo>
                  <a:lnTo>
                    <a:pt x="484771" y="841430"/>
                  </a:lnTo>
                  <a:lnTo>
                    <a:pt x="421648" y="723846"/>
                  </a:lnTo>
                  <a:cubicBezTo>
                    <a:pt x="367805" y="724012"/>
                    <a:pt x="314890" y="709833"/>
                    <a:pt x="268343" y="682768"/>
                  </a:cubicBezTo>
                  <a:lnTo>
                    <a:pt x="154885" y="753037"/>
                  </a:lnTo>
                  <a:lnTo>
                    <a:pt x="88392" y="686545"/>
                  </a:lnTo>
                  <a:lnTo>
                    <a:pt x="158662" y="573087"/>
                  </a:lnTo>
                  <a:cubicBezTo>
                    <a:pt x="131598" y="526541"/>
                    <a:pt x="117419" y="473625"/>
                    <a:pt x="117584" y="419784"/>
                  </a:cubicBezTo>
                  <a:lnTo>
                    <a:pt x="0" y="356662"/>
                  </a:lnTo>
                  <a:lnTo>
                    <a:pt x="24339" y="265830"/>
                  </a:lnTo>
                  <a:lnTo>
                    <a:pt x="157731" y="269957"/>
                  </a:lnTo>
                  <a:cubicBezTo>
                    <a:pt x="184509" y="223245"/>
                    <a:pt x="223245" y="184509"/>
                    <a:pt x="269958" y="157731"/>
                  </a:cubicBezTo>
                  <a:lnTo>
                    <a:pt x="265831" y="24338"/>
                  </a:lnTo>
                  <a:lnTo>
                    <a:pt x="356663" y="0"/>
                  </a:lnTo>
                  <a:lnTo>
                    <a:pt x="419786" y="117584"/>
                  </a:lnTo>
                  <a:cubicBezTo>
                    <a:pt x="473629" y="117418"/>
                    <a:pt x="526544" y="131597"/>
                    <a:pt x="573091" y="158662"/>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5" name="Forme libre 210">
              <a:extLst>
                <a:ext uri="{FF2B5EF4-FFF2-40B4-BE49-F238E27FC236}">
                  <a16:creationId xmlns:a16="http://schemas.microsoft.com/office/drawing/2014/main" id="{6EC18676-CE69-43D2-A175-3162F9C5B656}"/>
                </a:ext>
              </a:extLst>
            </p:cNvPr>
            <p:cNvSpPr/>
            <p:nvPr/>
          </p:nvSpPr>
          <p:spPr>
            <a:xfrm>
              <a:off x="440238" y="2683788"/>
              <a:ext cx="269788" cy="265828"/>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6" name="Freeform 228">
              <a:extLst>
                <a:ext uri="{FF2B5EF4-FFF2-40B4-BE49-F238E27FC236}">
                  <a16:creationId xmlns:a16="http://schemas.microsoft.com/office/drawing/2014/main" id="{8F92BC4A-8781-49FC-A1FE-AE2EA6B6E985}"/>
                </a:ext>
              </a:extLst>
            </p:cNvPr>
            <p:cNvSpPr/>
            <p:nvPr/>
          </p:nvSpPr>
          <p:spPr>
            <a:xfrm rot="20096102">
              <a:off x="-186751" y="3658951"/>
              <a:ext cx="426712" cy="438120"/>
            </a:xfrm>
            <a:custGeom>
              <a:avLst/>
              <a:gdLst>
                <a:gd name="connsiteX0" fmla="*/ 473688 w 947376"/>
                <a:gd name="connsiteY0" fmla="*/ 365193 h 972702"/>
                <a:gd name="connsiteX1" fmla="*/ 352530 w 947376"/>
                <a:gd name="connsiteY1" fmla="*/ 486351 h 972702"/>
                <a:gd name="connsiteX2" fmla="*/ 473688 w 947376"/>
                <a:gd name="connsiteY2" fmla="*/ 607509 h 972702"/>
                <a:gd name="connsiteX3" fmla="*/ 594846 w 947376"/>
                <a:gd name="connsiteY3" fmla="*/ 486351 h 972702"/>
                <a:gd name="connsiteX4" fmla="*/ 473688 w 947376"/>
                <a:gd name="connsiteY4" fmla="*/ 365193 h 972702"/>
                <a:gd name="connsiteX5" fmla="*/ 505185 w 947376"/>
                <a:gd name="connsiteY5" fmla="*/ 0 h 972702"/>
                <a:gd name="connsiteX6" fmla="*/ 611225 w 947376"/>
                <a:gd name="connsiteY6" fmla="*/ 18790 h 972702"/>
                <a:gd name="connsiteX7" fmla="*/ 619703 w 947376"/>
                <a:gd name="connsiteY7" fmla="*/ 171392 h 972702"/>
                <a:gd name="connsiteX8" fmla="*/ 758842 w 947376"/>
                <a:gd name="connsiteY8" fmla="*/ 288346 h 972702"/>
                <a:gd name="connsiteX9" fmla="*/ 910628 w 947376"/>
                <a:gd name="connsiteY9" fmla="*/ 270451 h 972702"/>
                <a:gd name="connsiteX10" fmla="*/ 947376 w 947376"/>
                <a:gd name="connsiteY10" fmla="*/ 371680 h 972702"/>
                <a:gd name="connsiteX11" fmla="*/ 819457 w 947376"/>
                <a:gd name="connsiteY11" fmla="*/ 455323 h 972702"/>
                <a:gd name="connsiteX12" fmla="*/ 787741 w 947376"/>
                <a:gd name="connsiteY12" fmla="*/ 634297 h 972702"/>
                <a:gd name="connsiteX13" fmla="*/ 879133 w 947376"/>
                <a:gd name="connsiteY13" fmla="*/ 756803 h 972702"/>
                <a:gd name="connsiteX14" fmla="*/ 809839 w 947376"/>
                <a:gd name="connsiteY14" fmla="*/ 839242 h 972702"/>
                <a:gd name="connsiteX15" fmla="*/ 673443 w 947376"/>
                <a:gd name="connsiteY15" fmla="*/ 770282 h 972702"/>
                <a:gd name="connsiteX16" fmla="*/ 502588 w 947376"/>
                <a:gd name="connsiteY16" fmla="*/ 832305 h 972702"/>
                <a:gd name="connsiteX17" fmla="*/ 442191 w 947376"/>
                <a:gd name="connsiteY17" fmla="*/ 972702 h 972702"/>
                <a:gd name="connsiteX18" fmla="*/ 336151 w 947376"/>
                <a:gd name="connsiteY18" fmla="*/ 953912 h 972702"/>
                <a:gd name="connsiteX19" fmla="*/ 327673 w 947376"/>
                <a:gd name="connsiteY19" fmla="*/ 801310 h 972702"/>
                <a:gd name="connsiteX20" fmla="*/ 188534 w 947376"/>
                <a:gd name="connsiteY20" fmla="*/ 684357 h 972702"/>
                <a:gd name="connsiteX21" fmla="*/ 36748 w 947376"/>
                <a:gd name="connsiteY21" fmla="*/ 702251 h 972702"/>
                <a:gd name="connsiteX22" fmla="*/ 0 w 947376"/>
                <a:gd name="connsiteY22" fmla="*/ 601022 h 972702"/>
                <a:gd name="connsiteX23" fmla="*/ 127919 w 947376"/>
                <a:gd name="connsiteY23" fmla="*/ 517379 h 972702"/>
                <a:gd name="connsiteX24" fmla="*/ 159635 w 947376"/>
                <a:gd name="connsiteY24" fmla="*/ 338405 h 972702"/>
                <a:gd name="connsiteX25" fmla="*/ 68243 w 947376"/>
                <a:gd name="connsiteY25" fmla="*/ 215899 h 972702"/>
                <a:gd name="connsiteX26" fmla="*/ 137537 w 947376"/>
                <a:gd name="connsiteY26" fmla="*/ 133460 h 972702"/>
                <a:gd name="connsiteX27" fmla="*/ 273933 w 947376"/>
                <a:gd name="connsiteY27" fmla="*/ 202420 h 972702"/>
                <a:gd name="connsiteX28" fmla="*/ 444789 w 947376"/>
                <a:gd name="connsiteY28" fmla="*/ 140397 h 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7376" h="972702">
                  <a:moveTo>
                    <a:pt x="473688" y="365193"/>
                  </a:moveTo>
                  <a:cubicBezTo>
                    <a:pt x="406774" y="365193"/>
                    <a:pt x="352530" y="419437"/>
                    <a:pt x="352530" y="486351"/>
                  </a:cubicBezTo>
                  <a:cubicBezTo>
                    <a:pt x="352530" y="553265"/>
                    <a:pt x="406774" y="607509"/>
                    <a:pt x="473688" y="607509"/>
                  </a:cubicBezTo>
                  <a:cubicBezTo>
                    <a:pt x="540602" y="607509"/>
                    <a:pt x="594846" y="553265"/>
                    <a:pt x="594846" y="486351"/>
                  </a:cubicBezTo>
                  <a:cubicBezTo>
                    <a:pt x="594846" y="419437"/>
                    <a:pt x="540602" y="365193"/>
                    <a:pt x="473688" y="365193"/>
                  </a:cubicBezTo>
                  <a:close/>
                  <a:moveTo>
                    <a:pt x="505185" y="0"/>
                  </a:moveTo>
                  <a:lnTo>
                    <a:pt x="611225" y="18790"/>
                  </a:lnTo>
                  <a:lnTo>
                    <a:pt x="619703" y="171392"/>
                  </a:lnTo>
                  <a:cubicBezTo>
                    <a:pt x="675645" y="197328"/>
                    <a:pt x="723672" y="237696"/>
                    <a:pt x="758842" y="288346"/>
                  </a:cubicBezTo>
                  <a:lnTo>
                    <a:pt x="910628" y="270451"/>
                  </a:lnTo>
                  <a:lnTo>
                    <a:pt x="947376" y="371680"/>
                  </a:lnTo>
                  <a:lnTo>
                    <a:pt x="819457" y="455323"/>
                  </a:lnTo>
                  <a:cubicBezTo>
                    <a:pt x="824969" y="516739"/>
                    <a:pt x="814021" y="578516"/>
                    <a:pt x="787741" y="634297"/>
                  </a:cubicBezTo>
                  <a:lnTo>
                    <a:pt x="879133" y="756803"/>
                  </a:lnTo>
                  <a:lnTo>
                    <a:pt x="809839" y="839242"/>
                  </a:lnTo>
                  <a:lnTo>
                    <a:pt x="673443" y="770282"/>
                  </a:lnTo>
                  <a:cubicBezTo>
                    <a:pt x="623011" y="805763"/>
                    <a:pt x="564038" y="827171"/>
                    <a:pt x="502588" y="832305"/>
                  </a:cubicBezTo>
                  <a:lnTo>
                    <a:pt x="442191" y="972702"/>
                  </a:lnTo>
                  <a:lnTo>
                    <a:pt x="336151" y="953912"/>
                  </a:lnTo>
                  <a:lnTo>
                    <a:pt x="327673" y="801310"/>
                  </a:lnTo>
                  <a:cubicBezTo>
                    <a:pt x="271731" y="775374"/>
                    <a:pt x="223704" y="735006"/>
                    <a:pt x="188534" y="684357"/>
                  </a:cubicBezTo>
                  <a:lnTo>
                    <a:pt x="36748" y="702251"/>
                  </a:lnTo>
                  <a:lnTo>
                    <a:pt x="0" y="601022"/>
                  </a:lnTo>
                  <a:lnTo>
                    <a:pt x="127919" y="517379"/>
                  </a:lnTo>
                  <a:cubicBezTo>
                    <a:pt x="122407" y="455963"/>
                    <a:pt x="133355" y="394186"/>
                    <a:pt x="159635" y="338405"/>
                  </a:cubicBezTo>
                  <a:lnTo>
                    <a:pt x="68243" y="215899"/>
                  </a:lnTo>
                  <a:lnTo>
                    <a:pt x="137537" y="133460"/>
                  </a:lnTo>
                  <a:lnTo>
                    <a:pt x="273933" y="202420"/>
                  </a:lnTo>
                  <a:cubicBezTo>
                    <a:pt x="324365" y="166939"/>
                    <a:pt x="383339" y="145531"/>
                    <a:pt x="444789" y="140397"/>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7" name="Forme libre 211">
              <a:extLst>
                <a:ext uri="{FF2B5EF4-FFF2-40B4-BE49-F238E27FC236}">
                  <a16:creationId xmlns:a16="http://schemas.microsoft.com/office/drawing/2014/main" id="{1B010CA8-C2A7-49F5-A1C0-E53EBCA5BB17}"/>
                </a:ext>
              </a:extLst>
            </p:cNvPr>
            <p:cNvSpPr/>
            <p:nvPr/>
          </p:nvSpPr>
          <p:spPr>
            <a:xfrm rot="19502907">
              <a:off x="-766891" y="3120952"/>
              <a:ext cx="249822" cy="249822"/>
            </a:xfrm>
            <a:custGeom>
              <a:avLst/>
              <a:gdLst>
                <a:gd name="connsiteX0" fmla="*/ 426121 w 685364"/>
                <a:gd name="connsiteY0" fmla="*/ 203823 h 685364"/>
                <a:gd name="connsiteX1" fmla="*/ 203823 w 685364"/>
                <a:gd name="connsiteY1" fmla="*/ 259243 h 685364"/>
                <a:gd name="connsiteX2" fmla="*/ 259243 w 685364"/>
                <a:gd name="connsiteY2" fmla="*/ 481541 h 685364"/>
                <a:gd name="connsiteX3" fmla="*/ 481541 w 685364"/>
                <a:gd name="connsiteY3" fmla="*/ 426121 h 685364"/>
                <a:gd name="connsiteX4" fmla="*/ 426121 w 685364"/>
                <a:gd name="connsiteY4" fmla="*/ 203823 h 685364"/>
                <a:gd name="connsiteX5" fmla="*/ 559207 w 685364"/>
                <a:gd name="connsiteY5" fmla="*/ 71998 h 685364"/>
                <a:gd name="connsiteX6" fmla="*/ 613367 w 685364"/>
                <a:gd name="connsiteY6" fmla="*/ 126158 h 685364"/>
                <a:gd name="connsiteX7" fmla="*/ 556131 w 685364"/>
                <a:gd name="connsiteY7" fmla="*/ 218571 h 685364"/>
                <a:gd name="connsiteX8" fmla="*/ 589589 w 685364"/>
                <a:gd name="connsiteY8" fmla="*/ 343441 h 685364"/>
                <a:gd name="connsiteX9" fmla="*/ 685364 w 685364"/>
                <a:gd name="connsiteY9" fmla="*/ 394855 h 685364"/>
                <a:gd name="connsiteX10" fmla="*/ 665540 w 685364"/>
                <a:gd name="connsiteY10" fmla="*/ 468839 h 685364"/>
                <a:gd name="connsiteX11" fmla="*/ 556890 w 685364"/>
                <a:gd name="connsiteY11" fmla="*/ 465478 h 685364"/>
                <a:gd name="connsiteX12" fmla="*/ 465478 w 685364"/>
                <a:gd name="connsiteY12" fmla="*/ 556888 h 685364"/>
                <a:gd name="connsiteX13" fmla="*/ 468840 w 685364"/>
                <a:gd name="connsiteY13" fmla="*/ 665540 h 685364"/>
                <a:gd name="connsiteX14" fmla="*/ 394855 w 685364"/>
                <a:gd name="connsiteY14" fmla="*/ 685364 h 685364"/>
                <a:gd name="connsiteX15" fmla="*/ 343441 w 685364"/>
                <a:gd name="connsiteY15" fmla="*/ 589589 h 685364"/>
                <a:gd name="connsiteX16" fmla="*/ 218570 w 685364"/>
                <a:gd name="connsiteY16" fmla="*/ 556130 h 685364"/>
                <a:gd name="connsiteX17" fmla="*/ 126157 w 685364"/>
                <a:gd name="connsiteY17" fmla="*/ 613366 h 685364"/>
                <a:gd name="connsiteX18" fmla="*/ 71997 w 685364"/>
                <a:gd name="connsiteY18" fmla="*/ 559206 h 685364"/>
                <a:gd name="connsiteX19" fmla="*/ 129233 w 685364"/>
                <a:gd name="connsiteY19" fmla="*/ 466793 h 685364"/>
                <a:gd name="connsiteX20" fmla="*/ 95775 w 685364"/>
                <a:gd name="connsiteY20" fmla="*/ 341923 h 685364"/>
                <a:gd name="connsiteX21" fmla="*/ 0 w 685364"/>
                <a:gd name="connsiteY21" fmla="*/ 290509 h 685364"/>
                <a:gd name="connsiteX22" fmla="*/ 19824 w 685364"/>
                <a:gd name="connsiteY22" fmla="*/ 216525 h 685364"/>
                <a:gd name="connsiteX23" fmla="*/ 128474 w 685364"/>
                <a:gd name="connsiteY23" fmla="*/ 219886 h 685364"/>
                <a:gd name="connsiteX24" fmla="*/ 219886 w 685364"/>
                <a:gd name="connsiteY24" fmla="*/ 128476 h 685364"/>
                <a:gd name="connsiteX25" fmla="*/ 216524 w 685364"/>
                <a:gd name="connsiteY25" fmla="*/ 19824 h 685364"/>
                <a:gd name="connsiteX26" fmla="*/ 290509 w 685364"/>
                <a:gd name="connsiteY26" fmla="*/ 0 h 685364"/>
                <a:gd name="connsiteX27" fmla="*/ 341923 w 685364"/>
                <a:gd name="connsiteY27" fmla="*/ 95775 h 685364"/>
                <a:gd name="connsiteX28" fmla="*/ 466794 w 685364"/>
                <a:gd name="connsiteY28" fmla="*/ 129234 h 685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85364" h="685364">
                  <a:moveTo>
                    <a:pt x="426121" y="203823"/>
                  </a:moveTo>
                  <a:cubicBezTo>
                    <a:pt x="349431" y="157740"/>
                    <a:pt x="249905" y="182553"/>
                    <a:pt x="203823" y="259243"/>
                  </a:cubicBezTo>
                  <a:cubicBezTo>
                    <a:pt x="157741" y="335933"/>
                    <a:pt x="182553" y="435459"/>
                    <a:pt x="259243" y="481541"/>
                  </a:cubicBezTo>
                  <a:cubicBezTo>
                    <a:pt x="335933" y="527624"/>
                    <a:pt x="435459" y="502811"/>
                    <a:pt x="481541" y="426121"/>
                  </a:cubicBezTo>
                  <a:cubicBezTo>
                    <a:pt x="527623" y="349431"/>
                    <a:pt x="502811" y="249905"/>
                    <a:pt x="426121" y="203823"/>
                  </a:cubicBezTo>
                  <a:close/>
                  <a:moveTo>
                    <a:pt x="559207" y="71998"/>
                  </a:moveTo>
                  <a:lnTo>
                    <a:pt x="613367" y="126158"/>
                  </a:lnTo>
                  <a:lnTo>
                    <a:pt x="556131" y="218571"/>
                  </a:lnTo>
                  <a:cubicBezTo>
                    <a:pt x="578175" y="256484"/>
                    <a:pt x="589724" y="299585"/>
                    <a:pt x="589589" y="343441"/>
                  </a:cubicBezTo>
                  <a:lnTo>
                    <a:pt x="685364" y="394855"/>
                  </a:lnTo>
                  <a:lnTo>
                    <a:pt x="665540" y="468839"/>
                  </a:lnTo>
                  <a:lnTo>
                    <a:pt x="556890" y="465478"/>
                  </a:lnTo>
                  <a:cubicBezTo>
                    <a:pt x="535079" y="503526"/>
                    <a:pt x="503526" y="535078"/>
                    <a:pt x="465478" y="556888"/>
                  </a:cubicBezTo>
                  <a:lnTo>
                    <a:pt x="468840" y="665540"/>
                  </a:lnTo>
                  <a:lnTo>
                    <a:pt x="394855" y="685364"/>
                  </a:lnTo>
                  <a:lnTo>
                    <a:pt x="343441" y="589589"/>
                  </a:lnTo>
                  <a:cubicBezTo>
                    <a:pt x="299585" y="589724"/>
                    <a:pt x="256484" y="578175"/>
                    <a:pt x="218570" y="556130"/>
                  </a:cubicBezTo>
                  <a:lnTo>
                    <a:pt x="126157" y="613366"/>
                  </a:lnTo>
                  <a:lnTo>
                    <a:pt x="71997" y="559206"/>
                  </a:lnTo>
                  <a:lnTo>
                    <a:pt x="129233" y="466793"/>
                  </a:lnTo>
                  <a:cubicBezTo>
                    <a:pt x="107189" y="428880"/>
                    <a:pt x="95640" y="385779"/>
                    <a:pt x="95775" y="341923"/>
                  </a:cubicBezTo>
                  <a:lnTo>
                    <a:pt x="0" y="290509"/>
                  </a:lnTo>
                  <a:lnTo>
                    <a:pt x="19824" y="216525"/>
                  </a:lnTo>
                  <a:lnTo>
                    <a:pt x="128474" y="219886"/>
                  </a:lnTo>
                  <a:cubicBezTo>
                    <a:pt x="150285" y="181838"/>
                    <a:pt x="181838" y="150286"/>
                    <a:pt x="219886" y="128476"/>
                  </a:cubicBezTo>
                  <a:lnTo>
                    <a:pt x="216524" y="19824"/>
                  </a:lnTo>
                  <a:lnTo>
                    <a:pt x="290509" y="0"/>
                  </a:lnTo>
                  <a:lnTo>
                    <a:pt x="341923" y="95775"/>
                  </a:lnTo>
                  <a:cubicBezTo>
                    <a:pt x="385779" y="95640"/>
                    <a:pt x="428880" y="107189"/>
                    <a:pt x="466794" y="129234"/>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8" name="Forme libre 210">
              <a:extLst>
                <a:ext uri="{FF2B5EF4-FFF2-40B4-BE49-F238E27FC236}">
                  <a16:creationId xmlns:a16="http://schemas.microsoft.com/office/drawing/2014/main" id="{136219C2-DD70-4570-8954-DC95BC7275CD}"/>
                </a:ext>
              </a:extLst>
            </p:cNvPr>
            <p:cNvSpPr/>
            <p:nvPr/>
          </p:nvSpPr>
          <p:spPr>
            <a:xfrm>
              <a:off x="589538" y="3081645"/>
              <a:ext cx="368510" cy="363100"/>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79" name="Freeform 231">
              <a:extLst>
                <a:ext uri="{FF2B5EF4-FFF2-40B4-BE49-F238E27FC236}">
                  <a16:creationId xmlns:a16="http://schemas.microsoft.com/office/drawing/2014/main" id="{F0DB0763-9DC8-4BAC-9FA2-2E5AFF8D690B}"/>
                </a:ext>
              </a:extLst>
            </p:cNvPr>
            <p:cNvSpPr/>
            <p:nvPr/>
          </p:nvSpPr>
          <p:spPr>
            <a:xfrm rot="20096102">
              <a:off x="1484445" y="3244443"/>
              <a:ext cx="193785" cy="198966"/>
            </a:xfrm>
            <a:custGeom>
              <a:avLst/>
              <a:gdLst>
                <a:gd name="connsiteX0" fmla="*/ 473688 w 947376"/>
                <a:gd name="connsiteY0" fmla="*/ 365193 h 972702"/>
                <a:gd name="connsiteX1" fmla="*/ 352530 w 947376"/>
                <a:gd name="connsiteY1" fmla="*/ 486351 h 972702"/>
                <a:gd name="connsiteX2" fmla="*/ 473688 w 947376"/>
                <a:gd name="connsiteY2" fmla="*/ 607509 h 972702"/>
                <a:gd name="connsiteX3" fmla="*/ 594846 w 947376"/>
                <a:gd name="connsiteY3" fmla="*/ 486351 h 972702"/>
                <a:gd name="connsiteX4" fmla="*/ 473688 w 947376"/>
                <a:gd name="connsiteY4" fmla="*/ 365193 h 972702"/>
                <a:gd name="connsiteX5" fmla="*/ 505185 w 947376"/>
                <a:gd name="connsiteY5" fmla="*/ 0 h 972702"/>
                <a:gd name="connsiteX6" fmla="*/ 611225 w 947376"/>
                <a:gd name="connsiteY6" fmla="*/ 18790 h 972702"/>
                <a:gd name="connsiteX7" fmla="*/ 619703 w 947376"/>
                <a:gd name="connsiteY7" fmla="*/ 171392 h 972702"/>
                <a:gd name="connsiteX8" fmla="*/ 758842 w 947376"/>
                <a:gd name="connsiteY8" fmla="*/ 288346 h 972702"/>
                <a:gd name="connsiteX9" fmla="*/ 910628 w 947376"/>
                <a:gd name="connsiteY9" fmla="*/ 270451 h 972702"/>
                <a:gd name="connsiteX10" fmla="*/ 947376 w 947376"/>
                <a:gd name="connsiteY10" fmla="*/ 371680 h 972702"/>
                <a:gd name="connsiteX11" fmla="*/ 819457 w 947376"/>
                <a:gd name="connsiteY11" fmla="*/ 455323 h 972702"/>
                <a:gd name="connsiteX12" fmla="*/ 787741 w 947376"/>
                <a:gd name="connsiteY12" fmla="*/ 634297 h 972702"/>
                <a:gd name="connsiteX13" fmla="*/ 879133 w 947376"/>
                <a:gd name="connsiteY13" fmla="*/ 756803 h 972702"/>
                <a:gd name="connsiteX14" fmla="*/ 809839 w 947376"/>
                <a:gd name="connsiteY14" fmla="*/ 839242 h 972702"/>
                <a:gd name="connsiteX15" fmla="*/ 673443 w 947376"/>
                <a:gd name="connsiteY15" fmla="*/ 770282 h 972702"/>
                <a:gd name="connsiteX16" fmla="*/ 502588 w 947376"/>
                <a:gd name="connsiteY16" fmla="*/ 832305 h 972702"/>
                <a:gd name="connsiteX17" fmla="*/ 442191 w 947376"/>
                <a:gd name="connsiteY17" fmla="*/ 972702 h 972702"/>
                <a:gd name="connsiteX18" fmla="*/ 336151 w 947376"/>
                <a:gd name="connsiteY18" fmla="*/ 953912 h 972702"/>
                <a:gd name="connsiteX19" fmla="*/ 327673 w 947376"/>
                <a:gd name="connsiteY19" fmla="*/ 801310 h 972702"/>
                <a:gd name="connsiteX20" fmla="*/ 188534 w 947376"/>
                <a:gd name="connsiteY20" fmla="*/ 684357 h 972702"/>
                <a:gd name="connsiteX21" fmla="*/ 36748 w 947376"/>
                <a:gd name="connsiteY21" fmla="*/ 702251 h 972702"/>
                <a:gd name="connsiteX22" fmla="*/ 0 w 947376"/>
                <a:gd name="connsiteY22" fmla="*/ 601022 h 972702"/>
                <a:gd name="connsiteX23" fmla="*/ 127919 w 947376"/>
                <a:gd name="connsiteY23" fmla="*/ 517379 h 972702"/>
                <a:gd name="connsiteX24" fmla="*/ 159635 w 947376"/>
                <a:gd name="connsiteY24" fmla="*/ 338405 h 972702"/>
                <a:gd name="connsiteX25" fmla="*/ 68243 w 947376"/>
                <a:gd name="connsiteY25" fmla="*/ 215899 h 972702"/>
                <a:gd name="connsiteX26" fmla="*/ 137537 w 947376"/>
                <a:gd name="connsiteY26" fmla="*/ 133460 h 972702"/>
                <a:gd name="connsiteX27" fmla="*/ 273933 w 947376"/>
                <a:gd name="connsiteY27" fmla="*/ 202420 h 972702"/>
                <a:gd name="connsiteX28" fmla="*/ 444789 w 947376"/>
                <a:gd name="connsiteY28" fmla="*/ 140397 h 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7376" h="972702">
                  <a:moveTo>
                    <a:pt x="473688" y="365193"/>
                  </a:moveTo>
                  <a:cubicBezTo>
                    <a:pt x="406774" y="365193"/>
                    <a:pt x="352530" y="419437"/>
                    <a:pt x="352530" y="486351"/>
                  </a:cubicBezTo>
                  <a:cubicBezTo>
                    <a:pt x="352530" y="553265"/>
                    <a:pt x="406774" y="607509"/>
                    <a:pt x="473688" y="607509"/>
                  </a:cubicBezTo>
                  <a:cubicBezTo>
                    <a:pt x="540602" y="607509"/>
                    <a:pt x="594846" y="553265"/>
                    <a:pt x="594846" y="486351"/>
                  </a:cubicBezTo>
                  <a:cubicBezTo>
                    <a:pt x="594846" y="419437"/>
                    <a:pt x="540602" y="365193"/>
                    <a:pt x="473688" y="365193"/>
                  </a:cubicBezTo>
                  <a:close/>
                  <a:moveTo>
                    <a:pt x="505185" y="0"/>
                  </a:moveTo>
                  <a:lnTo>
                    <a:pt x="611225" y="18790"/>
                  </a:lnTo>
                  <a:lnTo>
                    <a:pt x="619703" y="171392"/>
                  </a:lnTo>
                  <a:cubicBezTo>
                    <a:pt x="675645" y="197328"/>
                    <a:pt x="723672" y="237696"/>
                    <a:pt x="758842" y="288346"/>
                  </a:cubicBezTo>
                  <a:lnTo>
                    <a:pt x="910628" y="270451"/>
                  </a:lnTo>
                  <a:lnTo>
                    <a:pt x="947376" y="371680"/>
                  </a:lnTo>
                  <a:lnTo>
                    <a:pt x="819457" y="455323"/>
                  </a:lnTo>
                  <a:cubicBezTo>
                    <a:pt x="824969" y="516739"/>
                    <a:pt x="814021" y="578516"/>
                    <a:pt x="787741" y="634297"/>
                  </a:cubicBezTo>
                  <a:lnTo>
                    <a:pt x="879133" y="756803"/>
                  </a:lnTo>
                  <a:lnTo>
                    <a:pt x="809839" y="839242"/>
                  </a:lnTo>
                  <a:lnTo>
                    <a:pt x="673443" y="770282"/>
                  </a:lnTo>
                  <a:cubicBezTo>
                    <a:pt x="623011" y="805763"/>
                    <a:pt x="564038" y="827171"/>
                    <a:pt x="502588" y="832305"/>
                  </a:cubicBezTo>
                  <a:lnTo>
                    <a:pt x="442191" y="972702"/>
                  </a:lnTo>
                  <a:lnTo>
                    <a:pt x="336151" y="953912"/>
                  </a:lnTo>
                  <a:lnTo>
                    <a:pt x="327673" y="801310"/>
                  </a:lnTo>
                  <a:cubicBezTo>
                    <a:pt x="271731" y="775374"/>
                    <a:pt x="223704" y="735006"/>
                    <a:pt x="188534" y="684357"/>
                  </a:cubicBezTo>
                  <a:lnTo>
                    <a:pt x="36748" y="702251"/>
                  </a:lnTo>
                  <a:lnTo>
                    <a:pt x="0" y="601022"/>
                  </a:lnTo>
                  <a:lnTo>
                    <a:pt x="127919" y="517379"/>
                  </a:lnTo>
                  <a:cubicBezTo>
                    <a:pt x="122407" y="455963"/>
                    <a:pt x="133355" y="394186"/>
                    <a:pt x="159635" y="338405"/>
                  </a:cubicBezTo>
                  <a:lnTo>
                    <a:pt x="68243" y="215899"/>
                  </a:lnTo>
                  <a:lnTo>
                    <a:pt x="137537" y="133460"/>
                  </a:lnTo>
                  <a:lnTo>
                    <a:pt x="273933" y="202420"/>
                  </a:lnTo>
                  <a:cubicBezTo>
                    <a:pt x="324365" y="166939"/>
                    <a:pt x="383339" y="145531"/>
                    <a:pt x="444789" y="140397"/>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80" name="Freeform 232">
              <a:extLst>
                <a:ext uri="{FF2B5EF4-FFF2-40B4-BE49-F238E27FC236}">
                  <a16:creationId xmlns:a16="http://schemas.microsoft.com/office/drawing/2014/main" id="{FE390F03-AD1D-452F-8ABE-DA6611582342}"/>
                </a:ext>
              </a:extLst>
            </p:cNvPr>
            <p:cNvSpPr/>
            <p:nvPr/>
          </p:nvSpPr>
          <p:spPr>
            <a:xfrm>
              <a:off x="1438793" y="1839779"/>
              <a:ext cx="489407" cy="482223"/>
            </a:xfrm>
            <a:custGeom>
              <a:avLst/>
              <a:gdLst>
                <a:gd name="connsiteX0" fmla="*/ 463067 w 926134"/>
                <a:gd name="connsiteY0" fmla="*/ 296250 h 912540"/>
                <a:gd name="connsiteX1" fmla="*/ 303047 w 926134"/>
                <a:gd name="connsiteY1" fmla="*/ 456270 h 912540"/>
                <a:gd name="connsiteX2" fmla="*/ 463067 w 926134"/>
                <a:gd name="connsiteY2" fmla="*/ 616290 h 912540"/>
                <a:gd name="connsiteX3" fmla="*/ 623087 w 926134"/>
                <a:gd name="connsiteY3" fmla="*/ 456270 h 912540"/>
                <a:gd name="connsiteX4" fmla="*/ 463067 w 926134"/>
                <a:gd name="connsiteY4" fmla="*/ 296250 h 912540"/>
                <a:gd name="connsiteX5" fmla="*/ 425144 w 926134"/>
                <a:gd name="connsiteY5" fmla="*/ 0 h 912540"/>
                <a:gd name="connsiteX6" fmla="*/ 500991 w 926134"/>
                <a:gd name="connsiteY6" fmla="*/ 0 h 912540"/>
                <a:gd name="connsiteX7" fmla="*/ 517475 w 926134"/>
                <a:gd name="connsiteY7" fmla="*/ 93549 h 912540"/>
                <a:gd name="connsiteX8" fmla="*/ 659235 w 926134"/>
                <a:gd name="connsiteY8" fmla="*/ 145173 h 912540"/>
                <a:gd name="connsiteX9" fmla="*/ 659235 w 926134"/>
                <a:gd name="connsiteY9" fmla="*/ 145174 h 912540"/>
                <a:gd name="connsiteX10" fmla="*/ 731965 w 926134"/>
                <a:gd name="connsiteY10" fmla="*/ 84112 h 912540"/>
                <a:gd name="connsiteX11" fmla="*/ 790066 w 926134"/>
                <a:gd name="connsiteY11" fmla="*/ 132890 h 912540"/>
                <a:gd name="connsiteX12" fmla="*/ 742592 w 926134"/>
                <a:gd name="connsiteY12" fmla="*/ 215155 h 912540"/>
                <a:gd name="connsiteX13" fmla="*/ 818021 w 926134"/>
                <a:gd name="connsiteY13" fmla="*/ 345871 h 912540"/>
                <a:gd name="connsiteX14" fmla="*/ 912964 w 926134"/>
                <a:gd name="connsiteY14" fmla="*/ 345868 h 912540"/>
                <a:gd name="connsiteX15" fmla="*/ 926134 w 926134"/>
                <a:gd name="connsiteY15" fmla="*/ 420601 h 912540"/>
                <a:gd name="connsiteX16" fmla="*/ 836916 w 926134"/>
                <a:gd name="connsiteY16" fmla="*/ 453088 h 912540"/>
                <a:gd name="connsiteX17" fmla="*/ 810720 w 926134"/>
                <a:gd name="connsiteY17" fmla="*/ 601731 h 912540"/>
                <a:gd name="connsiteX18" fmla="*/ 883452 w 926134"/>
                <a:gd name="connsiteY18" fmla="*/ 662789 h 912540"/>
                <a:gd name="connsiteX19" fmla="*/ 845529 w 926134"/>
                <a:gd name="connsiteY19" fmla="*/ 728508 h 912540"/>
                <a:gd name="connsiteX20" fmla="*/ 756313 w 926134"/>
                <a:gd name="connsiteY20" fmla="*/ 696017 h 912540"/>
                <a:gd name="connsiteX21" fmla="*/ 640749 w 926134"/>
                <a:gd name="connsiteY21" fmla="*/ 793037 h 912540"/>
                <a:gd name="connsiteX22" fmla="*/ 657238 w 926134"/>
                <a:gd name="connsiteY22" fmla="*/ 886585 h 912540"/>
                <a:gd name="connsiteX23" fmla="*/ 585965 w 926134"/>
                <a:gd name="connsiteY23" fmla="*/ 912540 h 912540"/>
                <a:gd name="connsiteX24" fmla="*/ 538496 w 926134"/>
                <a:gd name="connsiteY24" fmla="*/ 830273 h 912540"/>
                <a:gd name="connsiteX25" fmla="*/ 387638 w 926134"/>
                <a:gd name="connsiteY25" fmla="*/ 830273 h 912540"/>
                <a:gd name="connsiteX26" fmla="*/ 340169 w 926134"/>
                <a:gd name="connsiteY26" fmla="*/ 912540 h 912540"/>
                <a:gd name="connsiteX27" fmla="*/ 268897 w 926134"/>
                <a:gd name="connsiteY27" fmla="*/ 886585 h 912540"/>
                <a:gd name="connsiteX28" fmla="*/ 285386 w 926134"/>
                <a:gd name="connsiteY28" fmla="*/ 793037 h 912540"/>
                <a:gd name="connsiteX29" fmla="*/ 169822 w 926134"/>
                <a:gd name="connsiteY29" fmla="*/ 696016 h 912540"/>
                <a:gd name="connsiteX30" fmla="*/ 80606 w 926134"/>
                <a:gd name="connsiteY30" fmla="*/ 728508 h 912540"/>
                <a:gd name="connsiteX31" fmla="*/ 42682 w 926134"/>
                <a:gd name="connsiteY31" fmla="*/ 662789 h 912540"/>
                <a:gd name="connsiteX32" fmla="*/ 115413 w 926134"/>
                <a:gd name="connsiteY32" fmla="*/ 601731 h 912540"/>
                <a:gd name="connsiteX33" fmla="*/ 89218 w 926134"/>
                <a:gd name="connsiteY33" fmla="*/ 453088 h 912540"/>
                <a:gd name="connsiteX34" fmla="*/ 0 w 926134"/>
                <a:gd name="connsiteY34" fmla="*/ 420601 h 912540"/>
                <a:gd name="connsiteX35" fmla="*/ 13170 w 926134"/>
                <a:gd name="connsiteY35" fmla="*/ 345868 h 912540"/>
                <a:gd name="connsiteX36" fmla="*/ 108113 w 926134"/>
                <a:gd name="connsiteY36" fmla="*/ 345870 h 912540"/>
                <a:gd name="connsiteX37" fmla="*/ 183542 w 926134"/>
                <a:gd name="connsiteY37" fmla="*/ 215155 h 912540"/>
                <a:gd name="connsiteX38" fmla="*/ 136068 w 926134"/>
                <a:gd name="connsiteY38" fmla="*/ 132890 h 912540"/>
                <a:gd name="connsiteX39" fmla="*/ 194170 w 926134"/>
                <a:gd name="connsiteY39" fmla="*/ 84112 h 912540"/>
                <a:gd name="connsiteX40" fmla="*/ 266899 w 926134"/>
                <a:gd name="connsiteY40" fmla="*/ 145174 h 912540"/>
                <a:gd name="connsiteX41" fmla="*/ 408659 w 926134"/>
                <a:gd name="connsiteY41" fmla="*/ 93550 h 91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26134" h="912540">
                  <a:moveTo>
                    <a:pt x="463067" y="296250"/>
                  </a:moveTo>
                  <a:cubicBezTo>
                    <a:pt x="374690" y="296250"/>
                    <a:pt x="303047" y="367893"/>
                    <a:pt x="303047" y="456270"/>
                  </a:cubicBezTo>
                  <a:cubicBezTo>
                    <a:pt x="303047" y="544647"/>
                    <a:pt x="374690" y="616290"/>
                    <a:pt x="463067" y="616290"/>
                  </a:cubicBezTo>
                  <a:cubicBezTo>
                    <a:pt x="551444" y="616290"/>
                    <a:pt x="623087" y="544647"/>
                    <a:pt x="623087" y="456270"/>
                  </a:cubicBezTo>
                  <a:cubicBezTo>
                    <a:pt x="623087" y="367893"/>
                    <a:pt x="551444" y="296250"/>
                    <a:pt x="463067" y="296250"/>
                  </a:cubicBezTo>
                  <a:close/>
                  <a:moveTo>
                    <a:pt x="425144" y="0"/>
                  </a:moveTo>
                  <a:lnTo>
                    <a:pt x="500991" y="0"/>
                  </a:lnTo>
                  <a:lnTo>
                    <a:pt x="517475" y="93549"/>
                  </a:lnTo>
                  <a:cubicBezTo>
                    <a:pt x="567742" y="100945"/>
                    <a:pt x="615977" y="118509"/>
                    <a:pt x="659235" y="145173"/>
                  </a:cubicBezTo>
                  <a:lnTo>
                    <a:pt x="659235" y="145174"/>
                  </a:lnTo>
                  <a:lnTo>
                    <a:pt x="731965" y="84112"/>
                  </a:lnTo>
                  <a:lnTo>
                    <a:pt x="790066" y="132890"/>
                  </a:lnTo>
                  <a:lnTo>
                    <a:pt x="742592" y="215155"/>
                  </a:lnTo>
                  <a:cubicBezTo>
                    <a:pt x="776349" y="253148"/>
                    <a:pt x="802014" y="297625"/>
                    <a:pt x="818021" y="345871"/>
                  </a:cubicBezTo>
                  <a:lnTo>
                    <a:pt x="912964" y="345868"/>
                  </a:lnTo>
                  <a:lnTo>
                    <a:pt x="926134" y="420601"/>
                  </a:lnTo>
                  <a:lnTo>
                    <a:pt x="836916" y="453088"/>
                  </a:lnTo>
                  <a:cubicBezTo>
                    <a:pt x="838367" y="503902"/>
                    <a:pt x="829453" y="554478"/>
                    <a:pt x="810720" y="601731"/>
                  </a:cubicBezTo>
                  <a:lnTo>
                    <a:pt x="883452" y="662789"/>
                  </a:lnTo>
                  <a:lnTo>
                    <a:pt x="845529" y="728508"/>
                  </a:lnTo>
                  <a:lnTo>
                    <a:pt x="756313" y="696017"/>
                  </a:lnTo>
                  <a:cubicBezTo>
                    <a:pt x="724778" y="735875"/>
                    <a:pt x="685457" y="768887"/>
                    <a:pt x="640749" y="793037"/>
                  </a:cubicBezTo>
                  <a:lnTo>
                    <a:pt x="657238" y="886585"/>
                  </a:lnTo>
                  <a:lnTo>
                    <a:pt x="585965" y="912540"/>
                  </a:lnTo>
                  <a:lnTo>
                    <a:pt x="538496" y="830273"/>
                  </a:lnTo>
                  <a:cubicBezTo>
                    <a:pt x="488732" y="840525"/>
                    <a:pt x="437402" y="840525"/>
                    <a:pt x="387638" y="830273"/>
                  </a:cubicBezTo>
                  <a:lnTo>
                    <a:pt x="340169" y="912540"/>
                  </a:lnTo>
                  <a:lnTo>
                    <a:pt x="268897" y="886585"/>
                  </a:lnTo>
                  <a:lnTo>
                    <a:pt x="285386" y="793037"/>
                  </a:lnTo>
                  <a:cubicBezTo>
                    <a:pt x="240678" y="768886"/>
                    <a:pt x="201356" y="735875"/>
                    <a:pt x="169822" y="696016"/>
                  </a:cubicBezTo>
                  <a:lnTo>
                    <a:pt x="80606" y="728508"/>
                  </a:lnTo>
                  <a:lnTo>
                    <a:pt x="42682" y="662789"/>
                  </a:lnTo>
                  <a:lnTo>
                    <a:pt x="115413" y="601731"/>
                  </a:lnTo>
                  <a:cubicBezTo>
                    <a:pt x="96681" y="554478"/>
                    <a:pt x="87768" y="503902"/>
                    <a:pt x="89218" y="453088"/>
                  </a:cubicBezTo>
                  <a:lnTo>
                    <a:pt x="0" y="420601"/>
                  </a:lnTo>
                  <a:lnTo>
                    <a:pt x="13170" y="345868"/>
                  </a:lnTo>
                  <a:lnTo>
                    <a:pt x="108113" y="345870"/>
                  </a:lnTo>
                  <a:cubicBezTo>
                    <a:pt x="124121" y="297625"/>
                    <a:pt x="149787" y="253148"/>
                    <a:pt x="183542" y="215155"/>
                  </a:cubicBezTo>
                  <a:lnTo>
                    <a:pt x="136068" y="132890"/>
                  </a:lnTo>
                  <a:lnTo>
                    <a:pt x="194170" y="84112"/>
                  </a:lnTo>
                  <a:lnTo>
                    <a:pt x="266899" y="145174"/>
                  </a:lnTo>
                  <a:cubicBezTo>
                    <a:pt x="310157" y="118510"/>
                    <a:pt x="358392" y="100945"/>
                    <a:pt x="408659" y="93550"/>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81" name="Freeform 233">
              <a:extLst>
                <a:ext uri="{FF2B5EF4-FFF2-40B4-BE49-F238E27FC236}">
                  <a16:creationId xmlns:a16="http://schemas.microsoft.com/office/drawing/2014/main" id="{BC538F2A-C28E-4EB2-A80B-FBF5128008AE}"/>
                </a:ext>
              </a:extLst>
            </p:cNvPr>
            <p:cNvSpPr/>
            <p:nvPr/>
          </p:nvSpPr>
          <p:spPr>
            <a:xfrm rot="20096102">
              <a:off x="972611" y="2074118"/>
              <a:ext cx="193784" cy="198966"/>
            </a:xfrm>
            <a:custGeom>
              <a:avLst/>
              <a:gdLst>
                <a:gd name="connsiteX0" fmla="*/ 473688 w 947376"/>
                <a:gd name="connsiteY0" fmla="*/ 365193 h 972702"/>
                <a:gd name="connsiteX1" fmla="*/ 352530 w 947376"/>
                <a:gd name="connsiteY1" fmla="*/ 486351 h 972702"/>
                <a:gd name="connsiteX2" fmla="*/ 473688 w 947376"/>
                <a:gd name="connsiteY2" fmla="*/ 607509 h 972702"/>
                <a:gd name="connsiteX3" fmla="*/ 594846 w 947376"/>
                <a:gd name="connsiteY3" fmla="*/ 486351 h 972702"/>
                <a:gd name="connsiteX4" fmla="*/ 473688 w 947376"/>
                <a:gd name="connsiteY4" fmla="*/ 365193 h 972702"/>
                <a:gd name="connsiteX5" fmla="*/ 505185 w 947376"/>
                <a:gd name="connsiteY5" fmla="*/ 0 h 972702"/>
                <a:gd name="connsiteX6" fmla="*/ 611225 w 947376"/>
                <a:gd name="connsiteY6" fmla="*/ 18790 h 972702"/>
                <a:gd name="connsiteX7" fmla="*/ 619703 w 947376"/>
                <a:gd name="connsiteY7" fmla="*/ 171392 h 972702"/>
                <a:gd name="connsiteX8" fmla="*/ 758842 w 947376"/>
                <a:gd name="connsiteY8" fmla="*/ 288346 h 972702"/>
                <a:gd name="connsiteX9" fmla="*/ 910628 w 947376"/>
                <a:gd name="connsiteY9" fmla="*/ 270451 h 972702"/>
                <a:gd name="connsiteX10" fmla="*/ 947376 w 947376"/>
                <a:gd name="connsiteY10" fmla="*/ 371680 h 972702"/>
                <a:gd name="connsiteX11" fmla="*/ 819457 w 947376"/>
                <a:gd name="connsiteY11" fmla="*/ 455323 h 972702"/>
                <a:gd name="connsiteX12" fmla="*/ 787741 w 947376"/>
                <a:gd name="connsiteY12" fmla="*/ 634297 h 972702"/>
                <a:gd name="connsiteX13" fmla="*/ 879133 w 947376"/>
                <a:gd name="connsiteY13" fmla="*/ 756803 h 972702"/>
                <a:gd name="connsiteX14" fmla="*/ 809839 w 947376"/>
                <a:gd name="connsiteY14" fmla="*/ 839242 h 972702"/>
                <a:gd name="connsiteX15" fmla="*/ 673443 w 947376"/>
                <a:gd name="connsiteY15" fmla="*/ 770282 h 972702"/>
                <a:gd name="connsiteX16" fmla="*/ 502588 w 947376"/>
                <a:gd name="connsiteY16" fmla="*/ 832305 h 972702"/>
                <a:gd name="connsiteX17" fmla="*/ 442191 w 947376"/>
                <a:gd name="connsiteY17" fmla="*/ 972702 h 972702"/>
                <a:gd name="connsiteX18" fmla="*/ 336151 w 947376"/>
                <a:gd name="connsiteY18" fmla="*/ 953912 h 972702"/>
                <a:gd name="connsiteX19" fmla="*/ 327673 w 947376"/>
                <a:gd name="connsiteY19" fmla="*/ 801310 h 972702"/>
                <a:gd name="connsiteX20" fmla="*/ 188534 w 947376"/>
                <a:gd name="connsiteY20" fmla="*/ 684357 h 972702"/>
                <a:gd name="connsiteX21" fmla="*/ 36748 w 947376"/>
                <a:gd name="connsiteY21" fmla="*/ 702251 h 972702"/>
                <a:gd name="connsiteX22" fmla="*/ 0 w 947376"/>
                <a:gd name="connsiteY22" fmla="*/ 601022 h 972702"/>
                <a:gd name="connsiteX23" fmla="*/ 127919 w 947376"/>
                <a:gd name="connsiteY23" fmla="*/ 517379 h 972702"/>
                <a:gd name="connsiteX24" fmla="*/ 159635 w 947376"/>
                <a:gd name="connsiteY24" fmla="*/ 338405 h 972702"/>
                <a:gd name="connsiteX25" fmla="*/ 68243 w 947376"/>
                <a:gd name="connsiteY25" fmla="*/ 215899 h 972702"/>
                <a:gd name="connsiteX26" fmla="*/ 137537 w 947376"/>
                <a:gd name="connsiteY26" fmla="*/ 133460 h 972702"/>
                <a:gd name="connsiteX27" fmla="*/ 273933 w 947376"/>
                <a:gd name="connsiteY27" fmla="*/ 202420 h 972702"/>
                <a:gd name="connsiteX28" fmla="*/ 444789 w 947376"/>
                <a:gd name="connsiteY28" fmla="*/ 140397 h 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7376" h="972702">
                  <a:moveTo>
                    <a:pt x="473688" y="365193"/>
                  </a:moveTo>
                  <a:cubicBezTo>
                    <a:pt x="406774" y="365193"/>
                    <a:pt x="352530" y="419437"/>
                    <a:pt x="352530" y="486351"/>
                  </a:cubicBezTo>
                  <a:cubicBezTo>
                    <a:pt x="352530" y="553265"/>
                    <a:pt x="406774" y="607509"/>
                    <a:pt x="473688" y="607509"/>
                  </a:cubicBezTo>
                  <a:cubicBezTo>
                    <a:pt x="540602" y="607509"/>
                    <a:pt x="594846" y="553265"/>
                    <a:pt x="594846" y="486351"/>
                  </a:cubicBezTo>
                  <a:cubicBezTo>
                    <a:pt x="594846" y="419437"/>
                    <a:pt x="540602" y="365193"/>
                    <a:pt x="473688" y="365193"/>
                  </a:cubicBezTo>
                  <a:close/>
                  <a:moveTo>
                    <a:pt x="505185" y="0"/>
                  </a:moveTo>
                  <a:lnTo>
                    <a:pt x="611225" y="18790"/>
                  </a:lnTo>
                  <a:lnTo>
                    <a:pt x="619703" y="171392"/>
                  </a:lnTo>
                  <a:cubicBezTo>
                    <a:pt x="675645" y="197328"/>
                    <a:pt x="723672" y="237696"/>
                    <a:pt x="758842" y="288346"/>
                  </a:cubicBezTo>
                  <a:lnTo>
                    <a:pt x="910628" y="270451"/>
                  </a:lnTo>
                  <a:lnTo>
                    <a:pt x="947376" y="371680"/>
                  </a:lnTo>
                  <a:lnTo>
                    <a:pt x="819457" y="455323"/>
                  </a:lnTo>
                  <a:cubicBezTo>
                    <a:pt x="824969" y="516739"/>
                    <a:pt x="814021" y="578516"/>
                    <a:pt x="787741" y="634297"/>
                  </a:cubicBezTo>
                  <a:lnTo>
                    <a:pt x="879133" y="756803"/>
                  </a:lnTo>
                  <a:lnTo>
                    <a:pt x="809839" y="839242"/>
                  </a:lnTo>
                  <a:lnTo>
                    <a:pt x="673443" y="770282"/>
                  </a:lnTo>
                  <a:cubicBezTo>
                    <a:pt x="623011" y="805763"/>
                    <a:pt x="564038" y="827171"/>
                    <a:pt x="502588" y="832305"/>
                  </a:cubicBezTo>
                  <a:lnTo>
                    <a:pt x="442191" y="972702"/>
                  </a:lnTo>
                  <a:lnTo>
                    <a:pt x="336151" y="953912"/>
                  </a:lnTo>
                  <a:lnTo>
                    <a:pt x="327673" y="801310"/>
                  </a:lnTo>
                  <a:cubicBezTo>
                    <a:pt x="271731" y="775374"/>
                    <a:pt x="223704" y="735006"/>
                    <a:pt x="188534" y="684357"/>
                  </a:cubicBezTo>
                  <a:lnTo>
                    <a:pt x="36748" y="702251"/>
                  </a:lnTo>
                  <a:lnTo>
                    <a:pt x="0" y="601022"/>
                  </a:lnTo>
                  <a:lnTo>
                    <a:pt x="127919" y="517379"/>
                  </a:lnTo>
                  <a:cubicBezTo>
                    <a:pt x="122407" y="455963"/>
                    <a:pt x="133355" y="394186"/>
                    <a:pt x="159635" y="338405"/>
                  </a:cubicBezTo>
                  <a:lnTo>
                    <a:pt x="68243" y="215899"/>
                  </a:lnTo>
                  <a:lnTo>
                    <a:pt x="137537" y="133460"/>
                  </a:lnTo>
                  <a:lnTo>
                    <a:pt x="273933" y="202420"/>
                  </a:lnTo>
                  <a:cubicBezTo>
                    <a:pt x="324365" y="166939"/>
                    <a:pt x="383339" y="145531"/>
                    <a:pt x="444789" y="140397"/>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82" name="Freeform 234">
              <a:extLst>
                <a:ext uri="{FF2B5EF4-FFF2-40B4-BE49-F238E27FC236}">
                  <a16:creationId xmlns:a16="http://schemas.microsoft.com/office/drawing/2014/main" id="{F7FC45DD-D043-479E-97AE-979C8249E922}"/>
                </a:ext>
              </a:extLst>
            </p:cNvPr>
            <p:cNvSpPr/>
            <p:nvPr/>
          </p:nvSpPr>
          <p:spPr>
            <a:xfrm rot="20096102">
              <a:off x="516726" y="1159911"/>
              <a:ext cx="193784" cy="198966"/>
            </a:xfrm>
            <a:custGeom>
              <a:avLst/>
              <a:gdLst>
                <a:gd name="connsiteX0" fmla="*/ 473688 w 947376"/>
                <a:gd name="connsiteY0" fmla="*/ 365193 h 972702"/>
                <a:gd name="connsiteX1" fmla="*/ 352530 w 947376"/>
                <a:gd name="connsiteY1" fmla="*/ 486351 h 972702"/>
                <a:gd name="connsiteX2" fmla="*/ 473688 w 947376"/>
                <a:gd name="connsiteY2" fmla="*/ 607509 h 972702"/>
                <a:gd name="connsiteX3" fmla="*/ 594846 w 947376"/>
                <a:gd name="connsiteY3" fmla="*/ 486351 h 972702"/>
                <a:gd name="connsiteX4" fmla="*/ 473688 w 947376"/>
                <a:gd name="connsiteY4" fmla="*/ 365193 h 972702"/>
                <a:gd name="connsiteX5" fmla="*/ 505185 w 947376"/>
                <a:gd name="connsiteY5" fmla="*/ 0 h 972702"/>
                <a:gd name="connsiteX6" fmla="*/ 611225 w 947376"/>
                <a:gd name="connsiteY6" fmla="*/ 18790 h 972702"/>
                <a:gd name="connsiteX7" fmla="*/ 619703 w 947376"/>
                <a:gd name="connsiteY7" fmla="*/ 171392 h 972702"/>
                <a:gd name="connsiteX8" fmla="*/ 758842 w 947376"/>
                <a:gd name="connsiteY8" fmla="*/ 288346 h 972702"/>
                <a:gd name="connsiteX9" fmla="*/ 910628 w 947376"/>
                <a:gd name="connsiteY9" fmla="*/ 270451 h 972702"/>
                <a:gd name="connsiteX10" fmla="*/ 947376 w 947376"/>
                <a:gd name="connsiteY10" fmla="*/ 371680 h 972702"/>
                <a:gd name="connsiteX11" fmla="*/ 819457 w 947376"/>
                <a:gd name="connsiteY11" fmla="*/ 455323 h 972702"/>
                <a:gd name="connsiteX12" fmla="*/ 787741 w 947376"/>
                <a:gd name="connsiteY12" fmla="*/ 634297 h 972702"/>
                <a:gd name="connsiteX13" fmla="*/ 879133 w 947376"/>
                <a:gd name="connsiteY13" fmla="*/ 756803 h 972702"/>
                <a:gd name="connsiteX14" fmla="*/ 809839 w 947376"/>
                <a:gd name="connsiteY14" fmla="*/ 839242 h 972702"/>
                <a:gd name="connsiteX15" fmla="*/ 673443 w 947376"/>
                <a:gd name="connsiteY15" fmla="*/ 770282 h 972702"/>
                <a:gd name="connsiteX16" fmla="*/ 502588 w 947376"/>
                <a:gd name="connsiteY16" fmla="*/ 832305 h 972702"/>
                <a:gd name="connsiteX17" fmla="*/ 442191 w 947376"/>
                <a:gd name="connsiteY17" fmla="*/ 972702 h 972702"/>
                <a:gd name="connsiteX18" fmla="*/ 336151 w 947376"/>
                <a:gd name="connsiteY18" fmla="*/ 953912 h 972702"/>
                <a:gd name="connsiteX19" fmla="*/ 327673 w 947376"/>
                <a:gd name="connsiteY19" fmla="*/ 801310 h 972702"/>
                <a:gd name="connsiteX20" fmla="*/ 188534 w 947376"/>
                <a:gd name="connsiteY20" fmla="*/ 684357 h 972702"/>
                <a:gd name="connsiteX21" fmla="*/ 36748 w 947376"/>
                <a:gd name="connsiteY21" fmla="*/ 702251 h 972702"/>
                <a:gd name="connsiteX22" fmla="*/ 0 w 947376"/>
                <a:gd name="connsiteY22" fmla="*/ 601022 h 972702"/>
                <a:gd name="connsiteX23" fmla="*/ 127919 w 947376"/>
                <a:gd name="connsiteY23" fmla="*/ 517379 h 972702"/>
                <a:gd name="connsiteX24" fmla="*/ 159635 w 947376"/>
                <a:gd name="connsiteY24" fmla="*/ 338405 h 972702"/>
                <a:gd name="connsiteX25" fmla="*/ 68243 w 947376"/>
                <a:gd name="connsiteY25" fmla="*/ 215899 h 972702"/>
                <a:gd name="connsiteX26" fmla="*/ 137537 w 947376"/>
                <a:gd name="connsiteY26" fmla="*/ 133460 h 972702"/>
                <a:gd name="connsiteX27" fmla="*/ 273933 w 947376"/>
                <a:gd name="connsiteY27" fmla="*/ 202420 h 972702"/>
                <a:gd name="connsiteX28" fmla="*/ 444789 w 947376"/>
                <a:gd name="connsiteY28" fmla="*/ 140397 h 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7376" h="972702">
                  <a:moveTo>
                    <a:pt x="473688" y="365193"/>
                  </a:moveTo>
                  <a:cubicBezTo>
                    <a:pt x="406774" y="365193"/>
                    <a:pt x="352530" y="419437"/>
                    <a:pt x="352530" y="486351"/>
                  </a:cubicBezTo>
                  <a:cubicBezTo>
                    <a:pt x="352530" y="553265"/>
                    <a:pt x="406774" y="607509"/>
                    <a:pt x="473688" y="607509"/>
                  </a:cubicBezTo>
                  <a:cubicBezTo>
                    <a:pt x="540602" y="607509"/>
                    <a:pt x="594846" y="553265"/>
                    <a:pt x="594846" y="486351"/>
                  </a:cubicBezTo>
                  <a:cubicBezTo>
                    <a:pt x="594846" y="419437"/>
                    <a:pt x="540602" y="365193"/>
                    <a:pt x="473688" y="365193"/>
                  </a:cubicBezTo>
                  <a:close/>
                  <a:moveTo>
                    <a:pt x="505185" y="0"/>
                  </a:moveTo>
                  <a:lnTo>
                    <a:pt x="611225" y="18790"/>
                  </a:lnTo>
                  <a:lnTo>
                    <a:pt x="619703" y="171392"/>
                  </a:lnTo>
                  <a:cubicBezTo>
                    <a:pt x="675645" y="197328"/>
                    <a:pt x="723672" y="237696"/>
                    <a:pt x="758842" y="288346"/>
                  </a:cubicBezTo>
                  <a:lnTo>
                    <a:pt x="910628" y="270451"/>
                  </a:lnTo>
                  <a:lnTo>
                    <a:pt x="947376" y="371680"/>
                  </a:lnTo>
                  <a:lnTo>
                    <a:pt x="819457" y="455323"/>
                  </a:lnTo>
                  <a:cubicBezTo>
                    <a:pt x="824969" y="516739"/>
                    <a:pt x="814021" y="578516"/>
                    <a:pt x="787741" y="634297"/>
                  </a:cubicBezTo>
                  <a:lnTo>
                    <a:pt x="879133" y="756803"/>
                  </a:lnTo>
                  <a:lnTo>
                    <a:pt x="809839" y="839242"/>
                  </a:lnTo>
                  <a:lnTo>
                    <a:pt x="673443" y="770282"/>
                  </a:lnTo>
                  <a:cubicBezTo>
                    <a:pt x="623011" y="805763"/>
                    <a:pt x="564038" y="827171"/>
                    <a:pt x="502588" y="832305"/>
                  </a:cubicBezTo>
                  <a:lnTo>
                    <a:pt x="442191" y="972702"/>
                  </a:lnTo>
                  <a:lnTo>
                    <a:pt x="336151" y="953912"/>
                  </a:lnTo>
                  <a:lnTo>
                    <a:pt x="327673" y="801310"/>
                  </a:lnTo>
                  <a:cubicBezTo>
                    <a:pt x="271731" y="775374"/>
                    <a:pt x="223704" y="735006"/>
                    <a:pt x="188534" y="684357"/>
                  </a:cubicBezTo>
                  <a:lnTo>
                    <a:pt x="36748" y="702251"/>
                  </a:lnTo>
                  <a:lnTo>
                    <a:pt x="0" y="601022"/>
                  </a:lnTo>
                  <a:lnTo>
                    <a:pt x="127919" y="517379"/>
                  </a:lnTo>
                  <a:cubicBezTo>
                    <a:pt x="122407" y="455963"/>
                    <a:pt x="133355" y="394186"/>
                    <a:pt x="159635" y="338405"/>
                  </a:cubicBezTo>
                  <a:lnTo>
                    <a:pt x="68243" y="215899"/>
                  </a:lnTo>
                  <a:lnTo>
                    <a:pt x="137537" y="133460"/>
                  </a:lnTo>
                  <a:lnTo>
                    <a:pt x="273933" y="202420"/>
                  </a:lnTo>
                  <a:cubicBezTo>
                    <a:pt x="324365" y="166939"/>
                    <a:pt x="383339" y="145531"/>
                    <a:pt x="444789" y="140397"/>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83" name="Forme libre 210">
              <a:extLst>
                <a:ext uri="{FF2B5EF4-FFF2-40B4-BE49-F238E27FC236}">
                  <a16:creationId xmlns:a16="http://schemas.microsoft.com/office/drawing/2014/main" id="{0EFA438A-E9CD-457C-9182-432D6C37A31C}"/>
                </a:ext>
              </a:extLst>
            </p:cNvPr>
            <p:cNvSpPr/>
            <p:nvPr/>
          </p:nvSpPr>
          <p:spPr>
            <a:xfrm>
              <a:off x="854256" y="1241710"/>
              <a:ext cx="228938" cy="225578"/>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84" name="Forme libre 211">
              <a:extLst>
                <a:ext uri="{FF2B5EF4-FFF2-40B4-BE49-F238E27FC236}">
                  <a16:creationId xmlns:a16="http://schemas.microsoft.com/office/drawing/2014/main" id="{D778DF6F-C9C5-49D0-9E38-E245270618CE}"/>
                </a:ext>
              </a:extLst>
            </p:cNvPr>
            <p:cNvSpPr/>
            <p:nvPr/>
          </p:nvSpPr>
          <p:spPr>
            <a:xfrm rot="19502907">
              <a:off x="19695" y="1152647"/>
              <a:ext cx="284182" cy="284182"/>
            </a:xfrm>
            <a:custGeom>
              <a:avLst/>
              <a:gdLst>
                <a:gd name="connsiteX0" fmla="*/ 426121 w 685364"/>
                <a:gd name="connsiteY0" fmla="*/ 203823 h 685364"/>
                <a:gd name="connsiteX1" fmla="*/ 203823 w 685364"/>
                <a:gd name="connsiteY1" fmla="*/ 259243 h 685364"/>
                <a:gd name="connsiteX2" fmla="*/ 259243 w 685364"/>
                <a:gd name="connsiteY2" fmla="*/ 481541 h 685364"/>
                <a:gd name="connsiteX3" fmla="*/ 481541 w 685364"/>
                <a:gd name="connsiteY3" fmla="*/ 426121 h 685364"/>
                <a:gd name="connsiteX4" fmla="*/ 426121 w 685364"/>
                <a:gd name="connsiteY4" fmla="*/ 203823 h 685364"/>
                <a:gd name="connsiteX5" fmla="*/ 559207 w 685364"/>
                <a:gd name="connsiteY5" fmla="*/ 71998 h 685364"/>
                <a:gd name="connsiteX6" fmla="*/ 613367 w 685364"/>
                <a:gd name="connsiteY6" fmla="*/ 126158 h 685364"/>
                <a:gd name="connsiteX7" fmla="*/ 556131 w 685364"/>
                <a:gd name="connsiteY7" fmla="*/ 218571 h 685364"/>
                <a:gd name="connsiteX8" fmla="*/ 589589 w 685364"/>
                <a:gd name="connsiteY8" fmla="*/ 343441 h 685364"/>
                <a:gd name="connsiteX9" fmla="*/ 685364 w 685364"/>
                <a:gd name="connsiteY9" fmla="*/ 394855 h 685364"/>
                <a:gd name="connsiteX10" fmla="*/ 665540 w 685364"/>
                <a:gd name="connsiteY10" fmla="*/ 468839 h 685364"/>
                <a:gd name="connsiteX11" fmla="*/ 556890 w 685364"/>
                <a:gd name="connsiteY11" fmla="*/ 465478 h 685364"/>
                <a:gd name="connsiteX12" fmla="*/ 465478 w 685364"/>
                <a:gd name="connsiteY12" fmla="*/ 556888 h 685364"/>
                <a:gd name="connsiteX13" fmla="*/ 468840 w 685364"/>
                <a:gd name="connsiteY13" fmla="*/ 665540 h 685364"/>
                <a:gd name="connsiteX14" fmla="*/ 394855 w 685364"/>
                <a:gd name="connsiteY14" fmla="*/ 685364 h 685364"/>
                <a:gd name="connsiteX15" fmla="*/ 343441 w 685364"/>
                <a:gd name="connsiteY15" fmla="*/ 589589 h 685364"/>
                <a:gd name="connsiteX16" fmla="*/ 218570 w 685364"/>
                <a:gd name="connsiteY16" fmla="*/ 556130 h 685364"/>
                <a:gd name="connsiteX17" fmla="*/ 126157 w 685364"/>
                <a:gd name="connsiteY17" fmla="*/ 613366 h 685364"/>
                <a:gd name="connsiteX18" fmla="*/ 71997 w 685364"/>
                <a:gd name="connsiteY18" fmla="*/ 559206 h 685364"/>
                <a:gd name="connsiteX19" fmla="*/ 129233 w 685364"/>
                <a:gd name="connsiteY19" fmla="*/ 466793 h 685364"/>
                <a:gd name="connsiteX20" fmla="*/ 95775 w 685364"/>
                <a:gd name="connsiteY20" fmla="*/ 341923 h 685364"/>
                <a:gd name="connsiteX21" fmla="*/ 0 w 685364"/>
                <a:gd name="connsiteY21" fmla="*/ 290509 h 685364"/>
                <a:gd name="connsiteX22" fmla="*/ 19824 w 685364"/>
                <a:gd name="connsiteY22" fmla="*/ 216525 h 685364"/>
                <a:gd name="connsiteX23" fmla="*/ 128474 w 685364"/>
                <a:gd name="connsiteY23" fmla="*/ 219886 h 685364"/>
                <a:gd name="connsiteX24" fmla="*/ 219886 w 685364"/>
                <a:gd name="connsiteY24" fmla="*/ 128476 h 685364"/>
                <a:gd name="connsiteX25" fmla="*/ 216524 w 685364"/>
                <a:gd name="connsiteY25" fmla="*/ 19824 h 685364"/>
                <a:gd name="connsiteX26" fmla="*/ 290509 w 685364"/>
                <a:gd name="connsiteY26" fmla="*/ 0 h 685364"/>
                <a:gd name="connsiteX27" fmla="*/ 341923 w 685364"/>
                <a:gd name="connsiteY27" fmla="*/ 95775 h 685364"/>
                <a:gd name="connsiteX28" fmla="*/ 466794 w 685364"/>
                <a:gd name="connsiteY28" fmla="*/ 129234 h 685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85364" h="685364">
                  <a:moveTo>
                    <a:pt x="426121" y="203823"/>
                  </a:moveTo>
                  <a:cubicBezTo>
                    <a:pt x="349431" y="157740"/>
                    <a:pt x="249905" y="182553"/>
                    <a:pt x="203823" y="259243"/>
                  </a:cubicBezTo>
                  <a:cubicBezTo>
                    <a:pt x="157741" y="335933"/>
                    <a:pt x="182553" y="435459"/>
                    <a:pt x="259243" y="481541"/>
                  </a:cubicBezTo>
                  <a:cubicBezTo>
                    <a:pt x="335933" y="527624"/>
                    <a:pt x="435459" y="502811"/>
                    <a:pt x="481541" y="426121"/>
                  </a:cubicBezTo>
                  <a:cubicBezTo>
                    <a:pt x="527623" y="349431"/>
                    <a:pt x="502811" y="249905"/>
                    <a:pt x="426121" y="203823"/>
                  </a:cubicBezTo>
                  <a:close/>
                  <a:moveTo>
                    <a:pt x="559207" y="71998"/>
                  </a:moveTo>
                  <a:lnTo>
                    <a:pt x="613367" y="126158"/>
                  </a:lnTo>
                  <a:lnTo>
                    <a:pt x="556131" y="218571"/>
                  </a:lnTo>
                  <a:cubicBezTo>
                    <a:pt x="578175" y="256484"/>
                    <a:pt x="589724" y="299585"/>
                    <a:pt x="589589" y="343441"/>
                  </a:cubicBezTo>
                  <a:lnTo>
                    <a:pt x="685364" y="394855"/>
                  </a:lnTo>
                  <a:lnTo>
                    <a:pt x="665540" y="468839"/>
                  </a:lnTo>
                  <a:lnTo>
                    <a:pt x="556890" y="465478"/>
                  </a:lnTo>
                  <a:cubicBezTo>
                    <a:pt x="535079" y="503526"/>
                    <a:pt x="503526" y="535078"/>
                    <a:pt x="465478" y="556888"/>
                  </a:cubicBezTo>
                  <a:lnTo>
                    <a:pt x="468840" y="665540"/>
                  </a:lnTo>
                  <a:lnTo>
                    <a:pt x="394855" y="685364"/>
                  </a:lnTo>
                  <a:lnTo>
                    <a:pt x="343441" y="589589"/>
                  </a:lnTo>
                  <a:cubicBezTo>
                    <a:pt x="299585" y="589724"/>
                    <a:pt x="256484" y="578175"/>
                    <a:pt x="218570" y="556130"/>
                  </a:cubicBezTo>
                  <a:lnTo>
                    <a:pt x="126157" y="613366"/>
                  </a:lnTo>
                  <a:lnTo>
                    <a:pt x="71997" y="559206"/>
                  </a:lnTo>
                  <a:lnTo>
                    <a:pt x="129233" y="466793"/>
                  </a:lnTo>
                  <a:cubicBezTo>
                    <a:pt x="107189" y="428880"/>
                    <a:pt x="95640" y="385779"/>
                    <a:pt x="95775" y="341923"/>
                  </a:cubicBezTo>
                  <a:lnTo>
                    <a:pt x="0" y="290509"/>
                  </a:lnTo>
                  <a:lnTo>
                    <a:pt x="19824" y="216525"/>
                  </a:lnTo>
                  <a:lnTo>
                    <a:pt x="128474" y="219886"/>
                  </a:lnTo>
                  <a:cubicBezTo>
                    <a:pt x="150285" y="181838"/>
                    <a:pt x="181838" y="150286"/>
                    <a:pt x="219886" y="128476"/>
                  </a:cubicBezTo>
                  <a:lnTo>
                    <a:pt x="216524" y="19824"/>
                  </a:lnTo>
                  <a:lnTo>
                    <a:pt x="290509" y="0"/>
                  </a:lnTo>
                  <a:lnTo>
                    <a:pt x="341923" y="95775"/>
                  </a:lnTo>
                  <a:cubicBezTo>
                    <a:pt x="385779" y="95640"/>
                    <a:pt x="428880" y="107189"/>
                    <a:pt x="466794" y="129234"/>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85" name="Forme libre 210">
              <a:extLst>
                <a:ext uri="{FF2B5EF4-FFF2-40B4-BE49-F238E27FC236}">
                  <a16:creationId xmlns:a16="http://schemas.microsoft.com/office/drawing/2014/main" id="{AFF9D0DF-6266-44B9-92AA-19EC3A0196B0}"/>
                </a:ext>
              </a:extLst>
            </p:cNvPr>
            <p:cNvSpPr/>
            <p:nvPr/>
          </p:nvSpPr>
          <p:spPr>
            <a:xfrm>
              <a:off x="1778432" y="2324825"/>
              <a:ext cx="273060" cy="269043"/>
            </a:xfrm>
            <a:custGeom>
              <a:avLst/>
              <a:gdLst>
                <a:gd name="connsiteX0" fmla="*/ 677511 w 1355022"/>
                <a:gd name="connsiteY0" fmla="*/ 354534 h 1335136"/>
                <a:gd name="connsiteX1" fmla="*/ 353511 w 1355022"/>
                <a:gd name="connsiteY1" fmla="*/ 678534 h 1335136"/>
                <a:gd name="connsiteX2" fmla="*/ 677511 w 1355022"/>
                <a:gd name="connsiteY2" fmla="*/ 1002534 h 1335136"/>
                <a:gd name="connsiteX3" fmla="*/ 1001511 w 1355022"/>
                <a:gd name="connsiteY3" fmla="*/ 678534 h 1335136"/>
                <a:gd name="connsiteX4" fmla="*/ 677511 w 1355022"/>
                <a:gd name="connsiteY4" fmla="*/ 354534 h 1335136"/>
                <a:gd name="connsiteX5" fmla="*/ 622026 w 1355022"/>
                <a:gd name="connsiteY5" fmla="*/ 0 h 1335136"/>
                <a:gd name="connsiteX6" fmla="*/ 732997 w 1355022"/>
                <a:gd name="connsiteY6" fmla="*/ 0 h 1335136"/>
                <a:gd name="connsiteX7" fmla="*/ 757115 w 1355022"/>
                <a:gd name="connsiteY7" fmla="*/ 136872 h 1335136"/>
                <a:gd name="connsiteX8" fmla="*/ 964524 w 1355022"/>
                <a:gd name="connsiteY8" fmla="*/ 212402 h 1335136"/>
                <a:gd name="connsiteX9" fmla="*/ 964524 w 1355022"/>
                <a:gd name="connsiteY9" fmla="*/ 212403 h 1335136"/>
                <a:gd name="connsiteX10" fmla="*/ 1070934 w 1355022"/>
                <a:gd name="connsiteY10" fmla="*/ 123064 h 1335136"/>
                <a:gd name="connsiteX11" fmla="*/ 1155942 w 1355022"/>
                <a:gd name="connsiteY11" fmla="*/ 194432 h 1335136"/>
                <a:gd name="connsiteX12" fmla="*/ 1086483 w 1355022"/>
                <a:gd name="connsiteY12" fmla="*/ 314793 h 1335136"/>
                <a:gd name="connsiteX13" fmla="*/ 1196843 w 1355022"/>
                <a:gd name="connsiteY13" fmla="*/ 506043 h 1335136"/>
                <a:gd name="connsiteX14" fmla="*/ 1335753 w 1355022"/>
                <a:gd name="connsiteY14" fmla="*/ 506039 h 1335136"/>
                <a:gd name="connsiteX15" fmla="*/ 1355022 w 1355022"/>
                <a:gd name="connsiteY15" fmla="*/ 615381 h 1335136"/>
                <a:gd name="connsiteX16" fmla="*/ 1224488 w 1355022"/>
                <a:gd name="connsiteY16" fmla="*/ 662912 h 1335136"/>
                <a:gd name="connsiteX17" fmla="*/ 1186161 w 1355022"/>
                <a:gd name="connsiteY17" fmla="*/ 880392 h 1335136"/>
                <a:gd name="connsiteX18" fmla="*/ 1292574 w 1355022"/>
                <a:gd name="connsiteY18" fmla="*/ 969725 h 1335136"/>
                <a:gd name="connsiteX19" fmla="*/ 1237089 w 1355022"/>
                <a:gd name="connsiteY19" fmla="*/ 1065879 h 1335136"/>
                <a:gd name="connsiteX20" fmla="*/ 1106558 w 1355022"/>
                <a:gd name="connsiteY20" fmla="*/ 1018341 h 1335136"/>
                <a:gd name="connsiteX21" fmla="*/ 937476 w 1355022"/>
                <a:gd name="connsiteY21" fmla="*/ 1160291 h 1335136"/>
                <a:gd name="connsiteX22" fmla="*/ 961601 w 1355022"/>
                <a:gd name="connsiteY22" fmla="*/ 1297161 h 1335136"/>
                <a:gd name="connsiteX23" fmla="*/ 857322 w 1355022"/>
                <a:gd name="connsiteY23" fmla="*/ 1335136 h 1335136"/>
                <a:gd name="connsiteX24" fmla="*/ 787871 w 1355022"/>
                <a:gd name="connsiteY24" fmla="*/ 1214771 h 1335136"/>
                <a:gd name="connsiteX25" fmla="*/ 567151 w 1355022"/>
                <a:gd name="connsiteY25" fmla="*/ 1214771 h 1335136"/>
                <a:gd name="connsiteX26" fmla="*/ 497700 w 1355022"/>
                <a:gd name="connsiteY26" fmla="*/ 1335136 h 1335136"/>
                <a:gd name="connsiteX27" fmla="*/ 393422 w 1355022"/>
                <a:gd name="connsiteY27" fmla="*/ 1297161 h 1335136"/>
                <a:gd name="connsiteX28" fmla="*/ 417546 w 1355022"/>
                <a:gd name="connsiteY28" fmla="*/ 1160291 h 1335136"/>
                <a:gd name="connsiteX29" fmla="*/ 248465 w 1355022"/>
                <a:gd name="connsiteY29" fmla="*/ 1018340 h 1335136"/>
                <a:gd name="connsiteX30" fmla="*/ 117934 w 1355022"/>
                <a:gd name="connsiteY30" fmla="*/ 1065879 h 1335136"/>
                <a:gd name="connsiteX31" fmla="*/ 62448 w 1355022"/>
                <a:gd name="connsiteY31" fmla="*/ 969725 h 1335136"/>
                <a:gd name="connsiteX32" fmla="*/ 168861 w 1355022"/>
                <a:gd name="connsiteY32" fmla="*/ 880392 h 1335136"/>
                <a:gd name="connsiteX33" fmla="*/ 130534 w 1355022"/>
                <a:gd name="connsiteY33" fmla="*/ 662912 h 1335136"/>
                <a:gd name="connsiteX34" fmla="*/ 0 w 1355022"/>
                <a:gd name="connsiteY34" fmla="*/ 615381 h 1335136"/>
                <a:gd name="connsiteX35" fmla="*/ 19269 w 1355022"/>
                <a:gd name="connsiteY35" fmla="*/ 506039 h 1335136"/>
                <a:gd name="connsiteX36" fmla="*/ 158180 w 1355022"/>
                <a:gd name="connsiteY36" fmla="*/ 506042 h 1335136"/>
                <a:gd name="connsiteX37" fmla="*/ 268540 w 1355022"/>
                <a:gd name="connsiteY37" fmla="*/ 314793 h 1335136"/>
                <a:gd name="connsiteX38" fmla="*/ 199081 w 1355022"/>
                <a:gd name="connsiteY38" fmla="*/ 194432 h 1335136"/>
                <a:gd name="connsiteX39" fmla="*/ 284089 w 1355022"/>
                <a:gd name="connsiteY39" fmla="*/ 123064 h 1335136"/>
                <a:gd name="connsiteX40" fmla="*/ 390498 w 1355022"/>
                <a:gd name="connsiteY40" fmla="*/ 212403 h 1335136"/>
                <a:gd name="connsiteX41" fmla="*/ 597907 w 1355022"/>
                <a:gd name="connsiteY41" fmla="*/ 136873 h 1335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355022" h="1335136">
                  <a:moveTo>
                    <a:pt x="677511" y="354534"/>
                  </a:moveTo>
                  <a:cubicBezTo>
                    <a:pt x="498571" y="354534"/>
                    <a:pt x="353511" y="499594"/>
                    <a:pt x="353511" y="678534"/>
                  </a:cubicBezTo>
                  <a:cubicBezTo>
                    <a:pt x="353511" y="857474"/>
                    <a:pt x="498571" y="1002534"/>
                    <a:pt x="677511" y="1002534"/>
                  </a:cubicBezTo>
                  <a:cubicBezTo>
                    <a:pt x="856451" y="1002534"/>
                    <a:pt x="1001511" y="857474"/>
                    <a:pt x="1001511" y="678534"/>
                  </a:cubicBezTo>
                  <a:cubicBezTo>
                    <a:pt x="1001511" y="499594"/>
                    <a:pt x="856451" y="354534"/>
                    <a:pt x="677511" y="354534"/>
                  </a:cubicBezTo>
                  <a:close/>
                  <a:moveTo>
                    <a:pt x="622026" y="0"/>
                  </a:moveTo>
                  <a:lnTo>
                    <a:pt x="732997" y="0"/>
                  </a:lnTo>
                  <a:lnTo>
                    <a:pt x="757115" y="136872"/>
                  </a:lnTo>
                  <a:cubicBezTo>
                    <a:pt x="830661" y="147692"/>
                    <a:pt x="901233" y="173391"/>
                    <a:pt x="964524" y="212402"/>
                  </a:cubicBezTo>
                  <a:lnTo>
                    <a:pt x="964524" y="212403"/>
                  </a:lnTo>
                  <a:lnTo>
                    <a:pt x="1070934" y="123064"/>
                  </a:lnTo>
                  <a:lnTo>
                    <a:pt x="1155942" y="194432"/>
                  </a:lnTo>
                  <a:lnTo>
                    <a:pt x="1086483" y="314793"/>
                  </a:lnTo>
                  <a:cubicBezTo>
                    <a:pt x="1135872" y="370381"/>
                    <a:pt x="1173422" y="435455"/>
                    <a:pt x="1196843" y="506043"/>
                  </a:cubicBezTo>
                  <a:lnTo>
                    <a:pt x="1335753" y="506039"/>
                  </a:lnTo>
                  <a:lnTo>
                    <a:pt x="1355022" y="615381"/>
                  </a:lnTo>
                  <a:lnTo>
                    <a:pt x="1224488" y="662912"/>
                  </a:lnTo>
                  <a:cubicBezTo>
                    <a:pt x="1226610" y="737258"/>
                    <a:pt x="1213569" y="811256"/>
                    <a:pt x="1186161" y="880392"/>
                  </a:cubicBezTo>
                  <a:lnTo>
                    <a:pt x="1292574" y="969725"/>
                  </a:lnTo>
                  <a:lnTo>
                    <a:pt x="1237089" y="1065879"/>
                  </a:lnTo>
                  <a:lnTo>
                    <a:pt x="1106558" y="1018341"/>
                  </a:lnTo>
                  <a:cubicBezTo>
                    <a:pt x="1060419" y="1076657"/>
                    <a:pt x="1002889" y="1124957"/>
                    <a:pt x="937476" y="1160291"/>
                  </a:cubicBezTo>
                  <a:lnTo>
                    <a:pt x="961601" y="1297161"/>
                  </a:lnTo>
                  <a:lnTo>
                    <a:pt x="857322" y="1335136"/>
                  </a:lnTo>
                  <a:lnTo>
                    <a:pt x="787871" y="1214771"/>
                  </a:lnTo>
                  <a:cubicBezTo>
                    <a:pt x="715061" y="1229771"/>
                    <a:pt x="639960" y="1229771"/>
                    <a:pt x="567151" y="1214771"/>
                  </a:cubicBezTo>
                  <a:lnTo>
                    <a:pt x="497700" y="1335136"/>
                  </a:lnTo>
                  <a:lnTo>
                    <a:pt x="393422" y="1297161"/>
                  </a:lnTo>
                  <a:lnTo>
                    <a:pt x="417546" y="1160291"/>
                  </a:lnTo>
                  <a:cubicBezTo>
                    <a:pt x="352134" y="1124956"/>
                    <a:pt x="294603" y="1076657"/>
                    <a:pt x="248465" y="1018340"/>
                  </a:cubicBezTo>
                  <a:lnTo>
                    <a:pt x="117934" y="1065879"/>
                  </a:lnTo>
                  <a:lnTo>
                    <a:pt x="62448" y="969725"/>
                  </a:lnTo>
                  <a:lnTo>
                    <a:pt x="168861" y="880392"/>
                  </a:lnTo>
                  <a:cubicBezTo>
                    <a:pt x="141454" y="811256"/>
                    <a:pt x="128413" y="737258"/>
                    <a:pt x="130534" y="662912"/>
                  </a:cubicBezTo>
                  <a:lnTo>
                    <a:pt x="0" y="615381"/>
                  </a:lnTo>
                  <a:lnTo>
                    <a:pt x="19269" y="506039"/>
                  </a:lnTo>
                  <a:lnTo>
                    <a:pt x="158180" y="506042"/>
                  </a:lnTo>
                  <a:cubicBezTo>
                    <a:pt x="181601" y="435454"/>
                    <a:pt x="219152" y="370381"/>
                    <a:pt x="268540" y="314793"/>
                  </a:cubicBezTo>
                  <a:lnTo>
                    <a:pt x="199081" y="194432"/>
                  </a:lnTo>
                  <a:lnTo>
                    <a:pt x="284089" y="123064"/>
                  </a:lnTo>
                  <a:lnTo>
                    <a:pt x="390498" y="212403"/>
                  </a:lnTo>
                  <a:cubicBezTo>
                    <a:pt x="453789" y="173392"/>
                    <a:pt x="524361" y="147693"/>
                    <a:pt x="597907" y="136873"/>
                  </a:cubicBezTo>
                  <a:close/>
                </a:path>
              </a:pathLst>
            </a:custGeom>
            <a:grp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90000"/>
                </a:lnSpc>
                <a:spcBef>
                  <a:spcPts val="0"/>
                </a:spcBef>
                <a:spcAft>
                  <a:spcPct val="3500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86" name="Freeform 238">
              <a:extLst>
                <a:ext uri="{FF2B5EF4-FFF2-40B4-BE49-F238E27FC236}">
                  <a16:creationId xmlns:a16="http://schemas.microsoft.com/office/drawing/2014/main" id="{0214EA77-E000-4A7A-B89F-081F983620CC}"/>
                </a:ext>
              </a:extLst>
            </p:cNvPr>
            <p:cNvSpPr/>
            <p:nvPr/>
          </p:nvSpPr>
          <p:spPr>
            <a:xfrm rot="20096102">
              <a:off x="1716520" y="2803879"/>
              <a:ext cx="193785" cy="198966"/>
            </a:xfrm>
            <a:custGeom>
              <a:avLst/>
              <a:gdLst>
                <a:gd name="connsiteX0" fmla="*/ 473688 w 947376"/>
                <a:gd name="connsiteY0" fmla="*/ 365193 h 972702"/>
                <a:gd name="connsiteX1" fmla="*/ 352530 w 947376"/>
                <a:gd name="connsiteY1" fmla="*/ 486351 h 972702"/>
                <a:gd name="connsiteX2" fmla="*/ 473688 w 947376"/>
                <a:gd name="connsiteY2" fmla="*/ 607509 h 972702"/>
                <a:gd name="connsiteX3" fmla="*/ 594846 w 947376"/>
                <a:gd name="connsiteY3" fmla="*/ 486351 h 972702"/>
                <a:gd name="connsiteX4" fmla="*/ 473688 w 947376"/>
                <a:gd name="connsiteY4" fmla="*/ 365193 h 972702"/>
                <a:gd name="connsiteX5" fmla="*/ 505185 w 947376"/>
                <a:gd name="connsiteY5" fmla="*/ 0 h 972702"/>
                <a:gd name="connsiteX6" fmla="*/ 611225 w 947376"/>
                <a:gd name="connsiteY6" fmla="*/ 18790 h 972702"/>
                <a:gd name="connsiteX7" fmla="*/ 619703 w 947376"/>
                <a:gd name="connsiteY7" fmla="*/ 171392 h 972702"/>
                <a:gd name="connsiteX8" fmla="*/ 758842 w 947376"/>
                <a:gd name="connsiteY8" fmla="*/ 288346 h 972702"/>
                <a:gd name="connsiteX9" fmla="*/ 910628 w 947376"/>
                <a:gd name="connsiteY9" fmla="*/ 270451 h 972702"/>
                <a:gd name="connsiteX10" fmla="*/ 947376 w 947376"/>
                <a:gd name="connsiteY10" fmla="*/ 371680 h 972702"/>
                <a:gd name="connsiteX11" fmla="*/ 819457 w 947376"/>
                <a:gd name="connsiteY11" fmla="*/ 455323 h 972702"/>
                <a:gd name="connsiteX12" fmla="*/ 787741 w 947376"/>
                <a:gd name="connsiteY12" fmla="*/ 634297 h 972702"/>
                <a:gd name="connsiteX13" fmla="*/ 879133 w 947376"/>
                <a:gd name="connsiteY13" fmla="*/ 756803 h 972702"/>
                <a:gd name="connsiteX14" fmla="*/ 809839 w 947376"/>
                <a:gd name="connsiteY14" fmla="*/ 839242 h 972702"/>
                <a:gd name="connsiteX15" fmla="*/ 673443 w 947376"/>
                <a:gd name="connsiteY15" fmla="*/ 770282 h 972702"/>
                <a:gd name="connsiteX16" fmla="*/ 502588 w 947376"/>
                <a:gd name="connsiteY16" fmla="*/ 832305 h 972702"/>
                <a:gd name="connsiteX17" fmla="*/ 442191 w 947376"/>
                <a:gd name="connsiteY17" fmla="*/ 972702 h 972702"/>
                <a:gd name="connsiteX18" fmla="*/ 336151 w 947376"/>
                <a:gd name="connsiteY18" fmla="*/ 953912 h 972702"/>
                <a:gd name="connsiteX19" fmla="*/ 327673 w 947376"/>
                <a:gd name="connsiteY19" fmla="*/ 801310 h 972702"/>
                <a:gd name="connsiteX20" fmla="*/ 188534 w 947376"/>
                <a:gd name="connsiteY20" fmla="*/ 684357 h 972702"/>
                <a:gd name="connsiteX21" fmla="*/ 36748 w 947376"/>
                <a:gd name="connsiteY21" fmla="*/ 702251 h 972702"/>
                <a:gd name="connsiteX22" fmla="*/ 0 w 947376"/>
                <a:gd name="connsiteY22" fmla="*/ 601022 h 972702"/>
                <a:gd name="connsiteX23" fmla="*/ 127919 w 947376"/>
                <a:gd name="connsiteY23" fmla="*/ 517379 h 972702"/>
                <a:gd name="connsiteX24" fmla="*/ 159635 w 947376"/>
                <a:gd name="connsiteY24" fmla="*/ 338405 h 972702"/>
                <a:gd name="connsiteX25" fmla="*/ 68243 w 947376"/>
                <a:gd name="connsiteY25" fmla="*/ 215899 h 972702"/>
                <a:gd name="connsiteX26" fmla="*/ 137537 w 947376"/>
                <a:gd name="connsiteY26" fmla="*/ 133460 h 972702"/>
                <a:gd name="connsiteX27" fmla="*/ 273933 w 947376"/>
                <a:gd name="connsiteY27" fmla="*/ 202420 h 972702"/>
                <a:gd name="connsiteX28" fmla="*/ 444789 w 947376"/>
                <a:gd name="connsiteY28" fmla="*/ 140397 h 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47376" h="972702">
                  <a:moveTo>
                    <a:pt x="473688" y="365193"/>
                  </a:moveTo>
                  <a:cubicBezTo>
                    <a:pt x="406774" y="365193"/>
                    <a:pt x="352530" y="419437"/>
                    <a:pt x="352530" y="486351"/>
                  </a:cubicBezTo>
                  <a:cubicBezTo>
                    <a:pt x="352530" y="553265"/>
                    <a:pt x="406774" y="607509"/>
                    <a:pt x="473688" y="607509"/>
                  </a:cubicBezTo>
                  <a:cubicBezTo>
                    <a:pt x="540602" y="607509"/>
                    <a:pt x="594846" y="553265"/>
                    <a:pt x="594846" y="486351"/>
                  </a:cubicBezTo>
                  <a:cubicBezTo>
                    <a:pt x="594846" y="419437"/>
                    <a:pt x="540602" y="365193"/>
                    <a:pt x="473688" y="365193"/>
                  </a:cubicBezTo>
                  <a:close/>
                  <a:moveTo>
                    <a:pt x="505185" y="0"/>
                  </a:moveTo>
                  <a:lnTo>
                    <a:pt x="611225" y="18790"/>
                  </a:lnTo>
                  <a:lnTo>
                    <a:pt x="619703" y="171392"/>
                  </a:lnTo>
                  <a:cubicBezTo>
                    <a:pt x="675645" y="197328"/>
                    <a:pt x="723672" y="237696"/>
                    <a:pt x="758842" y="288346"/>
                  </a:cubicBezTo>
                  <a:lnTo>
                    <a:pt x="910628" y="270451"/>
                  </a:lnTo>
                  <a:lnTo>
                    <a:pt x="947376" y="371680"/>
                  </a:lnTo>
                  <a:lnTo>
                    <a:pt x="819457" y="455323"/>
                  </a:lnTo>
                  <a:cubicBezTo>
                    <a:pt x="824969" y="516739"/>
                    <a:pt x="814021" y="578516"/>
                    <a:pt x="787741" y="634297"/>
                  </a:cubicBezTo>
                  <a:lnTo>
                    <a:pt x="879133" y="756803"/>
                  </a:lnTo>
                  <a:lnTo>
                    <a:pt x="809839" y="839242"/>
                  </a:lnTo>
                  <a:lnTo>
                    <a:pt x="673443" y="770282"/>
                  </a:lnTo>
                  <a:cubicBezTo>
                    <a:pt x="623011" y="805763"/>
                    <a:pt x="564038" y="827171"/>
                    <a:pt x="502588" y="832305"/>
                  </a:cubicBezTo>
                  <a:lnTo>
                    <a:pt x="442191" y="972702"/>
                  </a:lnTo>
                  <a:lnTo>
                    <a:pt x="336151" y="953912"/>
                  </a:lnTo>
                  <a:lnTo>
                    <a:pt x="327673" y="801310"/>
                  </a:lnTo>
                  <a:cubicBezTo>
                    <a:pt x="271731" y="775374"/>
                    <a:pt x="223704" y="735006"/>
                    <a:pt x="188534" y="684357"/>
                  </a:cubicBezTo>
                  <a:lnTo>
                    <a:pt x="36748" y="702251"/>
                  </a:lnTo>
                  <a:lnTo>
                    <a:pt x="0" y="601022"/>
                  </a:lnTo>
                  <a:lnTo>
                    <a:pt x="127919" y="517379"/>
                  </a:lnTo>
                  <a:cubicBezTo>
                    <a:pt x="122407" y="455963"/>
                    <a:pt x="133355" y="394186"/>
                    <a:pt x="159635" y="338405"/>
                  </a:cubicBezTo>
                  <a:lnTo>
                    <a:pt x="68243" y="215899"/>
                  </a:lnTo>
                  <a:lnTo>
                    <a:pt x="137537" y="133460"/>
                  </a:lnTo>
                  <a:lnTo>
                    <a:pt x="273933" y="202420"/>
                  </a:lnTo>
                  <a:cubicBezTo>
                    <a:pt x="324365" y="166939"/>
                    <a:pt x="383339" y="145531"/>
                    <a:pt x="444789" y="140397"/>
                  </a:cubicBezTo>
                  <a:close/>
                </a:path>
              </a:pathLst>
            </a:custGeom>
            <a:grp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grpSp>
      <p:grpSp>
        <p:nvGrpSpPr>
          <p:cNvPr id="95" name="Group 97">
            <a:extLst>
              <a:ext uri="{FF2B5EF4-FFF2-40B4-BE49-F238E27FC236}">
                <a16:creationId xmlns:a16="http://schemas.microsoft.com/office/drawing/2014/main" id="{1CE8E3CE-C287-429A-AC9C-DAC27FABF465}"/>
              </a:ext>
            </a:extLst>
          </p:cNvPr>
          <p:cNvGrpSpPr>
            <a:grpSpLocks noChangeAspect="1"/>
          </p:cNvGrpSpPr>
          <p:nvPr/>
        </p:nvGrpSpPr>
        <p:grpSpPr bwMode="auto">
          <a:xfrm>
            <a:off x="3300889" y="1926443"/>
            <a:ext cx="356594" cy="329814"/>
            <a:chOff x="0" y="-6353"/>
            <a:chExt cx="3622" cy="3350"/>
          </a:xfrm>
          <a:solidFill>
            <a:schemeClr val="bg1"/>
          </a:solidFill>
        </p:grpSpPr>
        <p:sp>
          <p:nvSpPr>
            <p:cNvPr id="96" name="Freeform 98">
              <a:extLst>
                <a:ext uri="{FF2B5EF4-FFF2-40B4-BE49-F238E27FC236}">
                  <a16:creationId xmlns:a16="http://schemas.microsoft.com/office/drawing/2014/main" id="{ABBF7A75-E69E-4ED5-A74D-9629E940AA50}"/>
                </a:ext>
              </a:extLst>
            </p:cNvPr>
            <p:cNvSpPr>
              <a:spLocks noEditPoints="1"/>
            </p:cNvSpPr>
            <p:nvPr/>
          </p:nvSpPr>
          <p:spPr bwMode="auto">
            <a:xfrm>
              <a:off x="360" y="-6353"/>
              <a:ext cx="3262" cy="3350"/>
            </a:xfrm>
            <a:custGeom>
              <a:avLst/>
              <a:gdLst/>
              <a:ahLst/>
              <a:cxnLst>
                <a:cxn ang="0">
                  <a:pos x="3244" y="144"/>
                </a:cxn>
                <a:cxn ang="0">
                  <a:pos x="3210" y="86"/>
                </a:cxn>
                <a:cxn ang="0">
                  <a:pos x="3160" y="42"/>
                </a:cxn>
                <a:cxn ang="0">
                  <a:pos x="3098" y="12"/>
                </a:cxn>
                <a:cxn ang="0">
                  <a:pos x="3030" y="0"/>
                </a:cxn>
                <a:cxn ang="0">
                  <a:pos x="186" y="6"/>
                </a:cxn>
                <a:cxn ang="0">
                  <a:pos x="124" y="30"/>
                </a:cxn>
                <a:cxn ang="0">
                  <a:pos x="70" y="70"/>
                </a:cxn>
                <a:cxn ang="0">
                  <a:pos x="30" y="126"/>
                </a:cxn>
                <a:cxn ang="0">
                  <a:pos x="6" y="190"/>
                </a:cxn>
                <a:cxn ang="0">
                  <a:pos x="232" y="238"/>
                </a:cxn>
                <a:cxn ang="0">
                  <a:pos x="3030" y="2132"/>
                </a:cxn>
                <a:cxn ang="0">
                  <a:pos x="1266" y="2606"/>
                </a:cxn>
                <a:cxn ang="0">
                  <a:pos x="1228" y="2948"/>
                </a:cxn>
                <a:cxn ang="0">
                  <a:pos x="1128" y="3046"/>
                </a:cxn>
                <a:cxn ang="0">
                  <a:pos x="1082" y="3112"/>
                </a:cxn>
                <a:cxn ang="0">
                  <a:pos x="1056" y="3174"/>
                </a:cxn>
                <a:cxn ang="0">
                  <a:pos x="1032" y="3276"/>
                </a:cxn>
                <a:cxn ang="0">
                  <a:pos x="2236" y="3350"/>
                </a:cxn>
                <a:cxn ang="0">
                  <a:pos x="2224" y="3238"/>
                </a:cxn>
                <a:cxn ang="0">
                  <a:pos x="2194" y="3144"/>
                </a:cxn>
                <a:cxn ang="0">
                  <a:pos x="2164" y="3088"/>
                </a:cxn>
                <a:cxn ang="0">
                  <a:pos x="2142" y="3058"/>
                </a:cxn>
                <a:cxn ang="0">
                  <a:pos x="2034" y="2950"/>
                </a:cxn>
                <a:cxn ang="0">
                  <a:pos x="3030" y="2606"/>
                </a:cxn>
                <a:cxn ang="0">
                  <a:pos x="3098" y="2594"/>
                </a:cxn>
                <a:cxn ang="0">
                  <a:pos x="3160" y="2564"/>
                </a:cxn>
                <a:cxn ang="0">
                  <a:pos x="3210" y="2518"/>
                </a:cxn>
                <a:cxn ang="0">
                  <a:pos x="3244" y="2460"/>
                </a:cxn>
                <a:cxn ang="0">
                  <a:pos x="3262" y="2392"/>
                </a:cxn>
                <a:cxn ang="0">
                  <a:pos x="3262" y="214"/>
                </a:cxn>
                <a:cxn ang="0">
                  <a:pos x="1748" y="2380"/>
                </a:cxn>
                <a:cxn ang="0">
                  <a:pos x="1728" y="2434"/>
                </a:cxn>
                <a:cxn ang="0">
                  <a:pos x="1678" y="2476"/>
                </a:cxn>
                <a:cxn ang="0">
                  <a:pos x="1630" y="2486"/>
                </a:cxn>
                <a:cxn ang="0">
                  <a:pos x="1586" y="2476"/>
                </a:cxn>
                <a:cxn ang="0">
                  <a:pos x="1534" y="2434"/>
                </a:cxn>
                <a:cxn ang="0">
                  <a:pos x="1516" y="2380"/>
                </a:cxn>
                <a:cxn ang="0">
                  <a:pos x="1518" y="2344"/>
                </a:cxn>
                <a:cxn ang="0">
                  <a:pos x="1548" y="2284"/>
                </a:cxn>
                <a:cxn ang="0">
                  <a:pos x="1608" y="2252"/>
                </a:cxn>
                <a:cxn ang="0">
                  <a:pos x="1644" y="2250"/>
                </a:cxn>
                <a:cxn ang="0">
                  <a:pos x="1696" y="2270"/>
                </a:cxn>
                <a:cxn ang="0">
                  <a:pos x="1738" y="2322"/>
                </a:cxn>
                <a:cxn ang="0">
                  <a:pos x="1748" y="2368"/>
                </a:cxn>
              </a:cxnLst>
              <a:rect l="0" t="0" r="r" b="b"/>
              <a:pathLst>
                <a:path w="3262" h="3350">
                  <a:moveTo>
                    <a:pt x="3258" y="190"/>
                  </a:moveTo>
                  <a:lnTo>
                    <a:pt x="3252" y="166"/>
                  </a:lnTo>
                  <a:lnTo>
                    <a:pt x="3244" y="144"/>
                  </a:lnTo>
                  <a:lnTo>
                    <a:pt x="3234" y="126"/>
                  </a:lnTo>
                  <a:lnTo>
                    <a:pt x="3224" y="106"/>
                  </a:lnTo>
                  <a:lnTo>
                    <a:pt x="3210" y="86"/>
                  </a:lnTo>
                  <a:lnTo>
                    <a:pt x="3194" y="70"/>
                  </a:lnTo>
                  <a:lnTo>
                    <a:pt x="3178" y="56"/>
                  </a:lnTo>
                  <a:lnTo>
                    <a:pt x="3160" y="42"/>
                  </a:lnTo>
                  <a:lnTo>
                    <a:pt x="3140" y="30"/>
                  </a:lnTo>
                  <a:lnTo>
                    <a:pt x="3120" y="20"/>
                  </a:lnTo>
                  <a:lnTo>
                    <a:pt x="3098" y="12"/>
                  </a:lnTo>
                  <a:lnTo>
                    <a:pt x="3078" y="6"/>
                  </a:lnTo>
                  <a:lnTo>
                    <a:pt x="3054" y="2"/>
                  </a:lnTo>
                  <a:lnTo>
                    <a:pt x="3030" y="0"/>
                  </a:lnTo>
                  <a:lnTo>
                    <a:pt x="232" y="0"/>
                  </a:lnTo>
                  <a:lnTo>
                    <a:pt x="210" y="2"/>
                  </a:lnTo>
                  <a:lnTo>
                    <a:pt x="186" y="6"/>
                  </a:lnTo>
                  <a:lnTo>
                    <a:pt x="164" y="12"/>
                  </a:lnTo>
                  <a:lnTo>
                    <a:pt x="142" y="20"/>
                  </a:lnTo>
                  <a:lnTo>
                    <a:pt x="124" y="30"/>
                  </a:lnTo>
                  <a:lnTo>
                    <a:pt x="104" y="42"/>
                  </a:lnTo>
                  <a:lnTo>
                    <a:pt x="84" y="56"/>
                  </a:lnTo>
                  <a:lnTo>
                    <a:pt x="70" y="70"/>
                  </a:lnTo>
                  <a:lnTo>
                    <a:pt x="54" y="86"/>
                  </a:lnTo>
                  <a:lnTo>
                    <a:pt x="40" y="106"/>
                  </a:lnTo>
                  <a:lnTo>
                    <a:pt x="30" y="126"/>
                  </a:lnTo>
                  <a:lnTo>
                    <a:pt x="20" y="144"/>
                  </a:lnTo>
                  <a:lnTo>
                    <a:pt x="12" y="166"/>
                  </a:lnTo>
                  <a:lnTo>
                    <a:pt x="6" y="190"/>
                  </a:lnTo>
                  <a:lnTo>
                    <a:pt x="2" y="214"/>
                  </a:lnTo>
                  <a:lnTo>
                    <a:pt x="0" y="238"/>
                  </a:lnTo>
                  <a:lnTo>
                    <a:pt x="232" y="238"/>
                  </a:lnTo>
                  <a:lnTo>
                    <a:pt x="932" y="238"/>
                  </a:lnTo>
                  <a:lnTo>
                    <a:pt x="3030" y="238"/>
                  </a:lnTo>
                  <a:lnTo>
                    <a:pt x="3030" y="2132"/>
                  </a:lnTo>
                  <a:lnTo>
                    <a:pt x="932" y="2132"/>
                  </a:lnTo>
                  <a:lnTo>
                    <a:pt x="932" y="2606"/>
                  </a:lnTo>
                  <a:lnTo>
                    <a:pt x="1266" y="2606"/>
                  </a:lnTo>
                  <a:lnTo>
                    <a:pt x="1266" y="2920"/>
                  </a:lnTo>
                  <a:lnTo>
                    <a:pt x="1266" y="2920"/>
                  </a:lnTo>
                  <a:lnTo>
                    <a:pt x="1228" y="2948"/>
                  </a:lnTo>
                  <a:lnTo>
                    <a:pt x="1192" y="2978"/>
                  </a:lnTo>
                  <a:lnTo>
                    <a:pt x="1160" y="3012"/>
                  </a:lnTo>
                  <a:lnTo>
                    <a:pt x="1128" y="3046"/>
                  </a:lnTo>
                  <a:lnTo>
                    <a:pt x="1114" y="3064"/>
                  </a:lnTo>
                  <a:lnTo>
                    <a:pt x="1098" y="3088"/>
                  </a:lnTo>
                  <a:lnTo>
                    <a:pt x="1082" y="3112"/>
                  </a:lnTo>
                  <a:lnTo>
                    <a:pt x="1078" y="3120"/>
                  </a:lnTo>
                  <a:lnTo>
                    <a:pt x="1068" y="3144"/>
                  </a:lnTo>
                  <a:lnTo>
                    <a:pt x="1056" y="3174"/>
                  </a:lnTo>
                  <a:lnTo>
                    <a:pt x="1046" y="3206"/>
                  </a:lnTo>
                  <a:lnTo>
                    <a:pt x="1036" y="3238"/>
                  </a:lnTo>
                  <a:lnTo>
                    <a:pt x="1032" y="3276"/>
                  </a:lnTo>
                  <a:lnTo>
                    <a:pt x="1028" y="3312"/>
                  </a:lnTo>
                  <a:lnTo>
                    <a:pt x="1026" y="3350"/>
                  </a:lnTo>
                  <a:lnTo>
                    <a:pt x="2236" y="3350"/>
                  </a:lnTo>
                  <a:lnTo>
                    <a:pt x="2234" y="3312"/>
                  </a:lnTo>
                  <a:lnTo>
                    <a:pt x="2230" y="3276"/>
                  </a:lnTo>
                  <a:lnTo>
                    <a:pt x="2224" y="3238"/>
                  </a:lnTo>
                  <a:lnTo>
                    <a:pt x="2216" y="3206"/>
                  </a:lnTo>
                  <a:lnTo>
                    <a:pt x="2206" y="3174"/>
                  </a:lnTo>
                  <a:lnTo>
                    <a:pt x="2194" y="3144"/>
                  </a:lnTo>
                  <a:lnTo>
                    <a:pt x="2184" y="3120"/>
                  </a:lnTo>
                  <a:lnTo>
                    <a:pt x="2180" y="3112"/>
                  </a:lnTo>
                  <a:lnTo>
                    <a:pt x="2164" y="3088"/>
                  </a:lnTo>
                  <a:lnTo>
                    <a:pt x="2146" y="3064"/>
                  </a:lnTo>
                  <a:lnTo>
                    <a:pt x="2142" y="3058"/>
                  </a:lnTo>
                  <a:lnTo>
                    <a:pt x="2142" y="3058"/>
                  </a:lnTo>
                  <a:lnTo>
                    <a:pt x="2110" y="3020"/>
                  </a:lnTo>
                  <a:lnTo>
                    <a:pt x="2074" y="2984"/>
                  </a:lnTo>
                  <a:lnTo>
                    <a:pt x="2034" y="2950"/>
                  </a:lnTo>
                  <a:lnTo>
                    <a:pt x="1994" y="2920"/>
                  </a:lnTo>
                  <a:lnTo>
                    <a:pt x="1994" y="2606"/>
                  </a:lnTo>
                  <a:lnTo>
                    <a:pt x="3030" y="2606"/>
                  </a:lnTo>
                  <a:lnTo>
                    <a:pt x="3054" y="2604"/>
                  </a:lnTo>
                  <a:lnTo>
                    <a:pt x="3078" y="2600"/>
                  </a:lnTo>
                  <a:lnTo>
                    <a:pt x="3098" y="2594"/>
                  </a:lnTo>
                  <a:lnTo>
                    <a:pt x="3120" y="2586"/>
                  </a:lnTo>
                  <a:lnTo>
                    <a:pt x="3140" y="2576"/>
                  </a:lnTo>
                  <a:lnTo>
                    <a:pt x="3160" y="2564"/>
                  </a:lnTo>
                  <a:lnTo>
                    <a:pt x="3178" y="2550"/>
                  </a:lnTo>
                  <a:lnTo>
                    <a:pt x="3194" y="2536"/>
                  </a:lnTo>
                  <a:lnTo>
                    <a:pt x="3210" y="2518"/>
                  </a:lnTo>
                  <a:lnTo>
                    <a:pt x="3224" y="2500"/>
                  </a:lnTo>
                  <a:lnTo>
                    <a:pt x="3234" y="2480"/>
                  </a:lnTo>
                  <a:lnTo>
                    <a:pt x="3244" y="2460"/>
                  </a:lnTo>
                  <a:lnTo>
                    <a:pt x="3252" y="2438"/>
                  </a:lnTo>
                  <a:lnTo>
                    <a:pt x="3258" y="2416"/>
                  </a:lnTo>
                  <a:lnTo>
                    <a:pt x="3262" y="2392"/>
                  </a:lnTo>
                  <a:lnTo>
                    <a:pt x="3262" y="2368"/>
                  </a:lnTo>
                  <a:lnTo>
                    <a:pt x="3262" y="238"/>
                  </a:lnTo>
                  <a:lnTo>
                    <a:pt x="3262" y="214"/>
                  </a:lnTo>
                  <a:lnTo>
                    <a:pt x="3258" y="190"/>
                  </a:lnTo>
                  <a:close/>
                  <a:moveTo>
                    <a:pt x="1748" y="2368"/>
                  </a:moveTo>
                  <a:lnTo>
                    <a:pt x="1748" y="2380"/>
                  </a:lnTo>
                  <a:lnTo>
                    <a:pt x="1746" y="2390"/>
                  </a:lnTo>
                  <a:lnTo>
                    <a:pt x="1738" y="2414"/>
                  </a:lnTo>
                  <a:lnTo>
                    <a:pt x="1728" y="2434"/>
                  </a:lnTo>
                  <a:lnTo>
                    <a:pt x="1714" y="2452"/>
                  </a:lnTo>
                  <a:lnTo>
                    <a:pt x="1696" y="2466"/>
                  </a:lnTo>
                  <a:lnTo>
                    <a:pt x="1678" y="2476"/>
                  </a:lnTo>
                  <a:lnTo>
                    <a:pt x="1656" y="2484"/>
                  </a:lnTo>
                  <a:lnTo>
                    <a:pt x="1644" y="2486"/>
                  </a:lnTo>
                  <a:lnTo>
                    <a:pt x="1630" y="2486"/>
                  </a:lnTo>
                  <a:lnTo>
                    <a:pt x="1620" y="2486"/>
                  </a:lnTo>
                  <a:lnTo>
                    <a:pt x="1608" y="2484"/>
                  </a:lnTo>
                  <a:lnTo>
                    <a:pt x="1586" y="2476"/>
                  </a:lnTo>
                  <a:lnTo>
                    <a:pt x="1566" y="2466"/>
                  </a:lnTo>
                  <a:lnTo>
                    <a:pt x="1548" y="2452"/>
                  </a:lnTo>
                  <a:lnTo>
                    <a:pt x="1534" y="2434"/>
                  </a:lnTo>
                  <a:lnTo>
                    <a:pt x="1524" y="2414"/>
                  </a:lnTo>
                  <a:lnTo>
                    <a:pt x="1518" y="2390"/>
                  </a:lnTo>
                  <a:lnTo>
                    <a:pt x="1516" y="2380"/>
                  </a:lnTo>
                  <a:lnTo>
                    <a:pt x="1516" y="2368"/>
                  </a:lnTo>
                  <a:lnTo>
                    <a:pt x="1516" y="2356"/>
                  </a:lnTo>
                  <a:lnTo>
                    <a:pt x="1518" y="2344"/>
                  </a:lnTo>
                  <a:lnTo>
                    <a:pt x="1524" y="2322"/>
                  </a:lnTo>
                  <a:lnTo>
                    <a:pt x="1534" y="2302"/>
                  </a:lnTo>
                  <a:lnTo>
                    <a:pt x="1548" y="2284"/>
                  </a:lnTo>
                  <a:lnTo>
                    <a:pt x="1566" y="2270"/>
                  </a:lnTo>
                  <a:lnTo>
                    <a:pt x="1586" y="2258"/>
                  </a:lnTo>
                  <a:lnTo>
                    <a:pt x="1608" y="2252"/>
                  </a:lnTo>
                  <a:lnTo>
                    <a:pt x="1620" y="2250"/>
                  </a:lnTo>
                  <a:lnTo>
                    <a:pt x="1630" y="2250"/>
                  </a:lnTo>
                  <a:lnTo>
                    <a:pt x="1644" y="2250"/>
                  </a:lnTo>
                  <a:lnTo>
                    <a:pt x="1656" y="2252"/>
                  </a:lnTo>
                  <a:lnTo>
                    <a:pt x="1678" y="2258"/>
                  </a:lnTo>
                  <a:lnTo>
                    <a:pt x="1696" y="2270"/>
                  </a:lnTo>
                  <a:lnTo>
                    <a:pt x="1714" y="2284"/>
                  </a:lnTo>
                  <a:lnTo>
                    <a:pt x="1728" y="2302"/>
                  </a:lnTo>
                  <a:lnTo>
                    <a:pt x="1738" y="2322"/>
                  </a:lnTo>
                  <a:lnTo>
                    <a:pt x="1746" y="2344"/>
                  </a:lnTo>
                  <a:lnTo>
                    <a:pt x="1748" y="2356"/>
                  </a:lnTo>
                  <a:lnTo>
                    <a:pt x="1748" y="23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97" name="Freeform 99">
              <a:extLst>
                <a:ext uri="{FF2B5EF4-FFF2-40B4-BE49-F238E27FC236}">
                  <a16:creationId xmlns:a16="http://schemas.microsoft.com/office/drawing/2014/main" id="{328566D6-6F66-4032-BC64-965090947D54}"/>
                </a:ext>
              </a:extLst>
            </p:cNvPr>
            <p:cNvSpPr>
              <a:spLocks noEditPoints="1"/>
            </p:cNvSpPr>
            <p:nvPr/>
          </p:nvSpPr>
          <p:spPr bwMode="auto">
            <a:xfrm>
              <a:off x="0" y="-5957"/>
              <a:ext cx="1120" cy="2954"/>
            </a:xfrm>
            <a:custGeom>
              <a:avLst/>
              <a:gdLst/>
              <a:ahLst/>
              <a:cxnLst>
                <a:cxn ang="0">
                  <a:pos x="1110" y="160"/>
                </a:cxn>
                <a:cxn ang="0">
                  <a:pos x="1092" y="118"/>
                </a:cxn>
                <a:cxn ang="0">
                  <a:pos x="1068" y="82"/>
                </a:cxn>
                <a:cxn ang="0">
                  <a:pos x="1038" y="52"/>
                </a:cxn>
                <a:cxn ang="0">
                  <a:pos x="1002" y="26"/>
                </a:cxn>
                <a:cxn ang="0">
                  <a:pos x="962" y="10"/>
                </a:cxn>
                <a:cxn ang="0">
                  <a:pos x="918" y="0"/>
                </a:cxn>
                <a:cxn ang="0">
                  <a:pos x="224" y="0"/>
                </a:cxn>
                <a:cxn ang="0">
                  <a:pos x="178" y="4"/>
                </a:cxn>
                <a:cxn ang="0">
                  <a:pos x="138" y="16"/>
                </a:cxn>
                <a:cxn ang="0">
                  <a:pos x="98" y="40"/>
                </a:cxn>
                <a:cxn ang="0">
                  <a:pos x="66" y="66"/>
                </a:cxn>
                <a:cxn ang="0">
                  <a:pos x="38" y="100"/>
                </a:cxn>
                <a:cxn ang="0">
                  <a:pos x="18" y="138"/>
                </a:cxn>
                <a:cxn ang="0">
                  <a:pos x="4" y="182"/>
                </a:cxn>
                <a:cxn ang="0">
                  <a:pos x="0" y="226"/>
                </a:cxn>
                <a:cxn ang="0">
                  <a:pos x="0" y="2750"/>
                </a:cxn>
                <a:cxn ang="0">
                  <a:pos x="10" y="2794"/>
                </a:cxn>
                <a:cxn ang="0">
                  <a:pos x="26" y="2834"/>
                </a:cxn>
                <a:cxn ang="0">
                  <a:pos x="50" y="2872"/>
                </a:cxn>
                <a:cxn ang="0">
                  <a:pos x="82" y="2902"/>
                </a:cxn>
                <a:cxn ang="0">
                  <a:pos x="118" y="2926"/>
                </a:cxn>
                <a:cxn ang="0">
                  <a:pos x="158" y="2942"/>
                </a:cxn>
                <a:cxn ang="0">
                  <a:pos x="200" y="2952"/>
                </a:cxn>
                <a:cxn ang="0">
                  <a:pos x="896" y="2954"/>
                </a:cxn>
                <a:cxn ang="0">
                  <a:pos x="940" y="2948"/>
                </a:cxn>
                <a:cxn ang="0">
                  <a:pos x="982" y="2934"/>
                </a:cxn>
                <a:cxn ang="0">
                  <a:pos x="1022" y="2914"/>
                </a:cxn>
                <a:cxn ang="0">
                  <a:pos x="1054" y="2886"/>
                </a:cxn>
                <a:cxn ang="0">
                  <a:pos x="1080" y="2852"/>
                </a:cxn>
                <a:cxn ang="0">
                  <a:pos x="1102" y="2816"/>
                </a:cxn>
                <a:cxn ang="0">
                  <a:pos x="1116" y="2772"/>
                </a:cxn>
                <a:cxn ang="0">
                  <a:pos x="1120" y="2726"/>
                </a:cxn>
                <a:cxn ang="0">
                  <a:pos x="1118" y="204"/>
                </a:cxn>
                <a:cxn ang="0">
                  <a:pos x="448" y="2158"/>
                </a:cxn>
                <a:cxn ang="0">
                  <a:pos x="446" y="2180"/>
                </a:cxn>
                <a:cxn ang="0">
                  <a:pos x="430" y="2222"/>
                </a:cxn>
                <a:cxn ang="0">
                  <a:pos x="398" y="2254"/>
                </a:cxn>
                <a:cxn ang="0">
                  <a:pos x="358" y="2270"/>
                </a:cxn>
                <a:cxn ang="0">
                  <a:pos x="336" y="2272"/>
                </a:cxn>
                <a:cxn ang="0">
                  <a:pos x="312" y="2270"/>
                </a:cxn>
                <a:cxn ang="0">
                  <a:pos x="274" y="2254"/>
                </a:cxn>
                <a:cxn ang="0">
                  <a:pos x="242" y="2222"/>
                </a:cxn>
                <a:cxn ang="0">
                  <a:pos x="226" y="2180"/>
                </a:cxn>
                <a:cxn ang="0">
                  <a:pos x="224" y="2158"/>
                </a:cxn>
                <a:cxn ang="0">
                  <a:pos x="226" y="2136"/>
                </a:cxn>
                <a:cxn ang="0">
                  <a:pos x="242" y="2094"/>
                </a:cxn>
                <a:cxn ang="0">
                  <a:pos x="274" y="2064"/>
                </a:cxn>
                <a:cxn ang="0">
                  <a:pos x="312" y="2048"/>
                </a:cxn>
                <a:cxn ang="0">
                  <a:pos x="336" y="2046"/>
                </a:cxn>
                <a:cxn ang="0">
                  <a:pos x="358" y="2048"/>
                </a:cxn>
                <a:cxn ang="0">
                  <a:pos x="398" y="2064"/>
                </a:cxn>
                <a:cxn ang="0">
                  <a:pos x="430" y="2094"/>
                </a:cxn>
                <a:cxn ang="0">
                  <a:pos x="446" y="2136"/>
                </a:cxn>
                <a:cxn ang="0">
                  <a:pos x="448" y="2158"/>
                </a:cxn>
                <a:cxn ang="0">
                  <a:pos x="180" y="908"/>
                </a:cxn>
                <a:cxn ang="0">
                  <a:pos x="948" y="676"/>
                </a:cxn>
                <a:cxn ang="0">
                  <a:pos x="948" y="456"/>
                </a:cxn>
                <a:cxn ang="0">
                  <a:pos x="180" y="224"/>
                </a:cxn>
                <a:cxn ang="0">
                  <a:pos x="948" y="456"/>
                </a:cxn>
              </a:cxnLst>
              <a:rect l="0" t="0" r="r" b="b"/>
              <a:pathLst>
                <a:path w="1120" h="2954">
                  <a:moveTo>
                    <a:pt x="1116" y="182"/>
                  </a:moveTo>
                  <a:lnTo>
                    <a:pt x="1110" y="160"/>
                  </a:lnTo>
                  <a:lnTo>
                    <a:pt x="1102" y="138"/>
                  </a:lnTo>
                  <a:lnTo>
                    <a:pt x="1092" y="118"/>
                  </a:lnTo>
                  <a:lnTo>
                    <a:pt x="1080" y="100"/>
                  </a:lnTo>
                  <a:lnTo>
                    <a:pt x="1068" y="82"/>
                  </a:lnTo>
                  <a:lnTo>
                    <a:pt x="1054" y="66"/>
                  </a:lnTo>
                  <a:lnTo>
                    <a:pt x="1038" y="52"/>
                  </a:lnTo>
                  <a:lnTo>
                    <a:pt x="1022" y="40"/>
                  </a:lnTo>
                  <a:lnTo>
                    <a:pt x="1002" y="26"/>
                  </a:lnTo>
                  <a:lnTo>
                    <a:pt x="982" y="16"/>
                  </a:lnTo>
                  <a:lnTo>
                    <a:pt x="962" y="10"/>
                  </a:lnTo>
                  <a:lnTo>
                    <a:pt x="940" y="4"/>
                  </a:lnTo>
                  <a:lnTo>
                    <a:pt x="918" y="0"/>
                  </a:lnTo>
                  <a:lnTo>
                    <a:pt x="896" y="0"/>
                  </a:lnTo>
                  <a:lnTo>
                    <a:pt x="224" y="0"/>
                  </a:lnTo>
                  <a:lnTo>
                    <a:pt x="200" y="0"/>
                  </a:lnTo>
                  <a:lnTo>
                    <a:pt x="178" y="4"/>
                  </a:lnTo>
                  <a:lnTo>
                    <a:pt x="158" y="10"/>
                  </a:lnTo>
                  <a:lnTo>
                    <a:pt x="138" y="16"/>
                  </a:lnTo>
                  <a:lnTo>
                    <a:pt x="118" y="26"/>
                  </a:lnTo>
                  <a:lnTo>
                    <a:pt x="98" y="40"/>
                  </a:lnTo>
                  <a:lnTo>
                    <a:pt x="82" y="52"/>
                  </a:lnTo>
                  <a:lnTo>
                    <a:pt x="66" y="66"/>
                  </a:lnTo>
                  <a:lnTo>
                    <a:pt x="50" y="82"/>
                  </a:lnTo>
                  <a:lnTo>
                    <a:pt x="38" y="100"/>
                  </a:lnTo>
                  <a:lnTo>
                    <a:pt x="26" y="118"/>
                  </a:lnTo>
                  <a:lnTo>
                    <a:pt x="18" y="138"/>
                  </a:lnTo>
                  <a:lnTo>
                    <a:pt x="10" y="160"/>
                  </a:lnTo>
                  <a:lnTo>
                    <a:pt x="4" y="182"/>
                  </a:lnTo>
                  <a:lnTo>
                    <a:pt x="0" y="204"/>
                  </a:lnTo>
                  <a:lnTo>
                    <a:pt x="0" y="226"/>
                  </a:lnTo>
                  <a:lnTo>
                    <a:pt x="0" y="2726"/>
                  </a:lnTo>
                  <a:lnTo>
                    <a:pt x="0" y="2750"/>
                  </a:lnTo>
                  <a:lnTo>
                    <a:pt x="4" y="2772"/>
                  </a:lnTo>
                  <a:lnTo>
                    <a:pt x="10" y="2794"/>
                  </a:lnTo>
                  <a:lnTo>
                    <a:pt x="18" y="2816"/>
                  </a:lnTo>
                  <a:lnTo>
                    <a:pt x="26" y="2834"/>
                  </a:lnTo>
                  <a:lnTo>
                    <a:pt x="38" y="2852"/>
                  </a:lnTo>
                  <a:lnTo>
                    <a:pt x="50" y="2872"/>
                  </a:lnTo>
                  <a:lnTo>
                    <a:pt x="66" y="2886"/>
                  </a:lnTo>
                  <a:lnTo>
                    <a:pt x="82" y="2902"/>
                  </a:lnTo>
                  <a:lnTo>
                    <a:pt x="98" y="2914"/>
                  </a:lnTo>
                  <a:lnTo>
                    <a:pt x="118" y="2926"/>
                  </a:lnTo>
                  <a:lnTo>
                    <a:pt x="138" y="2934"/>
                  </a:lnTo>
                  <a:lnTo>
                    <a:pt x="158" y="2942"/>
                  </a:lnTo>
                  <a:lnTo>
                    <a:pt x="178" y="2948"/>
                  </a:lnTo>
                  <a:lnTo>
                    <a:pt x="200" y="2952"/>
                  </a:lnTo>
                  <a:lnTo>
                    <a:pt x="224" y="2954"/>
                  </a:lnTo>
                  <a:lnTo>
                    <a:pt x="896" y="2954"/>
                  </a:lnTo>
                  <a:lnTo>
                    <a:pt x="918" y="2952"/>
                  </a:lnTo>
                  <a:lnTo>
                    <a:pt x="940" y="2948"/>
                  </a:lnTo>
                  <a:lnTo>
                    <a:pt x="962" y="2942"/>
                  </a:lnTo>
                  <a:lnTo>
                    <a:pt x="982" y="2934"/>
                  </a:lnTo>
                  <a:lnTo>
                    <a:pt x="1002" y="2926"/>
                  </a:lnTo>
                  <a:lnTo>
                    <a:pt x="1022" y="2914"/>
                  </a:lnTo>
                  <a:lnTo>
                    <a:pt x="1038" y="2902"/>
                  </a:lnTo>
                  <a:lnTo>
                    <a:pt x="1054" y="2886"/>
                  </a:lnTo>
                  <a:lnTo>
                    <a:pt x="1068" y="2872"/>
                  </a:lnTo>
                  <a:lnTo>
                    <a:pt x="1080" y="2852"/>
                  </a:lnTo>
                  <a:lnTo>
                    <a:pt x="1092" y="2834"/>
                  </a:lnTo>
                  <a:lnTo>
                    <a:pt x="1102" y="2816"/>
                  </a:lnTo>
                  <a:lnTo>
                    <a:pt x="1110" y="2794"/>
                  </a:lnTo>
                  <a:lnTo>
                    <a:pt x="1116" y="2772"/>
                  </a:lnTo>
                  <a:lnTo>
                    <a:pt x="1118" y="2750"/>
                  </a:lnTo>
                  <a:lnTo>
                    <a:pt x="1120" y="2726"/>
                  </a:lnTo>
                  <a:lnTo>
                    <a:pt x="1120" y="226"/>
                  </a:lnTo>
                  <a:lnTo>
                    <a:pt x="1118" y="204"/>
                  </a:lnTo>
                  <a:lnTo>
                    <a:pt x="1116" y="182"/>
                  </a:lnTo>
                  <a:close/>
                  <a:moveTo>
                    <a:pt x="448" y="2158"/>
                  </a:moveTo>
                  <a:lnTo>
                    <a:pt x="448" y="2168"/>
                  </a:lnTo>
                  <a:lnTo>
                    <a:pt x="446" y="2180"/>
                  </a:lnTo>
                  <a:lnTo>
                    <a:pt x="438" y="2202"/>
                  </a:lnTo>
                  <a:lnTo>
                    <a:pt x="430" y="2222"/>
                  </a:lnTo>
                  <a:lnTo>
                    <a:pt x="414" y="2238"/>
                  </a:lnTo>
                  <a:lnTo>
                    <a:pt x="398" y="2254"/>
                  </a:lnTo>
                  <a:lnTo>
                    <a:pt x="380" y="2262"/>
                  </a:lnTo>
                  <a:lnTo>
                    <a:pt x="358" y="2270"/>
                  </a:lnTo>
                  <a:lnTo>
                    <a:pt x="348" y="2272"/>
                  </a:lnTo>
                  <a:lnTo>
                    <a:pt x="336" y="2272"/>
                  </a:lnTo>
                  <a:lnTo>
                    <a:pt x="324" y="2272"/>
                  </a:lnTo>
                  <a:lnTo>
                    <a:pt x="312" y="2270"/>
                  </a:lnTo>
                  <a:lnTo>
                    <a:pt x="292" y="2262"/>
                  </a:lnTo>
                  <a:lnTo>
                    <a:pt x="274" y="2254"/>
                  </a:lnTo>
                  <a:lnTo>
                    <a:pt x="258" y="2238"/>
                  </a:lnTo>
                  <a:lnTo>
                    <a:pt x="242" y="2222"/>
                  </a:lnTo>
                  <a:lnTo>
                    <a:pt x="234" y="2202"/>
                  </a:lnTo>
                  <a:lnTo>
                    <a:pt x="226" y="2180"/>
                  </a:lnTo>
                  <a:lnTo>
                    <a:pt x="224" y="2168"/>
                  </a:lnTo>
                  <a:lnTo>
                    <a:pt x="224" y="2158"/>
                  </a:lnTo>
                  <a:lnTo>
                    <a:pt x="224" y="2146"/>
                  </a:lnTo>
                  <a:lnTo>
                    <a:pt x="226" y="2136"/>
                  </a:lnTo>
                  <a:lnTo>
                    <a:pt x="234" y="2114"/>
                  </a:lnTo>
                  <a:lnTo>
                    <a:pt x="242" y="2094"/>
                  </a:lnTo>
                  <a:lnTo>
                    <a:pt x="258" y="2078"/>
                  </a:lnTo>
                  <a:lnTo>
                    <a:pt x="274" y="2064"/>
                  </a:lnTo>
                  <a:lnTo>
                    <a:pt x="292" y="2052"/>
                  </a:lnTo>
                  <a:lnTo>
                    <a:pt x="312" y="2048"/>
                  </a:lnTo>
                  <a:lnTo>
                    <a:pt x="324" y="2046"/>
                  </a:lnTo>
                  <a:lnTo>
                    <a:pt x="336" y="2046"/>
                  </a:lnTo>
                  <a:lnTo>
                    <a:pt x="348" y="2046"/>
                  </a:lnTo>
                  <a:lnTo>
                    <a:pt x="358" y="2048"/>
                  </a:lnTo>
                  <a:lnTo>
                    <a:pt x="380" y="2052"/>
                  </a:lnTo>
                  <a:lnTo>
                    <a:pt x="398" y="2064"/>
                  </a:lnTo>
                  <a:lnTo>
                    <a:pt x="414" y="2078"/>
                  </a:lnTo>
                  <a:lnTo>
                    <a:pt x="430" y="2094"/>
                  </a:lnTo>
                  <a:lnTo>
                    <a:pt x="438" y="2114"/>
                  </a:lnTo>
                  <a:lnTo>
                    <a:pt x="446" y="2136"/>
                  </a:lnTo>
                  <a:lnTo>
                    <a:pt x="448" y="2146"/>
                  </a:lnTo>
                  <a:lnTo>
                    <a:pt x="448" y="2158"/>
                  </a:lnTo>
                  <a:close/>
                  <a:moveTo>
                    <a:pt x="948" y="908"/>
                  </a:moveTo>
                  <a:lnTo>
                    <a:pt x="180" y="908"/>
                  </a:lnTo>
                  <a:lnTo>
                    <a:pt x="180" y="676"/>
                  </a:lnTo>
                  <a:lnTo>
                    <a:pt x="948" y="676"/>
                  </a:lnTo>
                  <a:lnTo>
                    <a:pt x="948" y="908"/>
                  </a:lnTo>
                  <a:close/>
                  <a:moveTo>
                    <a:pt x="948" y="456"/>
                  </a:moveTo>
                  <a:lnTo>
                    <a:pt x="180" y="456"/>
                  </a:lnTo>
                  <a:lnTo>
                    <a:pt x="180" y="224"/>
                  </a:lnTo>
                  <a:lnTo>
                    <a:pt x="948" y="224"/>
                  </a:lnTo>
                  <a:lnTo>
                    <a:pt x="948" y="45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98" name="Group 26">
            <a:extLst>
              <a:ext uri="{FF2B5EF4-FFF2-40B4-BE49-F238E27FC236}">
                <a16:creationId xmlns:a16="http://schemas.microsoft.com/office/drawing/2014/main" id="{E96CB736-7C78-4D27-8716-1DBB15B6096C}"/>
              </a:ext>
            </a:extLst>
          </p:cNvPr>
          <p:cNvGrpSpPr>
            <a:grpSpLocks noChangeAspect="1"/>
          </p:cNvGrpSpPr>
          <p:nvPr/>
        </p:nvGrpSpPr>
        <p:grpSpPr bwMode="auto">
          <a:xfrm>
            <a:off x="6102103" y="1935554"/>
            <a:ext cx="427511" cy="341719"/>
            <a:chOff x="205" y="-4158"/>
            <a:chExt cx="4116" cy="3290"/>
          </a:xfrm>
          <a:solidFill>
            <a:schemeClr val="bg1"/>
          </a:solidFill>
        </p:grpSpPr>
        <p:sp>
          <p:nvSpPr>
            <p:cNvPr id="99" name="Freeform 27">
              <a:extLst>
                <a:ext uri="{FF2B5EF4-FFF2-40B4-BE49-F238E27FC236}">
                  <a16:creationId xmlns:a16="http://schemas.microsoft.com/office/drawing/2014/main" id="{40383810-8334-4F7B-AA66-49C9917C9920}"/>
                </a:ext>
              </a:extLst>
            </p:cNvPr>
            <p:cNvSpPr>
              <a:spLocks/>
            </p:cNvSpPr>
            <p:nvPr/>
          </p:nvSpPr>
          <p:spPr bwMode="auto">
            <a:xfrm>
              <a:off x="205" y="-2894"/>
              <a:ext cx="1816" cy="1450"/>
            </a:xfrm>
            <a:custGeom>
              <a:avLst/>
              <a:gdLst/>
              <a:ahLst/>
              <a:cxnLst>
                <a:cxn ang="0">
                  <a:pos x="1166" y="524"/>
                </a:cxn>
                <a:cxn ang="0">
                  <a:pos x="1238" y="474"/>
                </a:cxn>
                <a:cxn ang="0">
                  <a:pos x="1314" y="430"/>
                </a:cxn>
                <a:cxn ang="0">
                  <a:pos x="1400" y="390"/>
                </a:cxn>
                <a:cxn ang="0">
                  <a:pos x="1484" y="362"/>
                </a:cxn>
                <a:cxn ang="0">
                  <a:pos x="1526" y="352"/>
                </a:cxn>
                <a:cxn ang="0">
                  <a:pos x="1572" y="340"/>
                </a:cxn>
                <a:cxn ang="0">
                  <a:pos x="1618" y="332"/>
                </a:cxn>
                <a:cxn ang="0">
                  <a:pos x="1662" y="326"/>
                </a:cxn>
                <a:cxn ang="0">
                  <a:pos x="1712" y="326"/>
                </a:cxn>
                <a:cxn ang="0">
                  <a:pos x="1758" y="322"/>
                </a:cxn>
                <a:cxn ang="0">
                  <a:pos x="1816" y="322"/>
                </a:cxn>
                <a:cxn ang="0">
                  <a:pos x="1750" y="300"/>
                </a:cxn>
                <a:cxn ang="0">
                  <a:pos x="1690" y="276"/>
                </a:cxn>
                <a:cxn ang="0">
                  <a:pos x="1632" y="242"/>
                </a:cxn>
                <a:cxn ang="0">
                  <a:pos x="1576" y="206"/>
                </a:cxn>
                <a:cxn ang="0">
                  <a:pos x="1526" y="162"/>
                </a:cxn>
                <a:cxn ang="0">
                  <a:pos x="1476" y="116"/>
                </a:cxn>
                <a:cxn ang="0">
                  <a:pos x="1434" y="68"/>
                </a:cxn>
                <a:cxn ang="0">
                  <a:pos x="1400" y="14"/>
                </a:cxn>
                <a:cxn ang="0">
                  <a:pos x="1322" y="4"/>
                </a:cxn>
                <a:cxn ang="0">
                  <a:pos x="1246" y="0"/>
                </a:cxn>
                <a:cxn ang="0">
                  <a:pos x="780" y="0"/>
                </a:cxn>
                <a:cxn ang="0">
                  <a:pos x="700" y="4"/>
                </a:cxn>
                <a:cxn ang="0">
                  <a:pos x="622" y="14"/>
                </a:cxn>
                <a:cxn ang="0">
                  <a:pos x="546" y="32"/>
                </a:cxn>
                <a:cxn ang="0">
                  <a:pos x="474" y="58"/>
                </a:cxn>
                <a:cxn ang="0">
                  <a:pos x="408" y="86"/>
                </a:cxn>
                <a:cxn ang="0">
                  <a:pos x="344" y="124"/>
                </a:cxn>
                <a:cxn ang="0">
                  <a:pos x="282" y="166"/>
                </a:cxn>
                <a:cxn ang="0">
                  <a:pos x="230" y="214"/>
                </a:cxn>
                <a:cxn ang="0">
                  <a:pos x="180" y="264"/>
                </a:cxn>
                <a:cxn ang="0">
                  <a:pos x="134" y="322"/>
                </a:cxn>
                <a:cxn ang="0">
                  <a:pos x="96" y="384"/>
                </a:cxn>
                <a:cxn ang="0">
                  <a:pos x="60" y="446"/>
                </a:cxn>
                <a:cxn ang="0">
                  <a:pos x="34" y="514"/>
                </a:cxn>
                <a:cxn ang="0">
                  <a:pos x="16" y="582"/>
                </a:cxn>
                <a:cxn ang="0">
                  <a:pos x="4" y="654"/>
                </a:cxn>
                <a:cxn ang="0">
                  <a:pos x="0" y="730"/>
                </a:cxn>
                <a:cxn ang="0">
                  <a:pos x="0" y="1306"/>
                </a:cxn>
                <a:cxn ang="0">
                  <a:pos x="4" y="1306"/>
                </a:cxn>
                <a:cxn ang="0">
                  <a:pos x="104" y="1336"/>
                </a:cxn>
                <a:cxn ang="0">
                  <a:pos x="198" y="1360"/>
                </a:cxn>
                <a:cxn ang="0">
                  <a:pos x="302" y="1382"/>
                </a:cxn>
                <a:cxn ang="0">
                  <a:pos x="406" y="1404"/>
                </a:cxn>
                <a:cxn ang="0">
                  <a:pos x="508" y="1418"/>
                </a:cxn>
                <a:cxn ang="0">
                  <a:pos x="612" y="1432"/>
                </a:cxn>
                <a:cxn ang="0">
                  <a:pos x="718" y="1444"/>
                </a:cxn>
                <a:cxn ang="0">
                  <a:pos x="826" y="1450"/>
                </a:cxn>
                <a:cxn ang="0">
                  <a:pos x="826" y="1204"/>
                </a:cxn>
                <a:cxn ang="0">
                  <a:pos x="830" y="1158"/>
                </a:cxn>
                <a:cxn ang="0">
                  <a:pos x="834" y="1114"/>
                </a:cxn>
                <a:cxn ang="0">
                  <a:pos x="838" y="1070"/>
                </a:cxn>
                <a:cxn ang="0">
                  <a:pos x="844" y="1028"/>
                </a:cxn>
                <a:cxn ang="0">
                  <a:pos x="856" y="984"/>
                </a:cxn>
                <a:cxn ang="0">
                  <a:pos x="868" y="940"/>
                </a:cxn>
                <a:cxn ang="0">
                  <a:pos x="902" y="862"/>
                </a:cxn>
                <a:cxn ang="0">
                  <a:pos x="940" y="786"/>
                </a:cxn>
                <a:cxn ang="0">
                  <a:pos x="986" y="712"/>
                </a:cxn>
                <a:cxn ang="0">
                  <a:pos x="1040" y="644"/>
                </a:cxn>
                <a:cxn ang="0">
                  <a:pos x="1100" y="582"/>
                </a:cxn>
                <a:cxn ang="0">
                  <a:pos x="1166" y="524"/>
                </a:cxn>
              </a:cxnLst>
              <a:rect l="0" t="0" r="r" b="b"/>
              <a:pathLst>
                <a:path w="1816" h="1450">
                  <a:moveTo>
                    <a:pt x="1166" y="524"/>
                  </a:moveTo>
                  <a:lnTo>
                    <a:pt x="1238" y="474"/>
                  </a:lnTo>
                  <a:lnTo>
                    <a:pt x="1314" y="430"/>
                  </a:lnTo>
                  <a:lnTo>
                    <a:pt x="1400" y="390"/>
                  </a:lnTo>
                  <a:lnTo>
                    <a:pt x="1484" y="362"/>
                  </a:lnTo>
                  <a:lnTo>
                    <a:pt x="1526" y="352"/>
                  </a:lnTo>
                  <a:lnTo>
                    <a:pt x="1572" y="340"/>
                  </a:lnTo>
                  <a:lnTo>
                    <a:pt x="1618" y="332"/>
                  </a:lnTo>
                  <a:lnTo>
                    <a:pt x="1662" y="326"/>
                  </a:lnTo>
                  <a:lnTo>
                    <a:pt x="1712" y="326"/>
                  </a:lnTo>
                  <a:lnTo>
                    <a:pt x="1758" y="322"/>
                  </a:lnTo>
                  <a:lnTo>
                    <a:pt x="1816" y="322"/>
                  </a:lnTo>
                  <a:lnTo>
                    <a:pt x="1750" y="300"/>
                  </a:lnTo>
                  <a:lnTo>
                    <a:pt x="1690" y="276"/>
                  </a:lnTo>
                  <a:lnTo>
                    <a:pt x="1632" y="242"/>
                  </a:lnTo>
                  <a:lnTo>
                    <a:pt x="1576" y="206"/>
                  </a:lnTo>
                  <a:lnTo>
                    <a:pt x="1526" y="162"/>
                  </a:lnTo>
                  <a:lnTo>
                    <a:pt x="1476" y="116"/>
                  </a:lnTo>
                  <a:lnTo>
                    <a:pt x="1434" y="68"/>
                  </a:lnTo>
                  <a:lnTo>
                    <a:pt x="1400" y="14"/>
                  </a:lnTo>
                  <a:lnTo>
                    <a:pt x="1322" y="4"/>
                  </a:lnTo>
                  <a:lnTo>
                    <a:pt x="1246" y="0"/>
                  </a:lnTo>
                  <a:lnTo>
                    <a:pt x="780" y="0"/>
                  </a:lnTo>
                  <a:lnTo>
                    <a:pt x="700" y="4"/>
                  </a:lnTo>
                  <a:lnTo>
                    <a:pt x="622" y="14"/>
                  </a:lnTo>
                  <a:lnTo>
                    <a:pt x="546" y="32"/>
                  </a:lnTo>
                  <a:lnTo>
                    <a:pt x="474" y="58"/>
                  </a:lnTo>
                  <a:lnTo>
                    <a:pt x="408" y="86"/>
                  </a:lnTo>
                  <a:lnTo>
                    <a:pt x="344" y="124"/>
                  </a:lnTo>
                  <a:lnTo>
                    <a:pt x="282" y="166"/>
                  </a:lnTo>
                  <a:lnTo>
                    <a:pt x="230" y="214"/>
                  </a:lnTo>
                  <a:lnTo>
                    <a:pt x="180" y="264"/>
                  </a:lnTo>
                  <a:lnTo>
                    <a:pt x="134" y="322"/>
                  </a:lnTo>
                  <a:lnTo>
                    <a:pt x="96" y="384"/>
                  </a:lnTo>
                  <a:lnTo>
                    <a:pt x="60" y="446"/>
                  </a:lnTo>
                  <a:lnTo>
                    <a:pt x="34" y="514"/>
                  </a:lnTo>
                  <a:lnTo>
                    <a:pt x="16" y="582"/>
                  </a:lnTo>
                  <a:lnTo>
                    <a:pt x="4" y="654"/>
                  </a:lnTo>
                  <a:lnTo>
                    <a:pt x="0" y="730"/>
                  </a:lnTo>
                  <a:lnTo>
                    <a:pt x="0" y="1306"/>
                  </a:lnTo>
                  <a:lnTo>
                    <a:pt x="4" y="1306"/>
                  </a:lnTo>
                  <a:lnTo>
                    <a:pt x="104" y="1336"/>
                  </a:lnTo>
                  <a:lnTo>
                    <a:pt x="198" y="1360"/>
                  </a:lnTo>
                  <a:lnTo>
                    <a:pt x="302" y="1382"/>
                  </a:lnTo>
                  <a:lnTo>
                    <a:pt x="406" y="1404"/>
                  </a:lnTo>
                  <a:lnTo>
                    <a:pt x="508" y="1418"/>
                  </a:lnTo>
                  <a:lnTo>
                    <a:pt x="612" y="1432"/>
                  </a:lnTo>
                  <a:lnTo>
                    <a:pt x="718" y="1444"/>
                  </a:lnTo>
                  <a:lnTo>
                    <a:pt x="826" y="1450"/>
                  </a:lnTo>
                  <a:lnTo>
                    <a:pt x="826" y="1204"/>
                  </a:lnTo>
                  <a:lnTo>
                    <a:pt x="830" y="1158"/>
                  </a:lnTo>
                  <a:lnTo>
                    <a:pt x="834" y="1114"/>
                  </a:lnTo>
                  <a:lnTo>
                    <a:pt x="838" y="1070"/>
                  </a:lnTo>
                  <a:lnTo>
                    <a:pt x="844" y="1028"/>
                  </a:lnTo>
                  <a:lnTo>
                    <a:pt x="856" y="984"/>
                  </a:lnTo>
                  <a:lnTo>
                    <a:pt x="868" y="940"/>
                  </a:lnTo>
                  <a:lnTo>
                    <a:pt x="902" y="862"/>
                  </a:lnTo>
                  <a:lnTo>
                    <a:pt x="940" y="786"/>
                  </a:lnTo>
                  <a:lnTo>
                    <a:pt x="986" y="712"/>
                  </a:lnTo>
                  <a:lnTo>
                    <a:pt x="1040" y="644"/>
                  </a:lnTo>
                  <a:lnTo>
                    <a:pt x="1100" y="582"/>
                  </a:lnTo>
                  <a:lnTo>
                    <a:pt x="1166" y="52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0" name="Freeform 28">
              <a:extLst>
                <a:ext uri="{FF2B5EF4-FFF2-40B4-BE49-F238E27FC236}">
                  <a16:creationId xmlns:a16="http://schemas.microsoft.com/office/drawing/2014/main" id="{DC72071C-6B3B-4127-BAFD-9337674303E7}"/>
                </a:ext>
              </a:extLst>
            </p:cNvPr>
            <p:cNvSpPr>
              <a:spLocks/>
            </p:cNvSpPr>
            <p:nvPr/>
          </p:nvSpPr>
          <p:spPr bwMode="auto">
            <a:xfrm>
              <a:off x="659" y="-4158"/>
              <a:ext cx="1090" cy="1094"/>
            </a:xfrm>
            <a:custGeom>
              <a:avLst/>
              <a:gdLst/>
              <a:ahLst/>
              <a:cxnLst>
                <a:cxn ang="0">
                  <a:pos x="26" y="708"/>
                </a:cxn>
                <a:cxn ang="0">
                  <a:pos x="70" y="808"/>
                </a:cxn>
                <a:cxn ang="0">
                  <a:pos x="128" y="894"/>
                </a:cxn>
                <a:cxn ang="0">
                  <a:pos x="206" y="968"/>
                </a:cxn>
                <a:cxn ang="0">
                  <a:pos x="298" y="1030"/>
                </a:cxn>
                <a:cxn ang="0">
                  <a:pos x="402" y="1068"/>
                </a:cxn>
                <a:cxn ang="0">
                  <a:pos x="512" y="1094"/>
                </a:cxn>
                <a:cxn ang="0">
                  <a:pos x="610" y="1094"/>
                </a:cxn>
                <a:cxn ang="0">
                  <a:pos x="688" y="1082"/>
                </a:cxn>
                <a:cxn ang="0">
                  <a:pos x="762" y="1062"/>
                </a:cxn>
                <a:cxn ang="0">
                  <a:pos x="832" y="1032"/>
                </a:cxn>
                <a:cxn ang="0">
                  <a:pos x="858" y="972"/>
                </a:cxn>
                <a:cxn ang="0">
                  <a:pos x="846" y="886"/>
                </a:cxn>
                <a:cxn ang="0">
                  <a:pos x="846" y="804"/>
                </a:cxn>
                <a:cxn ang="0">
                  <a:pos x="862" y="694"/>
                </a:cxn>
                <a:cxn ang="0">
                  <a:pos x="912" y="556"/>
                </a:cxn>
                <a:cxn ang="0">
                  <a:pos x="990" y="434"/>
                </a:cxn>
                <a:cxn ang="0">
                  <a:pos x="1090" y="330"/>
                </a:cxn>
                <a:cxn ang="0">
                  <a:pos x="1052" y="260"/>
                </a:cxn>
                <a:cxn ang="0">
                  <a:pos x="1004" y="196"/>
                </a:cxn>
                <a:cxn ang="0">
                  <a:pos x="950" y="138"/>
                </a:cxn>
                <a:cxn ang="0">
                  <a:pos x="884" y="92"/>
                </a:cxn>
                <a:cxn ang="0">
                  <a:pos x="814" y="52"/>
                </a:cxn>
                <a:cxn ang="0">
                  <a:pos x="736" y="24"/>
                </a:cxn>
                <a:cxn ang="0">
                  <a:pos x="656" y="2"/>
                </a:cxn>
                <a:cxn ang="0">
                  <a:pos x="570" y="0"/>
                </a:cxn>
                <a:cxn ang="0">
                  <a:pos x="452" y="10"/>
                </a:cxn>
                <a:cxn ang="0">
                  <a:pos x="346" y="42"/>
                </a:cxn>
                <a:cxn ang="0">
                  <a:pos x="250" y="92"/>
                </a:cxn>
                <a:cxn ang="0">
                  <a:pos x="166" y="160"/>
                </a:cxn>
                <a:cxn ang="0">
                  <a:pos x="96" y="242"/>
                </a:cxn>
                <a:cxn ang="0">
                  <a:pos x="44" y="334"/>
                </a:cxn>
                <a:cxn ang="0">
                  <a:pos x="10" y="438"/>
                </a:cxn>
                <a:cxn ang="0">
                  <a:pos x="0" y="548"/>
                </a:cxn>
                <a:cxn ang="0">
                  <a:pos x="10" y="658"/>
                </a:cxn>
              </a:cxnLst>
              <a:rect l="0" t="0" r="r" b="b"/>
              <a:pathLst>
                <a:path w="1090" h="1094">
                  <a:moveTo>
                    <a:pt x="10" y="658"/>
                  </a:moveTo>
                  <a:lnTo>
                    <a:pt x="26" y="708"/>
                  </a:lnTo>
                  <a:lnTo>
                    <a:pt x="44" y="758"/>
                  </a:lnTo>
                  <a:lnTo>
                    <a:pt x="70" y="808"/>
                  </a:lnTo>
                  <a:lnTo>
                    <a:pt x="96" y="854"/>
                  </a:lnTo>
                  <a:lnTo>
                    <a:pt x="128" y="894"/>
                  </a:lnTo>
                  <a:lnTo>
                    <a:pt x="166" y="934"/>
                  </a:lnTo>
                  <a:lnTo>
                    <a:pt x="206" y="968"/>
                  </a:lnTo>
                  <a:lnTo>
                    <a:pt x="250" y="1000"/>
                  </a:lnTo>
                  <a:lnTo>
                    <a:pt x="298" y="1030"/>
                  </a:lnTo>
                  <a:lnTo>
                    <a:pt x="346" y="1050"/>
                  </a:lnTo>
                  <a:lnTo>
                    <a:pt x="402" y="1068"/>
                  </a:lnTo>
                  <a:lnTo>
                    <a:pt x="452" y="1082"/>
                  </a:lnTo>
                  <a:lnTo>
                    <a:pt x="512" y="1094"/>
                  </a:lnTo>
                  <a:lnTo>
                    <a:pt x="570" y="1094"/>
                  </a:lnTo>
                  <a:lnTo>
                    <a:pt x="610" y="1094"/>
                  </a:lnTo>
                  <a:lnTo>
                    <a:pt x="648" y="1090"/>
                  </a:lnTo>
                  <a:lnTo>
                    <a:pt x="688" y="1082"/>
                  </a:lnTo>
                  <a:lnTo>
                    <a:pt x="726" y="1072"/>
                  </a:lnTo>
                  <a:lnTo>
                    <a:pt x="762" y="1062"/>
                  </a:lnTo>
                  <a:lnTo>
                    <a:pt x="798" y="1048"/>
                  </a:lnTo>
                  <a:lnTo>
                    <a:pt x="832" y="1032"/>
                  </a:lnTo>
                  <a:lnTo>
                    <a:pt x="868" y="1016"/>
                  </a:lnTo>
                  <a:lnTo>
                    <a:pt x="858" y="972"/>
                  </a:lnTo>
                  <a:lnTo>
                    <a:pt x="850" y="930"/>
                  </a:lnTo>
                  <a:lnTo>
                    <a:pt x="846" y="886"/>
                  </a:lnTo>
                  <a:lnTo>
                    <a:pt x="842" y="844"/>
                  </a:lnTo>
                  <a:lnTo>
                    <a:pt x="846" y="804"/>
                  </a:lnTo>
                  <a:lnTo>
                    <a:pt x="850" y="766"/>
                  </a:lnTo>
                  <a:lnTo>
                    <a:pt x="862" y="694"/>
                  </a:lnTo>
                  <a:lnTo>
                    <a:pt x="884" y="622"/>
                  </a:lnTo>
                  <a:lnTo>
                    <a:pt x="912" y="556"/>
                  </a:lnTo>
                  <a:lnTo>
                    <a:pt x="946" y="492"/>
                  </a:lnTo>
                  <a:lnTo>
                    <a:pt x="990" y="434"/>
                  </a:lnTo>
                  <a:lnTo>
                    <a:pt x="1038" y="378"/>
                  </a:lnTo>
                  <a:lnTo>
                    <a:pt x="1090" y="330"/>
                  </a:lnTo>
                  <a:lnTo>
                    <a:pt x="1074" y="296"/>
                  </a:lnTo>
                  <a:lnTo>
                    <a:pt x="1052" y="260"/>
                  </a:lnTo>
                  <a:lnTo>
                    <a:pt x="1030" y="228"/>
                  </a:lnTo>
                  <a:lnTo>
                    <a:pt x="1004" y="196"/>
                  </a:lnTo>
                  <a:lnTo>
                    <a:pt x="980" y="166"/>
                  </a:lnTo>
                  <a:lnTo>
                    <a:pt x="950" y="138"/>
                  </a:lnTo>
                  <a:lnTo>
                    <a:pt x="916" y="114"/>
                  </a:lnTo>
                  <a:lnTo>
                    <a:pt x="884" y="92"/>
                  </a:lnTo>
                  <a:lnTo>
                    <a:pt x="850" y="70"/>
                  </a:lnTo>
                  <a:lnTo>
                    <a:pt x="814" y="52"/>
                  </a:lnTo>
                  <a:lnTo>
                    <a:pt x="776" y="34"/>
                  </a:lnTo>
                  <a:lnTo>
                    <a:pt x="736" y="24"/>
                  </a:lnTo>
                  <a:lnTo>
                    <a:pt x="696" y="14"/>
                  </a:lnTo>
                  <a:lnTo>
                    <a:pt x="656" y="2"/>
                  </a:lnTo>
                  <a:lnTo>
                    <a:pt x="610" y="0"/>
                  </a:lnTo>
                  <a:lnTo>
                    <a:pt x="570" y="0"/>
                  </a:lnTo>
                  <a:lnTo>
                    <a:pt x="512" y="2"/>
                  </a:lnTo>
                  <a:lnTo>
                    <a:pt x="452" y="10"/>
                  </a:lnTo>
                  <a:lnTo>
                    <a:pt x="402" y="24"/>
                  </a:lnTo>
                  <a:lnTo>
                    <a:pt x="346" y="42"/>
                  </a:lnTo>
                  <a:lnTo>
                    <a:pt x="298" y="64"/>
                  </a:lnTo>
                  <a:lnTo>
                    <a:pt x="250" y="92"/>
                  </a:lnTo>
                  <a:lnTo>
                    <a:pt x="206" y="124"/>
                  </a:lnTo>
                  <a:lnTo>
                    <a:pt x="166" y="160"/>
                  </a:lnTo>
                  <a:lnTo>
                    <a:pt x="128" y="198"/>
                  </a:lnTo>
                  <a:lnTo>
                    <a:pt x="96" y="242"/>
                  </a:lnTo>
                  <a:lnTo>
                    <a:pt x="70" y="284"/>
                  </a:lnTo>
                  <a:lnTo>
                    <a:pt x="44" y="334"/>
                  </a:lnTo>
                  <a:lnTo>
                    <a:pt x="26" y="384"/>
                  </a:lnTo>
                  <a:lnTo>
                    <a:pt x="10" y="438"/>
                  </a:lnTo>
                  <a:lnTo>
                    <a:pt x="4" y="492"/>
                  </a:lnTo>
                  <a:lnTo>
                    <a:pt x="0" y="548"/>
                  </a:lnTo>
                  <a:lnTo>
                    <a:pt x="4" y="602"/>
                  </a:lnTo>
                  <a:lnTo>
                    <a:pt x="10" y="65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1" name="Freeform 29">
              <a:extLst>
                <a:ext uri="{FF2B5EF4-FFF2-40B4-BE49-F238E27FC236}">
                  <a16:creationId xmlns:a16="http://schemas.microsoft.com/office/drawing/2014/main" id="{AE5E794D-8A3D-482A-9623-4C0805074ED6}"/>
                </a:ext>
              </a:extLst>
            </p:cNvPr>
            <p:cNvSpPr>
              <a:spLocks/>
            </p:cNvSpPr>
            <p:nvPr/>
          </p:nvSpPr>
          <p:spPr bwMode="auto">
            <a:xfrm>
              <a:off x="2505" y="-2894"/>
              <a:ext cx="1816" cy="1450"/>
            </a:xfrm>
            <a:custGeom>
              <a:avLst/>
              <a:gdLst/>
              <a:ahLst/>
              <a:cxnLst>
                <a:cxn ang="0">
                  <a:pos x="1812" y="654"/>
                </a:cxn>
                <a:cxn ang="0">
                  <a:pos x="1800" y="582"/>
                </a:cxn>
                <a:cxn ang="0">
                  <a:pos x="1782" y="514"/>
                </a:cxn>
                <a:cxn ang="0">
                  <a:pos x="1754" y="446"/>
                </a:cxn>
                <a:cxn ang="0">
                  <a:pos x="1720" y="384"/>
                </a:cxn>
                <a:cxn ang="0">
                  <a:pos x="1682" y="322"/>
                </a:cxn>
                <a:cxn ang="0">
                  <a:pos x="1636" y="264"/>
                </a:cxn>
                <a:cxn ang="0">
                  <a:pos x="1586" y="214"/>
                </a:cxn>
                <a:cxn ang="0">
                  <a:pos x="1532" y="166"/>
                </a:cxn>
                <a:cxn ang="0">
                  <a:pos x="1472" y="124"/>
                </a:cxn>
                <a:cxn ang="0">
                  <a:pos x="1406" y="86"/>
                </a:cxn>
                <a:cxn ang="0">
                  <a:pos x="1342" y="58"/>
                </a:cxn>
                <a:cxn ang="0">
                  <a:pos x="1268" y="32"/>
                </a:cxn>
                <a:cxn ang="0">
                  <a:pos x="1192" y="14"/>
                </a:cxn>
                <a:cxn ang="0">
                  <a:pos x="1116" y="4"/>
                </a:cxn>
                <a:cxn ang="0">
                  <a:pos x="1036" y="0"/>
                </a:cxn>
                <a:cxn ang="0">
                  <a:pos x="570" y="0"/>
                </a:cxn>
                <a:cxn ang="0">
                  <a:pos x="492" y="4"/>
                </a:cxn>
                <a:cxn ang="0">
                  <a:pos x="416" y="14"/>
                </a:cxn>
                <a:cxn ang="0">
                  <a:pos x="382" y="68"/>
                </a:cxn>
                <a:cxn ang="0">
                  <a:pos x="340" y="116"/>
                </a:cxn>
                <a:cxn ang="0">
                  <a:pos x="290" y="162"/>
                </a:cxn>
                <a:cxn ang="0">
                  <a:pos x="240" y="206"/>
                </a:cxn>
                <a:cxn ang="0">
                  <a:pos x="184" y="242"/>
                </a:cxn>
                <a:cxn ang="0">
                  <a:pos x="126" y="276"/>
                </a:cxn>
                <a:cxn ang="0">
                  <a:pos x="64" y="300"/>
                </a:cxn>
                <a:cxn ang="0">
                  <a:pos x="0" y="322"/>
                </a:cxn>
                <a:cxn ang="0">
                  <a:pos x="56" y="322"/>
                </a:cxn>
                <a:cxn ang="0">
                  <a:pos x="102" y="326"/>
                </a:cxn>
                <a:cxn ang="0">
                  <a:pos x="152" y="326"/>
                </a:cxn>
                <a:cxn ang="0">
                  <a:pos x="198" y="332"/>
                </a:cxn>
                <a:cxn ang="0">
                  <a:pos x="244" y="340"/>
                </a:cxn>
                <a:cxn ang="0">
                  <a:pos x="290" y="352"/>
                </a:cxn>
                <a:cxn ang="0">
                  <a:pos x="332" y="362"/>
                </a:cxn>
                <a:cxn ang="0">
                  <a:pos x="416" y="390"/>
                </a:cxn>
                <a:cxn ang="0">
                  <a:pos x="500" y="430"/>
                </a:cxn>
                <a:cxn ang="0">
                  <a:pos x="576" y="474"/>
                </a:cxn>
                <a:cxn ang="0">
                  <a:pos x="650" y="524"/>
                </a:cxn>
                <a:cxn ang="0">
                  <a:pos x="714" y="582"/>
                </a:cxn>
                <a:cxn ang="0">
                  <a:pos x="776" y="644"/>
                </a:cxn>
                <a:cxn ang="0">
                  <a:pos x="830" y="712"/>
                </a:cxn>
                <a:cxn ang="0">
                  <a:pos x="876" y="786"/>
                </a:cxn>
                <a:cxn ang="0">
                  <a:pos x="914" y="862"/>
                </a:cxn>
                <a:cxn ang="0">
                  <a:pos x="948" y="940"/>
                </a:cxn>
                <a:cxn ang="0">
                  <a:pos x="960" y="984"/>
                </a:cxn>
                <a:cxn ang="0">
                  <a:pos x="970" y="1028"/>
                </a:cxn>
                <a:cxn ang="0">
                  <a:pos x="978" y="1070"/>
                </a:cxn>
                <a:cxn ang="0">
                  <a:pos x="982" y="1114"/>
                </a:cxn>
                <a:cxn ang="0">
                  <a:pos x="986" y="1158"/>
                </a:cxn>
                <a:cxn ang="0">
                  <a:pos x="990" y="1204"/>
                </a:cxn>
                <a:cxn ang="0">
                  <a:pos x="990" y="1450"/>
                </a:cxn>
                <a:cxn ang="0">
                  <a:pos x="1096" y="1444"/>
                </a:cxn>
                <a:cxn ang="0">
                  <a:pos x="1204" y="1432"/>
                </a:cxn>
                <a:cxn ang="0">
                  <a:pos x="1308" y="1418"/>
                </a:cxn>
                <a:cxn ang="0">
                  <a:pos x="1410" y="1404"/>
                </a:cxn>
                <a:cxn ang="0">
                  <a:pos x="1514" y="1382"/>
                </a:cxn>
                <a:cxn ang="0">
                  <a:pos x="1616" y="1360"/>
                </a:cxn>
                <a:cxn ang="0">
                  <a:pos x="1712" y="1336"/>
                </a:cxn>
                <a:cxn ang="0">
                  <a:pos x="1812" y="1306"/>
                </a:cxn>
                <a:cxn ang="0">
                  <a:pos x="1816" y="1306"/>
                </a:cxn>
                <a:cxn ang="0">
                  <a:pos x="1816" y="730"/>
                </a:cxn>
                <a:cxn ang="0">
                  <a:pos x="1812" y="654"/>
                </a:cxn>
              </a:cxnLst>
              <a:rect l="0" t="0" r="r" b="b"/>
              <a:pathLst>
                <a:path w="1816" h="1450">
                  <a:moveTo>
                    <a:pt x="1812" y="654"/>
                  </a:moveTo>
                  <a:lnTo>
                    <a:pt x="1800" y="582"/>
                  </a:lnTo>
                  <a:lnTo>
                    <a:pt x="1782" y="514"/>
                  </a:lnTo>
                  <a:lnTo>
                    <a:pt x="1754" y="446"/>
                  </a:lnTo>
                  <a:lnTo>
                    <a:pt x="1720" y="384"/>
                  </a:lnTo>
                  <a:lnTo>
                    <a:pt x="1682" y="322"/>
                  </a:lnTo>
                  <a:lnTo>
                    <a:pt x="1636" y="264"/>
                  </a:lnTo>
                  <a:lnTo>
                    <a:pt x="1586" y="214"/>
                  </a:lnTo>
                  <a:lnTo>
                    <a:pt x="1532" y="166"/>
                  </a:lnTo>
                  <a:lnTo>
                    <a:pt x="1472" y="124"/>
                  </a:lnTo>
                  <a:lnTo>
                    <a:pt x="1406" y="86"/>
                  </a:lnTo>
                  <a:lnTo>
                    <a:pt x="1342" y="58"/>
                  </a:lnTo>
                  <a:lnTo>
                    <a:pt x="1268" y="32"/>
                  </a:lnTo>
                  <a:lnTo>
                    <a:pt x="1192" y="14"/>
                  </a:lnTo>
                  <a:lnTo>
                    <a:pt x="1116" y="4"/>
                  </a:lnTo>
                  <a:lnTo>
                    <a:pt x="1036" y="0"/>
                  </a:lnTo>
                  <a:lnTo>
                    <a:pt x="570" y="0"/>
                  </a:lnTo>
                  <a:lnTo>
                    <a:pt x="492" y="4"/>
                  </a:lnTo>
                  <a:lnTo>
                    <a:pt x="416" y="14"/>
                  </a:lnTo>
                  <a:lnTo>
                    <a:pt x="382" y="68"/>
                  </a:lnTo>
                  <a:lnTo>
                    <a:pt x="340" y="116"/>
                  </a:lnTo>
                  <a:lnTo>
                    <a:pt x="290" y="162"/>
                  </a:lnTo>
                  <a:lnTo>
                    <a:pt x="240" y="206"/>
                  </a:lnTo>
                  <a:lnTo>
                    <a:pt x="184" y="242"/>
                  </a:lnTo>
                  <a:lnTo>
                    <a:pt x="126" y="276"/>
                  </a:lnTo>
                  <a:lnTo>
                    <a:pt x="64" y="300"/>
                  </a:lnTo>
                  <a:lnTo>
                    <a:pt x="0" y="322"/>
                  </a:lnTo>
                  <a:lnTo>
                    <a:pt x="56" y="322"/>
                  </a:lnTo>
                  <a:lnTo>
                    <a:pt x="102" y="326"/>
                  </a:lnTo>
                  <a:lnTo>
                    <a:pt x="152" y="326"/>
                  </a:lnTo>
                  <a:lnTo>
                    <a:pt x="198" y="332"/>
                  </a:lnTo>
                  <a:lnTo>
                    <a:pt x="244" y="340"/>
                  </a:lnTo>
                  <a:lnTo>
                    <a:pt x="290" y="352"/>
                  </a:lnTo>
                  <a:lnTo>
                    <a:pt x="332" y="362"/>
                  </a:lnTo>
                  <a:lnTo>
                    <a:pt x="416" y="390"/>
                  </a:lnTo>
                  <a:lnTo>
                    <a:pt x="500" y="430"/>
                  </a:lnTo>
                  <a:lnTo>
                    <a:pt x="576" y="474"/>
                  </a:lnTo>
                  <a:lnTo>
                    <a:pt x="650" y="524"/>
                  </a:lnTo>
                  <a:lnTo>
                    <a:pt x="714" y="582"/>
                  </a:lnTo>
                  <a:lnTo>
                    <a:pt x="776" y="644"/>
                  </a:lnTo>
                  <a:lnTo>
                    <a:pt x="830" y="712"/>
                  </a:lnTo>
                  <a:lnTo>
                    <a:pt x="876" y="786"/>
                  </a:lnTo>
                  <a:lnTo>
                    <a:pt x="914" y="862"/>
                  </a:lnTo>
                  <a:lnTo>
                    <a:pt x="948" y="940"/>
                  </a:lnTo>
                  <a:lnTo>
                    <a:pt x="960" y="984"/>
                  </a:lnTo>
                  <a:lnTo>
                    <a:pt x="970" y="1028"/>
                  </a:lnTo>
                  <a:lnTo>
                    <a:pt x="978" y="1070"/>
                  </a:lnTo>
                  <a:lnTo>
                    <a:pt x="982" y="1114"/>
                  </a:lnTo>
                  <a:lnTo>
                    <a:pt x="986" y="1158"/>
                  </a:lnTo>
                  <a:lnTo>
                    <a:pt x="990" y="1204"/>
                  </a:lnTo>
                  <a:lnTo>
                    <a:pt x="990" y="1450"/>
                  </a:lnTo>
                  <a:lnTo>
                    <a:pt x="1096" y="1444"/>
                  </a:lnTo>
                  <a:lnTo>
                    <a:pt x="1204" y="1432"/>
                  </a:lnTo>
                  <a:lnTo>
                    <a:pt x="1308" y="1418"/>
                  </a:lnTo>
                  <a:lnTo>
                    <a:pt x="1410" y="1404"/>
                  </a:lnTo>
                  <a:lnTo>
                    <a:pt x="1514" y="1382"/>
                  </a:lnTo>
                  <a:lnTo>
                    <a:pt x="1616" y="1360"/>
                  </a:lnTo>
                  <a:lnTo>
                    <a:pt x="1712" y="1336"/>
                  </a:lnTo>
                  <a:lnTo>
                    <a:pt x="1812" y="1306"/>
                  </a:lnTo>
                  <a:lnTo>
                    <a:pt x="1816" y="1306"/>
                  </a:lnTo>
                  <a:lnTo>
                    <a:pt x="1816" y="730"/>
                  </a:lnTo>
                  <a:lnTo>
                    <a:pt x="1812" y="65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2" name="Freeform 30">
              <a:extLst>
                <a:ext uri="{FF2B5EF4-FFF2-40B4-BE49-F238E27FC236}">
                  <a16:creationId xmlns:a16="http://schemas.microsoft.com/office/drawing/2014/main" id="{21436021-9990-44CD-891E-ACAB086F7191}"/>
                </a:ext>
              </a:extLst>
            </p:cNvPr>
            <p:cNvSpPr>
              <a:spLocks/>
            </p:cNvSpPr>
            <p:nvPr/>
          </p:nvSpPr>
          <p:spPr bwMode="auto">
            <a:xfrm>
              <a:off x="2777" y="-4158"/>
              <a:ext cx="1090" cy="1094"/>
            </a:xfrm>
            <a:custGeom>
              <a:avLst/>
              <a:gdLst/>
              <a:ahLst/>
              <a:cxnLst>
                <a:cxn ang="0">
                  <a:pos x="144" y="492"/>
                </a:cxn>
                <a:cxn ang="0">
                  <a:pos x="206" y="622"/>
                </a:cxn>
                <a:cxn ang="0">
                  <a:pos x="240" y="766"/>
                </a:cxn>
                <a:cxn ang="0">
                  <a:pos x="246" y="844"/>
                </a:cxn>
                <a:cxn ang="0">
                  <a:pos x="240" y="930"/>
                </a:cxn>
                <a:cxn ang="0">
                  <a:pos x="220" y="1016"/>
                </a:cxn>
                <a:cxn ang="0">
                  <a:pos x="290" y="1048"/>
                </a:cxn>
                <a:cxn ang="0">
                  <a:pos x="364" y="1072"/>
                </a:cxn>
                <a:cxn ang="0">
                  <a:pos x="442" y="1090"/>
                </a:cxn>
                <a:cxn ang="0">
                  <a:pos x="520" y="1094"/>
                </a:cxn>
                <a:cxn ang="0">
                  <a:pos x="636" y="1082"/>
                </a:cxn>
                <a:cxn ang="0">
                  <a:pos x="744" y="1050"/>
                </a:cxn>
                <a:cxn ang="0">
                  <a:pos x="840" y="1000"/>
                </a:cxn>
                <a:cxn ang="0">
                  <a:pos x="924" y="934"/>
                </a:cxn>
                <a:cxn ang="0">
                  <a:pos x="994" y="854"/>
                </a:cxn>
                <a:cxn ang="0">
                  <a:pos x="1046" y="758"/>
                </a:cxn>
                <a:cxn ang="0">
                  <a:pos x="1078" y="658"/>
                </a:cxn>
                <a:cxn ang="0">
                  <a:pos x="1090" y="548"/>
                </a:cxn>
                <a:cxn ang="0">
                  <a:pos x="1078" y="438"/>
                </a:cxn>
                <a:cxn ang="0">
                  <a:pos x="1046" y="334"/>
                </a:cxn>
                <a:cxn ang="0">
                  <a:pos x="994" y="242"/>
                </a:cxn>
                <a:cxn ang="0">
                  <a:pos x="924" y="160"/>
                </a:cxn>
                <a:cxn ang="0">
                  <a:pos x="840" y="92"/>
                </a:cxn>
                <a:cxn ang="0">
                  <a:pos x="744" y="42"/>
                </a:cxn>
                <a:cxn ang="0">
                  <a:pos x="636" y="10"/>
                </a:cxn>
                <a:cxn ang="0">
                  <a:pos x="520" y="0"/>
                </a:cxn>
                <a:cxn ang="0">
                  <a:pos x="434" y="2"/>
                </a:cxn>
                <a:cxn ang="0">
                  <a:pos x="354" y="24"/>
                </a:cxn>
                <a:cxn ang="0">
                  <a:pos x="276" y="52"/>
                </a:cxn>
                <a:cxn ang="0">
                  <a:pos x="206" y="92"/>
                </a:cxn>
                <a:cxn ang="0">
                  <a:pos x="140" y="138"/>
                </a:cxn>
                <a:cxn ang="0">
                  <a:pos x="84" y="196"/>
                </a:cxn>
                <a:cxn ang="0">
                  <a:pos x="36" y="260"/>
                </a:cxn>
                <a:cxn ang="0">
                  <a:pos x="0" y="330"/>
                </a:cxn>
                <a:cxn ang="0">
                  <a:pos x="100" y="434"/>
                </a:cxn>
              </a:cxnLst>
              <a:rect l="0" t="0" r="r" b="b"/>
              <a:pathLst>
                <a:path w="1090" h="1094">
                  <a:moveTo>
                    <a:pt x="100" y="434"/>
                  </a:moveTo>
                  <a:lnTo>
                    <a:pt x="144" y="492"/>
                  </a:lnTo>
                  <a:lnTo>
                    <a:pt x="176" y="556"/>
                  </a:lnTo>
                  <a:lnTo>
                    <a:pt x="206" y="622"/>
                  </a:lnTo>
                  <a:lnTo>
                    <a:pt x="228" y="694"/>
                  </a:lnTo>
                  <a:lnTo>
                    <a:pt x="240" y="766"/>
                  </a:lnTo>
                  <a:lnTo>
                    <a:pt x="242" y="804"/>
                  </a:lnTo>
                  <a:lnTo>
                    <a:pt x="246" y="844"/>
                  </a:lnTo>
                  <a:lnTo>
                    <a:pt x="242" y="886"/>
                  </a:lnTo>
                  <a:lnTo>
                    <a:pt x="240" y="930"/>
                  </a:lnTo>
                  <a:lnTo>
                    <a:pt x="232" y="972"/>
                  </a:lnTo>
                  <a:lnTo>
                    <a:pt x="220" y="1016"/>
                  </a:lnTo>
                  <a:lnTo>
                    <a:pt x="258" y="1032"/>
                  </a:lnTo>
                  <a:lnTo>
                    <a:pt x="290" y="1048"/>
                  </a:lnTo>
                  <a:lnTo>
                    <a:pt x="328" y="1062"/>
                  </a:lnTo>
                  <a:lnTo>
                    <a:pt x="364" y="1072"/>
                  </a:lnTo>
                  <a:lnTo>
                    <a:pt x="402" y="1082"/>
                  </a:lnTo>
                  <a:lnTo>
                    <a:pt x="442" y="1090"/>
                  </a:lnTo>
                  <a:lnTo>
                    <a:pt x="478" y="1094"/>
                  </a:lnTo>
                  <a:lnTo>
                    <a:pt x="520" y="1094"/>
                  </a:lnTo>
                  <a:lnTo>
                    <a:pt x="578" y="1094"/>
                  </a:lnTo>
                  <a:lnTo>
                    <a:pt x="636" y="1082"/>
                  </a:lnTo>
                  <a:lnTo>
                    <a:pt x="688" y="1068"/>
                  </a:lnTo>
                  <a:lnTo>
                    <a:pt x="744" y="1050"/>
                  </a:lnTo>
                  <a:lnTo>
                    <a:pt x="792" y="1030"/>
                  </a:lnTo>
                  <a:lnTo>
                    <a:pt x="840" y="1000"/>
                  </a:lnTo>
                  <a:lnTo>
                    <a:pt x="884" y="968"/>
                  </a:lnTo>
                  <a:lnTo>
                    <a:pt x="924" y="934"/>
                  </a:lnTo>
                  <a:lnTo>
                    <a:pt x="960" y="894"/>
                  </a:lnTo>
                  <a:lnTo>
                    <a:pt x="994" y="854"/>
                  </a:lnTo>
                  <a:lnTo>
                    <a:pt x="1020" y="808"/>
                  </a:lnTo>
                  <a:lnTo>
                    <a:pt x="1046" y="758"/>
                  </a:lnTo>
                  <a:lnTo>
                    <a:pt x="1064" y="708"/>
                  </a:lnTo>
                  <a:lnTo>
                    <a:pt x="1078" y="658"/>
                  </a:lnTo>
                  <a:lnTo>
                    <a:pt x="1086" y="602"/>
                  </a:lnTo>
                  <a:lnTo>
                    <a:pt x="1090" y="548"/>
                  </a:lnTo>
                  <a:lnTo>
                    <a:pt x="1086" y="492"/>
                  </a:lnTo>
                  <a:lnTo>
                    <a:pt x="1078" y="438"/>
                  </a:lnTo>
                  <a:lnTo>
                    <a:pt x="1064" y="384"/>
                  </a:lnTo>
                  <a:lnTo>
                    <a:pt x="1046" y="334"/>
                  </a:lnTo>
                  <a:lnTo>
                    <a:pt x="1020" y="284"/>
                  </a:lnTo>
                  <a:lnTo>
                    <a:pt x="994" y="242"/>
                  </a:lnTo>
                  <a:lnTo>
                    <a:pt x="960" y="198"/>
                  </a:lnTo>
                  <a:lnTo>
                    <a:pt x="924" y="160"/>
                  </a:lnTo>
                  <a:lnTo>
                    <a:pt x="884" y="124"/>
                  </a:lnTo>
                  <a:lnTo>
                    <a:pt x="840" y="92"/>
                  </a:lnTo>
                  <a:lnTo>
                    <a:pt x="792" y="64"/>
                  </a:lnTo>
                  <a:lnTo>
                    <a:pt x="744" y="42"/>
                  </a:lnTo>
                  <a:lnTo>
                    <a:pt x="688" y="24"/>
                  </a:lnTo>
                  <a:lnTo>
                    <a:pt x="636" y="10"/>
                  </a:lnTo>
                  <a:lnTo>
                    <a:pt x="578" y="2"/>
                  </a:lnTo>
                  <a:lnTo>
                    <a:pt x="520" y="0"/>
                  </a:lnTo>
                  <a:lnTo>
                    <a:pt x="478" y="0"/>
                  </a:lnTo>
                  <a:lnTo>
                    <a:pt x="434" y="2"/>
                  </a:lnTo>
                  <a:lnTo>
                    <a:pt x="394" y="14"/>
                  </a:lnTo>
                  <a:lnTo>
                    <a:pt x="354" y="24"/>
                  </a:lnTo>
                  <a:lnTo>
                    <a:pt x="312" y="34"/>
                  </a:lnTo>
                  <a:lnTo>
                    <a:pt x="276" y="52"/>
                  </a:lnTo>
                  <a:lnTo>
                    <a:pt x="240" y="70"/>
                  </a:lnTo>
                  <a:lnTo>
                    <a:pt x="206" y="92"/>
                  </a:lnTo>
                  <a:lnTo>
                    <a:pt x="174" y="114"/>
                  </a:lnTo>
                  <a:lnTo>
                    <a:pt x="140" y="138"/>
                  </a:lnTo>
                  <a:lnTo>
                    <a:pt x="110" y="166"/>
                  </a:lnTo>
                  <a:lnTo>
                    <a:pt x="84" y="196"/>
                  </a:lnTo>
                  <a:lnTo>
                    <a:pt x="58" y="228"/>
                  </a:lnTo>
                  <a:lnTo>
                    <a:pt x="36" y="260"/>
                  </a:lnTo>
                  <a:lnTo>
                    <a:pt x="14" y="296"/>
                  </a:lnTo>
                  <a:lnTo>
                    <a:pt x="0" y="330"/>
                  </a:lnTo>
                  <a:lnTo>
                    <a:pt x="52" y="378"/>
                  </a:lnTo>
                  <a:lnTo>
                    <a:pt x="100" y="4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3" name="Freeform 31">
              <a:extLst>
                <a:ext uri="{FF2B5EF4-FFF2-40B4-BE49-F238E27FC236}">
                  <a16:creationId xmlns:a16="http://schemas.microsoft.com/office/drawing/2014/main" id="{217D4D8E-BDDD-42DD-9C62-EC323980268F}"/>
                </a:ext>
              </a:extLst>
            </p:cNvPr>
            <p:cNvSpPr>
              <a:spLocks/>
            </p:cNvSpPr>
            <p:nvPr/>
          </p:nvSpPr>
          <p:spPr bwMode="auto">
            <a:xfrm>
              <a:off x="1255" y="-2408"/>
              <a:ext cx="1986" cy="1540"/>
            </a:xfrm>
            <a:custGeom>
              <a:avLst/>
              <a:gdLst/>
              <a:ahLst/>
              <a:cxnLst>
                <a:cxn ang="0">
                  <a:pos x="1972" y="618"/>
                </a:cxn>
                <a:cxn ang="0">
                  <a:pos x="1954" y="544"/>
                </a:cxn>
                <a:cxn ang="0">
                  <a:pos x="1926" y="476"/>
                </a:cxn>
                <a:cxn ang="0">
                  <a:pos x="1894" y="406"/>
                </a:cxn>
                <a:cxn ang="0">
                  <a:pos x="1858" y="344"/>
                </a:cxn>
                <a:cxn ang="0">
                  <a:pos x="1816" y="282"/>
                </a:cxn>
                <a:cxn ang="0">
                  <a:pos x="1766" y="226"/>
                </a:cxn>
                <a:cxn ang="0">
                  <a:pos x="1714" y="178"/>
                </a:cxn>
                <a:cxn ang="0">
                  <a:pos x="1656" y="132"/>
                </a:cxn>
                <a:cxn ang="0">
                  <a:pos x="1592" y="94"/>
                </a:cxn>
                <a:cxn ang="0">
                  <a:pos x="1530" y="62"/>
                </a:cxn>
                <a:cxn ang="0">
                  <a:pos x="1458" y="36"/>
                </a:cxn>
                <a:cxn ang="0">
                  <a:pos x="1388" y="18"/>
                </a:cxn>
                <a:cxn ang="0">
                  <a:pos x="1314" y="4"/>
                </a:cxn>
                <a:cxn ang="0">
                  <a:pos x="1236" y="0"/>
                </a:cxn>
                <a:cxn ang="0">
                  <a:pos x="1068" y="0"/>
                </a:cxn>
                <a:cxn ang="0">
                  <a:pos x="934" y="0"/>
                </a:cxn>
                <a:cxn ang="0">
                  <a:pos x="750" y="0"/>
                </a:cxn>
                <a:cxn ang="0">
                  <a:pos x="676" y="4"/>
                </a:cxn>
                <a:cxn ang="0">
                  <a:pos x="602" y="18"/>
                </a:cxn>
                <a:cxn ang="0">
                  <a:pos x="528" y="36"/>
                </a:cxn>
                <a:cxn ang="0">
                  <a:pos x="460" y="62"/>
                </a:cxn>
                <a:cxn ang="0">
                  <a:pos x="392" y="94"/>
                </a:cxn>
                <a:cxn ang="0">
                  <a:pos x="332" y="132"/>
                </a:cxn>
                <a:cxn ang="0">
                  <a:pos x="276" y="178"/>
                </a:cxn>
                <a:cxn ang="0">
                  <a:pos x="222" y="226"/>
                </a:cxn>
                <a:cxn ang="0">
                  <a:pos x="172" y="282"/>
                </a:cxn>
                <a:cxn ang="0">
                  <a:pos x="130" y="344"/>
                </a:cxn>
                <a:cxn ang="0">
                  <a:pos x="92" y="406"/>
                </a:cxn>
                <a:cxn ang="0">
                  <a:pos x="60" y="476"/>
                </a:cxn>
                <a:cxn ang="0">
                  <a:pos x="34" y="544"/>
                </a:cxn>
                <a:cxn ang="0">
                  <a:pos x="18" y="618"/>
                </a:cxn>
                <a:cxn ang="0">
                  <a:pos x="6" y="696"/>
                </a:cxn>
                <a:cxn ang="0">
                  <a:pos x="0" y="776"/>
                </a:cxn>
                <a:cxn ang="0">
                  <a:pos x="0" y="1028"/>
                </a:cxn>
                <a:cxn ang="0">
                  <a:pos x="0" y="1386"/>
                </a:cxn>
                <a:cxn ang="0">
                  <a:pos x="120" y="1424"/>
                </a:cxn>
                <a:cxn ang="0">
                  <a:pos x="240" y="1452"/>
                </a:cxn>
                <a:cxn ang="0">
                  <a:pos x="364" y="1482"/>
                </a:cxn>
                <a:cxn ang="0">
                  <a:pos x="488" y="1500"/>
                </a:cxn>
                <a:cxn ang="0">
                  <a:pos x="612" y="1518"/>
                </a:cxn>
                <a:cxn ang="0">
                  <a:pos x="740" y="1530"/>
                </a:cxn>
                <a:cxn ang="0">
                  <a:pos x="866" y="1538"/>
                </a:cxn>
                <a:cxn ang="0">
                  <a:pos x="994" y="1540"/>
                </a:cxn>
                <a:cxn ang="0">
                  <a:pos x="1122" y="1538"/>
                </a:cxn>
                <a:cxn ang="0">
                  <a:pos x="1250" y="1530"/>
                </a:cxn>
                <a:cxn ang="0">
                  <a:pos x="1376" y="1518"/>
                </a:cxn>
                <a:cxn ang="0">
                  <a:pos x="1500" y="1500"/>
                </a:cxn>
                <a:cxn ang="0">
                  <a:pos x="1624" y="1482"/>
                </a:cxn>
                <a:cxn ang="0">
                  <a:pos x="1746" y="1452"/>
                </a:cxn>
                <a:cxn ang="0">
                  <a:pos x="1866" y="1424"/>
                </a:cxn>
                <a:cxn ang="0">
                  <a:pos x="1986" y="1386"/>
                </a:cxn>
                <a:cxn ang="0">
                  <a:pos x="1986" y="1028"/>
                </a:cxn>
                <a:cxn ang="0">
                  <a:pos x="1986" y="776"/>
                </a:cxn>
                <a:cxn ang="0">
                  <a:pos x="1982" y="696"/>
                </a:cxn>
                <a:cxn ang="0">
                  <a:pos x="1972" y="618"/>
                </a:cxn>
              </a:cxnLst>
              <a:rect l="0" t="0" r="r" b="b"/>
              <a:pathLst>
                <a:path w="1986" h="1540">
                  <a:moveTo>
                    <a:pt x="1972" y="618"/>
                  </a:moveTo>
                  <a:lnTo>
                    <a:pt x="1954" y="544"/>
                  </a:lnTo>
                  <a:lnTo>
                    <a:pt x="1926" y="476"/>
                  </a:lnTo>
                  <a:lnTo>
                    <a:pt x="1894" y="406"/>
                  </a:lnTo>
                  <a:lnTo>
                    <a:pt x="1858" y="344"/>
                  </a:lnTo>
                  <a:lnTo>
                    <a:pt x="1816" y="282"/>
                  </a:lnTo>
                  <a:lnTo>
                    <a:pt x="1766" y="226"/>
                  </a:lnTo>
                  <a:lnTo>
                    <a:pt x="1714" y="178"/>
                  </a:lnTo>
                  <a:lnTo>
                    <a:pt x="1656" y="132"/>
                  </a:lnTo>
                  <a:lnTo>
                    <a:pt x="1592" y="94"/>
                  </a:lnTo>
                  <a:lnTo>
                    <a:pt x="1530" y="62"/>
                  </a:lnTo>
                  <a:lnTo>
                    <a:pt x="1458" y="36"/>
                  </a:lnTo>
                  <a:lnTo>
                    <a:pt x="1388" y="18"/>
                  </a:lnTo>
                  <a:lnTo>
                    <a:pt x="1314" y="4"/>
                  </a:lnTo>
                  <a:lnTo>
                    <a:pt x="1236" y="0"/>
                  </a:lnTo>
                  <a:lnTo>
                    <a:pt x="1068" y="0"/>
                  </a:lnTo>
                  <a:lnTo>
                    <a:pt x="934" y="0"/>
                  </a:lnTo>
                  <a:lnTo>
                    <a:pt x="750" y="0"/>
                  </a:lnTo>
                  <a:lnTo>
                    <a:pt x="676" y="4"/>
                  </a:lnTo>
                  <a:lnTo>
                    <a:pt x="602" y="18"/>
                  </a:lnTo>
                  <a:lnTo>
                    <a:pt x="528" y="36"/>
                  </a:lnTo>
                  <a:lnTo>
                    <a:pt x="460" y="62"/>
                  </a:lnTo>
                  <a:lnTo>
                    <a:pt x="392" y="94"/>
                  </a:lnTo>
                  <a:lnTo>
                    <a:pt x="332" y="132"/>
                  </a:lnTo>
                  <a:lnTo>
                    <a:pt x="276" y="178"/>
                  </a:lnTo>
                  <a:lnTo>
                    <a:pt x="222" y="226"/>
                  </a:lnTo>
                  <a:lnTo>
                    <a:pt x="172" y="282"/>
                  </a:lnTo>
                  <a:lnTo>
                    <a:pt x="130" y="344"/>
                  </a:lnTo>
                  <a:lnTo>
                    <a:pt x="92" y="406"/>
                  </a:lnTo>
                  <a:lnTo>
                    <a:pt x="60" y="476"/>
                  </a:lnTo>
                  <a:lnTo>
                    <a:pt x="34" y="544"/>
                  </a:lnTo>
                  <a:lnTo>
                    <a:pt x="18" y="618"/>
                  </a:lnTo>
                  <a:lnTo>
                    <a:pt x="6" y="696"/>
                  </a:lnTo>
                  <a:lnTo>
                    <a:pt x="0" y="776"/>
                  </a:lnTo>
                  <a:lnTo>
                    <a:pt x="0" y="1028"/>
                  </a:lnTo>
                  <a:lnTo>
                    <a:pt x="0" y="1386"/>
                  </a:lnTo>
                  <a:lnTo>
                    <a:pt x="120" y="1424"/>
                  </a:lnTo>
                  <a:lnTo>
                    <a:pt x="240" y="1452"/>
                  </a:lnTo>
                  <a:lnTo>
                    <a:pt x="364" y="1482"/>
                  </a:lnTo>
                  <a:lnTo>
                    <a:pt x="488" y="1500"/>
                  </a:lnTo>
                  <a:lnTo>
                    <a:pt x="612" y="1518"/>
                  </a:lnTo>
                  <a:lnTo>
                    <a:pt x="740" y="1530"/>
                  </a:lnTo>
                  <a:lnTo>
                    <a:pt x="866" y="1538"/>
                  </a:lnTo>
                  <a:lnTo>
                    <a:pt x="994" y="1540"/>
                  </a:lnTo>
                  <a:lnTo>
                    <a:pt x="1122" y="1538"/>
                  </a:lnTo>
                  <a:lnTo>
                    <a:pt x="1250" y="1530"/>
                  </a:lnTo>
                  <a:lnTo>
                    <a:pt x="1376" y="1518"/>
                  </a:lnTo>
                  <a:lnTo>
                    <a:pt x="1500" y="1500"/>
                  </a:lnTo>
                  <a:lnTo>
                    <a:pt x="1624" y="1482"/>
                  </a:lnTo>
                  <a:lnTo>
                    <a:pt x="1746" y="1452"/>
                  </a:lnTo>
                  <a:lnTo>
                    <a:pt x="1866" y="1424"/>
                  </a:lnTo>
                  <a:lnTo>
                    <a:pt x="1986" y="1386"/>
                  </a:lnTo>
                  <a:lnTo>
                    <a:pt x="1986" y="1028"/>
                  </a:lnTo>
                  <a:lnTo>
                    <a:pt x="1986" y="776"/>
                  </a:lnTo>
                  <a:lnTo>
                    <a:pt x="1982" y="696"/>
                  </a:lnTo>
                  <a:lnTo>
                    <a:pt x="1972" y="6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Freeform 32">
              <a:extLst>
                <a:ext uri="{FF2B5EF4-FFF2-40B4-BE49-F238E27FC236}">
                  <a16:creationId xmlns:a16="http://schemas.microsoft.com/office/drawing/2014/main" id="{A02FFB2A-8CE7-4482-A9B2-994B1AD1D8D9}"/>
                </a:ext>
              </a:extLst>
            </p:cNvPr>
            <p:cNvSpPr>
              <a:spLocks/>
            </p:cNvSpPr>
            <p:nvPr/>
          </p:nvSpPr>
          <p:spPr bwMode="auto">
            <a:xfrm>
              <a:off x="1669" y="-3868"/>
              <a:ext cx="1180" cy="1180"/>
            </a:xfrm>
            <a:custGeom>
              <a:avLst/>
              <a:gdLst/>
              <a:ahLst/>
              <a:cxnLst>
                <a:cxn ang="0">
                  <a:pos x="26" y="418"/>
                </a:cxn>
                <a:cxn ang="0">
                  <a:pos x="4" y="530"/>
                </a:cxn>
                <a:cxn ang="0">
                  <a:pos x="4" y="640"/>
                </a:cxn>
                <a:cxn ang="0">
                  <a:pos x="18" y="736"/>
                </a:cxn>
                <a:cxn ang="0">
                  <a:pos x="52" y="834"/>
                </a:cxn>
                <a:cxn ang="0">
                  <a:pos x="104" y="920"/>
                </a:cxn>
                <a:cxn ang="0">
                  <a:pos x="164" y="1000"/>
                </a:cxn>
                <a:cxn ang="0">
                  <a:pos x="258" y="1074"/>
                </a:cxn>
                <a:cxn ang="0">
                  <a:pos x="382" y="1142"/>
                </a:cxn>
                <a:cxn ang="0">
                  <a:pos x="516" y="1176"/>
                </a:cxn>
                <a:cxn ang="0">
                  <a:pos x="592" y="1180"/>
                </a:cxn>
                <a:cxn ang="0">
                  <a:pos x="678" y="1172"/>
                </a:cxn>
                <a:cxn ang="0">
                  <a:pos x="764" y="1154"/>
                </a:cxn>
                <a:cxn ang="0">
                  <a:pos x="842" y="1124"/>
                </a:cxn>
                <a:cxn ang="0">
                  <a:pos x="918" y="1082"/>
                </a:cxn>
                <a:cxn ang="0">
                  <a:pos x="988" y="1026"/>
                </a:cxn>
                <a:cxn ang="0">
                  <a:pos x="1064" y="944"/>
                </a:cxn>
                <a:cxn ang="0">
                  <a:pos x="1124" y="842"/>
                </a:cxn>
                <a:cxn ang="0">
                  <a:pos x="1162" y="732"/>
                </a:cxn>
                <a:cxn ang="0">
                  <a:pos x="1180" y="636"/>
                </a:cxn>
                <a:cxn ang="0">
                  <a:pos x="1176" y="530"/>
                </a:cxn>
                <a:cxn ang="0">
                  <a:pos x="1158" y="422"/>
                </a:cxn>
                <a:cxn ang="0">
                  <a:pos x="1116" y="320"/>
                </a:cxn>
                <a:cxn ang="0">
                  <a:pos x="1056" y="226"/>
                </a:cxn>
                <a:cxn ang="0">
                  <a:pos x="978" y="144"/>
                </a:cxn>
                <a:cxn ang="0">
                  <a:pos x="880" y="76"/>
                </a:cxn>
                <a:cxn ang="0">
                  <a:pos x="772" y="28"/>
                </a:cxn>
                <a:cxn ang="0">
                  <a:pos x="652" y="4"/>
                </a:cxn>
                <a:cxn ang="0">
                  <a:pos x="532" y="4"/>
                </a:cxn>
                <a:cxn ang="0">
                  <a:pos x="416" y="28"/>
                </a:cxn>
                <a:cxn ang="0">
                  <a:pos x="306" y="72"/>
                </a:cxn>
                <a:cxn ang="0">
                  <a:pos x="214" y="136"/>
                </a:cxn>
                <a:cxn ang="0">
                  <a:pos x="134" y="218"/>
                </a:cxn>
                <a:cxn ang="0">
                  <a:pos x="70" y="312"/>
                </a:cxn>
              </a:cxnLst>
              <a:rect l="0" t="0" r="r" b="b"/>
              <a:pathLst>
                <a:path w="1180" h="1180">
                  <a:moveTo>
                    <a:pt x="48" y="362"/>
                  </a:moveTo>
                  <a:lnTo>
                    <a:pt x="26" y="418"/>
                  </a:lnTo>
                  <a:lnTo>
                    <a:pt x="14" y="470"/>
                  </a:lnTo>
                  <a:lnTo>
                    <a:pt x="4" y="530"/>
                  </a:lnTo>
                  <a:lnTo>
                    <a:pt x="0" y="590"/>
                  </a:lnTo>
                  <a:lnTo>
                    <a:pt x="4" y="640"/>
                  </a:lnTo>
                  <a:lnTo>
                    <a:pt x="10" y="688"/>
                  </a:lnTo>
                  <a:lnTo>
                    <a:pt x="18" y="736"/>
                  </a:lnTo>
                  <a:lnTo>
                    <a:pt x="34" y="786"/>
                  </a:lnTo>
                  <a:lnTo>
                    <a:pt x="52" y="834"/>
                  </a:lnTo>
                  <a:lnTo>
                    <a:pt x="78" y="880"/>
                  </a:lnTo>
                  <a:lnTo>
                    <a:pt x="104" y="920"/>
                  </a:lnTo>
                  <a:lnTo>
                    <a:pt x="134" y="962"/>
                  </a:lnTo>
                  <a:lnTo>
                    <a:pt x="164" y="1000"/>
                  </a:lnTo>
                  <a:lnTo>
                    <a:pt x="202" y="1034"/>
                  </a:lnTo>
                  <a:lnTo>
                    <a:pt x="258" y="1074"/>
                  </a:lnTo>
                  <a:lnTo>
                    <a:pt x="318" y="1112"/>
                  </a:lnTo>
                  <a:lnTo>
                    <a:pt x="382" y="1142"/>
                  </a:lnTo>
                  <a:lnTo>
                    <a:pt x="450" y="1160"/>
                  </a:lnTo>
                  <a:lnTo>
                    <a:pt x="516" y="1176"/>
                  </a:lnTo>
                  <a:lnTo>
                    <a:pt x="554" y="1180"/>
                  </a:lnTo>
                  <a:lnTo>
                    <a:pt x="592" y="1180"/>
                  </a:lnTo>
                  <a:lnTo>
                    <a:pt x="636" y="1180"/>
                  </a:lnTo>
                  <a:lnTo>
                    <a:pt x="678" y="1172"/>
                  </a:lnTo>
                  <a:lnTo>
                    <a:pt x="722" y="1164"/>
                  </a:lnTo>
                  <a:lnTo>
                    <a:pt x="764" y="1154"/>
                  </a:lnTo>
                  <a:lnTo>
                    <a:pt x="806" y="1138"/>
                  </a:lnTo>
                  <a:lnTo>
                    <a:pt x="842" y="1124"/>
                  </a:lnTo>
                  <a:lnTo>
                    <a:pt x="880" y="1104"/>
                  </a:lnTo>
                  <a:lnTo>
                    <a:pt x="918" y="1082"/>
                  </a:lnTo>
                  <a:lnTo>
                    <a:pt x="944" y="1064"/>
                  </a:lnTo>
                  <a:lnTo>
                    <a:pt x="988" y="1026"/>
                  </a:lnTo>
                  <a:lnTo>
                    <a:pt x="1026" y="984"/>
                  </a:lnTo>
                  <a:lnTo>
                    <a:pt x="1064" y="944"/>
                  </a:lnTo>
                  <a:lnTo>
                    <a:pt x="1098" y="894"/>
                  </a:lnTo>
                  <a:lnTo>
                    <a:pt x="1124" y="842"/>
                  </a:lnTo>
                  <a:lnTo>
                    <a:pt x="1146" y="790"/>
                  </a:lnTo>
                  <a:lnTo>
                    <a:pt x="1162" y="732"/>
                  </a:lnTo>
                  <a:lnTo>
                    <a:pt x="1172" y="676"/>
                  </a:lnTo>
                  <a:lnTo>
                    <a:pt x="1180" y="636"/>
                  </a:lnTo>
                  <a:lnTo>
                    <a:pt x="1180" y="590"/>
                  </a:lnTo>
                  <a:lnTo>
                    <a:pt x="1176" y="530"/>
                  </a:lnTo>
                  <a:lnTo>
                    <a:pt x="1168" y="474"/>
                  </a:lnTo>
                  <a:lnTo>
                    <a:pt x="1158" y="422"/>
                  </a:lnTo>
                  <a:lnTo>
                    <a:pt x="1138" y="368"/>
                  </a:lnTo>
                  <a:lnTo>
                    <a:pt x="1116" y="320"/>
                  </a:lnTo>
                  <a:lnTo>
                    <a:pt x="1086" y="272"/>
                  </a:lnTo>
                  <a:lnTo>
                    <a:pt x="1056" y="226"/>
                  </a:lnTo>
                  <a:lnTo>
                    <a:pt x="1018" y="184"/>
                  </a:lnTo>
                  <a:lnTo>
                    <a:pt x="978" y="144"/>
                  </a:lnTo>
                  <a:lnTo>
                    <a:pt x="932" y="110"/>
                  </a:lnTo>
                  <a:lnTo>
                    <a:pt x="880" y="76"/>
                  </a:lnTo>
                  <a:lnTo>
                    <a:pt x="828" y="50"/>
                  </a:lnTo>
                  <a:lnTo>
                    <a:pt x="772" y="28"/>
                  </a:lnTo>
                  <a:lnTo>
                    <a:pt x="716" y="12"/>
                  </a:lnTo>
                  <a:lnTo>
                    <a:pt x="652" y="4"/>
                  </a:lnTo>
                  <a:lnTo>
                    <a:pt x="592" y="0"/>
                  </a:lnTo>
                  <a:lnTo>
                    <a:pt x="532" y="4"/>
                  </a:lnTo>
                  <a:lnTo>
                    <a:pt x="472" y="12"/>
                  </a:lnTo>
                  <a:lnTo>
                    <a:pt x="416" y="28"/>
                  </a:lnTo>
                  <a:lnTo>
                    <a:pt x="360" y="46"/>
                  </a:lnTo>
                  <a:lnTo>
                    <a:pt x="306" y="72"/>
                  </a:lnTo>
                  <a:lnTo>
                    <a:pt x="258" y="102"/>
                  </a:lnTo>
                  <a:lnTo>
                    <a:pt x="214" y="136"/>
                  </a:lnTo>
                  <a:lnTo>
                    <a:pt x="172" y="178"/>
                  </a:lnTo>
                  <a:lnTo>
                    <a:pt x="134" y="218"/>
                  </a:lnTo>
                  <a:lnTo>
                    <a:pt x="100" y="264"/>
                  </a:lnTo>
                  <a:lnTo>
                    <a:pt x="70" y="312"/>
                  </a:lnTo>
                  <a:lnTo>
                    <a:pt x="48" y="36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spTree>
    <p:extLst>
      <p:ext uri="{BB962C8B-B14F-4D97-AF65-F5344CB8AC3E}">
        <p14:creationId xmlns:p14="http://schemas.microsoft.com/office/powerpoint/2010/main" val="993910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fr-FR" sz="2000" dirty="0" smtClean="0"/>
              <a:t>Budget 2018</a:t>
            </a:r>
            <a:r>
              <a:rPr lang="fr-FR" sz="1662" dirty="0" smtClean="0"/>
              <a:t/>
            </a:r>
            <a:br>
              <a:rPr lang="fr-FR" sz="1662" dirty="0" smtClean="0"/>
            </a:br>
            <a:r>
              <a:rPr lang="fr-FR" sz="1662" dirty="0" smtClean="0"/>
              <a:t/>
            </a:r>
            <a:br>
              <a:rPr lang="fr-FR" sz="1662" dirty="0" smtClean="0"/>
            </a:br>
            <a:r>
              <a:rPr lang="fr-FR" sz="1200" dirty="0" smtClean="0"/>
              <a:t>projections 2020</a:t>
            </a:r>
            <a:endParaRPr lang="en-US" sz="1200" dirty="0"/>
          </a:p>
        </p:txBody>
      </p:sp>
      <p:sp>
        <p:nvSpPr>
          <p:cNvPr id="10" name="Text Placeholder 9"/>
          <p:cNvSpPr>
            <a:spLocks noGrp="1"/>
          </p:cNvSpPr>
          <p:nvPr>
            <p:ph type="body" sz="quarter" idx="11"/>
          </p:nvPr>
        </p:nvSpPr>
        <p:spPr>
          <a:xfrm>
            <a:off x="4342148" y="2278009"/>
            <a:ext cx="461198" cy="827260"/>
          </a:xfrm>
        </p:spPr>
        <p:txBody>
          <a:bodyPr/>
          <a:lstStyle/>
          <a:p>
            <a:r>
              <a:rPr lang="fr-FR" dirty="0" smtClean="0"/>
              <a:t>2</a:t>
            </a:r>
            <a:endParaRPr lang="en-US" dirty="0"/>
          </a:p>
        </p:txBody>
      </p:sp>
    </p:spTree>
    <p:extLst>
      <p:ext uri="{BB962C8B-B14F-4D97-AF65-F5344CB8AC3E}">
        <p14:creationId xmlns:p14="http://schemas.microsoft.com/office/powerpoint/2010/main" val="4115700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09" y="240893"/>
            <a:ext cx="8424381" cy="276999"/>
          </a:xfrm>
        </p:spPr>
        <p:txBody>
          <a:bodyPr/>
          <a:lstStyle/>
          <a:p>
            <a:r>
              <a:rPr lang="en-US" sz="1800" b="1" dirty="0" smtClean="0">
                <a:solidFill>
                  <a:srgbClr val="E60028"/>
                </a:solidFill>
              </a:rPr>
              <a:t>MACROECONOMIC PROJECTIONS</a:t>
            </a:r>
            <a:endParaRPr lang="en-US" sz="1800" b="1" dirty="0">
              <a:solidFill>
                <a:srgbClr val="E60028"/>
              </a:solidFill>
            </a:endParaRPr>
          </a:p>
        </p:txBody>
      </p:sp>
      <p:graphicFrame>
        <p:nvGraphicFramePr>
          <p:cNvPr id="47" name="Table 16"/>
          <p:cNvGraphicFramePr>
            <a:graphicFrameLocks noGrp="1"/>
          </p:cNvGraphicFramePr>
          <p:nvPr>
            <p:extLst>
              <p:ext uri="{D42A27DB-BD31-4B8C-83A1-F6EECF244321}">
                <p14:modId xmlns:p14="http://schemas.microsoft.com/office/powerpoint/2010/main" val="4086745364"/>
              </p:ext>
            </p:extLst>
          </p:nvPr>
        </p:nvGraphicFramePr>
        <p:xfrm>
          <a:off x="351638" y="885114"/>
          <a:ext cx="8325635" cy="1189152"/>
        </p:xfrm>
        <a:graphic>
          <a:graphicData uri="http://schemas.openxmlformats.org/drawingml/2006/table">
            <a:tbl>
              <a:tblPr firstRow="1" bandRow="1">
                <a:tableStyleId>{2D5ABB26-0587-4C30-8999-92F81FD0307C}</a:tableStyleId>
              </a:tblPr>
              <a:tblGrid>
                <a:gridCol w="95363">
                  <a:extLst>
                    <a:ext uri="{9D8B030D-6E8A-4147-A177-3AD203B41FA5}">
                      <a16:colId xmlns:a16="http://schemas.microsoft.com/office/drawing/2014/main" val="20000"/>
                    </a:ext>
                  </a:extLst>
                </a:gridCol>
                <a:gridCol w="8230272">
                  <a:extLst>
                    <a:ext uri="{9D8B030D-6E8A-4147-A177-3AD203B41FA5}">
                      <a16:colId xmlns:a16="http://schemas.microsoft.com/office/drawing/2014/main" val="20001"/>
                    </a:ext>
                  </a:extLst>
                </a:gridCol>
              </a:tblGrid>
              <a:tr h="943065">
                <a:tc>
                  <a:txBody>
                    <a:bodyPr/>
                    <a:lstStyle/>
                    <a:p>
                      <a:endParaRPr lang="fr-FR" sz="1000" noProof="0" dirty="0"/>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algn="l" defTabSz="914400" rtl="0" eaLnBrk="1" latinLnBrk="0" hangingPunct="1">
                        <a:spcBef>
                          <a:spcPts val="0"/>
                        </a:spcBef>
                        <a:spcAft>
                          <a:spcPts val="400"/>
                        </a:spcAft>
                        <a:buClr>
                          <a:srgbClr val="F0001E"/>
                        </a:buClr>
                        <a:buSzPct val="90000"/>
                      </a:pPr>
                      <a:r>
                        <a:rPr lang="en-US" sz="1200" b="1" kern="0" baseline="0" dirty="0" smtClean="0">
                          <a:solidFill>
                            <a:sysClr val="windowText" lastClr="000000"/>
                          </a:solidFill>
                          <a:latin typeface="+mn-lt"/>
                          <a:ea typeface="+mn-ea"/>
                          <a:cs typeface="+mn-cs"/>
                        </a:rPr>
                        <a:t>GDP growth</a:t>
                      </a:r>
                    </a:p>
                    <a:p>
                      <a:pPr marL="0" lvl="0" algn="l" defTabSz="914400" rtl="0" eaLnBrk="1" latinLnBrk="0" hangingPunct="1">
                        <a:spcBef>
                          <a:spcPts val="0"/>
                        </a:spcBef>
                        <a:spcAft>
                          <a:spcPts val="400"/>
                        </a:spcAft>
                        <a:buClr>
                          <a:srgbClr val="F0001E"/>
                        </a:buClr>
                        <a:buSzPct val="90000"/>
                      </a:pPr>
                      <a:r>
                        <a:rPr lang="en-US" sz="1100" b="0" dirty="0" smtClean="0"/>
                        <a:t>GDP growth reached 7.0% in 2017, driven by private consumption which benefitted from pro-cyclical fiscal stimulus, while investment contribution remained modest.</a:t>
                      </a:r>
                    </a:p>
                    <a:p>
                      <a:pPr marL="0" marR="0" lvl="0" indent="0" algn="l" defTabSz="914400" rtl="0" eaLnBrk="1" fontAlgn="auto" latinLnBrk="0" hangingPunct="1">
                        <a:lnSpc>
                          <a:spcPct val="100000"/>
                        </a:lnSpc>
                        <a:spcBef>
                          <a:spcPts val="0"/>
                        </a:spcBef>
                        <a:spcAft>
                          <a:spcPts val="400"/>
                        </a:spcAft>
                        <a:buClr>
                          <a:srgbClr val="F0001E"/>
                        </a:buClr>
                        <a:buSzPct val="90000"/>
                        <a:buFontTx/>
                        <a:buNone/>
                        <a:tabLst/>
                        <a:defRPr/>
                      </a:pPr>
                      <a:r>
                        <a:rPr lang="en-US" sz="1100" b="0" dirty="0" smtClean="0"/>
                        <a:t>Growth expected to slow down to 4.4% in 2018, with a decelerating private consumption and a rising contribution of investments. Investments should gradually gain steam, stimulated by the progressive upturn in the absorption of EU funds and resilient domestic and foreign demand prospects.</a:t>
                      </a: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5" name="Table 16"/>
          <p:cNvGraphicFramePr>
            <a:graphicFrameLocks noGrp="1"/>
          </p:cNvGraphicFramePr>
          <p:nvPr>
            <p:extLst>
              <p:ext uri="{D42A27DB-BD31-4B8C-83A1-F6EECF244321}">
                <p14:modId xmlns:p14="http://schemas.microsoft.com/office/powerpoint/2010/main" val="2815009536"/>
              </p:ext>
            </p:extLst>
          </p:nvPr>
        </p:nvGraphicFramePr>
        <p:xfrm>
          <a:off x="351638" y="2367957"/>
          <a:ext cx="8049410" cy="803072"/>
        </p:xfrm>
        <a:graphic>
          <a:graphicData uri="http://schemas.openxmlformats.org/drawingml/2006/table">
            <a:tbl>
              <a:tblPr firstRow="1" bandRow="1">
                <a:tableStyleId>{2D5ABB26-0587-4C30-8999-92F81FD0307C}</a:tableStyleId>
              </a:tblPr>
              <a:tblGrid>
                <a:gridCol w="92199">
                  <a:extLst>
                    <a:ext uri="{9D8B030D-6E8A-4147-A177-3AD203B41FA5}">
                      <a16:colId xmlns:a16="http://schemas.microsoft.com/office/drawing/2014/main" val="20000"/>
                    </a:ext>
                  </a:extLst>
                </a:gridCol>
                <a:gridCol w="7957211">
                  <a:extLst>
                    <a:ext uri="{9D8B030D-6E8A-4147-A177-3AD203B41FA5}">
                      <a16:colId xmlns:a16="http://schemas.microsoft.com/office/drawing/2014/main" val="20001"/>
                    </a:ext>
                  </a:extLst>
                </a:gridCol>
              </a:tblGrid>
              <a:tr h="482803">
                <a:tc>
                  <a:txBody>
                    <a:bodyPr/>
                    <a:lstStyle/>
                    <a:p>
                      <a:endParaRPr lang="fr-FR" sz="1000" noProof="0" dirty="0"/>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algn="l" defTabSz="914400" rtl="0" eaLnBrk="1" latinLnBrk="0" hangingPunct="1">
                        <a:spcBef>
                          <a:spcPts val="400"/>
                        </a:spcBef>
                        <a:buClr>
                          <a:srgbClr val="F0001E"/>
                        </a:buClr>
                        <a:buSzPct val="90000"/>
                      </a:pPr>
                      <a:r>
                        <a:rPr lang="en-US" sz="1200" b="1" kern="0" baseline="0" dirty="0" smtClean="0">
                          <a:solidFill>
                            <a:schemeClr val="tx1"/>
                          </a:solidFill>
                          <a:latin typeface="+mn-lt"/>
                          <a:ea typeface="+mn-ea"/>
                          <a:cs typeface="+mn-cs"/>
                        </a:rPr>
                        <a:t>Accelerating inflation dynamics</a:t>
                      </a:r>
                    </a:p>
                    <a:p>
                      <a:pPr marL="0" marR="0" lvl="0" indent="0" algn="l" defTabSz="914400" rtl="0" eaLnBrk="1" fontAlgn="auto" latinLnBrk="0" hangingPunct="1">
                        <a:lnSpc>
                          <a:spcPct val="100000"/>
                        </a:lnSpc>
                        <a:spcBef>
                          <a:spcPts val="400"/>
                        </a:spcBef>
                        <a:spcAft>
                          <a:spcPts val="200"/>
                        </a:spcAft>
                        <a:buClr>
                          <a:srgbClr val="F0001E"/>
                        </a:buClr>
                        <a:buSzPct val="90000"/>
                        <a:buFontTx/>
                        <a:buNone/>
                        <a:tabLst/>
                        <a:defRPr/>
                      </a:pPr>
                      <a:r>
                        <a:rPr lang="en-US" sz="1100" b="0" dirty="0" smtClean="0"/>
                        <a:t>In a context of surging wages (average nominal wages growing by +12% Y/Y as of Dec-17) and record-low unemployment (4.6% as of Sept-17), inflation accelerated in 2017 (reaching</a:t>
                      </a:r>
                      <a:r>
                        <a:rPr lang="en-US" sz="1100" b="0" baseline="0" dirty="0" smtClean="0"/>
                        <a:t> an average level of 1.2%) and</a:t>
                      </a:r>
                      <a:r>
                        <a:rPr lang="en-US" sz="1100" b="0" dirty="0" smtClean="0"/>
                        <a:t> is expected to accelerate further in 2018 (to an average level of 2.9%) </a:t>
                      </a: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6" name="Table 16"/>
          <p:cNvGraphicFramePr>
            <a:graphicFrameLocks noGrp="1"/>
          </p:cNvGraphicFramePr>
          <p:nvPr>
            <p:extLst>
              <p:ext uri="{D42A27DB-BD31-4B8C-83A1-F6EECF244321}">
                <p14:modId xmlns:p14="http://schemas.microsoft.com/office/powerpoint/2010/main" val="773269178"/>
              </p:ext>
            </p:extLst>
          </p:nvPr>
        </p:nvGraphicFramePr>
        <p:xfrm>
          <a:off x="351638" y="3464720"/>
          <a:ext cx="7487434" cy="853872"/>
        </p:xfrm>
        <a:graphic>
          <a:graphicData uri="http://schemas.openxmlformats.org/drawingml/2006/table">
            <a:tbl>
              <a:tblPr firstRow="1" bandRow="1">
                <a:tableStyleId>{2D5ABB26-0587-4C30-8999-92F81FD0307C}</a:tableStyleId>
              </a:tblPr>
              <a:tblGrid>
                <a:gridCol w="85763">
                  <a:extLst>
                    <a:ext uri="{9D8B030D-6E8A-4147-A177-3AD203B41FA5}">
                      <a16:colId xmlns:a16="http://schemas.microsoft.com/office/drawing/2014/main" val="20000"/>
                    </a:ext>
                  </a:extLst>
                </a:gridCol>
                <a:gridCol w="7401671">
                  <a:extLst>
                    <a:ext uri="{9D8B030D-6E8A-4147-A177-3AD203B41FA5}">
                      <a16:colId xmlns:a16="http://schemas.microsoft.com/office/drawing/2014/main" val="20001"/>
                    </a:ext>
                  </a:extLst>
                </a:gridCol>
              </a:tblGrid>
              <a:tr h="244711">
                <a:tc>
                  <a:txBody>
                    <a:bodyPr/>
                    <a:lstStyle/>
                    <a:p>
                      <a:endParaRPr lang="fr-FR" sz="1000" noProof="0" dirty="0"/>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algn="l" defTabSz="914400" rtl="0" eaLnBrk="1" latinLnBrk="0" hangingPunct="1">
                        <a:spcBef>
                          <a:spcPts val="400"/>
                        </a:spcBef>
                        <a:buClr>
                          <a:srgbClr val="F0001E"/>
                        </a:buClr>
                        <a:buSzPct val="90000"/>
                      </a:pPr>
                      <a:r>
                        <a:rPr lang="en-US" sz="1200" b="1" kern="0" baseline="0" dirty="0" smtClean="0">
                          <a:solidFill>
                            <a:schemeClr val="tx1"/>
                          </a:solidFill>
                          <a:latin typeface="+mn-lt"/>
                          <a:ea typeface="+mn-ea"/>
                          <a:cs typeface="+mn-cs"/>
                        </a:rPr>
                        <a:t>Significant rise in RON interest rates starting September 2017 </a:t>
                      </a:r>
                    </a:p>
                    <a:p>
                      <a:pPr marL="0" marR="0" lvl="0" indent="0" algn="l" defTabSz="914400" rtl="0" eaLnBrk="1" fontAlgn="auto" latinLnBrk="0" hangingPunct="1">
                        <a:lnSpc>
                          <a:spcPct val="100000"/>
                        </a:lnSpc>
                        <a:spcBef>
                          <a:spcPts val="400"/>
                        </a:spcBef>
                        <a:spcAft>
                          <a:spcPts val="0"/>
                        </a:spcAft>
                        <a:buClr>
                          <a:srgbClr val="F0001E"/>
                        </a:buClr>
                        <a:buSzPct val="90000"/>
                        <a:buFontTx/>
                        <a:buNone/>
                        <a:tabLst/>
                        <a:defRPr/>
                      </a:pPr>
                      <a:r>
                        <a:rPr lang="en-US" sz="1100" b="0" dirty="0" smtClean="0"/>
                        <a:t>Rising inflation prompted a tightening of the monetary policy and an upward correction of money market rates in the last quarter of 2017.</a:t>
                      </a:r>
                      <a:endParaRPr lang="fr-FR" sz="1100" b="0" kern="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400"/>
                        </a:spcBef>
                        <a:spcAft>
                          <a:spcPts val="0"/>
                        </a:spcAft>
                        <a:buClr>
                          <a:srgbClr val="F0001E"/>
                        </a:buClr>
                        <a:buSzPct val="90000"/>
                        <a:buFontTx/>
                        <a:buNone/>
                        <a:tabLst/>
                        <a:defRPr/>
                      </a:pPr>
                      <a:r>
                        <a:rPr lang="en-US" sz="1100" b="0" kern="0" baseline="0" dirty="0" smtClean="0">
                          <a:solidFill>
                            <a:schemeClr val="tx1"/>
                          </a:solidFill>
                          <a:latin typeface="+mn-lt"/>
                          <a:ea typeface="+mn-ea"/>
                          <a:cs typeface="+mn-cs"/>
                        </a:rPr>
                        <a:t>Average ROBOR 3M reached 2.0% in Q4-17 and the 2018 budget is based on a stability assumption at this level.</a:t>
                      </a: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TextBox 16"/>
          <p:cNvSpPr txBox="1"/>
          <p:nvPr/>
        </p:nvSpPr>
        <p:spPr>
          <a:xfrm>
            <a:off x="5176085" y="6034783"/>
            <a:ext cx="3868881" cy="205621"/>
          </a:xfrm>
          <a:prstGeom prst="rect">
            <a:avLst/>
          </a:prstGeom>
          <a:noFill/>
        </p:spPr>
        <p:txBody>
          <a:bodyPr wrap="square" lIns="33236" tIns="33236" rIns="33236" bIns="33236" rtlCol="0" anchor="ctr">
            <a:spAutoFit/>
          </a:bodyPr>
          <a:lstStyle/>
          <a:p>
            <a:pPr>
              <a:spcBef>
                <a:spcPts val="1477"/>
              </a:spcBef>
              <a:buClr>
                <a:schemeClr val="bg2"/>
              </a:buClr>
              <a:buSzPct val="90000"/>
            </a:pPr>
            <a:endParaRPr lang="en-US" sz="900" i="1" dirty="0">
              <a:latin typeface="Arial"/>
            </a:endParaRPr>
          </a:p>
        </p:txBody>
      </p:sp>
      <p:graphicFrame>
        <p:nvGraphicFramePr>
          <p:cNvPr id="18" name="Table 16"/>
          <p:cNvGraphicFramePr>
            <a:graphicFrameLocks noGrp="1"/>
          </p:cNvGraphicFramePr>
          <p:nvPr>
            <p:extLst>
              <p:ext uri="{D42A27DB-BD31-4B8C-83A1-F6EECF244321}">
                <p14:modId xmlns:p14="http://schemas.microsoft.com/office/powerpoint/2010/main" val="2107332261"/>
              </p:ext>
            </p:extLst>
          </p:nvPr>
        </p:nvGraphicFramePr>
        <p:xfrm>
          <a:off x="351638" y="5373765"/>
          <a:ext cx="8620912" cy="661018"/>
        </p:xfrm>
        <a:graphic>
          <a:graphicData uri="http://schemas.openxmlformats.org/drawingml/2006/table">
            <a:tbl>
              <a:tblPr firstRow="1" bandRow="1">
                <a:tableStyleId>{2D5ABB26-0587-4C30-8999-92F81FD0307C}</a:tableStyleId>
              </a:tblPr>
              <a:tblGrid>
                <a:gridCol w="98743">
                  <a:extLst>
                    <a:ext uri="{9D8B030D-6E8A-4147-A177-3AD203B41FA5}">
                      <a16:colId xmlns:a16="http://schemas.microsoft.com/office/drawing/2014/main" val="20000"/>
                    </a:ext>
                  </a:extLst>
                </a:gridCol>
                <a:gridCol w="8522169">
                  <a:extLst>
                    <a:ext uri="{9D8B030D-6E8A-4147-A177-3AD203B41FA5}">
                      <a16:colId xmlns:a16="http://schemas.microsoft.com/office/drawing/2014/main" val="20001"/>
                    </a:ext>
                  </a:extLst>
                </a:gridCol>
              </a:tblGrid>
              <a:tr h="661018">
                <a:tc>
                  <a:txBody>
                    <a:bodyPr/>
                    <a:lstStyle/>
                    <a:p>
                      <a:endParaRPr lang="fr-FR" sz="1000" noProof="0" dirty="0">
                        <a:solidFill>
                          <a:schemeClr val="tx1"/>
                        </a:solidFill>
                      </a:endParaRPr>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algn="l" defTabSz="914400" rtl="0" eaLnBrk="1" latinLnBrk="0" hangingPunct="1">
                        <a:spcAft>
                          <a:spcPts val="400"/>
                        </a:spcAft>
                      </a:pPr>
                      <a:r>
                        <a:rPr lang="en-US" sz="1200" b="1" kern="1200" dirty="0" smtClean="0">
                          <a:solidFill>
                            <a:schemeClr val="tx1"/>
                          </a:solidFill>
                          <a:latin typeface="+mn-lt"/>
                          <a:ea typeface="+mn-ea"/>
                          <a:cs typeface="+mn-cs"/>
                        </a:rPr>
                        <a:t>Overall credit growth at +3.6% y/y at December 2017 end,</a:t>
                      </a:r>
                      <a:r>
                        <a:rPr lang="en-US" sz="1200" b="1" kern="1200" baseline="0" dirty="0" smtClean="0">
                          <a:solidFill>
                            <a:schemeClr val="tx1"/>
                          </a:solidFill>
                          <a:latin typeface="+mn-lt"/>
                          <a:ea typeface="+mn-ea"/>
                          <a:cs typeface="+mn-cs"/>
                        </a:rPr>
                        <a:t> </a:t>
                      </a:r>
                      <a:r>
                        <a:rPr lang="en-US" sz="1100" b="0" kern="1200" dirty="0" smtClean="0">
                          <a:solidFill>
                            <a:schemeClr val="tx1"/>
                          </a:solidFill>
                          <a:latin typeface="+mn-lt"/>
                          <a:ea typeface="+mn-ea"/>
                          <a:cs typeface="+mn-cs"/>
                        </a:rPr>
                        <a:t>with</a:t>
                      </a:r>
                      <a:r>
                        <a:rPr lang="en-US" sz="1100" b="0" kern="1200" baseline="0" dirty="0" smtClean="0">
                          <a:solidFill>
                            <a:schemeClr val="tx1"/>
                          </a:solidFill>
                          <a:latin typeface="+mn-lt"/>
                          <a:ea typeface="+mn-ea"/>
                          <a:cs typeface="+mn-cs"/>
                        </a:rPr>
                        <a:t> lending to individuals as main driver (+6.6% y/y)</a:t>
                      </a:r>
                    </a:p>
                    <a:p>
                      <a:pPr marL="0" marR="0" lvl="0" indent="0" algn="l" defTabSz="914400" rtl="0" eaLnBrk="1" fontAlgn="auto" latinLnBrk="0" hangingPunct="1">
                        <a:lnSpc>
                          <a:spcPct val="100000"/>
                        </a:lnSpc>
                        <a:spcBef>
                          <a:spcPts val="0"/>
                        </a:spcBef>
                        <a:spcAft>
                          <a:spcPts val="400"/>
                        </a:spcAft>
                        <a:buClrTx/>
                        <a:buSzTx/>
                        <a:buFontTx/>
                        <a:buNone/>
                        <a:tabLst/>
                        <a:defRPr/>
                      </a:pPr>
                      <a:r>
                        <a:rPr lang="en-US" sz="1100" dirty="0" smtClean="0"/>
                        <a:t>Household borrowing should continue to be the major driver of lending activity in 2018. On non retail loans, with investments gradually gaining momentum and fueling credit demand, the progressive recovery seen in 2017 should intensify.</a:t>
                      </a:r>
                      <a:endParaRPr lang="en-US" sz="1100" b="0" kern="1200" baseline="0" dirty="0" smtClean="0">
                        <a:solidFill>
                          <a:schemeClr val="tx1"/>
                        </a:solidFill>
                        <a:latin typeface="+mn-lt"/>
                        <a:ea typeface="+mn-ea"/>
                        <a:cs typeface="+mn-cs"/>
                      </a:endParaRP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1" name="Table 16"/>
          <p:cNvGraphicFramePr>
            <a:graphicFrameLocks noGrp="1"/>
          </p:cNvGraphicFramePr>
          <p:nvPr>
            <p:extLst>
              <p:ext uri="{D42A27DB-BD31-4B8C-83A1-F6EECF244321}">
                <p14:modId xmlns:p14="http://schemas.microsoft.com/office/powerpoint/2010/main" val="3084893697"/>
              </p:ext>
            </p:extLst>
          </p:nvPr>
        </p:nvGraphicFramePr>
        <p:xfrm>
          <a:off x="351638" y="4612283"/>
          <a:ext cx="7487434" cy="467792"/>
        </p:xfrm>
        <a:graphic>
          <a:graphicData uri="http://schemas.openxmlformats.org/drawingml/2006/table">
            <a:tbl>
              <a:tblPr firstRow="1" bandRow="1">
                <a:tableStyleId>{2D5ABB26-0587-4C30-8999-92F81FD0307C}</a:tableStyleId>
              </a:tblPr>
              <a:tblGrid>
                <a:gridCol w="85763">
                  <a:extLst>
                    <a:ext uri="{9D8B030D-6E8A-4147-A177-3AD203B41FA5}">
                      <a16:colId xmlns:a16="http://schemas.microsoft.com/office/drawing/2014/main" val="20000"/>
                    </a:ext>
                  </a:extLst>
                </a:gridCol>
                <a:gridCol w="7401671">
                  <a:extLst>
                    <a:ext uri="{9D8B030D-6E8A-4147-A177-3AD203B41FA5}">
                      <a16:colId xmlns:a16="http://schemas.microsoft.com/office/drawing/2014/main" val="20001"/>
                    </a:ext>
                  </a:extLst>
                </a:gridCol>
              </a:tblGrid>
              <a:tr h="244711">
                <a:tc>
                  <a:txBody>
                    <a:bodyPr/>
                    <a:lstStyle/>
                    <a:p>
                      <a:endParaRPr lang="fr-FR" sz="1000" noProof="0" dirty="0"/>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lvl="0" algn="l" defTabSz="914400" rtl="0" eaLnBrk="1" latinLnBrk="0" hangingPunct="1">
                        <a:spcBef>
                          <a:spcPts val="400"/>
                        </a:spcBef>
                        <a:buClr>
                          <a:srgbClr val="F0001E"/>
                        </a:buClr>
                        <a:buSzPct val="90000"/>
                      </a:pPr>
                      <a:r>
                        <a:rPr lang="en-US" sz="1200" b="1" kern="0" baseline="0" dirty="0" smtClean="0">
                          <a:solidFill>
                            <a:schemeClr val="tx1"/>
                          </a:solidFill>
                          <a:latin typeface="+mn-lt"/>
                          <a:ea typeface="+mn-ea"/>
                          <a:cs typeface="+mn-cs"/>
                        </a:rPr>
                        <a:t>Exchange rate</a:t>
                      </a:r>
                    </a:p>
                    <a:p>
                      <a:pPr marL="0" lvl="0" algn="l" defTabSz="914400" rtl="0" eaLnBrk="1" latinLnBrk="0" hangingPunct="1">
                        <a:spcBef>
                          <a:spcPts val="400"/>
                        </a:spcBef>
                        <a:buClr>
                          <a:srgbClr val="F0001E"/>
                        </a:buClr>
                        <a:buSzPct val="90000"/>
                      </a:pPr>
                      <a:r>
                        <a:rPr lang="en-US" sz="1100" dirty="0" smtClean="0">
                          <a:solidFill>
                            <a:schemeClr val="tx1"/>
                          </a:solidFill>
                          <a:latin typeface="+mn-lt"/>
                        </a:rPr>
                        <a:t>In the absence of major external shocks, the exchange rate is expected to remain stable in 2018</a:t>
                      </a:r>
                      <a:endParaRPr lang="en-US" sz="1100" b="1" kern="0" baseline="0" dirty="0" smtClean="0">
                        <a:solidFill>
                          <a:schemeClr val="tx1"/>
                        </a:solidFill>
                        <a:latin typeface="+mn-lt"/>
                        <a:ea typeface="+mn-ea"/>
                        <a:cs typeface="+mn-cs"/>
                      </a:endParaRP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800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12"/>
          <p:cNvCxnSpPr/>
          <p:nvPr/>
        </p:nvCxnSpPr>
        <p:spPr bwMode="auto">
          <a:xfrm>
            <a:off x="360487" y="6137243"/>
            <a:ext cx="8428893" cy="0"/>
          </a:xfrm>
          <a:prstGeom prst="line">
            <a:avLst/>
          </a:prstGeom>
          <a:noFill/>
          <a:ln w="6350" cap="flat" cmpd="sng" algn="ctr">
            <a:solidFill>
              <a:schemeClr val="tx2"/>
            </a:solidFill>
            <a:prstDash val="solid"/>
            <a:round/>
            <a:headEnd type="none" w="med" len="med"/>
            <a:tailEnd type="none" w="med" len="med"/>
          </a:ln>
          <a:effectLst/>
        </p:spPr>
      </p:cxnSp>
      <p:sp>
        <p:nvSpPr>
          <p:cNvPr id="44" name="TextBox 21"/>
          <p:cNvSpPr txBox="1"/>
          <p:nvPr/>
        </p:nvSpPr>
        <p:spPr>
          <a:xfrm>
            <a:off x="8132925" y="6296980"/>
            <a:ext cx="483893" cy="166497"/>
          </a:xfrm>
          <a:prstGeom prst="rect">
            <a:avLst/>
          </a:prstGeom>
          <a:noFill/>
        </p:spPr>
        <p:txBody>
          <a:bodyPr wrap="none" lIns="33231" tIns="33231" rIns="33231" bIns="33231">
            <a:spAutoFit/>
          </a:bodyPr>
          <a:lstStyle/>
          <a:p>
            <a:pPr algn="r" defTabSz="844005"/>
            <a:r>
              <a:rPr lang="fr-FR" sz="646" dirty="0" smtClean="0">
                <a:solidFill>
                  <a:schemeClr val="tx2">
                    <a:lumMod val="50000"/>
                  </a:schemeClr>
                </a:solidFill>
              </a:rPr>
              <a:t>02/12/2018</a:t>
            </a:r>
            <a:endParaRPr lang="en-US" sz="646" dirty="0" err="1">
              <a:solidFill>
                <a:schemeClr val="tx2">
                  <a:lumMod val="50000"/>
                </a:schemeClr>
              </a:solidFill>
            </a:endParaRPr>
          </a:p>
        </p:txBody>
      </p:sp>
      <p:cxnSp>
        <p:nvCxnSpPr>
          <p:cNvPr id="45" name="Straight Connector 17"/>
          <p:cNvCxnSpPr/>
          <p:nvPr/>
        </p:nvCxnSpPr>
        <p:spPr bwMode="auto">
          <a:xfrm flipH="1">
            <a:off x="8109714" y="6318574"/>
            <a:ext cx="1191" cy="114427"/>
          </a:xfrm>
          <a:prstGeom prst="line">
            <a:avLst/>
          </a:prstGeom>
          <a:noFill/>
          <a:ln w="6350" cap="flat" cmpd="sng" algn="ctr">
            <a:solidFill>
              <a:schemeClr val="tx2">
                <a:lumMod val="75000"/>
              </a:schemeClr>
            </a:solidFill>
            <a:prstDash val="solid"/>
            <a:round/>
            <a:headEnd type="none" w="med" len="med"/>
            <a:tailEnd type="none" w="med" len="med"/>
          </a:ln>
          <a:effectLst/>
        </p:spPr>
      </p:cxnSp>
      <p:cxnSp>
        <p:nvCxnSpPr>
          <p:cNvPr id="46" name="Straight Connector 18"/>
          <p:cNvCxnSpPr/>
          <p:nvPr/>
        </p:nvCxnSpPr>
        <p:spPr bwMode="auto">
          <a:xfrm flipH="1">
            <a:off x="8643845" y="6318574"/>
            <a:ext cx="1191" cy="114427"/>
          </a:xfrm>
          <a:prstGeom prst="line">
            <a:avLst/>
          </a:prstGeom>
          <a:noFill/>
          <a:ln w="6350" cap="flat" cmpd="sng" algn="ctr">
            <a:solidFill>
              <a:schemeClr val="tx2">
                <a:lumMod val="75000"/>
              </a:schemeClr>
            </a:solidFill>
            <a:prstDash val="solid"/>
            <a:round/>
            <a:headEnd type="none" w="med" len="med"/>
            <a:tailEnd type="none" w="med" len="med"/>
          </a:ln>
          <a:effectLst/>
        </p:spPr>
      </p:cxnSp>
      <p:sp>
        <p:nvSpPr>
          <p:cNvPr id="47" name="Slide Number Placeholder 5"/>
          <p:cNvSpPr txBox="1">
            <a:spLocks/>
          </p:cNvSpPr>
          <p:nvPr/>
        </p:nvSpPr>
        <p:spPr>
          <a:xfrm>
            <a:off x="8663606" y="6297005"/>
            <a:ext cx="125774" cy="166497"/>
          </a:xfrm>
          <a:prstGeom prst="rect">
            <a:avLst/>
          </a:prstGeom>
          <a:noFill/>
          <a:ln w="9525">
            <a:noFill/>
            <a:miter lim="800000"/>
            <a:headEnd/>
            <a:tailEnd/>
          </a:ln>
          <a:effectLst/>
        </p:spPr>
        <p:txBody>
          <a:bodyPr vert="horz" wrap="square" lIns="0" tIns="33231" rIns="0" bIns="33231" numCol="1" anchor="ctr" anchorCtr="0" compatLnSpc="1">
            <a:prstTxWarp prst="textNoShape">
              <a:avLst/>
            </a:prstTxWarp>
            <a:spAutoFit/>
          </a:bodyPr>
          <a:lstStyle>
            <a:lvl1pPr algn="r">
              <a:defRPr sz="800" b="1">
                <a:solidFill>
                  <a:schemeClr val="tx1"/>
                </a:solidFill>
                <a:latin typeface="Arial" pitchFamily="34" charset="0"/>
                <a:cs typeface="Arial" pitchFamily="34" charset="0"/>
              </a:defRPr>
            </a:lvl1pPr>
          </a:lstStyle>
          <a:p>
            <a:pPr defTabSz="844005" fontAlgn="base">
              <a:spcBef>
                <a:spcPct val="0"/>
              </a:spcBef>
              <a:spcAft>
                <a:spcPct val="0"/>
              </a:spcAft>
              <a:defRPr/>
            </a:pPr>
            <a:r>
              <a:rPr lang="en-GB" sz="646" b="0" dirty="0">
                <a:solidFill>
                  <a:schemeClr val="tx2">
                    <a:lumMod val="50000"/>
                  </a:schemeClr>
                </a:solidFill>
                <a:latin typeface="+mn-lt"/>
                <a:cs typeface="+mn-cs"/>
              </a:rPr>
              <a:t> </a:t>
            </a:r>
            <a:fld id="{C6CC3D56-96BB-45E4-94D9-DF781FE65A81}" type="slidenum">
              <a:rPr lang="en-GB" sz="646" b="0">
                <a:solidFill>
                  <a:schemeClr val="tx2">
                    <a:lumMod val="50000"/>
                  </a:schemeClr>
                </a:solidFill>
                <a:latin typeface="+mn-lt"/>
                <a:cs typeface="+mn-cs"/>
              </a:rPr>
              <a:pPr defTabSz="844005" fontAlgn="base">
                <a:spcBef>
                  <a:spcPct val="0"/>
                </a:spcBef>
                <a:spcAft>
                  <a:spcPct val="0"/>
                </a:spcAft>
                <a:defRPr/>
              </a:pPr>
              <a:t>14</a:t>
            </a:fld>
            <a:endParaRPr lang="en-GB" sz="646" b="0" dirty="0">
              <a:solidFill>
                <a:schemeClr val="tx2">
                  <a:lumMod val="50000"/>
                </a:schemeClr>
              </a:solidFill>
              <a:latin typeface="+mn-lt"/>
              <a:cs typeface="+mn-cs"/>
            </a:endParaRPr>
          </a:p>
        </p:txBody>
      </p:sp>
      <p:sp>
        <p:nvSpPr>
          <p:cNvPr id="48" name="TextBox 20"/>
          <p:cNvSpPr txBox="1"/>
          <p:nvPr/>
        </p:nvSpPr>
        <p:spPr>
          <a:xfrm>
            <a:off x="7457931" y="6296980"/>
            <a:ext cx="618545" cy="166497"/>
          </a:xfrm>
          <a:prstGeom prst="rect">
            <a:avLst/>
          </a:prstGeom>
          <a:noFill/>
        </p:spPr>
        <p:txBody>
          <a:bodyPr wrap="none" lIns="33231" tIns="33231" rIns="33231" bIns="33231">
            <a:spAutoFit/>
          </a:bodyPr>
          <a:lstStyle/>
          <a:p>
            <a:pPr algn="r"/>
            <a:r>
              <a:rPr lang="en-GB" sz="646" cap="all" dirty="0" smtClean="0">
                <a:solidFill>
                  <a:srgbClr val="FF0000"/>
                </a:solidFill>
              </a:rPr>
              <a:t>2018 </a:t>
            </a:r>
            <a:r>
              <a:rPr lang="en-GB" sz="646" cap="all" dirty="0" err="1" smtClean="0">
                <a:solidFill>
                  <a:srgbClr val="FF0000"/>
                </a:solidFill>
              </a:rPr>
              <a:t>BuDGET</a:t>
            </a:r>
            <a:endParaRPr lang="en-GB" sz="646" cap="all" dirty="0">
              <a:solidFill>
                <a:srgbClr val="FF0000"/>
              </a:solidFill>
            </a:endParaRPr>
          </a:p>
        </p:txBody>
      </p:sp>
      <p:sp>
        <p:nvSpPr>
          <p:cNvPr id="20" name="Titre 16"/>
          <p:cNvSpPr txBox="1">
            <a:spLocks/>
          </p:cNvSpPr>
          <p:nvPr/>
        </p:nvSpPr>
        <p:spPr>
          <a:xfrm>
            <a:off x="407254" y="356746"/>
            <a:ext cx="8382123" cy="276999"/>
          </a:xfrm>
          <a:prstGeom prst="rect">
            <a:avLst/>
          </a:prstGeom>
        </p:spPr>
        <p:txBody>
          <a:bodyPr vert="horz" wrap="square" lIns="0" tIns="0" rIns="66461" bIns="0" rtlCol="0" anchor="ctr">
            <a:spAutoFit/>
          </a:bodyPr>
          <a:lstStyle/>
          <a:p>
            <a:pPr algn="ctr" defTabSz="844005" fontAlgn="base">
              <a:spcBef>
                <a:spcPct val="0"/>
              </a:spcBef>
              <a:spcAft>
                <a:spcPct val="0"/>
              </a:spcAft>
              <a:defRPr/>
            </a:pPr>
            <a:r>
              <a:rPr lang="en-US" b="1" cap="all" dirty="0" smtClean="0">
                <a:solidFill>
                  <a:srgbClr val="E60028"/>
                </a:solidFill>
                <a:latin typeface="Arial" pitchFamily="34" charset="0"/>
                <a:ea typeface="+mj-ea"/>
                <a:cs typeface="Arial" pitchFamily="34" charset="0"/>
              </a:rPr>
              <a:t>PROFITABILITY EVOLUTION</a:t>
            </a:r>
            <a:endParaRPr lang="en-US" b="1" cap="all" dirty="0">
              <a:solidFill>
                <a:srgbClr val="E60028"/>
              </a:solidFill>
              <a:latin typeface="Arial" pitchFamily="34" charset="0"/>
              <a:ea typeface="+mj-ea"/>
              <a:cs typeface="Arial" pitchFamily="34" charset="0"/>
            </a:endParaRPr>
          </a:p>
        </p:txBody>
      </p:sp>
      <p:cxnSp>
        <p:nvCxnSpPr>
          <p:cNvPr id="23" name="Straight Connector 34"/>
          <p:cNvCxnSpPr/>
          <p:nvPr/>
        </p:nvCxnSpPr>
        <p:spPr bwMode="auto">
          <a:xfrm>
            <a:off x="354510" y="936381"/>
            <a:ext cx="8415821" cy="0"/>
          </a:xfrm>
          <a:prstGeom prst="line">
            <a:avLst/>
          </a:prstGeom>
          <a:noFill/>
          <a:ln w="6350" cap="flat" cmpd="sng" algn="ctr">
            <a:solidFill>
              <a:srgbClr val="C1BCBC"/>
            </a:solidFill>
            <a:prstDash val="solid"/>
            <a:round/>
            <a:headEnd type="none" w="med" len="med"/>
            <a:tailEnd type="none" w="med" len="med"/>
          </a:ln>
          <a:effectLst/>
        </p:spPr>
      </p:cxnSp>
      <p:sp>
        <p:nvSpPr>
          <p:cNvPr id="24" name="Rectangle 23"/>
          <p:cNvSpPr/>
          <p:nvPr/>
        </p:nvSpPr>
        <p:spPr bwMode="auto">
          <a:xfrm>
            <a:off x="4294062" y="936382"/>
            <a:ext cx="557343" cy="67406"/>
          </a:xfrm>
          <a:prstGeom prst="rect">
            <a:avLst/>
          </a:prstGeom>
          <a:solidFill>
            <a:srgbClr val="C1BCBC">
              <a:lumMod val="50000"/>
            </a:srgb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844005" fontAlgn="base">
              <a:spcBef>
                <a:spcPct val="0"/>
              </a:spcBef>
              <a:spcAft>
                <a:spcPct val="0"/>
              </a:spcAft>
              <a:defRPr/>
            </a:pPr>
            <a:endParaRPr lang="en-US" sz="1662" kern="0">
              <a:solidFill>
                <a:srgbClr val="000000"/>
              </a:solidFill>
            </a:endParaRPr>
          </a:p>
        </p:txBody>
      </p:sp>
      <p:sp>
        <p:nvSpPr>
          <p:cNvPr id="2" name="Rectangle 1"/>
          <p:cNvSpPr/>
          <p:nvPr/>
        </p:nvSpPr>
        <p:spPr>
          <a:xfrm>
            <a:off x="138599" y="4988245"/>
            <a:ext cx="566999" cy="41579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8" dirty="0"/>
          </a:p>
        </p:txBody>
      </p:sp>
      <p:graphicFrame>
        <p:nvGraphicFramePr>
          <p:cNvPr id="16" name="Table 16"/>
          <p:cNvGraphicFramePr>
            <a:graphicFrameLocks noGrp="1"/>
          </p:cNvGraphicFramePr>
          <p:nvPr>
            <p:extLst>
              <p:ext uri="{D42A27DB-BD31-4B8C-83A1-F6EECF244321}">
                <p14:modId xmlns:p14="http://schemas.microsoft.com/office/powerpoint/2010/main" val="2867042129"/>
              </p:ext>
            </p:extLst>
          </p:nvPr>
        </p:nvGraphicFramePr>
        <p:xfrm>
          <a:off x="354509" y="3253755"/>
          <a:ext cx="8415821" cy="853872"/>
        </p:xfrm>
        <a:graphic>
          <a:graphicData uri="http://schemas.openxmlformats.org/drawingml/2006/table">
            <a:tbl>
              <a:tblPr firstRow="1" bandRow="1">
                <a:tableStyleId>{2D5ABB26-0587-4C30-8999-92F81FD0307C}</a:tableStyleId>
              </a:tblPr>
              <a:tblGrid>
                <a:gridCol w="96396">
                  <a:extLst>
                    <a:ext uri="{9D8B030D-6E8A-4147-A177-3AD203B41FA5}">
                      <a16:colId xmlns:a16="http://schemas.microsoft.com/office/drawing/2014/main" val="20000"/>
                    </a:ext>
                  </a:extLst>
                </a:gridCol>
                <a:gridCol w="8319425">
                  <a:extLst>
                    <a:ext uri="{9D8B030D-6E8A-4147-A177-3AD203B41FA5}">
                      <a16:colId xmlns:a16="http://schemas.microsoft.com/office/drawing/2014/main" val="20001"/>
                    </a:ext>
                  </a:extLst>
                </a:gridCol>
              </a:tblGrid>
              <a:tr h="310083">
                <a:tc>
                  <a:txBody>
                    <a:bodyPr/>
                    <a:lstStyle/>
                    <a:p>
                      <a:endParaRPr lang="fr-FR" sz="1000" noProof="0" dirty="0">
                        <a:solidFill>
                          <a:schemeClr val="tx1"/>
                        </a:solidFill>
                      </a:endParaRPr>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lang="en-US" sz="1200" b="1" kern="1200" dirty="0" smtClean="0">
                          <a:solidFill>
                            <a:schemeClr val="tx1"/>
                          </a:solidFill>
                          <a:latin typeface="+mn-lt"/>
                          <a:ea typeface="+mn-ea"/>
                          <a:cs typeface="+mn-cs"/>
                        </a:rPr>
                        <a:t>Operating expenses</a:t>
                      </a:r>
                    </a:p>
                    <a:p>
                      <a:pPr marL="0" marR="0" lvl="0" indent="0" algn="l" defTabSz="914400" rtl="0" eaLnBrk="1" fontAlgn="auto" latinLnBrk="0" hangingPunct="1">
                        <a:lnSpc>
                          <a:spcPct val="100000"/>
                        </a:lnSpc>
                        <a:spcBef>
                          <a:spcPts val="0"/>
                        </a:spcBef>
                        <a:spcAft>
                          <a:spcPts val="400"/>
                        </a:spcAft>
                        <a:buClrTx/>
                        <a:buSzTx/>
                        <a:buFontTx/>
                        <a:buNone/>
                        <a:tabLst/>
                        <a:defRPr/>
                      </a:pPr>
                      <a:r>
                        <a:rPr lang="en-US" sz="1100" b="0" kern="1200" baseline="0" dirty="0" smtClean="0">
                          <a:solidFill>
                            <a:schemeClr val="tx1"/>
                          </a:solidFill>
                          <a:latin typeface="+mn-lt"/>
                          <a:ea typeface="+mn-ea"/>
                          <a:cs typeface="+mn-cs"/>
                        </a:rPr>
                        <a:t>Operating expenses </a:t>
                      </a:r>
                      <a:r>
                        <a:rPr lang="en-US" sz="1100" b="0" kern="1200" dirty="0" smtClean="0">
                          <a:solidFill>
                            <a:schemeClr val="tx1"/>
                          </a:solidFill>
                          <a:latin typeface="+mn-lt"/>
                          <a:ea typeface="+mn-ea"/>
                          <a:cs typeface="+mn-cs"/>
                        </a:rPr>
                        <a:t>would increase by around +4% in 2018, driven</a:t>
                      </a:r>
                      <a:r>
                        <a:rPr lang="en-US" sz="1100" b="0" kern="1200" baseline="0" dirty="0" smtClean="0">
                          <a:solidFill>
                            <a:schemeClr val="tx1"/>
                          </a:solidFill>
                          <a:latin typeface="+mn-lt"/>
                          <a:ea typeface="+mn-ea"/>
                          <a:cs typeface="+mn-cs"/>
                        </a:rPr>
                        <a:t> </a:t>
                      </a:r>
                      <a:r>
                        <a:rPr lang="en-US" sz="1100" b="0" i="0" u="none" strike="noStrike" kern="1200" baseline="0" dirty="0" smtClean="0">
                          <a:solidFill>
                            <a:schemeClr val="tx1"/>
                          </a:solidFill>
                          <a:latin typeface="+mn-lt"/>
                          <a:ea typeface="+mn-ea"/>
                          <a:cs typeface="+mn-cs"/>
                        </a:rPr>
                        <a:t>by : </a:t>
                      </a:r>
                    </a:p>
                    <a:p>
                      <a:pPr marL="171450" indent="-171450">
                        <a:buFontTx/>
                        <a:buChar char="-"/>
                      </a:pPr>
                      <a:r>
                        <a:rPr lang="en-US" sz="1100" b="0" i="0" u="none" strike="noStrike" kern="1200" baseline="0" dirty="0" smtClean="0">
                          <a:solidFill>
                            <a:schemeClr val="tx1"/>
                          </a:solidFill>
                          <a:latin typeface="+mn-lt"/>
                          <a:ea typeface="+mn-ea"/>
                          <a:cs typeface="+mn-cs"/>
                        </a:rPr>
                        <a:t>continued pressures on salary costs </a:t>
                      </a:r>
                    </a:p>
                    <a:p>
                      <a:pPr marL="171450" indent="-171450">
                        <a:buFontTx/>
                        <a:buChar char="-"/>
                      </a:pPr>
                      <a:r>
                        <a:rPr lang="en-US" sz="1100" b="0" i="0" u="none" strike="noStrike" kern="1200" baseline="0" dirty="0" smtClean="0">
                          <a:solidFill>
                            <a:schemeClr val="tx1"/>
                          </a:solidFill>
                          <a:latin typeface="+mn-lt"/>
                          <a:ea typeface="+mn-ea"/>
                          <a:cs typeface="+mn-cs"/>
                        </a:rPr>
                        <a:t>impact of investments  in regulatory and transformation projects</a:t>
                      </a:r>
                      <a:endParaRPr lang="en-US" sz="1100" b="1" kern="1200" dirty="0" smtClean="0">
                        <a:solidFill>
                          <a:schemeClr val="tx1"/>
                        </a:solidFill>
                        <a:latin typeface="+mn-lt"/>
                        <a:ea typeface="+mn-ea"/>
                        <a:cs typeface="+mn-cs"/>
                      </a:endParaRP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8" name="Table 16"/>
          <p:cNvGraphicFramePr>
            <a:graphicFrameLocks noGrp="1"/>
          </p:cNvGraphicFramePr>
          <p:nvPr>
            <p:extLst>
              <p:ext uri="{D42A27DB-BD31-4B8C-83A1-F6EECF244321}">
                <p14:modId xmlns:p14="http://schemas.microsoft.com/office/powerpoint/2010/main" val="1170932573"/>
              </p:ext>
            </p:extLst>
          </p:nvPr>
        </p:nvGraphicFramePr>
        <p:xfrm>
          <a:off x="366346" y="4409999"/>
          <a:ext cx="8289336" cy="803072"/>
        </p:xfrm>
        <a:graphic>
          <a:graphicData uri="http://schemas.openxmlformats.org/drawingml/2006/table">
            <a:tbl>
              <a:tblPr firstRow="1" bandRow="1">
                <a:tableStyleId>{2D5ABB26-0587-4C30-8999-92F81FD0307C}</a:tableStyleId>
              </a:tblPr>
              <a:tblGrid>
                <a:gridCol w="94948">
                  <a:extLst>
                    <a:ext uri="{9D8B030D-6E8A-4147-A177-3AD203B41FA5}">
                      <a16:colId xmlns:a16="http://schemas.microsoft.com/office/drawing/2014/main" val="20000"/>
                    </a:ext>
                  </a:extLst>
                </a:gridCol>
                <a:gridCol w="8194388">
                  <a:extLst>
                    <a:ext uri="{9D8B030D-6E8A-4147-A177-3AD203B41FA5}">
                      <a16:colId xmlns:a16="http://schemas.microsoft.com/office/drawing/2014/main" val="20001"/>
                    </a:ext>
                  </a:extLst>
                </a:gridCol>
              </a:tblGrid>
              <a:tr h="577491">
                <a:tc>
                  <a:txBody>
                    <a:bodyPr/>
                    <a:lstStyle/>
                    <a:p>
                      <a:endParaRPr lang="fr-FR" sz="1000" noProof="0" dirty="0">
                        <a:solidFill>
                          <a:schemeClr val="tx1"/>
                        </a:solidFill>
                      </a:endParaRPr>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lang="en-US" sz="1200" b="1" kern="1200" dirty="0" smtClean="0">
                          <a:solidFill>
                            <a:schemeClr val="tx1"/>
                          </a:solidFill>
                          <a:latin typeface="+mn-lt"/>
                          <a:ea typeface="+mn-ea"/>
                          <a:cs typeface="+mn-cs"/>
                        </a:rPr>
                        <a:t>Cost of Risk</a:t>
                      </a:r>
                    </a:p>
                    <a:p>
                      <a:pPr marL="0" algn="l" rtl="0" eaLnBrk="1" latinLnBrk="0" hangingPunct="1"/>
                      <a:r>
                        <a:rPr lang="en-US" sz="1100" b="0" kern="1200" dirty="0" smtClean="0">
                          <a:solidFill>
                            <a:schemeClr val="tx1"/>
                          </a:solidFill>
                          <a:latin typeface="+mn-lt"/>
                          <a:ea typeface="+mn-ea"/>
                          <a:cs typeface="+mn-cs"/>
                        </a:rPr>
                        <a:t>Cost of Risk will be less influenced by exceptional items than in 2017. It should nevertheless benefit from a supportive economic environment, the good </a:t>
                      </a:r>
                      <a:r>
                        <a:rPr lang="en-US" sz="1100" b="0" i="0" u="none" strike="noStrike" kern="1200" baseline="0" dirty="0" smtClean="0">
                          <a:solidFill>
                            <a:schemeClr val="tx1"/>
                          </a:solidFill>
                          <a:latin typeface="+mn-lt"/>
                          <a:ea typeface="+mn-ea"/>
                          <a:cs typeface="+mn-cs"/>
                        </a:rPr>
                        <a:t>quality of the new loan production, and an enhanced collection strategy. We consequently target a Cost of risk below the 60 </a:t>
                      </a:r>
                      <a:r>
                        <a:rPr lang="en-US" sz="1100" b="0" i="0" u="none" strike="noStrike" kern="1200" baseline="0" dirty="0" err="1" smtClean="0">
                          <a:solidFill>
                            <a:schemeClr val="tx1"/>
                          </a:solidFill>
                          <a:latin typeface="+mn-lt"/>
                          <a:ea typeface="+mn-ea"/>
                          <a:cs typeface="+mn-cs"/>
                        </a:rPr>
                        <a:t>bp</a:t>
                      </a:r>
                      <a:r>
                        <a:rPr lang="en-US" sz="1100" b="0" i="0" u="none" strike="noStrike" kern="1200" baseline="0" dirty="0" smtClean="0">
                          <a:solidFill>
                            <a:schemeClr val="tx1"/>
                          </a:solidFill>
                          <a:latin typeface="+mn-lt"/>
                          <a:ea typeface="+mn-ea"/>
                          <a:cs typeface="+mn-cs"/>
                        </a:rPr>
                        <a:t> threshold for 2018.</a:t>
                      </a: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25" name="Table 16"/>
          <p:cNvGraphicFramePr>
            <a:graphicFrameLocks noGrp="1"/>
          </p:cNvGraphicFramePr>
          <p:nvPr>
            <p:extLst>
              <p:ext uri="{D42A27DB-BD31-4B8C-83A1-F6EECF244321}">
                <p14:modId xmlns:p14="http://schemas.microsoft.com/office/powerpoint/2010/main" val="2592184460"/>
              </p:ext>
            </p:extLst>
          </p:nvPr>
        </p:nvGraphicFramePr>
        <p:xfrm>
          <a:off x="366346" y="1127231"/>
          <a:ext cx="8250472" cy="1824152"/>
        </p:xfrm>
        <a:graphic>
          <a:graphicData uri="http://schemas.openxmlformats.org/drawingml/2006/table">
            <a:tbl>
              <a:tblPr firstRow="1" bandRow="1">
                <a:tableStyleId>{2D5ABB26-0587-4C30-8999-92F81FD0307C}</a:tableStyleId>
              </a:tblPr>
              <a:tblGrid>
                <a:gridCol w="94503">
                  <a:extLst>
                    <a:ext uri="{9D8B030D-6E8A-4147-A177-3AD203B41FA5}">
                      <a16:colId xmlns:a16="http://schemas.microsoft.com/office/drawing/2014/main" val="20000"/>
                    </a:ext>
                  </a:extLst>
                </a:gridCol>
                <a:gridCol w="8155969">
                  <a:extLst>
                    <a:ext uri="{9D8B030D-6E8A-4147-A177-3AD203B41FA5}">
                      <a16:colId xmlns:a16="http://schemas.microsoft.com/office/drawing/2014/main" val="20001"/>
                    </a:ext>
                  </a:extLst>
                </a:gridCol>
              </a:tblGrid>
              <a:tr h="1278387">
                <a:tc>
                  <a:txBody>
                    <a:bodyPr/>
                    <a:lstStyle/>
                    <a:p>
                      <a:endParaRPr lang="fr-FR" sz="1000" noProof="0" dirty="0">
                        <a:solidFill>
                          <a:schemeClr val="tx1"/>
                        </a:solidFill>
                      </a:endParaRPr>
                    </a:p>
                  </a:txBody>
                  <a:tcPr marL="26589" marR="0"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lang="en-US" sz="1200" b="1" kern="1200" dirty="0" smtClean="0">
                          <a:solidFill>
                            <a:schemeClr val="tx1"/>
                          </a:solidFill>
                          <a:latin typeface="+mn-lt"/>
                          <a:ea typeface="+mn-ea"/>
                          <a:cs typeface="+mn-cs"/>
                        </a:rPr>
                        <a:t>Net banking income</a:t>
                      </a:r>
                    </a:p>
                    <a:p>
                      <a:r>
                        <a:rPr lang="en-US" sz="1100" kern="1200" baseline="0" dirty="0" smtClean="0">
                          <a:solidFill>
                            <a:schemeClr val="tx1"/>
                          </a:solidFill>
                          <a:latin typeface="+mn-lt"/>
                          <a:ea typeface="+mn-ea"/>
                          <a:cs typeface="+mn-cs"/>
                        </a:rPr>
                        <a:t>With strong competitive pressures weighing on prices, the bank will mostly rely on volume augmentation and a higher contribution of growth relays (insurance, asset under management)  in order to increase its revenues.</a:t>
                      </a:r>
                    </a:p>
                    <a:p>
                      <a:endParaRPr lang="en-US" sz="1100" kern="1200" baseline="0" dirty="0" smtClean="0">
                        <a:solidFill>
                          <a:schemeClr val="tx1"/>
                        </a:solidFill>
                        <a:latin typeface="+mn-lt"/>
                        <a:ea typeface="+mn-ea"/>
                        <a:cs typeface="+mn-cs"/>
                      </a:endParaRPr>
                    </a:p>
                    <a:p>
                      <a:r>
                        <a:rPr lang="en-US" sz="1100" b="1" kern="1200" baseline="0" dirty="0" smtClean="0">
                          <a:solidFill>
                            <a:schemeClr val="tx1"/>
                          </a:solidFill>
                          <a:latin typeface="+mn-lt"/>
                          <a:ea typeface="+mn-ea"/>
                          <a:cs typeface="+mn-cs"/>
                        </a:rPr>
                        <a:t>Net interest income </a:t>
                      </a:r>
                      <a:r>
                        <a:rPr lang="en-US" sz="1100" kern="1200" baseline="0" dirty="0" smtClean="0">
                          <a:solidFill>
                            <a:schemeClr val="tx1"/>
                          </a:solidFill>
                          <a:latin typeface="+mn-lt"/>
                          <a:ea typeface="+mn-ea"/>
                          <a:cs typeface="+mn-cs"/>
                        </a:rPr>
                        <a:t>is expected to benefit from higher lending volume (EOP net outstanding amount of loans growth is budgeted at +7%) and positive rate effects.</a:t>
                      </a:r>
                    </a:p>
                    <a:p>
                      <a:endParaRPr lang="en-US" sz="1100" kern="1200" baseline="0" dirty="0" smtClean="0">
                        <a:solidFill>
                          <a:schemeClr val="tx1"/>
                        </a:solidFill>
                        <a:latin typeface="+mn-lt"/>
                        <a:ea typeface="+mn-ea"/>
                        <a:cs typeface="+mn-cs"/>
                      </a:endParaRPr>
                    </a:p>
                    <a:p>
                      <a:r>
                        <a:rPr lang="en-US" sz="1100" b="1" kern="1200" baseline="0" dirty="0" smtClean="0">
                          <a:solidFill>
                            <a:schemeClr val="tx1"/>
                          </a:solidFill>
                          <a:latin typeface="+mn-lt"/>
                          <a:ea typeface="+mn-ea"/>
                          <a:cs typeface="+mn-cs"/>
                        </a:rPr>
                        <a:t>Fees and commissions </a:t>
                      </a:r>
                      <a:r>
                        <a:rPr lang="en-US" sz="1100" kern="1200" baseline="0" dirty="0" smtClean="0">
                          <a:solidFill>
                            <a:schemeClr val="tx1"/>
                          </a:solidFill>
                          <a:latin typeface="+mn-lt"/>
                          <a:ea typeface="+mn-ea"/>
                          <a:cs typeface="+mn-cs"/>
                        </a:rPr>
                        <a:t>income should be under strong price pressure, with regulatory evolution and competitive constraint negatively impacting daily and transactional banking revenues.</a:t>
                      </a:r>
                    </a:p>
                    <a:p>
                      <a:r>
                        <a:rPr lang="en-US" sz="1200" kern="1200" baseline="0" dirty="0" smtClean="0">
                          <a:solidFill>
                            <a:schemeClr val="tx1"/>
                          </a:solidFill>
                          <a:latin typeface="+mn-lt"/>
                          <a:ea typeface="+mn-ea"/>
                          <a:cs typeface="+mn-cs"/>
                        </a:rPr>
                        <a:t> </a:t>
                      </a:r>
                    </a:p>
                  </a:txBody>
                  <a:tcPr marL="99708" marR="33236" marT="33236" marB="3323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28739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29820616"/>
              </p:ext>
            </p:extLst>
          </p:nvPr>
        </p:nvGraphicFramePr>
        <p:xfrm>
          <a:off x="355707" y="1068080"/>
          <a:ext cx="8229598" cy="4548946"/>
        </p:xfrm>
        <a:graphic>
          <a:graphicData uri="http://schemas.openxmlformats.org/drawingml/2006/table">
            <a:tbl>
              <a:tblPr/>
              <a:tblGrid>
                <a:gridCol w="1641414">
                  <a:extLst>
                    <a:ext uri="{9D8B030D-6E8A-4147-A177-3AD203B41FA5}">
                      <a16:colId xmlns:a16="http://schemas.microsoft.com/office/drawing/2014/main" val="487922204"/>
                    </a:ext>
                  </a:extLst>
                </a:gridCol>
                <a:gridCol w="289804">
                  <a:extLst>
                    <a:ext uri="{9D8B030D-6E8A-4147-A177-3AD203B41FA5}">
                      <a16:colId xmlns:a16="http://schemas.microsoft.com/office/drawing/2014/main" val="3639805232"/>
                    </a:ext>
                  </a:extLst>
                </a:gridCol>
                <a:gridCol w="527129">
                  <a:extLst>
                    <a:ext uri="{9D8B030D-6E8A-4147-A177-3AD203B41FA5}">
                      <a16:colId xmlns:a16="http://schemas.microsoft.com/office/drawing/2014/main" val="3105321982"/>
                    </a:ext>
                  </a:extLst>
                </a:gridCol>
                <a:gridCol w="857231">
                  <a:extLst>
                    <a:ext uri="{9D8B030D-6E8A-4147-A177-3AD203B41FA5}">
                      <a16:colId xmlns:a16="http://schemas.microsoft.com/office/drawing/2014/main" val="3314686965"/>
                    </a:ext>
                  </a:extLst>
                </a:gridCol>
                <a:gridCol w="289804">
                  <a:extLst>
                    <a:ext uri="{9D8B030D-6E8A-4147-A177-3AD203B41FA5}">
                      <a16:colId xmlns:a16="http://schemas.microsoft.com/office/drawing/2014/main" val="2191772971"/>
                    </a:ext>
                  </a:extLst>
                </a:gridCol>
                <a:gridCol w="693000">
                  <a:extLst>
                    <a:ext uri="{9D8B030D-6E8A-4147-A177-3AD203B41FA5}">
                      <a16:colId xmlns:a16="http://schemas.microsoft.com/office/drawing/2014/main" val="3938672310"/>
                    </a:ext>
                  </a:extLst>
                </a:gridCol>
                <a:gridCol w="289804">
                  <a:extLst>
                    <a:ext uri="{9D8B030D-6E8A-4147-A177-3AD203B41FA5}">
                      <a16:colId xmlns:a16="http://schemas.microsoft.com/office/drawing/2014/main" val="1906811136"/>
                    </a:ext>
                  </a:extLst>
                </a:gridCol>
                <a:gridCol w="693000">
                  <a:extLst>
                    <a:ext uri="{9D8B030D-6E8A-4147-A177-3AD203B41FA5}">
                      <a16:colId xmlns:a16="http://schemas.microsoft.com/office/drawing/2014/main" val="3353587967"/>
                    </a:ext>
                  </a:extLst>
                </a:gridCol>
                <a:gridCol w="289804">
                  <a:extLst>
                    <a:ext uri="{9D8B030D-6E8A-4147-A177-3AD203B41FA5}">
                      <a16:colId xmlns:a16="http://schemas.microsoft.com/office/drawing/2014/main" val="2178636295"/>
                    </a:ext>
                  </a:extLst>
                </a:gridCol>
                <a:gridCol w="693000">
                  <a:extLst>
                    <a:ext uri="{9D8B030D-6E8A-4147-A177-3AD203B41FA5}">
                      <a16:colId xmlns:a16="http://schemas.microsoft.com/office/drawing/2014/main" val="3397159383"/>
                    </a:ext>
                  </a:extLst>
                </a:gridCol>
                <a:gridCol w="289804">
                  <a:extLst>
                    <a:ext uri="{9D8B030D-6E8A-4147-A177-3AD203B41FA5}">
                      <a16:colId xmlns:a16="http://schemas.microsoft.com/office/drawing/2014/main" val="970540207"/>
                    </a:ext>
                  </a:extLst>
                </a:gridCol>
                <a:gridCol w="693000">
                  <a:extLst>
                    <a:ext uri="{9D8B030D-6E8A-4147-A177-3AD203B41FA5}">
                      <a16:colId xmlns:a16="http://schemas.microsoft.com/office/drawing/2014/main" val="2516311708"/>
                    </a:ext>
                  </a:extLst>
                </a:gridCol>
                <a:gridCol w="289804">
                  <a:extLst>
                    <a:ext uri="{9D8B030D-6E8A-4147-A177-3AD203B41FA5}">
                      <a16:colId xmlns:a16="http://schemas.microsoft.com/office/drawing/2014/main" val="2994616476"/>
                    </a:ext>
                  </a:extLst>
                </a:gridCol>
                <a:gridCol w="693000">
                  <a:extLst>
                    <a:ext uri="{9D8B030D-6E8A-4147-A177-3AD203B41FA5}">
                      <a16:colId xmlns:a16="http://schemas.microsoft.com/office/drawing/2014/main" val="2689567534"/>
                    </a:ext>
                  </a:extLst>
                </a:gridCol>
              </a:tblGrid>
              <a:tr h="558172">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gridSpan="2">
                  <a:txBody>
                    <a:bodyPr/>
                    <a:lstStyle/>
                    <a:p>
                      <a:pPr algn="l" fontAlgn="b"/>
                      <a:r>
                        <a:rPr lang="fr-FR" sz="1000" b="1" i="0" u="none" strike="noStrike" dirty="0">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h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2016</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FFFFFF"/>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2017</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FFFFFF"/>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Evo</a:t>
                      </a:r>
                      <a:br>
                        <a:rPr lang="fr-FR" sz="1000" b="1" i="0" u="none" strike="noStrike">
                          <a:solidFill>
                            <a:srgbClr val="000000"/>
                          </a:solidFill>
                          <a:effectLst/>
                          <a:latin typeface="Arial" panose="020B0604020202020204" pitchFamily="34" charset="0"/>
                        </a:rPr>
                      </a:br>
                      <a:r>
                        <a:rPr lang="fr-FR" sz="1000" b="1" i="0" u="none" strike="noStrike">
                          <a:solidFill>
                            <a:srgbClr val="000000"/>
                          </a:solidFill>
                          <a:effectLst/>
                          <a:latin typeface="Arial" panose="020B0604020202020204" pitchFamily="34" charset="0"/>
                        </a:rPr>
                        <a:t>17/16</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FFFFFF"/>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Budget 2018</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FFFFFF"/>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Evo</a:t>
                      </a:r>
                      <a:br>
                        <a:rPr lang="fr-FR" sz="1000" b="1" i="0" u="none" strike="noStrike">
                          <a:solidFill>
                            <a:srgbClr val="000000"/>
                          </a:solidFill>
                          <a:effectLst/>
                          <a:latin typeface="Arial" panose="020B0604020202020204" pitchFamily="34" charset="0"/>
                        </a:rPr>
                      </a:br>
                      <a:r>
                        <a:rPr lang="fr-FR" sz="1000" b="1" i="0" u="none" strike="noStrike">
                          <a:solidFill>
                            <a:srgbClr val="000000"/>
                          </a:solidFill>
                          <a:effectLst/>
                          <a:latin typeface="Arial" panose="020B0604020202020204" pitchFamily="34" charset="0"/>
                        </a:rPr>
                        <a:t>B18/17</a:t>
                      </a:r>
                    </a:p>
                  </a:txBody>
                  <a:tcPr marL="853" marR="853" marT="853" marB="0" anchor="b">
                    <a:lnL>
                      <a:noFill/>
                    </a:lnL>
                    <a:lnR>
                      <a:noFill/>
                    </a:lnR>
                    <a:lnT>
                      <a:noFill/>
                    </a:lnT>
                    <a:lnB>
                      <a:noFill/>
                    </a:lnB>
                    <a:solidFill>
                      <a:srgbClr val="FFFFFF"/>
                    </a:solidFill>
                  </a:tcPr>
                </a:tc>
                <a:extLst>
                  <a:ext uri="{0D108BD9-81ED-4DB2-BD59-A6C34878D82A}">
                    <a16:rowId xmlns:a16="http://schemas.microsoft.com/office/drawing/2014/main" val="2503846312"/>
                  </a:ext>
                </a:extLst>
              </a:tr>
              <a:tr h="279866">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extLst>
                  <a:ext uri="{0D108BD9-81ED-4DB2-BD59-A6C34878D82A}">
                    <a16:rowId xmlns:a16="http://schemas.microsoft.com/office/drawing/2014/main" val="2772619079"/>
                  </a:ext>
                </a:extLst>
              </a:tr>
              <a:tr h="279866">
                <a:tc>
                  <a:txBody>
                    <a:bodyPr/>
                    <a:lstStyle/>
                    <a:p>
                      <a:pPr algn="ctr" fontAlgn="ctr"/>
                      <a:r>
                        <a:rPr lang="fr-FR" sz="1000" b="1" i="0" u="none" strike="noStrike" dirty="0" smtClean="0">
                          <a:solidFill>
                            <a:srgbClr val="FFFFFF"/>
                          </a:solidFill>
                          <a:effectLst/>
                          <a:latin typeface="Arial" panose="020B0604020202020204" pitchFamily="34" charset="0"/>
                        </a:rPr>
                        <a:t>CLIENTS* </a:t>
                      </a:r>
                      <a:r>
                        <a:rPr lang="fr-FR" sz="1000" b="1" i="0" u="none" strike="noStrike" dirty="0">
                          <a:solidFill>
                            <a:srgbClr val="FFFFFF"/>
                          </a:solidFill>
                          <a:effectLst/>
                          <a:latin typeface="Arial" panose="020B0604020202020204" pitchFamily="34" charset="0"/>
                        </a:rPr>
                        <a:t>(</a:t>
                      </a:r>
                      <a:r>
                        <a:rPr lang="fr-FR" sz="1000" b="1" i="0" u="none" strike="noStrike" dirty="0" err="1">
                          <a:solidFill>
                            <a:srgbClr val="FFFFFF"/>
                          </a:solidFill>
                          <a:effectLst/>
                          <a:latin typeface="Arial" panose="020B0604020202020204" pitchFamily="34" charset="0"/>
                        </a:rPr>
                        <a:t>thousands</a:t>
                      </a:r>
                      <a:r>
                        <a:rPr lang="fr-FR" sz="1000" b="1" i="0" u="none" strike="noStrike" dirty="0">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E60028"/>
                    </a:solidFill>
                  </a:tcPr>
                </a:tc>
                <a:tc>
                  <a:txBody>
                    <a:bodyPr/>
                    <a:lstStyle/>
                    <a:p>
                      <a:pPr algn="r" fontAlgn="ctr"/>
                      <a:r>
                        <a:rPr lang="fr-FR" sz="1000" b="1" i="0" u="none" strike="noStrike">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        2,285 </a:t>
                      </a:r>
                    </a:p>
                  </a:txBody>
                  <a:tcPr marL="853" marR="853" marT="853" marB="0" anchor="ctr">
                    <a:lnL>
                      <a:noFill/>
                    </a:lnL>
                    <a:lnR>
                      <a:noFill/>
                    </a:lnR>
                    <a:lnT>
                      <a:noFill/>
                    </a:lnT>
                    <a:lnB>
                      <a:noFill/>
                    </a:lnB>
                    <a:solidFill>
                      <a:schemeClr val="bg1">
                        <a:lumMod val="95000"/>
                      </a:schemeClr>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        2,327 </a:t>
                      </a:r>
                    </a:p>
                  </a:txBody>
                  <a:tcPr marL="853" marR="853" marT="853" marB="0" anchor="ctr">
                    <a:lnL>
                      <a:noFill/>
                    </a:lnL>
                    <a:lnR>
                      <a:noFill/>
                    </a:lnR>
                    <a:lnT>
                      <a:noFill/>
                    </a:lnT>
                    <a:lnB>
                      <a:noFill/>
                    </a:lnB>
                    <a:solidFill>
                      <a:schemeClr val="bg1">
                        <a:lumMod val="95000"/>
                      </a:schemeClr>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1.8%</a:t>
                      </a:r>
                    </a:p>
                  </a:txBody>
                  <a:tcPr marL="853" marR="853" marT="853" marB="0" anchor="ctr">
                    <a:lnL>
                      <a:noFill/>
                    </a:lnL>
                    <a:lnR>
                      <a:noFill/>
                    </a:lnR>
                    <a:lnT>
                      <a:noFill/>
                    </a:lnT>
                    <a:lnB>
                      <a:noFill/>
                    </a:lnB>
                    <a:solidFill>
                      <a:srgbClr val="FFFFFF"/>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        2,390 </a:t>
                      </a:r>
                    </a:p>
                  </a:txBody>
                  <a:tcPr marL="853" marR="853" marT="853" marB="0" anchor="ctr">
                    <a:lnL>
                      <a:noFill/>
                    </a:lnL>
                    <a:lnR>
                      <a:noFill/>
                    </a:lnR>
                    <a:lnT>
                      <a:noFill/>
                    </a:lnT>
                    <a:lnB>
                      <a:noFill/>
                    </a:lnB>
                    <a:solidFill>
                      <a:schemeClr val="bg1">
                        <a:lumMod val="95000"/>
                      </a:schemeClr>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2.7%</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2426002902"/>
                  </a:ext>
                </a:extLst>
              </a:tr>
              <a:tr h="279866">
                <a:tc>
                  <a:txBody>
                    <a:bodyPr/>
                    <a:lstStyle/>
                    <a:p>
                      <a:pPr algn="r" fontAlgn="b"/>
                      <a:r>
                        <a:rPr lang="fr-FR" sz="1000" b="1"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r" fontAlgn="b"/>
                      <a:r>
                        <a:rPr lang="fr-FR" sz="1000" b="1"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ctr"/>
                      <a:r>
                        <a:rPr lang="fr-FR" sz="1000" b="1" i="1" u="none" strike="noStrike" dirty="0">
                          <a:solidFill>
                            <a:srgbClr val="000000"/>
                          </a:solidFill>
                          <a:effectLst/>
                          <a:latin typeface="Arial" panose="020B0604020202020204" pitchFamily="34" charset="0"/>
                        </a:rPr>
                        <a:t> </a:t>
                      </a:r>
                    </a:p>
                  </a:txBody>
                  <a:tcPr marL="23044" marR="853" marT="853" marB="0" anchor="ctr">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b"/>
                      <a:r>
                        <a:rPr lang="fr-FR" sz="1000" b="1"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1" u="none" strike="noStrike" dirty="0">
                          <a:solidFill>
                            <a:srgbClr val="000000"/>
                          </a:solidFill>
                          <a:effectLst/>
                          <a:latin typeface="Arial" panose="020B0604020202020204" pitchFamily="34" charset="0"/>
                        </a:rPr>
                        <a:t> </a:t>
                      </a:r>
                    </a:p>
                  </a:txBody>
                  <a:tcPr marL="853" marR="853" marT="853" marB="0" anchor="b">
                    <a:lnL>
                      <a:noFill/>
                    </a:lnL>
                    <a:lnR>
                      <a:noFill/>
                    </a:lnR>
                    <a:lnT>
                      <a:noFill/>
                    </a:lnT>
                    <a:lnB>
                      <a:noFill/>
                    </a:lnB>
                    <a:solidFill>
                      <a:schemeClr val="bg1">
                        <a:lumMod val="95000"/>
                      </a:schemeClr>
                    </a:solidFill>
                  </a:tcPr>
                </a:tc>
                <a:tc>
                  <a:txBody>
                    <a:bodyPr/>
                    <a:lstStyle/>
                    <a:p>
                      <a:pPr algn="r" fontAlgn="b"/>
                      <a:r>
                        <a:rPr lang="fr-FR" sz="1000" b="0"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1" u="none" strike="noStrike" dirty="0">
                          <a:solidFill>
                            <a:srgbClr val="000000"/>
                          </a:solidFill>
                          <a:effectLst/>
                          <a:latin typeface="Arial" panose="020B0604020202020204" pitchFamily="34" charset="0"/>
                        </a:rPr>
                        <a:t> </a:t>
                      </a:r>
                    </a:p>
                  </a:txBody>
                  <a:tcPr marL="853" marR="853" marT="853" marB="0" anchor="b">
                    <a:lnL>
                      <a:noFill/>
                    </a:lnL>
                    <a:lnR>
                      <a:noFill/>
                    </a:lnR>
                    <a:lnT>
                      <a:noFill/>
                    </a:lnT>
                    <a:lnB>
                      <a:noFill/>
                    </a:lnB>
                    <a:solidFill>
                      <a:schemeClr val="bg1">
                        <a:lumMod val="95000"/>
                      </a:schemeClr>
                    </a:solidFill>
                  </a:tcPr>
                </a:tc>
                <a:tc>
                  <a:txBody>
                    <a:bodyPr/>
                    <a:lstStyle/>
                    <a:p>
                      <a:pPr algn="r" fontAlgn="b"/>
                      <a:r>
                        <a:rPr lang="fr-FR" sz="1000" b="0"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r" fontAlgn="b"/>
                      <a:r>
                        <a:rPr lang="fr-FR" sz="1000" b="0"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1" u="none" strike="noStrike" dirty="0">
                          <a:solidFill>
                            <a:srgbClr val="000000"/>
                          </a:solidFill>
                          <a:effectLst/>
                          <a:latin typeface="Arial" panose="020B0604020202020204" pitchFamily="34" charset="0"/>
                        </a:rPr>
                        <a:t> </a:t>
                      </a:r>
                    </a:p>
                  </a:txBody>
                  <a:tcPr marL="853" marR="853" marT="853" marB="0" anchor="b">
                    <a:lnL>
                      <a:noFill/>
                    </a:lnL>
                    <a:lnR>
                      <a:noFill/>
                    </a:lnR>
                    <a:lnT>
                      <a:noFill/>
                    </a:lnT>
                    <a:lnB>
                      <a:noFill/>
                    </a:lnB>
                    <a:solidFill>
                      <a:schemeClr val="bg1">
                        <a:lumMod val="95000"/>
                      </a:schemeClr>
                    </a:solidFill>
                  </a:tcPr>
                </a:tc>
                <a:tc>
                  <a:txBody>
                    <a:bodyPr/>
                    <a:lstStyle/>
                    <a:p>
                      <a:pPr algn="l" fontAlgn="b"/>
                      <a:r>
                        <a:rPr lang="fr-FR" sz="1000" b="0"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ctr" fontAlgn="b"/>
                      <a:r>
                        <a:rPr lang="fr-FR" sz="1000" b="0" i="1"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extLst>
                  <a:ext uri="{0D108BD9-81ED-4DB2-BD59-A6C34878D82A}">
                    <a16:rowId xmlns:a16="http://schemas.microsoft.com/office/drawing/2014/main" val="1744043315"/>
                  </a:ext>
                </a:extLst>
              </a:tr>
              <a:tr h="279866">
                <a:tc rowSpan="3">
                  <a:txBody>
                    <a:bodyPr/>
                    <a:lstStyle/>
                    <a:p>
                      <a:pPr algn="ctr" fontAlgn="ctr"/>
                      <a:r>
                        <a:rPr lang="fr-FR" sz="1000" b="1" i="0" u="none" strike="noStrike" dirty="0">
                          <a:solidFill>
                            <a:srgbClr val="FFFFFF"/>
                          </a:solidFill>
                          <a:effectLst/>
                          <a:latin typeface="Arial" panose="020B0604020202020204" pitchFamily="34" charset="0"/>
                        </a:rPr>
                        <a:t>NET LOANS (RON </a:t>
                      </a:r>
                      <a:r>
                        <a:rPr lang="fr-FR" sz="1000" b="1" i="0" u="none" strike="noStrike" dirty="0" err="1">
                          <a:solidFill>
                            <a:srgbClr val="FFFFFF"/>
                          </a:solidFill>
                          <a:effectLst/>
                          <a:latin typeface="Arial" panose="020B0604020202020204" pitchFamily="34" charset="0"/>
                        </a:rPr>
                        <a:t>bn</a:t>
                      </a:r>
                      <a:r>
                        <a:rPr lang="fr-FR" sz="1000" b="1" i="0" u="none" strike="noStrike" dirty="0">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E60028"/>
                    </a:solidFill>
                  </a:tcPr>
                </a:tc>
                <a:tc>
                  <a:txBody>
                    <a:bodyPr/>
                    <a:lstStyle/>
                    <a:p>
                      <a:pPr algn="r" fontAlgn="ctr"/>
                      <a:r>
                        <a:rPr lang="fr-FR" sz="1000" b="1" i="0" u="none" strike="noStrike">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gridSpan="2">
                  <a:txBody>
                    <a:bodyPr/>
                    <a:lstStyle/>
                    <a:p>
                      <a:pPr marL="91440" algn="l" fontAlgn="b">
                        <a:spcBef>
                          <a:spcPts val="0"/>
                        </a:spcBef>
                      </a:pPr>
                      <a:r>
                        <a:rPr lang="fr-FR" sz="1000" b="1" i="0" u="none" strike="noStrike" dirty="0">
                          <a:solidFill>
                            <a:srgbClr val="000000"/>
                          </a:solidFill>
                          <a:effectLst/>
                          <a:latin typeface="Arial" panose="020B0604020202020204" pitchFamily="34" charset="0"/>
                        </a:rPr>
                        <a:t>Total</a:t>
                      </a:r>
                    </a:p>
                  </a:txBody>
                  <a:tcPr marL="7681" marR="853" marT="853" marB="0" anchor="ctr">
                    <a:lnL>
                      <a:noFill/>
                    </a:lnL>
                    <a:lnR>
                      <a:noFill/>
                    </a:lnR>
                    <a:lnT>
                      <a:noFill/>
                    </a:lnT>
                    <a:lnB>
                      <a:noFill/>
                    </a:lnB>
                    <a:solidFill>
                      <a:srgbClr val="D9D9D9"/>
                    </a:solidFill>
                  </a:tcPr>
                </a:tc>
                <a:tc hMerge="1">
                  <a:txBody>
                    <a:bodyPr/>
                    <a:lstStyle/>
                    <a:p>
                      <a:endParaRPr lang="fr-FR"/>
                    </a:p>
                  </a:txBody>
                  <a:tcPr/>
                </a:tc>
                <a:tc>
                  <a:txBody>
                    <a:bodyPr/>
                    <a:lstStyle/>
                    <a:p>
                      <a:pPr algn="l"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27.4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29.0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5.9%</a:t>
                      </a:r>
                    </a:p>
                  </a:txBody>
                  <a:tcPr marL="853" marR="853" marT="853" marB="0" anchor="ctr">
                    <a:lnL>
                      <a:noFill/>
                    </a:lnL>
                    <a:lnR>
                      <a:noFill/>
                    </a:lnR>
                    <a:lnT>
                      <a:noFill/>
                    </a:lnT>
                    <a:lnB>
                      <a:noFill/>
                    </a:lnB>
                    <a:solidFill>
                      <a:srgbClr val="FFFFFF"/>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31.0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6.8%</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6175143"/>
                  </a:ext>
                </a:extLst>
              </a:tr>
              <a:tr h="375616">
                <a:tc vMerge="1">
                  <a:txBody>
                    <a:bodyPr/>
                    <a:lstStyle/>
                    <a:p>
                      <a:endParaRPr lang="fr-FR"/>
                    </a:p>
                  </a:txBody>
                  <a:tcPr/>
                </a:tc>
                <a:tc>
                  <a:txBody>
                    <a:bodyPr/>
                    <a:lstStyle/>
                    <a:p>
                      <a:pPr algn="r" fontAlgn="ctr"/>
                      <a:r>
                        <a:rPr lang="fr-FR" sz="1000" b="1" i="0" u="none" strike="noStrike" dirty="0">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endParaRPr lang="fr-FR" sz="1000" b="0" i="0" u="none" strike="noStrike" dirty="0">
                        <a:solidFill>
                          <a:srgbClr val="000000"/>
                        </a:solidFill>
                        <a:effectLst/>
                        <a:latin typeface="Arial" panose="020B0604020202020204" pitchFamily="34" charset="0"/>
                      </a:endParaRPr>
                    </a:p>
                  </a:txBody>
                  <a:tcPr marL="23044" marR="853" marT="853" marB="0" anchor="ctr">
                    <a:lnL>
                      <a:noFill/>
                    </a:lnL>
                    <a:lnR>
                      <a:noFill/>
                    </a:lnR>
                    <a:lnT>
                      <a:noFill/>
                    </a:lnT>
                    <a:lnB>
                      <a:noFill/>
                    </a:lnB>
                    <a:solidFill>
                      <a:srgbClr val="D9D9D9"/>
                    </a:solidFill>
                  </a:tcPr>
                </a:tc>
                <a:tc>
                  <a:txBody>
                    <a:bodyPr/>
                    <a:lstStyle/>
                    <a:p>
                      <a:pPr algn="l" fontAlgn="b"/>
                      <a:r>
                        <a:rPr lang="fr-FR" sz="1000" b="0" i="0" u="none" strike="noStrike" dirty="0" err="1">
                          <a:solidFill>
                            <a:srgbClr val="000000"/>
                          </a:solidFill>
                          <a:effectLst/>
                          <a:latin typeface="Arial" panose="020B0604020202020204" pitchFamily="34" charset="0"/>
                        </a:rPr>
                        <a:t>Retail</a:t>
                      </a:r>
                      <a:endParaRPr lang="fr-FR" sz="1000" b="0" i="0" u="none" strike="noStrike" dirty="0">
                        <a:solidFill>
                          <a:srgbClr val="000000"/>
                        </a:solidFill>
                        <a:effectLst/>
                        <a:latin typeface="Arial" panose="020B0604020202020204" pitchFamily="34" charset="0"/>
                      </a:endParaRPr>
                    </a:p>
                  </a:txBody>
                  <a:tcPr marL="853" marR="853" marT="853" marB="0" anchor="ctr">
                    <a:lnL>
                      <a:noFill/>
                    </a:lnL>
                    <a:lnR>
                      <a:noFill/>
                    </a:lnR>
                    <a:lnT>
                      <a:noFill/>
                    </a:lnT>
                    <a:lnB>
                      <a:noFill/>
                    </a:lnB>
                    <a:solidFill>
                      <a:srgbClr val="D9D9D9"/>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18.7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20.3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8.3%</a:t>
                      </a:r>
                    </a:p>
                  </a:txBody>
                  <a:tcPr marL="853" marR="853" marT="853" marB="0" anchor="ctr">
                    <a:lnL>
                      <a:noFill/>
                    </a:lnL>
                    <a:lnR>
                      <a:noFill/>
                    </a:lnR>
                    <a:lnT>
                      <a:noFill/>
                    </a:lnT>
                    <a:lnB>
                      <a:noFill/>
                    </a:lnB>
                    <a:solidFill>
                      <a:srgbClr val="FFFFFF"/>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21.5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6.4%</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492836170"/>
                  </a:ext>
                </a:extLst>
              </a:tr>
              <a:tr h="500307">
                <a:tc vMerge="1">
                  <a:txBody>
                    <a:bodyPr/>
                    <a:lstStyle/>
                    <a:p>
                      <a:endParaRPr lang="fr-FR"/>
                    </a:p>
                  </a:txBody>
                  <a:tcPr/>
                </a:tc>
                <a:tc>
                  <a:txBody>
                    <a:bodyPr/>
                    <a:lstStyle/>
                    <a:p>
                      <a:pPr algn="r" fontAlgn="ctr"/>
                      <a:r>
                        <a:rPr lang="fr-FR" sz="1000" b="1" i="0" u="none" strike="noStrike" dirty="0">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endParaRPr lang="fr-FR" sz="1000" b="0" i="0" u="none" strike="noStrike" dirty="0">
                        <a:solidFill>
                          <a:srgbClr val="000000"/>
                        </a:solidFill>
                        <a:effectLst/>
                        <a:latin typeface="Arial" panose="020B0604020202020204" pitchFamily="34" charset="0"/>
                      </a:endParaRPr>
                    </a:p>
                  </a:txBody>
                  <a:tcPr marL="23044" marR="853" marT="853" marB="0" anchor="ctr">
                    <a:lnL>
                      <a:noFill/>
                    </a:lnL>
                    <a:lnR>
                      <a:noFill/>
                    </a:lnR>
                    <a:lnT>
                      <a:noFill/>
                    </a:lnT>
                    <a:lnB>
                      <a:noFill/>
                    </a:lnB>
                    <a:solidFill>
                      <a:srgbClr val="D9D9D9"/>
                    </a:solidFill>
                  </a:tcPr>
                </a:tc>
                <a:tc>
                  <a:txBody>
                    <a:bodyPr/>
                    <a:lstStyle/>
                    <a:p>
                      <a:pPr algn="l" fontAlgn="b"/>
                      <a:r>
                        <a:rPr lang="fr-FR" sz="1000" b="0" i="0" u="none" strike="noStrike" dirty="0">
                          <a:solidFill>
                            <a:srgbClr val="000000"/>
                          </a:solidFill>
                          <a:effectLst/>
                          <a:latin typeface="Arial" panose="020B0604020202020204" pitchFamily="34" charset="0"/>
                        </a:rPr>
                        <a:t>Non </a:t>
                      </a:r>
                      <a:r>
                        <a:rPr lang="fr-FR" sz="1000" b="0" i="0" u="none" strike="noStrike" dirty="0" err="1">
                          <a:solidFill>
                            <a:srgbClr val="000000"/>
                          </a:solidFill>
                          <a:effectLst/>
                          <a:latin typeface="Arial" panose="020B0604020202020204" pitchFamily="34" charset="0"/>
                        </a:rPr>
                        <a:t>Retail</a:t>
                      </a:r>
                      <a:endParaRPr lang="fr-FR" sz="1000" b="0" i="0" u="none" strike="noStrike" dirty="0">
                        <a:solidFill>
                          <a:srgbClr val="000000"/>
                        </a:solidFill>
                        <a:effectLst/>
                        <a:latin typeface="Arial" panose="020B0604020202020204" pitchFamily="34" charset="0"/>
                      </a:endParaRPr>
                    </a:p>
                  </a:txBody>
                  <a:tcPr marL="853" marR="853" marT="853" marB="0" anchor="ctr">
                    <a:lnL>
                      <a:noFill/>
                    </a:lnL>
                    <a:lnR>
                      <a:noFill/>
                    </a:lnR>
                    <a:lnT>
                      <a:noFill/>
                    </a:lnT>
                    <a:lnB>
                      <a:noFill/>
                    </a:lnB>
                    <a:solidFill>
                      <a:srgbClr val="D9D9D9"/>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8.7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8.8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a:solidFill>
                            <a:srgbClr val="000000"/>
                          </a:solidFill>
                          <a:effectLst/>
                          <a:latin typeface="Arial" panose="020B0604020202020204" pitchFamily="34" charset="0"/>
                        </a:rPr>
                        <a:t>0.8%</a:t>
                      </a:r>
                    </a:p>
                  </a:txBody>
                  <a:tcPr marL="853" marR="853" marT="853" marB="0" anchor="ctr">
                    <a:lnL>
                      <a:noFill/>
                    </a:lnL>
                    <a:lnR>
                      <a:noFill/>
                    </a:lnR>
                    <a:lnT>
                      <a:noFill/>
                    </a:lnT>
                    <a:lnB>
                      <a:noFill/>
                    </a:lnB>
                    <a:solidFill>
                      <a:srgbClr val="FFFFFF"/>
                    </a:solidFill>
                  </a:tcPr>
                </a:tc>
                <a:tc>
                  <a:txBody>
                    <a:bodyPr/>
                    <a:lstStyle/>
                    <a:p>
                      <a:pPr algn="r"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9.4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7.6%</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3556032557"/>
                  </a:ext>
                </a:extLst>
              </a:tr>
              <a:tr h="279866">
                <a:tc>
                  <a:txBody>
                    <a:bodyPr/>
                    <a:lstStyle/>
                    <a:p>
                      <a:pPr algn="ctr" fontAlgn="b"/>
                      <a:r>
                        <a:rPr lang="fr-FR" sz="1000" b="1"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ctr"/>
                      <a:r>
                        <a:rPr lang="fr-FR" sz="1000" b="1" i="1" u="none" strike="noStrike" dirty="0">
                          <a:solidFill>
                            <a:srgbClr val="000000"/>
                          </a:solidFill>
                          <a:effectLst/>
                          <a:latin typeface="Arial" panose="020B0604020202020204" pitchFamily="34" charset="0"/>
                        </a:rPr>
                        <a:t> </a:t>
                      </a:r>
                    </a:p>
                  </a:txBody>
                  <a:tcPr marL="23044" marR="853" marT="853" marB="0" anchor="ctr">
                    <a:lnL>
                      <a:noFill/>
                    </a:lnL>
                    <a:lnR>
                      <a:noFill/>
                    </a:lnR>
                    <a:lnT>
                      <a:noFill/>
                    </a:lnT>
                    <a:lnB>
                      <a:noFill/>
                    </a:lnB>
                    <a:solidFill>
                      <a:srgbClr val="FFFFFF"/>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443469043"/>
                  </a:ext>
                </a:extLst>
              </a:tr>
              <a:tr h="279866">
                <a:tc rowSpan="3">
                  <a:txBody>
                    <a:bodyPr/>
                    <a:lstStyle/>
                    <a:p>
                      <a:pPr algn="ctr" fontAlgn="ctr"/>
                      <a:r>
                        <a:rPr lang="fr-FR" sz="1000" b="1" i="0" u="none" strike="noStrike" dirty="0">
                          <a:solidFill>
                            <a:srgbClr val="FFFFFF"/>
                          </a:solidFill>
                          <a:effectLst/>
                          <a:latin typeface="Arial" panose="020B0604020202020204" pitchFamily="34" charset="0"/>
                        </a:rPr>
                        <a:t>DEPOSITS (RON </a:t>
                      </a:r>
                      <a:r>
                        <a:rPr lang="fr-FR" sz="1000" b="1" i="0" u="none" strike="noStrike" dirty="0" err="1">
                          <a:solidFill>
                            <a:srgbClr val="FFFFFF"/>
                          </a:solidFill>
                          <a:effectLst/>
                          <a:latin typeface="Arial" panose="020B0604020202020204" pitchFamily="34" charset="0"/>
                        </a:rPr>
                        <a:t>bn</a:t>
                      </a:r>
                      <a:r>
                        <a:rPr lang="fr-FR" sz="1000" b="1" i="0" u="none" strike="noStrike" dirty="0">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E60028"/>
                    </a:solidFill>
                  </a:tcPr>
                </a:tc>
                <a:tc>
                  <a:txBody>
                    <a:bodyPr/>
                    <a:lstStyle/>
                    <a:p>
                      <a:pPr algn="r" fontAlgn="ctr"/>
                      <a:r>
                        <a:rPr lang="fr-FR" sz="1000" b="1" i="0" u="none" strike="noStrike">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gridSpan="2">
                  <a:txBody>
                    <a:bodyPr/>
                    <a:lstStyle/>
                    <a:p>
                      <a:pPr marL="91440" algn="l" fontAlgn="b"/>
                      <a:r>
                        <a:rPr lang="fr-FR" sz="1000" b="1" i="0" u="none" strike="noStrike" dirty="0">
                          <a:solidFill>
                            <a:srgbClr val="000000"/>
                          </a:solidFill>
                          <a:effectLst/>
                          <a:latin typeface="Arial" panose="020B0604020202020204" pitchFamily="34" charset="0"/>
                        </a:rPr>
                        <a:t>Total</a:t>
                      </a:r>
                    </a:p>
                  </a:txBody>
                  <a:tcPr marL="7681" marR="853" marT="853" marB="0" anchor="ctr">
                    <a:lnL>
                      <a:noFill/>
                    </a:lnL>
                    <a:lnR>
                      <a:noFill/>
                    </a:lnR>
                    <a:lnT>
                      <a:noFill/>
                    </a:lnT>
                    <a:lnB>
                      <a:noFill/>
                    </a:lnB>
                    <a:solidFill>
                      <a:srgbClr val="D9D9D9"/>
                    </a:solidFill>
                  </a:tcPr>
                </a:tc>
                <a:tc hMerge="1">
                  <a:txBody>
                    <a:bodyPr/>
                    <a:lstStyle/>
                    <a:p>
                      <a:endParaRPr lang="fr-FR"/>
                    </a:p>
                  </a:txBody>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42.3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44.4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5.0%</a:t>
                      </a:r>
                    </a:p>
                  </a:txBody>
                  <a:tcPr marL="853" marR="853" marT="853" marB="0" anchor="ctr">
                    <a:lnL>
                      <a:noFill/>
                    </a:lnL>
                    <a:lnR>
                      <a:noFill/>
                    </a:lnR>
                    <a:lnT>
                      <a:noFill/>
                    </a:lnT>
                    <a:lnB>
                      <a:noFill/>
                    </a:lnB>
                    <a:solidFill>
                      <a:srgbClr val="FFFFFF"/>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45.0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1.4%</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1109080720"/>
                  </a:ext>
                </a:extLst>
              </a:tr>
              <a:tr h="375616">
                <a:tc vMerge="1">
                  <a:txBody>
                    <a:bodyPr/>
                    <a:lstStyle/>
                    <a:p>
                      <a:endParaRPr lang="fr-FR"/>
                    </a:p>
                  </a:txBody>
                  <a:tcPr/>
                </a:tc>
                <a:tc>
                  <a:txBody>
                    <a:bodyPr/>
                    <a:lstStyle/>
                    <a:p>
                      <a:pPr algn="r" fontAlgn="ctr"/>
                      <a:r>
                        <a:rPr lang="fr-FR" sz="1000" b="1" i="0" u="none" strike="noStrike">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endParaRPr lang="fr-FR" sz="1000" b="1" i="1" u="none" strike="noStrike" dirty="0">
                        <a:solidFill>
                          <a:srgbClr val="000000"/>
                        </a:solidFill>
                        <a:effectLst/>
                        <a:latin typeface="Arial" panose="020B0604020202020204" pitchFamily="34" charset="0"/>
                      </a:endParaRPr>
                    </a:p>
                  </a:txBody>
                  <a:tcPr marL="23044" marR="853" marT="853" marB="0" anchor="ctr">
                    <a:lnL>
                      <a:noFill/>
                    </a:lnL>
                    <a:lnR>
                      <a:noFill/>
                    </a:lnR>
                    <a:lnT>
                      <a:noFill/>
                    </a:lnT>
                    <a:lnB>
                      <a:noFill/>
                    </a:lnB>
                    <a:solidFill>
                      <a:srgbClr val="D9D9D9"/>
                    </a:solidFill>
                  </a:tcPr>
                </a:tc>
                <a:tc>
                  <a:txBody>
                    <a:bodyPr/>
                    <a:lstStyle/>
                    <a:p>
                      <a:pPr algn="l" fontAlgn="b"/>
                      <a:r>
                        <a:rPr lang="fr-FR" sz="1000" b="0" i="0" u="none" strike="noStrike" dirty="0" err="1">
                          <a:solidFill>
                            <a:srgbClr val="000000"/>
                          </a:solidFill>
                          <a:effectLst/>
                          <a:latin typeface="Arial" panose="020B0604020202020204" pitchFamily="34" charset="0"/>
                        </a:rPr>
                        <a:t>Retail</a:t>
                      </a:r>
                      <a:endParaRPr lang="fr-FR" sz="1000" b="0" i="0" u="none" strike="noStrike" dirty="0">
                        <a:solidFill>
                          <a:srgbClr val="000000"/>
                        </a:solidFill>
                        <a:effectLst/>
                        <a:latin typeface="Arial" panose="020B0604020202020204" pitchFamily="34" charset="0"/>
                      </a:endParaRPr>
                    </a:p>
                  </a:txBody>
                  <a:tcPr marL="853" marR="853" marT="853" marB="0" anchor="ctr">
                    <a:lnL>
                      <a:noFill/>
                    </a:lnL>
                    <a:lnR>
                      <a:noFill/>
                    </a:lnR>
                    <a:lnT>
                      <a:noFill/>
                    </a:lnT>
                    <a:lnB>
                      <a:noFill/>
                    </a:lnB>
                    <a:solidFill>
                      <a:srgbClr val="D9D9D9"/>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26.0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27.8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a:solidFill>
                            <a:srgbClr val="000000"/>
                          </a:solidFill>
                          <a:effectLst/>
                          <a:latin typeface="Arial" panose="020B0604020202020204" pitchFamily="34" charset="0"/>
                        </a:rPr>
                        <a:t>7.0%</a:t>
                      </a:r>
                    </a:p>
                  </a:txBody>
                  <a:tcPr marL="853" marR="853" marT="853" marB="0" anchor="ctr">
                    <a:lnL>
                      <a:noFill/>
                    </a:lnL>
                    <a:lnR>
                      <a:noFill/>
                    </a:lnR>
                    <a:lnT>
                      <a:noFill/>
                    </a:lnT>
                    <a:lnB>
                      <a:noFill/>
                    </a:lnB>
                    <a:solidFill>
                      <a:srgbClr val="FFFFFF"/>
                    </a:solidFill>
                  </a:tcPr>
                </a:tc>
                <a:tc>
                  <a:txBody>
                    <a:bodyPr/>
                    <a:lstStyle/>
                    <a:p>
                      <a:pPr algn="r"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29.1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4.5%</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2892067305"/>
                  </a:ext>
                </a:extLst>
              </a:tr>
              <a:tr h="500307">
                <a:tc vMerge="1">
                  <a:txBody>
                    <a:bodyPr/>
                    <a:lstStyle/>
                    <a:p>
                      <a:endParaRPr lang="fr-FR"/>
                    </a:p>
                  </a:txBody>
                  <a:tcPr/>
                </a:tc>
                <a:tc>
                  <a:txBody>
                    <a:bodyPr/>
                    <a:lstStyle/>
                    <a:p>
                      <a:pPr algn="r" fontAlgn="ctr"/>
                      <a:r>
                        <a:rPr lang="fr-FR" sz="1000" b="1" i="0" u="none" strike="noStrike">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endParaRPr lang="fr-FR" sz="1000" b="1" i="1" u="none" strike="noStrike" dirty="0">
                        <a:solidFill>
                          <a:srgbClr val="000000"/>
                        </a:solidFill>
                        <a:effectLst/>
                        <a:latin typeface="Arial" panose="020B0604020202020204" pitchFamily="34" charset="0"/>
                      </a:endParaRPr>
                    </a:p>
                  </a:txBody>
                  <a:tcPr marL="23044" marR="853" marT="853" marB="0" anchor="ctr">
                    <a:lnL>
                      <a:noFill/>
                    </a:lnL>
                    <a:lnR>
                      <a:noFill/>
                    </a:lnR>
                    <a:lnT>
                      <a:noFill/>
                    </a:lnT>
                    <a:lnB>
                      <a:noFill/>
                    </a:lnB>
                    <a:solidFill>
                      <a:srgbClr val="D9D9D9"/>
                    </a:solidFill>
                  </a:tcPr>
                </a:tc>
                <a:tc>
                  <a:txBody>
                    <a:bodyPr/>
                    <a:lstStyle/>
                    <a:p>
                      <a:pPr algn="l" fontAlgn="b"/>
                      <a:r>
                        <a:rPr lang="fr-FR" sz="1000" b="0" i="0" u="none" strike="noStrike" dirty="0">
                          <a:solidFill>
                            <a:srgbClr val="000000"/>
                          </a:solidFill>
                          <a:effectLst/>
                          <a:latin typeface="Arial" panose="020B0604020202020204" pitchFamily="34" charset="0"/>
                        </a:rPr>
                        <a:t>Non </a:t>
                      </a:r>
                      <a:r>
                        <a:rPr lang="fr-FR" sz="1000" b="0" i="0" u="none" strike="noStrike" dirty="0" err="1">
                          <a:solidFill>
                            <a:srgbClr val="000000"/>
                          </a:solidFill>
                          <a:effectLst/>
                          <a:latin typeface="Arial" panose="020B0604020202020204" pitchFamily="34" charset="0"/>
                        </a:rPr>
                        <a:t>Retail</a:t>
                      </a:r>
                      <a:endParaRPr lang="fr-FR" sz="1000" b="0" i="0" u="none" strike="noStrike" dirty="0">
                        <a:solidFill>
                          <a:srgbClr val="000000"/>
                        </a:solidFill>
                        <a:effectLst/>
                        <a:latin typeface="Arial" panose="020B0604020202020204" pitchFamily="34" charset="0"/>
                      </a:endParaRPr>
                    </a:p>
                  </a:txBody>
                  <a:tcPr marL="853" marR="853" marT="853" marB="0" anchor="ctr">
                    <a:lnL>
                      <a:noFill/>
                    </a:lnL>
                    <a:lnR>
                      <a:noFill/>
                    </a:lnR>
                    <a:lnT>
                      <a:noFill/>
                    </a:lnT>
                    <a:lnB>
                      <a:noFill/>
                    </a:lnB>
                    <a:solidFill>
                      <a:srgbClr val="D9D9D9"/>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16.3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16.6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1.7%</a:t>
                      </a:r>
                    </a:p>
                  </a:txBody>
                  <a:tcPr marL="853" marR="853" marT="853" marB="0" anchor="ctr">
                    <a:lnL>
                      <a:noFill/>
                    </a:lnL>
                    <a:lnR>
                      <a:noFill/>
                    </a:lnR>
                    <a:lnT>
                      <a:noFill/>
                    </a:lnT>
                    <a:lnB>
                      <a:noFill/>
                    </a:lnB>
                    <a:solidFill>
                      <a:srgbClr val="FFFFFF"/>
                    </a:solidFill>
                  </a:tcPr>
                </a:tc>
                <a:tc>
                  <a:txBody>
                    <a:bodyPr/>
                    <a:lstStyle/>
                    <a:p>
                      <a:pPr algn="r"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          15.9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0" i="0" u="none" strike="noStrike" dirty="0">
                          <a:solidFill>
                            <a:srgbClr val="000000"/>
                          </a:solidFill>
                          <a:effectLst/>
                          <a:latin typeface="Arial" panose="020B0604020202020204" pitchFamily="34" charset="0"/>
                        </a:rPr>
                        <a:t>-3.9%</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1494700861"/>
                  </a:ext>
                </a:extLst>
              </a:tr>
              <a:tr h="279866">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b">
                    <a:lnL>
                      <a:noFill/>
                    </a:lnL>
                    <a:lnR>
                      <a:noFill/>
                    </a:lnR>
                    <a:lnT>
                      <a:noFill/>
                    </a:lnT>
                    <a:lnB>
                      <a:noFill/>
                    </a:lnB>
                    <a:solidFill>
                      <a:srgbClr val="FFFFFF"/>
                    </a:solidFill>
                  </a:tcPr>
                </a:tc>
                <a:tc>
                  <a:txBody>
                    <a:bodyPr/>
                    <a:lstStyle/>
                    <a:p>
                      <a:pPr algn="l"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chemeClr val="bg1">
                        <a:lumMod val="95000"/>
                      </a:schemeClr>
                    </a:solidFill>
                  </a:tcPr>
                </a:tc>
                <a:tc>
                  <a:txBody>
                    <a:bodyPr/>
                    <a:lstStyle/>
                    <a:p>
                      <a:pPr algn="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1"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chemeClr val="bg1">
                        <a:lumMod val="95000"/>
                      </a:schemeClr>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1258695648"/>
                  </a:ext>
                </a:extLst>
              </a:tr>
              <a:tr h="279866">
                <a:tc>
                  <a:txBody>
                    <a:bodyPr/>
                    <a:lstStyle/>
                    <a:p>
                      <a:pPr algn="ctr" fontAlgn="ctr"/>
                      <a:r>
                        <a:rPr lang="fr-FR" sz="1000" b="1" i="0" u="none" strike="noStrike" dirty="0">
                          <a:solidFill>
                            <a:srgbClr val="FFFFFF"/>
                          </a:solidFill>
                          <a:effectLst/>
                          <a:latin typeface="Arial" panose="020B0604020202020204" pitchFamily="34" charset="0"/>
                        </a:rPr>
                        <a:t>NET LOANS/DEPOSITS</a:t>
                      </a:r>
                    </a:p>
                  </a:txBody>
                  <a:tcPr marL="853" marR="853" marT="853" marB="0" anchor="ctr">
                    <a:lnL>
                      <a:noFill/>
                    </a:lnL>
                    <a:lnR>
                      <a:noFill/>
                    </a:lnR>
                    <a:lnT>
                      <a:noFill/>
                    </a:lnT>
                    <a:lnB>
                      <a:noFill/>
                    </a:lnB>
                    <a:solidFill>
                      <a:srgbClr val="E60028"/>
                    </a:solidFill>
                  </a:tcPr>
                </a:tc>
                <a:tc>
                  <a:txBody>
                    <a:bodyPr/>
                    <a:lstStyle/>
                    <a:p>
                      <a:pPr algn="r" fontAlgn="ctr"/>
                      <a:r>
                        <a:rPr lang="fr-FR" sz="1000" b="1" i="0" u="none" strike="noStrike">
                          <a:solidFill>
                            <a:srgbClr val="FFFFFF"/>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65%</a:t>
                      </a:r>
                    </a:p>
                  </a:txBody>
                  <a:tcPr marL="853" marR="853" marT="853" marB="0" anchor="ctr">
                    <a:lnL>
                      <a:noFill/>
                    </a:lnL>
                    <a:lnR>
                      <a:noFill/>
                    </a:lnR>
                    <a:lnT>
                      <a:noFill/>
                    </a:lnT>
                    <a:lnB>
                      <a:noFill/>
                    </a:lnB>
                    <a:solidFill>
                      <a:schemeClr val="bg1">
                        <a:lumMod val="95000"/>
                      </a:schemeClr>
                    </a:solidFill>
                  </a:tcPr>
                </a:tc>
                <a:tc>
                  <a:txBody>
                    <a:bodyPr/>
                    <a:lstStyle/>
                    <a:p>
                      <a:pPr algn="r"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65%</a:t>
                      </a:r>
                    </a:p>
                  </a:txBody>
                  <a:tcPr marL="853" marR="853" marT="853" marB="0" anchor="ctr">
                    <a:lnL>
                      <a:noFill/>
                    </a:lnL>
                    <a:lnR>
                      <a:noFill/>
                    </a:lnR>
                    <a:lnT>
                      <a:noFill/>
                    </a:lnT>
                    <a:lnB>
                      <a:noFill/>
                    </a:lnB>
                    <a:solidFill>
                      <a:schemeClr val="bg1">
                        <a:lumMod val="95000"/>
                      </a:schemeClr>
                    </a:solidFill>
                  </a:tcPr>
                </a:tc>
                <a:tc>
                  <a:txBody>
                    <a:bodyPr/>
                    <a:lstStyle/>
                    <a:p>
                      <a:pPr algn="r"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1" u="none" strike="noStrike">
                          <a:solidFill>
                            <a:srgbClr val="000000"/>
                          </a:solidFill>
                          <a:effectLst/>
                          <a:latin typeface="Arial" panose="020B0604020202020204" pitchFamily="34" charset="0"/>
                        </a:rPr>
                        <a:t>1 pts</a:t>
                      </a:r>
                    </a:p>
                  </a:txBody>
                  <a:tcPr marL="853" marR="853" marT="853" marB="0" anchor="ctr">
                    <a:lnL>
                      <a:noFill/>
                    </a:lnL>
                    <a:lnR>
                      <a:noFill/>
                    </a:lnR>
                    <a:lnT>
                      <a:noFill/>
                    </a:lnT>
                    <a:lnB>
                      <a:noFill/>
                    </a:lnB>
                    <a:solidFill>
                      <a:srgbClr val="FFFFFF"/>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69%</a:t>
                      </a:r>
                    </a:p>
                  </a:txBody>
                  <a:tcPr marL="853" marR="853" marT="853" marB="0" anchor="ctr">
                    <a:lnL>
                      <a:noFill/>
                    </a:lnL>
                    <a:lnR>
                      <a:noFill/>
                    </a:lnR>
                    <a:lnT>
                      <a:noFill/>
                    </a:lnT>
                    <a:lnB>
                      <a:noFill/>
                    </a:lnB>
                    <a:solidFill>
                      <a:schemeClr val="bg1">
                        <a:lumMod val="95000"/>
                      </a:schemeClr>
                    </a:solidFill>
                  </a:tcPr>
                </a:tc>
                <a:tc>
                  <a:txBody>
                    <a:bodyPr/>
                    <a:lstStyle/>
                    <a:p>
                      <a:pPr algn="l" fontAlgn="ctr"/>
                      <a:r>
                        <a:rPr lang="fr-FR" sz="1000" b="1" i="0" u="none" strike="noStrike" dirty="0">
                          <a:solidFill>
                            <a:srgbClr val="000000"/>
                          </a:solidFill>
                          <a:effectLst/>
                          <a:latin typeface="Arial" panose="020B0604020202020204" pitchFamily="34" charset="0"/>
                        </a:rPr>
                        <a:t> </a:t>
                      </a:r>
                    </a:p>
                  </a:txBody>
                  <a:tcPr marL="853" marR="853" marT="853"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3 pts</a:t>
                      </a:r>
                    </a:p>
                  </a:txBody>
                  <a:tcPr marL="853" marR="853" marT="853" marB="0" anchor="ctr">
                    <a:lnL>
                      <a:noFill/>
                    </a:lnL>
                    <a:lnR>
                      <a:noFill/>
                    </a:lnR>
                    <a:lnT>
                      <a:noFill/>
                    </a:lnT>
                    <a:lnB>
                      <a:noFill/>
                    </a:lnB>
                    <a:solidFill>
                      <a:srgbClr val="FFFFFF"/>
                    </a:solidFill>
                  </a:tcPr>
                </a:tc>
                <a:extLst>
                  <a:ext uri="{0D108BD9-81ED-4DB2-BD59-A6C34878D82A}">
                    <a16:rowId xmlns:a16="http://schemas.microsoft.com/office/drawing/2014/main" val="741659850"/>
                  </a:ext>
                </a:extLst>
              </a:tr>
            </a:tbl>
          </a:graphicData>
        </a:graphic>
      </p:graphicFrame>
      <p:sp>
        <p:nvSpPr>
          <p:cNvPr id="14" name="Title 1"/>
          <p:cNvSpPr>
            <a:spLocks noGrp="1"/>
          </p:cNvSpPr>
          <p:nvPr>
            <p:ph type="title"/>
          </p:nvPr>
        </p:nvSpPr>
        <p:spPr>
          <a:xfrm>
            <a:off x="355707" y="278002"/>
            <a:ext cx="8424381" cy="276999"/>
          </a:xfrm>
        </p:spPr>
        <p:txBody>
          <a:bodyPr/>
          <a:lstStyle/>
          <a:p>
            <a:r>
              <a:rPr lang="en-US" sz="1800" b="1" dirty="0" smtClean="0">
                <a:solidFill>
                  <a:srgbClr val="E60028"/>
                </a:solidFill>
              </a:rPr>
              <a:t>2018 BUDGET -  KEY INDICATORS</a:t>
            </a:r>
            <a:endParaRPr lang="en-US" sz="1800" b="1" dirty="0">
              <a:solidFill>
                <a:srgbClr val="E60028"/>
              </a:solidFill>
            </a:endParaRPr>
          </a:p>
        </p:txBody>
      </p:sp>
      <p:sp>
        <p:nvSpPr>
          <p:cNvPr id="15" name="TextBox 14"/>
          <p:cNvSpPr txBox="1"/>
          <p:nvPr/>
        </p:nvSpPr>
        <p:spPr>
          <a:xfrm>
            <a:off x="395786" y="5960901"/>
            <a:ext cx="8344221" cy="215444"/>
          </a:xfrm>
          <a:prstGeom prst="rect">
            <a:avLst/>
          </a:prstGeom>
          <a:noFill/>
        </p:spPr>
        <p:txBody>
          <a:bodyPr wrap="square" rtlCol="0">
            <a:spAutoFit/>
          </a:bodyPr>
          <a:lstStyle/>
          <a:p>
            <a:r>
              <a:rPr lang="en-US" sz="800" i="1" dirty="0" smtClean="0">
                <a:solidFill>
                  <a:srgbClr val="000000"/>
                </a:solidFill>
                <a:cs typeface="Arial"/>
              </a:rPr>
              <a:t>* </a:t>
            </a:r>
            <a:r>
              <a:rPr lang="en-US" sz="800" i="1" dirty="0">
                <a:solidFill>
                  <a:srgbClr val="000000"/>
                </a:solidFill>
                <a:cs typeface="Arial"/>
              </a:rPr>
              <a:t>a</a:t>
            </a:r>
            <a:r>
              <a:rPr lang="en-US" sz="800" i="1" dirty="0" smtClean="0">
                <a:solidFill>
                  <a:srgbClr val="000000"/>
                </a:solidFill>
                <a:cs typeface="Arial"/>
              </a:rPr>
              <a:t>ctive clients</a:t>
            </a:r>
            <a:endParaRPr lang="en-US" sz="800" i="1" dirty="0">
              <a:solidFill>
                <a:srgbClr val="000000"/>
              </a:solidFill>
              <a:cs typeface="Arial"/>
            </a:endParaRPr>
          </a:p>
        </p:txBody>
      </p:sp>
    </p:spTree>
    <p:extLst>
      <p:ext uri="{BB962C8B-B14F-4D97-AF65-F5344CB8AC3E}">
        <p14:creationId xmlns:p14="http://schemas.microsoft.com/office/powerpoint/2010/main" val="267822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75608392"/>
              </p:ext>
            </p:extLst>
          </p:nvPr>
        </p:nvGraphicFramePr>
        <p:xfrm>
          <a:off x="95353" y="873156"/>
          <a:ext cx="9048647" cy="4186591"/>
        </p:xfrm>
        <a:graphic>
          <a:graphicData uri="http://schemas.openxmlformats.org/drawingml/2006/table">
            <a:tbl>
              <a:tblPr/>
              <a:tblGrid>
                <a:gridCol w="1478265">
                  <a:extLst>
                    <a:ext uri="{9D8B030D-6E8A-4147-A177-3AD203B41FA5}">
                      <a16:colId xmlns:a16="http://schemas.microsoft.com/office/drawing/2014/main" val="2303410076"/>
                    </a:ext>
                  </a:extLst>
                </a:gridCol>
                <a:gridCol w="233446">
                  <a:extLst>
                    <a:ext uri="{9D8B030D-6E8A-4147-A177-3AD203B41FA5}">
                      <a16:colId xmlns:a16="http://schemas.microsoft.com/office/drawing/2014/main" val="3054174287"/>
                    </a:ext>
                  </a:extLst>
                </a:gridCol>
                <a:gridCol w="1005840">
                  <a:extLst>
                    <a:ext uri="{9D8B030D-6E8A-4147-A177-3AD203B41FA5}">
                      <a16:colId xmlns:a16="http://schemas.microsoft.com/office/drawing/2014/main" val="1547690792"/>
                    </a:ext>
                  </a:extLst>
                </a:gridCol>
                <a:gridCol w="1005840">
                  <a:extLst>
                    <a:ext uri="{9D8B030D-6E8A-4147-A177-3AD203B41FA5}">
                      <a16:colId xmlns:a16="http://schemas.microsoft.com/office/drawing/2014/main" val="2184914306"/>
                    </a:ext>
                  </a:extLst>
                </a:gridCol>
                <a:gridCol w="181609">
                  <a:extLst>
                    <a:ext uri="{9D8B030D-6E8A-4147-A177-3AD203B41FA5}">
                      <a16:colId xmlns:a16="http://schemas.microsoft.com/office/drawing/2014/main" val="1266817493"/>
                    </a:ext>
                  </a:extLst>
                </a:gridCol>
                <a:gridCol w="731520">
                  <a:extLst>
                    <a:ext uri="{9D8B030D-6E8A-4147-A177-3AD203B41FA5}">
                      <a16:colId xmlns:a16="http://schemas.microsoft.com/office/drawing/2014/main" val="2332073672"/>
                    </a:ext>
                  </a:extLst>
                </a:gridCol>
                <a:gridCol w="91440">
                  <a:extLst>
                    <a:ext uri="{9D8B030D-6E8A-4147-A177-3AD203B41FA5}">
                      <a16:colId xmlns:a16="http://schemas.microsoft.com/office/drawing/2014/main" val="1494733947"/>
                    </a:ext>
                  </a:extLst>
                </a:gridCol>
                <a:gridCol w="739189">
                  <a:extLst>
                    <a:ext uri="{9D8B030D-6E8A-4147-A177-3AD203B41FA5}">
                      <a16:colId xmlns:a16="http://schemas.microsoft.com/office/drawing/2014/main" val="4277871953"/>
                    </a:ext>
                  </a:extLst>
                </a:gridCol>
                <a:gridCol w="91440">
                  <a:extLst>
                    <a:ext uri="{9D8B030D-6E8A-4147-A177-3AD203B41FA5}">
                      <a16:colId xmlns:a16="http://schemas.microsoft.com/office/drawing/2014/main" val="1913153126"/>
                    </a:ext>
                  </a:extLst>
                </a:gridCol>
                <a:gridCol w="739189">
                  <a:extLst>
                    <a:ext uri="{9D8B030D-6E8A-4147-A177-3AD203B41FA5}">
                      <a16:colId xmlns:a16="http://schemas.microsoft.com/office/drawing/2014/main" val="934633333"/>
                    </a:ext>
                  </a:extLst>
                </a:gridCol>
                <a:gridCol w="91440">
                  <a:extLst>
                    <a:ext uri="{9D8B030D-6E8A-4147-A177-3AD203B41FA5}">
                      <a16:colId xmlns:a16="http://schemas.microsoft.com/office/drawing/2014/main" val="4164608555"/>
                    </a:ext>
                  </a:extLst>
                </a:gridCol>
                <a:gridCol w="739189">
                  <a:extLst>
                    <a:ext uri="{9D8B030D-6E8A-4147-A177-3AD203B41FA5}">
                      <a16:colId xmlns:a16="http://schemas.microsoft.com/office/drawing/2014/main" val="4221459566"/>
                    </a:ext>
                  </a:extLst>
                </a:gridCol>
                <a:gridCol w="182880">
                  <a:extLst>
                    <a:ext uri="{9D8B030D-6E8A-4147-A177-3AD203B41FA5}">
                      <a16:colId xmlns:a16="http://schemas.microsoft.com/office/drawing/2014/main" val="4044370802"/>
                    </a:ext>
                  </a:extLst>
                </a:gridCol>
                <a:gridCol w="1737360">
                  <a:extLst>
                    <a:ext uri="{9D8B030D-6E8A-4147-A177-3AD203B41FA5}">
                      <a16:colId xmlns:a16="http://schemas.microsoft.com/office/drawing/2014/main" val="2266217337"/>
                    </a:ext>
                  </a:extLst>
                </a:gridCol>
              </a:tblGrid>
              <a:tr h="1014896">
                <a:tc>
                  <a:txBody>
                    <a:bodyPr/>
                    <a:lstStyle/>
                    <a:p>
                      <a:pPr algn="l" fontAlgn="b"/>
                      <a:r>
                        <a:rPr lang="fr-FR" sz="1000" b="0" i="0" u="none" strike="noStrike" dirty="0">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gridSpan="2">
                  <a:txBody>
                    <a:bodyPr/>
                    <a:lstStyle/>
                    <a:p>
                      <a:pPr algn="l" fontAlgn="b"/>
                      <a:r>
                        <a:rPr lang="fr-FR" sz="1000" b="1" i="0" u="none" strike="noStrike" dirty="0">
                          <a:solidFill>
                            <a:srgbClr val="000000"/>
                          </a:solidFill>
                          <a:effectLst/>
                          <a:latin typeface="Arial" panose="020B0604020202020204" pitchFamily="34" charset="0"/>
                        </a:rPr>
                        <a:t> RON m</a:t>
                      </a:r>
                    </a:p>
                  </a:txBody>
                  <a:tcPr marL="2805" marR="2805" marT="2805" marB="0" anchor="b">
                    <a:lnL>
                      <a:noFill/>
                    </a:lnL>
                    <a:lnR>
                      <a:noFill/>
                    </a:lnR>
                    <a:lnT>
                      <a:noFill/>
                    </a:lnT>
                    <a:lnB>
                      <a:noFill/>
                    </a:lnB>
                    <a:solidFill>
                      <a:srgbClr val="FFFFFF"/>
                    </a:solidFill>
                  </a:tcPr>
                </a:tc>
                <a:tc hMerge="1">
                  <a:txBody>
                    <a:bodyPr/>
                    <a:lstStyle/>
                    <a:p>
                      <a:endParaRPr lang="fr-FR"/>
                    </a:p>
                  </a:txBody>
                  <a:tcPr/>
                </a:tc>
                <a:tc>
                  <a:txBody>
                    <a:bodyPr/>
                    <a:lstStyle/>
                    <a:p>
                      <a:pPr algn="l" fontAlgn="b"/>
                      <a:r>
                        <a:rPr lang="fr-FR" sz="1000" b="0" i="0" u="none" strike="noStrike" dirty="0">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a:txBody>
                    <a:bodyPr/>
                    <a:lstStyle/>
                    <a:p>
                      <a:pPr algn="ctr" fontAlgn="b"/>
                      <a:r>
                        <a:rPr lang="fr-FR" sz="1000" b="1" i="0" u="none" strike="noStrike" dirty="0">
                          <a:solidFill>
                            <a:srgbClr val="000000"/>
                          </a:solidFill>
                          <a:effectLst/>
                          <a:latin typeface="Arial" panose="020B0604020202020204" pitchFamily="34" charset="0"/>
                        </a:rPr>
                        <a:t>2016</a:t>
                      </a:r>
                    </a:p>
                  </a:txBody>
                  <a:tcPr marL="2805" marR="2805" marT="2805" marB="0" anchor="ctr">
                    <a:lnL>
                      <a:noFill/>
                    </a:lnL>
                    <a:lnR>
                      <a:noFill/>
                    </a:lnR>
                    <a:lnT>
                      <a:noFill/>
                    </a:lnT>
                    <a:lnB>
                      <a:noFill/>
                    </a:lnB>
                    <a:noFill/>
                  </a:tcPr>
                </a:tc>
                <a:tc>
                  <a:txBody>
                    <a:bodyPr/>
                    <a:lstStyle/>
                    <a:p>
                      <a:pPr algn="ctr" fontAlgn="b"/>
                      <a:r>
                        <a:rPr lang="fr-FR" sz="1000" b="0" i="0" u="none" strike="noStrike" dirty="0">
                          <a:solidFill>
                            <a:srgbClr val="FFFFFF"/>
                          </a:solidFill>
                          <a:effectLst/>
                          <a:latin typeface="Arial" panose="020B0604020202020204" pitchFamily="34" charset="0"/>
                        </a:rPr>
                        <a:t> </a:t>
                      </a:r>
                    </a:p>
                  </a:txBody>
                  <a:tcPr marL="2805" marR="2805" marT="2805" marB="0" anchor="ctr">
                    <a:lnL>
                      <a:noFill/>
                    </a:lnL>
                    <a:lnR>
                      <a:noFill/>
                    </a:lnR>
                    <a:lnT>
                      <a:noFill/>
                    </a:lnT>
                    <a:lnB>
                      <a:noFill/>
                    </a:lnB>
                    <a:noFill/>
                  </a:tcPr>
                </a:tc>
                <a:tc>
                  <a:txBody>
                    <a:bodyPr/>
                    <a:lstStyle/>
                    <a:p>
                      <a:pPr algn="ctr" fontAlgn="b"/>
                      <a:r>
                        <a:rPr lang="fr-FR" sz="1000" b="1" i="0" u="none" strike="noStrike" dirty="0">
                          <a:solidFill>
                            <a:srgbClr val="000000"/>
                          </a:solidFill>
                          <a:effectLst/>
                          <a:latin typeface="Arial" panose="020B0604020202020204" pitchFamily="34" charset="0"/>
                        </a:rPr>
                        <a:t>2017</a:t>
                      </a:r>
                    </a:p>
                  </a:txBody>
                  <a:tcPr marL="2805" marR="2805" marT="2805" marB="0" anchor="ctr">
                    <a:lnL>
                      <a:noFill/>
                    </a:lnL>
                    <a:lnR>
                      <a:noFill/>
                    </a:lnR>
                    <a:lnT>
                      <a:noFill/>
                    </a:lnT>
                    <a:lnB>
                      <a:noFill/>
                    </a:lnB>
                    <a:noFill/>
                  </a:tcPr>
                </a:tc>
                <a:tc>
                  <a:txBody>
                    <a:bodyPr/>
                    <a:lstStyle/>
                    <a:p>
                      <a:pPr algn="ctr" fontAlgn="b"/>
                      <a:r>
                        <a:rPr lang="fr-FR" sz="1000" b="0" i="0" u="none" strike="noStrike" dirty="0">
                          <a:solidFill>
                            <a:srgbClr val="FFFFFF"/>
                          </a:solidFill>
                          <a:effectLst/>
                          <a:latin typeface="Arial" panose="020B0604020202020204" pitchFamily="34" charset="0"/>
                        </a:rPr>
                        <a:t> </a:t>
                      </a:r>
                    </a:p>
                  </a:txBody>
                  <a:tcPr marL="2805" marR="2805" marT="2805" marB="0" anchor="ctr">
                    <a:lnL>
                      <a:noFill/>
                    </a:lnL>
                    <a:lnR>
                      <a:noFill/>
                    </a:lnR>
                    <a:lnT>
                      <a:noFill/>
                    </a:lnT>
                    <a:lnB>
                      <a:noFill/>
                    </a:lnB>
                    <a:noFill/>
                  </a:tcPr>
                </a:tc>
                <a:tc>
                  <a:txBody>
                    <a:bodyPr/>
                    <a:lstStyle/>
                    <a:p>
                      <a:pPr algn="ctr" fontAlgn="b"/>
                      <a:r>
                        <a:rPr lang="fr-FR" sz="1000" b="1" i="0" u="none" strike="noStrike" dirty="0">
                          <a:solidFill>
                            <a:srgbClr val="000000"/>
                          </a:solidFill>
                          <a:effectLst/>
                          <a:latin typeface="Arial" panose="020B0604020202020204" pitchFamily="34" charset="0"/>
                        </a:rPr>
                        <a:t>Evolution</a:t>
                      </a:r>
                      <a:br>
                        <a:rPr lang="fr-FR" sz="1000" b="1" i="0" u="none" strike="noStrike" dirty="0">
                          <a:solidFill>
                            <a:srgbClr val="000000"/>
                          </a:solidFill>
                          <a:effectLst/>
                          <a:latin typeface="Arial" panose="020B0604020202020204" pitchFamily="34" charset="0"/>
                        </a:rPr>
                      </a:br>
                      <a:r>
                        <a:rPr lang="fr-FR" sz="1000" b="1" i="0" u="none" strike="noStrike" dirty="0">
                          <a:solidFill>
                            <a:srgbClr val="000000"/>
                          </a:solidFill>
                          <a:effectLst/>
                          <a:latin typeface="Arial" panose="020B0604020202020204" pitchFamily="34" charset="0"/>
                        </a:rPr>
                        <a:t>17/16</a:t>
                      </a:r>
                    </a:p>
                  </a:txBody>
                  <a:tcPr marL="2805" marR="2805" marT="2805" marB="0" anchor="ctr">
                    <a:lnL>
                      <a:noFill/>
                    </a:lnL>
                    <a:lnR>
                      <a:noFill/>
                    </a:lnR>
                    <a:lnT>
                      <a:noFill/>
                    </a:lnT>
                    <a:lnB>
                      <a:noFill/>
                    </a:lnB>
                    <a:noFill/>
                  </a:tcPr>
                </a:tc>
                <a:tc>
                  <a:txBody>
                    <a:bodyPr/>
                    <a:lstStyle/>
                    <a:p>
                      <a:pPr algn="ctr" fontAlgn="b"/>
                      <a:r>
                        <a:rPr lang="fr-FR" sz="1000" b="0" i="0" u="none" strike="noStrike" dirty="0">
                          <a:solidFill>
                            <a:srgbClr val="FFFFFF"/>
                          </a:solidFill>
                          <a:effectLst/>
                          <a:latin typeface="Arial" panose="020B0604020202020204" pitchFamily="34" charset="0"/>
                        </a:rPr>
                        <a:t> </a:t>
                      </a:r>
                    </a:p>
                  </a:txBody>
                  <a:tcPr marL="2805" marR="2805" marT="2805" marB="0" anchor="ctr">
                    <a:lnL>
                      <a:noFill/>
                    </a:lnL>
                    <a:lnR>
                      <a:noFill/>
                    </a:lnR>
                    <a:lnT>
                      <a:noFill/>
                    </a:lnT>
                    <a:lnB>
                      <a:noFill/>
                    </a:lnB>
                    <a:noFill/>
                  </a:tcPr>
                </a:tc>
                <a:tc>
                  <a:txBody>
                    <a:bodyPr/>
                    <a:lstStyle/>
                    <a:p>
                      <a:pPr algn="ctr" fontAlgn="b"/>
                      <a:r>
                        <a:rPr lang="it-IT" sz="1000" b="1" i="0" u="none" strike="noStrike" dirty="0">
                          <a:solidFill>
                            <a:srgbClr val="000000"/>
                          </a:solidFill>
                          <a:effectLst/>
                          <a:latin typeface="Arial" panose="020B0604020202020204" pitchFamily="34" charset="0"/>
                        </a:rPr>
                        <a:t>Evo 17/16* </a:t>
                      </a:r>
                      <a:br>
                        <a:rPr lang="it-IT" sz="1000" b="1" i="0" u="none" strike="noStrike" dirty="0">
                          <a:solidFill>
                            <a:srgbClr val="000000"/>
                          </a:solidFill>
                          <a:effectLst/>
                          <a:latin typeface="Arial" panose="020B0604020202020204" pitchFamily="34" charset="0"/>
                        </a:rPr>
                      </a:br>
                      <a:r>
                        <a:rPr lang="it-IT" sz="1000" b="1" i="0" u="none" strike="noStrike" dirty="0">
                          <a:solidFill>
                            <a:srgbClr val="000000"/>
                          </a:solidFill>
                          <a:effectLst/>
                          <a:latin typeface="Arial" panose="020B0604020202020204" pitchFamily="34" charset="0"/>
                        </a:rPr>
                        <a:t>w/o non </a:t>
                      </a:r>
                      <a:r>
                        <a:rPr lang="it-IT" sz="1000" b="1" i="0" u="none" strike="noStrike" dirty="0" smtClean="0">
                          <a:solidFill>
                            <a:srgbClr val="000000"/>
                          </a:solidFill>
                          <a:effectLst/>
                          <a:latin typeface="Arial" panose="020B0604020202020204" pitchFamily="34" charset="0"/>
                        </a:rPr>
                        <a:t>reccuring </a:t>
                      </a:r>
                      <a:r>
                        <a:rPr lang="it-IT" sz="1000" b="1" i="0" u="none" strike="noStrike" dirty="0">
                          <a:solidFill>
                            <a:srgbClr val="000000"/>
                          </a:solidFill>
                          <a:effectLst/>
                          <a:latin typeface="Arial" panose="020B0604020202020204" pitchFamily="34" charset="0"/>
                        </a:rPr>
                        <a:t>items</a:t>
                      </a:r>
                    </a:p>
                  </a:txBody>
                  <a:tcPr marL="2805" marR="2805" marT="2805" marB="0" anchor="ctr">
                    <a:lnL>
                      <a:noFill/>
                    </a:lnL>
                    <a:lnR>
                      <a:noFill/>
                    </a:lnR>
                    <a:lnT>
                      <a:noFill/>
                    </a:lnT>
                    <a:lnB>
                      <a:noFill/>
                    </a:lnB>
                    <a:noFill/>
                  </a:tcPr>
                </a:tc>
                <a:tc>
                  <a:txBody>
                    <a:bodyPr/>
                    <a:lstStyle/>
                    <a:p>
                      <a:pPr algn="ctr" fontAlgn="b"/>
                      <a:r>
                        <a:rPr lang="fr-FR" sz="1000" b="1" i="0" u="none" strike="noStrike" dirty="0">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a:txBody>
                    <a:bodyPr/>
                    <a:lstStyle/>
                    <a:p>
                      <a:pPr algn="ctr" fontAlgn="ctr"/>
                      <a:r>
                        <a:rPr lang="fr-FR" sz="1000" b="1" i="0" u="none" strike="noStrike">
                          <a:solidFill>
                            <a:srgbClr val="C00000"/>
                          </a:solidFill>
                          <a:effectLst/>
                          <a:latin typeface="Arial" panose="020B0604020202020204" pitchFamily="34" charset="0"/>
                        </a:rPr>
                        <a:t>Perspectives for 2018</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1959434067"/>
                  </a:ext>
                </a:extLst>
              </a:tr>
              <a:tr h="342424">
                <a:tc>
                  <a:txBody>
                    <a:bodyPr/>
                    <a:lstStyle/>
                    <a:p>
                      <a:pPr algn="l" fontAlgn="b"/>
                      <a:r>
                        <a:rPr lang="fr-FR" sz="1000" b="0" i="0" u="none" strike="noStrike">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l" fontAlgn="ctr"/>
                      <a:r>
                        <a:rPr lang="fr-FR" sz="1000" b="0"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ctr"/>
                      <a:r>
                        <a:rPr lang="fr-FR" sz="1000" b="1" i="1"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83364387"/>
                  </a:ext>
                </a:extLst>
              </a:tr>
              <a:tr h="342424">
                <a:tc rowSpan="5">
                  <a:txBody>
                    <a:bodyPr/>
                    <a:lstStyle/>
                    <a:p>
                      <a:pPr algn="ctr" fontAlgn="ctr"/>
                      <a:r>
                        <a:rPr lang="fr-FR" sz="1000" b="1" i="0" u="none" strike="noStrike">
                          <a:solidFill>
                            <a:srgbClr val="FFFFFF"/>
                          </a:solidFill>
                          <a:effectLst/>
                          <a:latin typeface="Arial" panose="020B0604020202020204" pitchFamily="34" charset="0"/>
                        </a:rPr>
                        <a:t>FINANCIAL</a:t>
                      </a:r>
                      <a:br>
                        <a:rPr lang="fr-FR" sz="1000" b="1" i="0" u="none" strike="noStrike">
                          <a:solidFill>
                            <a:srgbClr val="FFFFFF"/>
                          </a:solidFill>
                          <a:effectLst/>
                          <a:latin typeface="Arial" panose="020B0604020202020204" pitchFamily="34" charset="0"/>
                        </a:rPr>
                      </a:br>
                      <a:r>
                        <a:rPr lang="fr-FR" sz="1000" b="1" i="0" u="none" strike="noStrike">
                          <a:solidFill>
                            <a:srgbClr val="FFFFFF"/>
                          </a:solidFill>
                          <a:effectLst/>
                          <a:latin typeface="Arial" panose="020B0604020202020204" pitchFamily="34" charset="0"/>
                        </a:rPr>
                        <a:t> RESULTS</a:t>
                      </a:r>
                    </a:p>
                  </a:txBody>
                  <a:tcPr marL="2805" marR="2805" marT="2805" marB="0" anchor="ctr">
                    <a:lnL>
                      <a:noFill/>
                    </a:lnL>
                    <a:lnR>
                      <a:noFill/>
                    </a:lnR>
                    <a:lnT>
                      <a:noFill/>
                    </a:lnT>
                    <a:lnB>
                      <a:noFill/>
                    </a:lnB>
                    <a:solidFill>
                      <a:srgbClr val="E60028"/>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NET BANKING INCOME</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        2,634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2,641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0.3%</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a:solidFill>
                            <a:srgbClr val="000000"/>
                          </a:solidFill>
                          <a:effectLst/>
                          <a:latin typeface="Arial" panose="020B0604020202020204" pitchFamily="34" charset="0"/>
                        </a:rPr>
                        <a:t>5.2%</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178220347"/>
                  </a:ext>
                </a:extLst>
              </a:tr>
              <a:tr h="342424">
                <a:tc v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OPERATING EXPENSES</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(1,310)</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(1,388)</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5.9%</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a:solidFill>
                            <a:srgbClr val="000000"/>
                          </a:solidFill>
                          <a:effectLst/>
                          <a:latin typeface="Arial" panose="020B0604020202020204" pitchFamily="34" charset="0"/>
                        </a:rPr>
                        <a:t>3.7%</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3304638120"/>
                  </a:ext>
                </a:extLst>
              </a:tr>
              <a:tr h="342424">
                <a:tc v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GROSS OPERATING INCOME</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1,324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1,254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-5.3%</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6.8%</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719237368"/>
                  </a:ext>
                </a:extLst>
              </a:tr>
              <a:tr h="342424">
                <a:tc v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NET COST OF RISK</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(461)</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376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dirty="0">
                          <a:solidFill>
                            <a:srgbClr val="000000"/>
                          </a:solidFill>
                          <a:effectLst/>
                          <a:latin typeface="Arial" panose="020B0604020202020204" pitchFamily="34" charset="0"/>
                        </a:rPr>
                        <a:t>n/a</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a:solidFill>
                            <a:srgbClr val="000000"/>
                          </a:solidFill>
                          <a:effectLst/>
                          <a:latin typeface="Arial" panose="020B0604020202020204" pitchFamily="34" charset="0"/>
                        </a:rPr>
                        <a:t>n/a</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1319651833"/>
                  </a:ext>
                </a:extLst>
              </a:tr>
              <a:tr h="342424">
                <a:tc v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NET RESULT</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728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1,380 </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89.5%</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89.2%</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3866948643"/>
                  </a:ext>
                </a:extLst>
              </a:tr>
              <a:tr h="432303">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b"/>
                      <a:r>
                        <a:rPr lang="fr-FR" sz="1000" b="1" i="0" u="none" strike="noStrike">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 </a:t>
                      </a:r>
                    </a:p>
                    <a:p>
                      <a:pPr marL="91440" lvl="0" algn="l"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hMerge="1">
                  <a:txBody>
                    <a:bodyPr/>
                    <a:lstStyle/>
                    <a:p>
                      <a:pPr algn="l" fontAlgn="ctr"/>
                      <a:endParaRPr lang="fr-FR" sz="1000" b="1" i="0" u="none" strike="noStrike" dirty="0">
                        <a:solidFill>
                          <a:srgbClr val="000000"/>
                        </a:solidFill>
                        <a:effectLst/>
                        <a:latin typeface="Arial" panose="020B0604020202020204" pitchFamily="34" charset="0"/>
                      </a:endParaRPr>
                    </a:p>
                  </a:txBody>
                  <a:tcPr marL="2805" marR="2805" marT="2805" marB="0" anchor="ctr">
                    <a:lnL>
                      <a:noFill/>
                    </a:lnL>
                    <a:lnR>
                      <a:noFill/>
                    </a:lnR>
                    <a:lnT>
                      <a:noFill/>
                    </a:lnT>
                    <a:lnB>
                      <a:noFill/>
                    </a:lnB>
                    <a:solidFill>
                      <a:srgbClr val="FFFFFF"/>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0"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extLst>
                  <a:ext uri="{0D108BD9-81ED-4DB2-BD59-A6C34878D82A}">
                    <a16:rowId xmlns:a16="http://schemas.microsoft.com/office/drawing/2014/main" val="2221524847"/>
                  </a:ext>
                </a:extLst>
              </a:tr>
              <a:tr h="342424">
                <a:tc rowSpan="2">
                  <a:txBody>
                    <a:bodyPr/>
                    <a:lstStyle/>
                    <a:p>
                      <a:pPr algn="ctr" fontAlgn="ctr"/>
                      <a:r>
                        <a:rPr lang="fr-FR" sz="1000" b="1" i="0" u="none" strike="noStrike">
                          <a:solidFill>
                            <a:srgbClr val="FFFFFF"/>
                          </a:solidFill>
                          <a:effectLst/>
                          <a:latin typeface="Arial" panose="020B0604020202020204" pitchFamily="34" charset="0"/>
                        </a:rPr>
                        <a:t>RATIOS</a:t>
                      </a:r>
                    </a:p>
                  </a:txBody>
                  <a:tcPr marL="2805" marR="2805" marT="2805" marB="0" anchor="ctr">
                    <a:lnL>
                      <a:noFill/>
                    </a:lnL>
                    <a:lnR>
                      <a:noFill/>
                    </a:lnR>
                    <a:lnT>
                      <a:noFill/>
                    </a:lnT>
                    <a:lnB>
                      <a:noFill/>
                    </a:lnB>
                    <a:solidFill>
                      <a:srgbClr val="E60028"/>
                    </a:solidFill>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COST/INCOME RATIO</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49.7%</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52.5%</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a:solidFill>
                            <a:srgbClr val="000000"/>
                          </a:solidFill>
                          <a:effectLst/>
                          <a:latin typeface="Arial" panose="020B0604020202020204" pitchFamily="34" charset="0"/>
                        </a:rPr>
                        <a:t>+2.8 pts</a:t>
                      </a:r>
                    </a:p>
                  </a:txBody>
                  <a:tcPr marL="2805" marR="2805" marT="2805" marB="0" anchor="ctr">
                    <a:lnL>
                      <a:noFill/>
                    </a:lnL>
                    <a:lnR>
                      <a:noFill/>
                    </a:lnR>
                    <a:lnT>
                      <a:noFill/>
                    </a:lnT>
                    <a:lnB>
                      <a:noFill/>
                    </a:lnB>
                    <a:solidFill>
                      <a:schemeClr val="bg1"/>
                    </a:solidFill>
                  </a:tcPr>
                </a:tc>
                <a:tc>
                  <a:txBody>
                    <a:bodyPr/>
                    <a:lstStyle/>
                    <a:p>
                      <a:pPr algn="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chemeClr val="bg1"/>
                    </a:solidFill>
                  </a:tcPr>
                </a:tc>
                <a:tc>
                  <a:txBody>
                    <a:bodyPr/>
                    <a:lstStyle/>
                    <a:p>
                      <a:pPr algn="ctr" fontAlgn="ctr"/>
                      <a:r>
                        <a:rPr lang="fr-FR" sz="1000" b="1" i="1" u="none" strike="noStrike" dirty="0">
                          <a:solidFill>
                            <a:srgbClr val="000000"/>
                          </a:solidFill>
                          <a:effectLst/>
                          <a:latin typeface="Arial" panose="020B0604020202020204" pitchFamily="34" charset="0"/>
                        </a:rPr>
                        <a:t>-0.7 pts</a:t>
                      </a:r>
                    </a:p>
                  </a:txBody>
                  <a:tcPr marL="2805" marR="2805" marT="2805" marB="0" anchor="ctr">
                    <a:lnL>
                      <a:noFill/>
                    </a:lnL>
                    <a:lnR>
                      <a:noFill/>
                    </a:lnR>
                    <a:lnT>
                      <a:noFill/>
                    </a:lnT>
                    <a:lnB>
                      <a:noFill/>
                    </a:lnB>
                    <a:solidFill>
                      <a:schemeClr val="bg1"/>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842483376"/>
                  </a:ext>
                </a:extLst>
              </a:tr>
              <a:tr h="342424">
                <a:tc vMerge="1">
                  <a:txBody>
                    <a:bodyPr/>
                    <a:lstStyle/>
                    <a:p>
                      <a:endParaRPr lang="fr-FR"/>
                    </a:p>
                  </a:txBody>
                  <a:tcPr/>
                </a:tc>
                <a:tc>
                  <a:txBody>
                    <a:bodyPr/>
                    <a:lstStyle/>
                    <a:p>
                      <a:pPr algn="l" fontAlgn="b"/>
                      <a:r>
                        <a:rPr lang="fr-FR" sz="1000" b="1" i="0" u="none" strike="noStrike">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rgbClr val="FFFFFF"/>
                    </a:solidFill>
                  </a:tcPr>
                </a:tc>
                <a:tc gridSpan="2">
                  <a:txBody>
                    <a:bodyPr/>
                    <a:lstStyle/>
                    <a:p>
                      <a:pPr marL="91440" lvl="0" algn="l" fontAlgn="ctr"/>
                      <a:r>
                        <a:rPr lang="fr-FR" sz="1000" b="1" i="0" u="none" strike="noStrike" dirty="0">
                          <a:solidFill>
                            <a:srgbClr val="000000"/>
                          </a:solidFill>
                          <a:effectLst/>
                          <a:latin typeface="Arial" panose="020B0604020202020204" pitchFamily="34" charset="0"/>
                        </a:rPr>
                        <a:t>ROE</a:t>
                      </a:r>
                    </a:p>
                  </a:txBody>
                  <a:tcPr marL="2805" marR="2805" marT="2805" marB="0" anchor="ctr">
                    <a:lnL>
                      <a:noFill/>
                    </a:lnL>
                    <a:lnR>
                      <a:noFill/>
                    </a:lnR>
                    <a:lnT>
                      <a:noFill/>
                    </a:lnT>
                    <a:lnB>
                      <a:noFill/>
                    </a:lnB>
                    <a:solidFill>
                      <a:srgbClr val="D9D9D9"/>
                    </a:solidFill>
                  </a:tcPr>
                </a:tc>
                <a:tc hMerge="1">
                  <a:txBody>
                    <a:bodyPr/>
                    <a:lstStyle/>
                    <a:p>
                      <a:endParaRPr lang="fr-FR"/>
                    </a:p>
                  </a:txBody>
                  <a:tcPr/>
                </a:tc>
                <a:tc>
                  <a:txBody>
                    <a:bodyPr/>
                    <a:lstStyle/>
                    <a:p>
                      <a:pPr algn="l"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11.8%</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20.6%</a:t>
                      </a:r>
                    </a:p>
                  </a:txBody>
                  <a:tcPr marL="2805" marR="2805" marT="2805" marB="0" anchor="ctr">
                    <a:lnL>
                      <a:noFill/>
                    </a:lnL>
                    <a:lnR>
                      <a:noFill/>
                    </a:lnR>
                    <a:lnT>
                      <a:noFill/>
                    </a:lnT>
                    <a:lnB>
                      <a:noFill/>
                    </a:lnB>
                    <a:solidFill>
                      <a:srgbClr val="F2F2F2"/>
                    </a:solidFill>
                  </a:tcPr>
                </a:tc>
                <a:tc>
                  <a:txBody>
                    <a:bodyPr/>
                    <a:lstStyle/>
                    <a:p>
                      <a:pPr algn="ctr" fontAlgn="ctr"/>
                      <a:r>
                        <a:rPr lang="fr-FR" sz="1000" b="1" i="0" u="none" strike="noStrike">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a:solidFill>
                            <a:srgbClr val="000000"/>
                          </a:solidFill>
                          <a:effectLst/>
                          <a:latin typeface="Arial" panose="020B0604020202020204" pitchFamily="34" charset="0"/>
                        </a:rPr>
                        <a:t>+8.8 pts</a:t>
                      </a:r>
                    </a:p>
                  </a:txBody>
                  <a:tcPr marL="2805" marR="2805" marT="2805" marB="0" anchor="ctr">
                    <a:lnL>
                      <a:noFill/>
                    </a:lnL>
                    <a:lnR>
                      <a:noFill/>
                    </a:lnR>
                    <a:lnT>
                      <a:noFill/>
                    </a:lnT>
                    <a:lnB>
                      <a:noFill/>
                    </a:lnB>
                    <a:solidFill>
                      <a:schemeClr val="bg1"/>
                    </a:solidFill>
                  </a:tcPr>
                </a:tc>
                <a:tc>
                  <a:txBody>
                    <a:bodyPr/>
                    <a:lstStyle/>
                    <a:p>
                      <a:pPr algn="r" fontAlgn="b"/>
                      <a:r>
                        <a:rPr lang="fr-FR" sz="1000" b="1" i="0" u="none" strike="noStrike">
                          <a:solidFill>
                            <a:srgbClr val="000000"/>
                          </a:solidFill>
                          <a:effectLst/>
                          <a:latin typeface="Arial" panose="020B0604020202020204" pitchFamily="34" charset="0"/>
                        </a:rPr>
                        <a:t> </a:t>
                      </a:r>
                    </a:p>
                  </a:txBody>
                  <a:tcPr marL="2805" marR="2805" marT="2805" marB="0" anchor="b">
                    <a:lnL>
                      <a:noFill/>
                    </a:lnL>
                    <a:lnR>
                      <a:noFill/>
                    </a:lnR>
                    <a:lnT>
                      <a:noFill/>
                    </a:lnT>
                    <a:lnB>
                      <a:noFill/>
                    </a:lnB>
                    <a:solidFill>
                      <a:schemeClr val="bg1"/>
                    </a:solidFill>
                  </a:tcPr>
                </a:tc>
                <a:tc>
                  <a:txBody>
                    <a:bodyPr/>
                    <a:lstStyle/>
                    <a:p>
                      <a:pPr algn="ctr" fontAlgn="ctr"/>
                      <a:r>
                        <a:rPr lang="fr-FR" sz="1000" b="1" i="1" u="none" strike="noStrike" dirty="0">
                          <a:solidFill>
                            <a:srgbClr val="000000"/>
                          </a:solidFill>
                          <a:effectLst/>
                          <a:latin typeface="Arial" panose="020B0604020202020204" pitchFamily="34" charset="0"/>
                        </a:rPr>
                        <a:t>+7.7 pts</a:t>
                      </a:r>
                    </a:p>
                  </a:txBody>
                  <a:tcPr marL="2805" marR="2805" marT="2805" marB="0" anchor="ctr">
                    <a:lnL>
                      <a:noFill/>
                    </a:lnL>
                    <a:lnR>
                      <a:noFill/>
                    </a:lnR>
                    <a:lnT>
                      <a:noFill/>
                    </a:lnT>
                    <a:lnB>
                      <a:noFill/>
                    </a:lnB>
                    <a:solidFill>
                      <a:schemeClr val="bg1"/>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FFFFF"/>
                    </a:solidFill>
                  </a:tcPr>
                </a:tc>
                <a:tc>
                  <a:txBody>
                    <a:bodyPr/>
                    <a:lstStyle/>
                    <a:p>
                      <a:pPr algn="ctr" fontAlgn="ctr"/>
                      <a:r>
                        <a:rPr lang="fr-FR" sz="1000" b="1" i="1" u="none" strike="noStrike" dirty="0">
                          <a:solidFill>
                            <a:srgbClr val="000000"/>
                          </a:solidFill>
                          <a:effectLst/>
                          <a:latin typeface="Arial" panose="020B0604020202020204" pitchFamily="34" charset="0"/>
                        </a:rPr>
                        <a:t> </a:t>
                      </a:r>
                    </a:p>
                  </a:txBody>
                  <a:tcPr marL="2805" marR="2805" marT="2805" marB="0" anchor="ctr">
                    <a:lnL>
                      <a:noFill/>
                    </a:lnL>
                    <a:lnR>
                      <a:noFill/>
                    </a:lnR>
                    <a:lnT>
                      <a:noFill/>
                    </a:lnT>
                    <a:lnB>
                      <a:noFill/>
                    </a:lnB>
                    <a:solidFill>
                      <a:srgbClr val="F2F2F2"/>
                    </a:solidFill>
                  </a:tcPr>
                </a:tc>
                <a:extLst>
                  <a:ext uri="{0D108BD9-81ED-4DB2-BD59-A6C34878D82A}">
                    <a16:rowId xmlns:a16="http://schemas.microsoft.com/office/drawing/2014/main" val="1754853353"/>
                  </a:ext>
                </a:extLst>
              </a:tr>
            </a:tbl>
          </a:graphicData>
        </a:graphic>
      </p:graphicFrame>
      <p:sp>
        <p:nvSpPr>
          <p:cNvPr id="3" name="Title 1"/>
          <p:cNvSpPr txBox="1">
            <a:spLocks/>
          </p:cNvSpPr>
          <p:nvPr/>
        </p:nvSpPr>
        <p:spPr>
          <a:xfrm>
            <a:off x="355707" y="278002"/>
            <a:ext cx="8424381" cy="276999"/>
          </a:xfrm>
          <a:prstGeom prst="rect">
            <a:avLst/>
          </a:prstGeom>
        </p:spPr>
        <p:txBody>
          <a:bodyPr/>
          <a:lstStyle>
            <a:lvl1pPr algn="ctr" defTabSz="844174" rtl="0" eaLnBrk="1" fontAlgn="base" latinLnBrk="0" hangingPunct="1">
              <a:lnSpc>
                <a:spcPct val="90000"/>
              </a:lnSpc>
              <a:spcBef>
                <a:spcPct val="0"/>
              </a:spcBef>
              <a:spcAft>
                <a:spcPct val="0"/>
              </a:spcAft>
              <a:buNone/>
              <a:defRPr lang="en-GB" sz="1477" b="0" kern="1200" cap="all" baseline="0" noProof="0" dirty="0" smtClean="0">
                <a:solidFill>
                  <a:schemeClr val="bg2"/>
                </a:solidFill>
                <a:latin typeface="Arial" pitchFamily="34" charset="0"/>
                <a:ea typeface="+mj-ea"/>
                <a:cs typeface="Arial" pitchFamily="34" charset="0"/>
              </a:defRPr>
            </a:lvl1pPr>
          </a:lstStyle>
          <a:p>
            <a:r>
              <a:rPr lang="en-US" sz="1800" b="1" dirty="0" smtClean="0">
                <a:solidFill>
                  <a:srgbClr val="E60028"/>
                </a:solidFill>
              </a:rPr>
              <a:t>2018 BUDGET - Financial TARGETS</a:t>
            </a:r>
            <a:endParaRPr lang="en-US" sz="1800" b="1" dirty="0">
              <a:solidFill>
                <a:srgbClr val="E60028"/>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094008173"/>
              </p:ext>
            </p:extLst>
          </p:nvPr>
        </p:nvGraphicFramePr>
        <p:xfrm>
          <a:off x="454151" y="5546044"/>
          <a:ext cx="1989371" cy="660941"/>
        </p:xfrm>
        <a:graphic>
          <a:graphicData uri="http://schemas.openxmlformats.org/presentationml/2006/ole">
            <mc:AlternateContent xmlns:mc="http://schemas.openxmlformats.org/markup-compatibility/2006">
              <mc:Choice xmlns:v="urn:schemas-microsoft-com:vml" Requires="v">
                <p:oleObj spid="_x0000_s6156" name="Worksheet" r:id="rId3" imgW="2895718" imgH="962025" progId="Excel.Sheet.12">
                  <p:link updateAutomatic="1"/>
                </p:oleObj>
              </mc:Choice>
              <mc:Fallback>
                <p:oleObj name="Worksheet" r:id="rId3" imgW="2895718" imgH="962025" progId="Excel.Sheet.12">
                  <p:link updateAutomatic="1"/>
                  <p:pic>
                    <p:nvPicPr>
                      <p:cNvPr id="6" name="Object 5"/>
                      <p:cNvPicPr/>
                      <p:nvPr/>
                    </p:nvPicPr>
                    <p:blipFill>
                      <a:blip r:embed="rId4"/>
                      <a:stretch>
                        <a:fillRect/>
                      </a:stretch>
                    </p:blipFill>
                    <p:spPr>
                      <a:xfrm>
                        <a:off x="454151" y="5546044"/>
                        <a:ext cx="1989371" cy="660941"/>
                      </a:xfrm>
                      <a:prstGeom prst="rect">
                        <a:avLst/>
                      </a:prstGeom>
                    </p:spPr>
                  </p:pic>
                </p:oleObj>
              </mc:Fallback>
            </mc:AlternateContent>
          </a:graphicData>
        </a:graphic>
      </p:graphicFrame>
      <p:sp>
        <p:nvSpPr>
          <p:cNvPr id="6" name="Rounded Rectangle 5"/>
          <p:cNvSpPr>
            <a:spLocks/>
          </p:cNvSpPr>
          <p:nvPr/>
        </p:nvSpPr>
        <p:spPr>
          <a:xfrm>
            <a:off x="7504021" y="2159213"/>
            <a:ext cx="1554480" cy="345199"/>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70000"/>
              </a:lnSpc>
              <a:spcBef>
                <a:spcPts val="300"/>
              </a:spcBef>
            </a:pPr>
            <a:r>
              <a:rPr lang="en-US" sz="850" i="1" dirty="0" smtClean="0"/>
              <a:t>Solid NII growth</a:t>
            </a:r>
          </a:p>
          <a:p>
            <a:pPr algn="ctr">
              <a:lnSpc>
                <a:spcPct val="70000"/>
              </a:lnSpc>
              <a:spcBef>
                <a:spcPts val="300"/>
              </a:spcBef>
            </a:pPr>
            <a:r>
              <a:rPr lang="en-US" sz="850" i="1" dirty="0" smtClean="0"/>
              <a:t>Fee &amp; commissions under strong price pressure</a:t>
            </a:r>
            <a:endParaRPr lang="en-US" sz="850" i="1" baseline="30000" dirty="0"/>
          </a:p>
        </p:txBody>
      </p:sp>
      <p:sp>
        <p:nvSpPr>
          <p:cNvPr id="7" name="Rounded Rectangle 6"/>
          <p:cNvSpPr>
            <a:spLocks/>
          </p:cNvSpPr>
          <p:nvPr/>
        </p:nvSpPr>
        <p:spPr>
          <a:xfrm>
            <a:off x="7504021" y="2604886"/>
            <a:ext cx="1554480" cy="22860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900" i="1" dirty="0" smtClean="0"/>
              <a:t>+4%</a:t>
            </a:r>
            <a:endParaRPr lang="en-US" sz="900" i="1" baseline="30000" dirty="0"/>
          </a:p>
        </p:txBody>
      </p:sp>
      <p:sp>
        <p:nvSpPr>
          <p:cNvPr id="8" name="Rounded Rectangle 7"/>
          <p:cNvSpPr>
            <a:spLocks/>
          </p:cNvSpPr>
          <p:nvPr/>
        </p:nvSpPr>
        <p:spPr>
          <a:xfrm>
            <a:off x="7504021" y="2966451"/>
            <a:ext cx="1554480" cy="22860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1100" i="1" dirty="0" smtClean="0"/>
              <a:t> </a:t>
            </a:r>
            <a:r>
              <a:rPr lang="en-US" sz="900" i="1" dirty="0" smtClean="0"/>
              <a:t>stable</a:t>
            </a:r>
            <a:endParaRPr lang="en-US" sz="900" i="1" baseline="30000" dirty="0"/>
          </a:p>
        </p:txBody>
      </p:sp>
      <p:sp>
        <p:nvSpPr>
          <p:cNvPr id="9" name="Rounded Rectangle 8"/>
          <p:cNvSpPr>
            <a:spLocks/>
          </p:cNvSpPr>
          <p:nvPr/>
        </p:nvSpPr>
        <p:spPr>
          <a:xfrm>
            <a:off x="7504021" y="3292869"/>
            <a:ext cx="1554480" cy="22860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900" i="1" dirty="0" smtClean="0"/>
              <a:t>below 60 </a:t>
            </a:r>
            <a:r>
              <a:rPr lang="en-US" sz="900" i="1" dirty="0" err="1" smtClean="0"/>
              <a:t>bp</a:t>
            </a:r>
            <a:endParaRPr lang="en-US" sz="900" i="1" baseline="30000" dirty="0"/>
          </a:p>
        </p:txBody>
      </p:sp>
      <p:sp>
        <p:nvSpPr>
          <p:cNvPr id="10" name="Rounded Rectangle 9"/>
          <p:cNvSpPr>
            <a:spLocks/>
          </p:cNvSpPr>
          <p:nvPr/>
        </p:nvSpPr>
        <p:spPr>
          <a:xfrm>
            <a:off x="7504021" y="4784778"/>
            <a:ext cx="1554480" cy="22860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900" i="1" dirty="0" smtClean="0"/>
              <a:t>&gt;12%</a:t>
            </a:r>
            <a:endParaRPr lang="en-US" sz="900" i="1" baseline="30000" dirty="0"/>
          </a:p>
        </p:txBody>
      </p:sp>
    </p:spTree>
    <p:extLst>
      <p:ext uri="{BB962C8B-B14F-4D97-AF65-F5344CB8AC3E}">
        <p14:creationId xmlns:p14="http://schemas.microsoft.com/office/powerpoint/2010/main" val="4129151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07" y="278002"/>
            <a:ext cx="8424381" cy="276999"/>
          </a:xfrm>
        </p:spPr>
        <p:txBody>
          <a:bodyPr/>
          <a:lstStyle/>
          <a:p>
            <a:r>
              <a:rPr lang="en-US" sz="1800" b="1" dirty="0" smtClean="0">
                <a:solidFill>
                  <a:srgbClr val="E60028"/>
                </a:solidFill>
              </a:rPr>
              <a:t>2020 Financial TARGETS</a:t>
            </a:r>
            <a:endParaRPr lang="en-US" sz="1800" b="1" dirty="0">
              <a:solidFill>
                <a:srgbClr val="E60028"/>
              </a:solidFill>
            </a:endParaRPr>
          </a:p>
        </p:txBody>
      </p:sp>
      <p:sp>
        <p:nvSpPr>
          <p:cNvPr id="12" name="TextBox 11"/>
          <p:cNvSpPr txBox="1"/>
          <p:nvPr/>
        </p:nvSpPr>
        <p:spPr>
          <a:xfrm>
            <a:off x="506589" y="5867870"/>
            <a:ext cx="3913700" cy="226591"/>
          </a:xfrm>
          <a:prstGeom prst="rect">
            <a:avLst/>
          </a:prstGeom>
          <a:noFill/>
        </p:spPr>
        <p:txBody>
          <a:bodyPr wrap="square" lIns="36000" tIns="36000" rIns="36000" bIns="36000" rtlCol="0" anchor="ctr">
            <a:spAutoFit/>
          </a:bodyPr>
          <a:lstStyle/>
          <a:p>
            <a:pPr>
              <a:buClr>
                <a:schemeClr val="bg2"/>
              </a:buClr>
              <a:buSzPct val="90000"/>
            </a:pPr>
            <a:r>
              <a:rPr lang="en-US" sz="1000" b="1" i="1" dirty="0" smtClean="0">
                <a:solidFill>
                  <a:schemeClr val="tx1"/>
                </a:solidFill>
                <a:latin typeface="Arial"/>
              </a:rPr>
              <a:t>* CAGR (2017-2020)</a:t>
            </a:r>
          </a:p>
        </p:txBody>
      </p:sp>
      <p:sp>
        <p:nvSpPr>
          <p:cNvPr id="45" name="Rectangle 44"/>
          <p:cNvSpPr/>
          <p:nvPr/>
        </p:nvSpPr>
        <p:spPr>
          <a:xfrm>
            <a:off x="8345718" y="1127051"/>
            <a:ext cx="434371" cy="4657061"/>
          </a:xfrm>
          <a:prstGeom prst="rect">
            <a:avLst/>
          </a:prstGeom>
          <a:solidFill>
            <a:srgbClr val="FFE2D5"/>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defRPr/>
            </a:pPr>
            <a:r>
              <a:rPr lang="en-GB" sz="1500" b="1" cap="all" dirty="0" smtClean="0">
                <a:solidFill>
                  <a:srgbClr val="E60028"/>
                </a:solidFill>
                <a:latin typeface="Arial" pitchFamily="34" charset="0"/>
                <a:ea typeface="+mj-ea"/>
                <a:cs typeface="Arial" pitchFamily="34" charset="0"/>
              </a:rPr>
              <a:t>KEY TARGETS</a:t>
            </a:r>
            <a:endParaRPr lang="en-GB" sz="1500" b="1" cap="all" dirty="0">
              <a:solidFill>
                <a:srgbClr val="E60028"/>
              </a:solidFill>
              <a:latin typeface="Arial" pitchFamily="34" charset="0"/>
              <a:ea typeface="+mj-ea"/>
              <a:cs typeface="Arial" pitchFamily="34" charset="0"/>
            </a:endParaRPr>
          </a:p>
        </p:txBody>
      </p:sp>
      <p:sp>
        <p:nvSpPr>
          <p:cNvPr id="46" name="Rectangle 45"/>
          <p:cNvSpPr/>
          <p:nvPr/>
        </p:nvSpPr>
        <p:spPr>
          <a:xfrm>
            <a:off x="355707" y="1160867"/>
            <a:ext cx="2955360" cy="1097280"/>
          </a:xfrm>
          <a:prstGeom prst="rect">
            <a:avLst/>
          </a:prstGeom>
          <a:solidFill>
            <a:srgbClr val="E60028"/>
          </a:solidFill>
          <a:ln w="6350" cap="flat" cmpd="sng" algn="ctr">
            <a:noFill/>
            <a:prstDash val="solid"/>
            <a:round/>
            <a:headEnd type="none" w="med" len="med"/>
            <a:tailEnd type="none" w="med" len="med"/>
          </a:ln>
          <a:effectLst/>
        </p:spPr>
        <p:txBody>
          <a:bodyPr lIns="180000" tIns="180000" rIns="180000" bIns="180000" anchor="ctr"/>
          <a:lstStyle/>
          <a:p>
            <a:r>
              <a:rPr lang="en-US" sz="1200" b="1" dirty="0" smtClean="0">
                <a:solidFill>
                  <a:schemeClr val="bg1"/>
                </a:solidFill>
              </a:rPr>
              <a:t>HEALTHY VOLUME GROWTH</a:t>
            </a:r>
            <a:endParaRPr lang="en-US" sz="1200" dirty="0">
              <a:solidFill>
                <a:schemeClr val="bg1"/>
              </a:solidFill>
            </a:endParaRPr>
          </a:p>
        </p:txBody>
      </p:sp>
      <p:sp>
        <p:nvSpPr>
          <p:cNvPr id="62" name="Rectangle 61"/>
          <p:cNvSpPr/>
          <p:nvPr/>
        </p:nvSpPr>
        <p:spPr>
          <a:xfrm>
            <a:off x="3450989" y="1160867"/>
            <a:ext cx="2011680" cy="1097280"/>
          </a:xfrm>
          <a:prstGeom prst="rect">
            <a:avLst/>
          </a:prstGeom>
          <a:solidFill>
            <a:schemeClr val="tx2">
              <a:lumMod val="40000"/>
              <a:lumOff val="60000"/>
            </a:schemeClr>
          </a:solidFill>
          <a:ln>
            <a:noFill/>
          </a:ln>
        </p:spPr>
        <p:txBody>
          <a:bodyPr wrap="square" lIns="180000" tIns="144000" rIns="180000" bIns="180000" rtlCol="0" anchor="t" anchorCtr="0">
            <a:noAutofit/>
          </a:bodyPr>
          <a:lstStyle/>
          <a:p>
            <a:pPr>
              <a:spcBef>
                <a:spcPts val="300"/>
              </a:spcBef>
              <a:buClr>
                <a:srgbClr val="E60028"/>
              </a:buClr>
              <a:defRPr/>
            </a:pPr>
            <a:r>
              <a:rPr lang="en-US" sz="1100" dirty="0" smtClean="0">
                <a:solidFill>
                  <a:prstClr val="black"/>
                </a:solidFill>
                <a:latin typeface="Arial" pitchFamily="34" charset="0"/>
                <a:cs typeface="Arial" pitchFamily="34" charset="0"/>
              </a:rPr>
              <a:t> </a:t>
            </a:r>
            <a:endParaRPr lang="en-US" sz="1100" b="1" dirty="0">
              <a:solidFill>
                <a:prstClr val="black"/>
              </a:solidFill>
              <a:latin typeface="Arial" pitchFamily="34" charset="0"/>
              <a:cs typeface="Arial" pitchFamily="34" charset="0"/>
            </a:endParaRPr>
          </a:p>
        </p:txBody>
      </p:sp>
      <p:sp>
        <p:nvSpPr>
          <p:cNvPr id="63" name="Rounded Rectangle 62"/>
          <p:cNvSpPr>
            <a:spLocks/>
          </p:cNvSpPr>
          <p:nvPr/>
        </p:nvSpPr>
        <p:spPr>
          <a:xfrm>
            <a:off x="4567898" y="1271045"/>
            <a:ext cx="822960" cy="36576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1400" b="1" i="1" dirty="0" smtClean="0"/>
              <a:t>+7% *</a:t>
            </a:r>
            <a:endParaRPr lang="en-US" sz="1400" b="1" i="1" baseline="30000" dirty="0"/>
          </a:p>
        </p:txBody>
      </p:sp>
      <p:sp>
        <p:nvSpPr>
          <p:cNvPr id="64" name="Rounded Rectangle 63"/>
          <p:cNvSpPr>
            <a:spLocks/>
          </p:cNvSpPr>
          <p:nvPr/>
        </p:nvSpPr>
        <p:spPr>
          <a:xfrm>
            <a:off x="4567898" y="1766024"/>
            <a:ext cx="822960" cy="36576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1400" b="1" i="1" dirty="0" smtClean="0"/>
              <a:t>+4% *</a:t>
            </a:r>
            <a:endParaRPr lang="en-US" sz="1400" b="1" i="1" baseline="30000" dirty="0"/>
          </a:p>
        </p:txBody>
      </p:sp>
      <p:sp>
        <p:nvSpPr>
          <p:cNvPr id="66" name="Rectangle 65"/>
          <p:cNvSpPr/>
          <p:nvPr/>
        </p:nvSpPr>
        <p:spPr>
          <a:xfrm>
            <a:off x="355707" y="2676871"/>
            <a:ext cx="2955353" cy="1965960"/>
          </a:xfrm>
          <a:prstGeom prst="rect">
            <a:avLst/>
          </a:prstGeom>
          <a:solidFill>
            <a:srgbClr val="E60028"/>
          </a:solidFill>
          <a:ln w="6350" cap="flat" cmpd="sng" algn="ctr">
            <a:noFill/>
            <a:prstDash val="solid"/>
            <a:round/>
            <a:headEnd type="none" w="med" len="med"/>
            <a:tailEnd type="none" w="med" len="med"/>
          </a:ln>
          <a:effectLst/>
        </p:spPr>
        <p:txBody>
          <a:bodyPr lIns="180000" tIns="180000" rIns="180000" bIns="180000" anchor="ctr"/>
          <a:lstStyle/>
          <a:p>
            <a:pPr marL="171450" indent="-171450">
              <a:buFont typeface="Arial" panose="020B0604020202020204" pitchFamily="34" charset="0"/>
              <a:buChar char="•"/>
            </a:pPr>
            <a:r>
              <a:rPr lang="en-US" sz="1200" b="1" dirty="0" smtClean="0">
                <a:solidFill>
                  <a:schemeClr val="bg1"/>
                </a:solidFill>
              </a:rPr>
              <a:t>INCREASED INVESTMENTS IN TRANSFORMATION</a:t>
            </a:r>
          </a:p>
          <a:p>
            <a:pPr marL="171450" indent="-171450">
              <a:buFont typeface="Arial" panose="020B0604020202020204" pitchFamily="34" charset="0"/>
              <a:buChar char="•"/>
            </a:pPr>
            <a:endParaRPr lang="en-US" sz="1200" b="1" dirty="0" smtClean="0">
              <a:solidFill>
                <a:schemeClr val="bg1"/>
              </a:solidFill>
            </a:endParaRPr>
          </a:p>
          <a:p>
            <a:pPr marL="171450" indent="-171450">
              <a:buFont typeface="Arial" panose="020B0604020202020204" pitchFamily="34" charset="0"/>
              <a:buChar char="•"/>
            </a:pPr>
            <a:r>
              <a:rPr lang="en-US" sz="1200" b="1" dirty="0" smtClean="0">
                <a:solidFill>
                  <a:schemeClr val="bg1"/>
                </a:solidFill>
              </a:rPr>
              <a:t>ENHANCED OPERATIONAL EFFICIENCY</a:t>
            </a:r>
          </a:p>
          <a:p>
            <a:pPr marL="171450" indent="-171450">
              <a:buFont typeface="Arial" panose="020B0604020202020204" pitchFamily="34" charset="0"/>
              <a:buChar char="•"/>
            </a:pPr>
            <a:endParaRPr lang="en-US" sz="1200" b="1" dirty="0" smtClean="0">
              <a:solidFill>
                <a:schemeClr val="bg1"/>
              </a:solidFill>
            </a:endParaRPr>
          </a:p>
          <a:p>
            <a:pPr marL="171450" indent="-171450">
              <a:buFont typeface="Arial" panose="020B0604020202020204" pitchFamily="34" charset="0"/>
              <a:buChar char="•"/>
            </a:pPr>
            <a:r>
              <a:rPr lang="en-US" sz="1200" b="1" dirty="0" smtClean="0">
                <a:solidFill>
                  <a:schemeClr val="bg1"/>
                </a:solidFill>
              </a:rPr>
              <a:t>ROBUST GOI GROWTH</a:t>
            </a:r>
            <a:endParaRPr lang="en-US" sz="1200" dirty="0">
              <a:solidFill>
                <a:schemeClr val="bg1"/>
              </a:solidFill>
            </a:endParaRPr>
          </a:p>
        </p:txBody>
      </p:sp>
      <p:sp>
        <p:nvSpPr>
          <p:cNvPr id="67" name="Rectangle 66"/>
          <p:cNvSpPr/>
          <p:nvPr/>
        </p:nvSpPr>
        <p:spPr>
          <a:xfrm>
            <a:off x="3450989" y="2688550"/>
            <a:ext cx="2011680" cy="1965960"/>
          </a:xfrm>
          <a:prstGeom prst="rect">
            <a:avLst/>
          </a:prstGeom>
          <a:solidFill>
            <a:schemeClr val="tx2">
              <a:lumMod val="40000"/>
              <a:lumOff val="60000"/>
            </a:schemeClr>
          </a:solidFill>
          <a:ln>
            <a:noFill/>
          </a:ln>
        </p:spPr>
        <p:txBody>
          <a:bodyPr wrap="square" lIns="180000" tIns="144000" rIns="180000" bIns="180000" rtlCol="0" anchor="t" anchorCtr="0">
            <a:noAutofit/>
          </a:bodyPr>
          <a:lstStyle/>
          <a:p>
            <a:pPr marL="180000" indent="-180000">
              <a:spcBef>
                <a:spcPts val="300"/>
              </a:spcBef>
              <a:buClr>
                <a:srgbClr val="E60028"/>
              </a:buClr>
              <a:buFont typeface="Arial" pitchFamily="34" charset="0"/>
              <a:buChar char="■"/>
              <a:defRPr/>
            </a:pPr>
            <a:endParaRPr lang="en-US" sz="1100" dirty="0" smtClean="0">
              <a:solidFill>
                <a:prstClr val="black"/>
              </a:solidFill>
              <a:latin typeface="Arial" pitchFamily="34" charset="0"/>
              <a:cs typeface="Arial" pitchFamily="34" charset="0"/>
            </a:endParaRPr>
          </a:p>
          <a:p>
            <a:pPr>
              <a:spcBef>
                <a:spcPts val="300"/>
              </a:spcBef>
              <a:buClr>
                <a:srgbClr val="E60028"/>
              </a:buClr>
              <a:defRPr/>
            </a:pPr>
            <a:r>
              <a:rPr lang="en-US" sz="1100" dirty="0" smtClean="0">
                <a:solidFill>
                  <a:prstClr val="black"/>
                </a:solidFill>
                <a:latin typeface="Arial" pitchFamily="34" charset="0"/>
                <a:cs typeface="Arial" pitchFamily="34" charset="0"/>
              </a:rPr>
              <a:t> </a:t>
            </a:r>
          </a:p>
          <a:p>
            <a:pPr>
              <a:spcBef>
                <a:spcPts val="300"/>
              </a:spcBef>
              <a:buClr>
                <a:srgbClr val="E60028"/>
              </a:buClr>
              <a:defRPr/>
            </a:pPr>
            <a:r>
              <a:rPr lang="en-US" sz="1100" dirty="0" smtClean="0">
                <a:solidFill>
                  <a:prstClr val="black"/>
                </a:solidFill>
                <a:latin typeface="Arial" pitchFamily="34" charset="0"/>
                <a:cs typeface="Arial" pitchFamily="34" charset="0"/>
              </a:rPr>
              <a:t> </a:t>
            </a:r>
            <a:endParaRPr lang="en-US" sz="1100" b="1" dirty="0">
              <a:solidFill>
                <a:prstClr val="black"/>
              </a:solidFill>
              <a:latin typeface="Arial" pitchFamily="34" charset="0"/>
              <a:cs typeface="Arial" pitchFamily="34" charset="0"/>
            </a:endParaRPr>
          </a:p>
        </p:txBody>
      </p:sp>
      <p:sp>
        <p:nvSpPr>
          <p:cNvPr id="68" name="Rounded Rectangle 67"/>
          <p:cNvSpPr>
            <a:spLocks/>
          </p:cNvSpPr>
          <p:nvPr/>
        </p:nvSpPr>
        <p:spPr>
          <a:xfrm>
            <a:off x="4420289" y="3070853"/>
            <a:ext cx="902451" cy="365760"/>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1400" b="1" i="1" dirty="0" smtClean="0"/>
              <a:t>&gt;+4% *</a:t>
            </a:r>
            <a:endParaRPr lang="en-US" sz="1400" b="1" i="1" baseline="30000" dirty="0"/>
          </a:p>
        </p:txBody>
      </p:sp>
      <p:sp>
        <p:nvSpPr>
          <p:cNvPr id="69" name="Rectangle 68"/>
          <p:cNvSpPr>
            <a:spLocks/>
          </p:cNvSpPr>
          <p:nvPr/>
        </p:nvSpPr>
        <p:spPr>
          <a:xfrm>
            <a:off x="5638775" y="2702500"/>
            <a:ext cx="2618578" cy="1962076"/>
          </a:xfrm>
          <a:prstGeom prst="rect">
            <a:avLst/>
          </a:prstGeom>
          <a:solidFill>
            <a:srgbClr val="E6E4E4"/>
          </a:solidFill>
          <a:ln w="9525" cap="flat" cmpd="sng" algn="ctr">
            <a:noFill/>
            <a:prstDash val="solid"/>
          </a:ln>
          <a:effectLst/>
        </p:spPr>
        <p:txBody>
          <a:bodyPr wrap="square" lIns="0" tIns="0" rIns="0" bIns="0" rtlCol="0" anchor="t" anchorCtr="0">
            <a:spAutoFit/>
          </a:bodyPr>
          <a:lstStyle/>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Higher </a:t>
            </a:r>
            <a:r>
              <a:rPr lang="en-US" sz="1000" dirty="0">
                <a:latin typeface="Arial" pitchFamily="34" charset="0"/>
                <a:cs typeface="Arial" pitchFamily="34" charset="0"/>
              </a:rPr>
              <a:t>value extraction on both Retail an Non Retail portfolios</a:t>
            </a: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Solid </a:t>
            </a:r>
            <a:r>
              <a:rPr lang="en-US" sz="1000" dirty="0">
                <a:latin typeface="Arial" pitchFamily="34" charset="0"/>
                <a:cs typeface="Arial" pitchFamily="34" charset="0"/>
              </a:rPr>
              <a:t>volume </a:t>
            </a:r>
            <a:r>
              <a:rPr lang="en-US" sz="1000" dirty="0" smtClean="0">
                <a:latin typeface="Arial" pitchFamily="34" charset="0"/>
                <a:cs typeface="Arial" pitchFamily="34" charset="0"/>
              </a:rPr>
              <a:t>growth</a:t>
            </a: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Pressure </a:t>
            </a:r>
            <a:r>
              <a:rPr lang="en-US" sz="1000" dirty="0">
                <a:latin typeface="Arial" pitchFamily="34" charset="0"/>
                <a:cs typeface="Arial" pitchFamily="34" charset="0"/>
              </a:rPr>
              <a:t>on </a:t>
            </a:r>
            <a:r>
              <a:rPr lang="en-US" sz="1000" dirty="0" smtClean="0">
                <a:latin typeface="Arial" pitchFamily="34" charset="0"/>
                <a:cs typeface="Arial" pitchFamily="34" charset="0"/>
              </a:rPr>
              <a:t>margins</a:t>
            </a:r>
          </a:p>
          <a:p>
            <a:pPr marL="180000" lvl="1" indent="-180000">
              <a:lnSpc>
                <a:spcPts val="1200"/>
              </a:lnSpc>
              <a:spcBef>
                <a:spcPts val="300"/>
              </a:spcBef>
              <a:buClr>
                <a:srgbClr val="E60028"/>
              </a:buClr>
              <a:buSzPct val="100000"/>
              <a:buFont typeface="Wingdings"/>
              <a:buChar char="n"/>
              <a:defRPr/>
            </a:pPr>
            <a:endParaRPr lang="en-US" sz="1000" dirty="0" smtClean="0">
              <a:latin typeface="Arial" pitchFamily="34" charset="0"/>
              <a:cs typeface="Arial" pitchFamily="34" charset="0"/>
            </a:endParaRP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Adjustment </a:t>
            </a:r>
            <a:r>
              <a:rPr lang="en-US" sz="1000" dirty="0">
                <a:latin typeface="Arial" pitchFamily="34" charset="0"/>
                <a:cs typeface="Arial" pitchFamily="34" charset="0"/>
              </a:rPr>
              <a:t>of network footprint </a:t>
            </a: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a:t>
            </a: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Enhanced </a:t>
            </a:r>
            <a:r>
              <a:rPr lang="en-US" sz="1000" dirty="0">
                <a:latin typeface="Arial" pitchFamily="34" charset="0"/>
                <a:cs typeface="Arial" pitchFamily="34" charset="0"/>
              </a:rPr>
              <a:t>processes, higher digitization level </a:t>
            </a: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Further </a:t>
            </a:r>
            <a:r>
              <a:rPr lang="en-US" sz="1000" dirty="0">
                <a:latin typeface="Arial" pitchFamily="34" charset="0"/>
                <a:cs typeface="Arial" pitchFamily="34" charset="0"/>
              </a:rPr>
              <a:t>pressure from increasing labor </a:t>
            </a:r>
            <a:r>
              <a:rPr lang="en-US" sz="1000" dirty="0" smtClean="0">
                <a:latin typeface="Arial" pitchFamily="34" charset="0"/>
                <a:cs typeface="Arial" pitchFamily="34" charset="0"/>
              </a:rPr>
              <a:t>costs</a:t>
            </a:r>
            <a:endParaRPr lang="en-US" sz="1000" dirty="0">
              <a:latin typeface="Arial" pitchFamily="34" charset="0"/>
              <a:cs typeface="Arial" pitchFamily="34" charset="0"/>
            </a:endParaRPr>
          </a:p>
        </p:txBody>
      </p:sp>
      <p:sp>
        <p:nvSpPr>
          <p:cNvPr id="78" name="Rectangle 77"/>
          <p:cNvSpPr>
            <a:spLocks/>
          </p:cNvSpPr>
          <p:nvPr/>
        </p:nvSpPr>
        <p:spPr>
          <a:xfrm>
            <a:off x="5636573" y="1143142"/>
            <a:ext cx="2535241" cy="1097280"/>
          </a:xfrm>
          <a:prstGeom prst="rect">
            <a:avLst/>
          </a:prstGeom>
          <a:solidFill>
            <a:srgbClr val="E6E4E4"/>
          </a:solidFill>
          <a:ln w="9525" cap="flat" cmpd="sng" algn="ctr">
            <a:noFill/>
            <a:prstDash val="solid"/>
          </a:ln>
          <a:effectLst/>
        </p:spPr>
        <p:txBody>
          <a:bodyPr wrap="square" lIns="0" tIns="0" rIns="0" bIns="0" rtlCol="0" anchor="t" anchorCtr="0">
            <a:spAutoFit/>
          </a:bodyPr>
          <a:lstStyle/>
          <a:p>
            <a:pPr marL="180000" lvl="1" indent="-180000">
              <a:lnSpc>
                <a:spcPts val="1200"/>
              </a:lnSpc>
              <a:spcBef>
                <a:spcPts val="300"/>
              </a:spcBef>
              <a:buClr>
                <a:srgbClr val="E60028"/>
              </a:buClr>
              <a:buSzPct val="100000"/>
              <a:buFont typeface="Wingdings"/>
              <a:buChar char="n"/>
              <a:defRPr/>
            </a:pPr>
            <a:endParaRPr lang="en-US" sz="1000" dirty="0" smtClean="0">
              <a:latin typeface="Arial" pitchFamily="34" charset="0"/>
              <a:cs typeface="Arial" pitchFamily="34" charset="0"/>
            </a:endParaRPr>
          </a:p>
          <a:p>
            <a:pPr marL="0" lvl="1">
              <a:lnSpc>
                <a:spcPts val="1200"/>
              </a:lnSpc>
              <a:spcBef>
                <a:spcPts val="300"/>
              </a:spcBef>
              <a:buClr>
                <a:srgbClr val="E60028"/>
              </a:buClr>
              <a:buSzPct val="100000"/>
              <a:defRPr/>
            </a:pPr>
            <a:r>
              <a:rPr lang="en-US" sz="1000" dirty="0">
                <a:latin typeface="Arial" pitchFamily="34" charset="0"/>
                <a:cs typeface="Arial" pitchFamily="34" charset="0"/>
              </a:rPr>
              <a:t> </a:t>
            </a:r>
            <a:r>
              <a:rPr lang="en-US" sz="1000" dirty="0" smtClean="0">
                <a:latin typeface="Arial" pitchFamily="34" charset="0"/>
                <a:cs typeface="Arial" pitchFamily="34" charset="0"/>
              </a:rPr>
              <a:t>     Solid </a:t>
            </a:r>
            <a:r>
              <a:rPr lang="en-US" sz="1000" dirty="0">
                <a:latin typeface="Arial" pitchFamily="34" charset="0"/>
                <a:cs typeface="Arial" pitchFamily="34" charset="0"/>
              </a:rPr>
              <a:t>growth on loan book </a:t>
            </a:r>
            <a:endParaRPr lang="en-US" sz="1000" dirty="0" smtClean="0">
              <a:latin typeface="Arial" pitchFamily="34" charset="0"/>
              <a:cs typeface="Arial" pitchFamily="34" charset="0"/>
            </a:endParaRPr>
          </a:p>
          <a:p>
            <a:pPr marL="180000" lvl="1" indent="-180000">
              <a:lnSpc>
                <a:spcPts val="1200"/>
              </a:lnSpc>
              <a:spcBef>
                <a:spcPts val="300"/>
              </a:spcBef>
              <a:buClr>
                <a:srgbClr val="E60028"/>
              </a:buClr>
              <a:buSzPct val="100000"/>
              <a:buFont typeface="Wingdings"/>
              <a:buChar char="n"/>
              <a:defRPr/>
            </a:pPr>
            <a:endParaRPr lang="en-US" sz="1000" dirty="0" smtClean="0">
              <a:latin typeface="Arial" pitchFamily="34" charset="0"/>
              <a:cs typeface="Arial" pitchFamily="34" charset="0"/>
            </a:endParaRPr>
          </a:p>
          <a:p>
            <a:pPr marL="180000" lvl="1" indent="-180000">
              <a:lnSpc>
                <a:spcPts val="1200"/>
              </a:lnSpc>
              <a:spcBef>
                <a:spcPts val="300"/>
              </a:spcBef>
              <a:buClr>
                <a:srgbClr val="E60028"/>
              </a:buClr>
              <a:buSzPct val="100000"/>
              <a:buFont typeface="Wingdings"/>
              <a:buChar char="n"/>
              <a:defRPr/>
            </a:pPr>
            <a:endParaRPr lang="en-US" sz="1000" dirty="0">
              <a:latin typeface="Arial" pitchFamily="34" charset="0"/>
              <a:cs typeface="Arial" pitchFamily="34" charset="0"/>
            </a:endParaRPr>
          </a:p>
          <a:p>
            <a:pPr marL="0" lvl="1">
              <a:lnSpc>
                <a:spcPts val="1200"/>
              </a:lnSpc>
              <a:spcBef>
                <a:spcPts val="300"/>
              </a:spcBef>
              <a:buClr>
                <a:srgbClr val="E60028"/>
              </a:buClr>
              <a:buSzPct val="100000"/>
              <a:defRPr/>
            </a:pPr>
            <a:r>
              <a:rPr lang="en-US" sz="1000" dirty="0" smtClean="0">
                <a:latin typeface="Arial" pitchFamily="34" charset="0"/>
                <a:cs typeface="Arial" pitchFamily="34" charset="0"/>
              </a:rPr>
              <a:t>      Sustainable </a:t>
            </a:r>
            <a:r>
              <a:rPr lang="en-US" sz="1000" dirty="0">
                <a:latin typeface="Arial" pitchFamily="34" charset="0"/>
                <a:cs typeface="Arial" pitchFamily="34" charset="0"/>
              </a:rPr>
              <a:t>funding sources</a:t>
            </a:r>
          </a:p>
        </p:txBody>
      </p:sp>
      <p:sp>
        <p:nvSpPr>
          <p:cNvPr id="79" name="Rectangle 78"/>
          <p:cNvSpPr/>
          <p:nvPr/>
        </p:nvSpPr>
        <p:spPr>
          <a:xfrm>
            <a:off x="355707" y="5308421"/>
            <a:ext cx="7901646" cy="457200"/>
          </a:xfrm>
          <a:prstGeom prst="rect">
            <a:avLst/>
          </a:prstGeom>
          <a:solidFill>
            <a:srgbClr val="E60028"/>
          </a:solidFill>
          <a:ln w="6350" cap="flat" cmpd="sng" algn="ctr">
            <a:noFill/>
            <a:prstDash val="solid"/>
            <a:round/>
            <a:headEnd type="none" w="med" len="med"/>
            <a:tailEnd type="none" w="med" len="med"/>
          </a:ln>
          <a:effectLst/>
        </p:spPr>
        <p:txBody>
          <a:bodyPr lIns="180000" tIns="180000" rIns="180000" bIns="180000" anchor="ctr"/>
          <a:lstStyle/>
          <a:p>
            <a:r>
              <a:rPr lang="en-US" sz="1600" b="1" dirty="0" smtClean="0">
                <a:solidFill>
                  <a:schemeClr val="bg1"/>
                </a:solidFill>
              </a:rPr>
              <a:t>SOLID RETURNS </a:t>
            </a:r>
            <a:endParaRPr lang="en-US" sz="1600" dirty="0">
              <a:solidFill>
                <a:schemeClr val="bg1"/>
              </a:solidFill>
            </a:endParaRPr>
          </a:p>
        </p:txBody>
      </p:sp>
      <p:sp>
        <p:nvSpPr>
          <p:cNvPr id="80" name="Rectangle 79"/>
          <p:cNvSpPr/>
          <p:nvPr/>
        </p:nvSpPr>
        <p:spPr>
          <a:xfrm>
            <a:off x="3421497" y="5275269"/>
            <a:ext cx="2011680" cy="480727"/>
          </a:xfrm>
          <a:prstGeom prst="rect">
            <a:avLst/>
          </a:prstGeom>
          <a:noFill/>
          <a:ln>
            <a:noFill/>
          </a:ln>
        </p:spPr>
        <p:txBody>
          <a:bodyPr wrap="square" lIns="180000" tIns="144000" rIns="180000" bIns="180000" rtlCol="0" anchor="t" anchorCtr="0">
            <a:noAutofit/>
          </a:bodyPr>
          <a:lstStyle/>
          <a:p>
            <a:pPr marL="180000" indent="-180000">
              <a:spcBef>
                <a:spcPts val="300"/>
              </a:spcBef>
              <a:buClr>
                <a:srgbClr val="E60028"/>
              </a:buClr>
              <a:buFont typeface="Arial" pitchFamily="34" charset="0"/>
              <a:buChar char="■"/>
              <a:defRPr/>
            </a:pPr>
            <a:r>
              <a:rPr lang="en-US" sz="1600" b="1" dirty="0">
                <a:solidFill>
                  <a:schemeClr val="bg1"/>
                </a:solidFill>
              </a:rPr>
              <a:t>ROE </a:t>
            </a:r>
            <a:r>
              <a:rPr lang="en-US" sz="1600" dirty="0" smtClean="0">
                <a:solidFill>
                  <a:prstClr val="black"/>
                </a:solidFill>
                <a:latin typeface="Arial" pitchFamily="34" charset="0"/>
                <a:cs typeface="Arial" pitchFamily="34" charset="0"/>
              </a:rPr>
              <a:t>  </a:t>
            </a:r>
          </a:p>
          <a:p>
            <a:pPr>
              <a:spcBef>
                <a:spcPts val="300"/>
              </a:spcBef>
              <a:buClr>
                <a:srgbClr val="E60028"/>
              </a:buClr>
              <a:defRPr/>
            </a:pPr>
            <a:r>
              <a:rPr lang="en-US" sz="1600" dirty="0" smtClean="0">
                <a:solidFill>
                  <a:prstClr val="black"/>
                </a:solidFill>
                <a:latin typeface="Arial" pitchFamily="34" charset="0"/>
                <a:cs typeface="Arial" pitchFamily="34" charset="0"/>
              </a:rPr>
              <a:t> </a:t>
            </a:r>
            <a:endParaRPr lang="en-US" sz="1600" b="1" dirty="0">
              <a:solidFill>
                <a:prstClr val="black"/>
              </a:solidFill>
              <a:latin typeface="Arial" pitchFamily="34" charset="0"/>
              <a:cs typeface="Arial" pitchFamily="34" charset="0"/>
            </a:endParaRPr>
          </a:p>
        </p:txBody>
      </p:sp>
      <p:sp>
        <p:nvSpPr>
          <p:cNvPr id="81" name="Rounded Rectangle 80"/>
          <p:cNvSpPr>
            <a:spLocks/>
          </p:cNvSpPr>
          <p:nvPr/>
        </p:nvSpPr>
        <p:spPr>
          <a:xfrm>
            <a:off x="4337565" y="5348888"/>
            <a:ext cx="1147390" cy="361029"/>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nSpc>
                <a:spcPct val="90000"/>
              </a:lnSpc>
              <a:spcBef>
                <a:spcPts val="400"/>
              </a:spcBef>
            </a:pPr>
            <a:r>
              <a:rPr lang="en-US" sz="1600" b="1" dirty="0"/>
              <a:t>&gt;12</a:t>
            </a:r>
            <a:r>
              <a:rPr lang="en-US" sz="1600" b="1" dirty="0" smtClean="0"/>
              <a:t>%**</a:t>
            </a:r>
            <a:endParaRPr lang="en-US" sz="1600" b="1" dirty="0"/>
          </a:p>
        </p:txBody>
      </p:sp>
      <p:sp>
        <p:nvSpPr>
          <p:cNvPr id="82" name="Rounded Rectangle 81"/>
          <p:cNvSpPr>
            <a:spLocks/>
          </p:cNvSpPr>
          <p:nvPr/>
        </p:nvSpPr>
        <p:spPr>
          <a:xfrm>
            <a:off x="3494421" y="3557052"/>
            <a:ext cx="1920240" cy="246888"/>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1000" dirty="0" smtClean="0"/>
              <a:t>-5% number of branches *</a:t>
            </a:r>
            <a:endParaRPr lang="en-US" sz="1000" baseline="30000" dirty="0"/>
          </a:p>
        </p:txBody>
      </p:sp>
      <p:sp>
        <p:nvSpPr>
          <p:cNvPr id="83" name="Rounded Rectangle 82"/>
          <p:cNvSpPr>
            <a:spLocks/>
          </p:cNvSpPr>
          <p:nvPr/>
        </p:nvSpPr>
        <p:spPr>
          <a:xfrm>
            <a:off x="3483595" y="3959478"/>
            <a:ext cx="1920240" cy="246888"/>
          </a:xfrm>
          <a:prstGeom prst="roundRect">
            <a:avLst>
              <a:gd name="adj" fmla="val 50000"/>
            </a:avLst>
          </a:prstGeom>
          <a:solidFill>
            <a:schemeClr val="bg1"/>
          </a:solidFill>
          <a:ln w="9525">
            <a:solidFill>
              <a:schemeClr val="bg2"/>
            </a:solid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ctr" anchorCtr="1">
            <a:noAutofit/>
          </a:bodyPr>
          <a:lstStyle/>
          <a:p>
            <a:pPr algn="ctr">
              <a:lnSpc>
                <a:spcPct val="90000"/>
              </a:lnSpc>
              <a:spcBef>
                <a:spcPts val="400"/>
              </a:spcBef>
            </a:pPr>
            <a:r>
              <a:rPr lang="en-US" sz="1000" dirty="0" smtClean="0"/>
              <a:t>-3% headcount *</a:t>
            </a:r>
            <a:endParaRPr lang="en-US" sz="1000" baseline="30000" dirty="0"/>
          </a:p>
        </p:txBody>
      </p:sp>
      <p:sp>
        <p:nvSpPr>
          <p:cNvPr id="3" name="TextBox 2"/>
          <p:cNvSpPr txBox="1"/>
          <p:nvPr/>
        </p:nvSpPr>
        <p:spPr>
          <a:xfrm flipH="1">
            <a:off x="3606210" y="3109113"/>
            <a:ext cx="725714" cy="318924"/>
          </a:xfrm>
          <a:prstGeom prst="rect">
            <a:avLst/>
          </a:prstGeom>
          <a:noFill/>
        </p:spPr>
        <p:txBody>
          <a:bodyPr wrap="square" lIns="36000" tIns="36000" rIns="36000" bIns="36000" rtlCol="0" anchor="ctr">
            <a:spAutoFit/>
          </a:bodyPr>
          <a:lstStyle/>
          <a:p>
            <a:pPr>
              <a:spcBef>
                <a:spcPts val="1600"/>
              </a:spcBef>
              <a:buClr>
                <a:schemeClr val="bg2"/>
              </a:buClr>
              <a:buSzPct val="90000"/>
            </a:pPr>
            <a:r>
              <a:rPr lang="en-US" sz="1600" b="1" dirty="0">
                <a:solidFill>
                  <a:prstClr val="black"/>
                </a:solidFill>
                <a:latin typeface="Arial" pitchFamily="34" charset="0"/>
                <a:cs typeface="Arial" pitchFamily="34" charset="0"/>
              </a:rPr>
              <a:t>GOI</a:t>
            </a:r>
          </a:p>
        </p:txBody>
      </p:sp>
      <p:sp>
        <p:nvSpPr>
          <p:cNvPr id="25" name="TextBox 24"/>
          <p:cNvSpPr txBox="1"/>
          <p:nvPr/>
        </p:nvSpPr>
        <p:spPr>
          <a:xfrm flipH="1">
            <a:off x="3507277" y="1764962"/>
            <a:ext cx="1004333" cy="318924"/>
          </a:xfrm>
          <a:prstGeom prst="rect">
            <a:avLst/>
          </a:prstGeom>
          <a:noFill/>
        </p:spPr>
        <p:txBody>
          <a:bodyPr wrap="square" lIns="36000" tIns="36000" rIns="36000" bIns="36000" rtlCol="0" anchor="ctr">
            <a:spAutoFit/>
          </a:bodyPr>
          <a:lstStyle/>
          <a:p>
            <a:pPr>
              <a:spcBef>
                <a:spcPts val="1600"/>
              </a:spcBef>
              <a:buClr>
                <a:schemeClr val="bg2"/>
              </a:buClr>
              <a:buSzPct val="90000"/>
            </a:pPr>
            <a:r>
              <a:rPr lang="en-US" sz="1600" b="1" dirty="0" smtClean="0">
                <a:solidFill>
                  <a:prstClr val="black"/>
                </a:solidFill>
                <a:latin typeface="Arial" pitchFamily="34" charset="0"/>
                <a:cs typeface="Arial" pitchFamily="34" charset="0"/>
              </a:rPr>
              <a:t>Deposits</a:t>
            </a:r>
            <a:endParaRPr lang="en-US" sz="1600" b="1" dirty="0">
              <a:solidFill>
                <a:prstClr val="black"/>
              </a:solidFill>
              <a:latin typeface="Arial" pitchFamily="34" charset="0"/>
              <a:cs typeface="Arial" pitchFamily="34" charset="0"/>
            </a:endParaRPr>
          </a:p>
        </p:txBody>
      </p:sp>
      <p:sp>
        <p:nvSpPr>
          <p:cNvPr id="26" name="TextBox 25"/>
          <p:cNvSpPr txBox="1"/>
          <p:nvPr/>
        </p:nvSpPr>
        <p:spPr>
          <a:xfrm flipH="1">
            <a:off x="3487798" y="1302278"/>
            <a:ext cx="725714" cy="318924"/>
          </a:xfrm>
          <a:prstGeom prst="rect">
            <a:avLst/>
          </a:prstGeom>
          <a:noFill/>
        </p:spPr>
        <p:txBody>
          <a:bodyPr wrap="square" lIns="36000" tIns="36000" rIns="36000" bIns="36000" rtlCol="0" anchor="ctr">
            <a:spAutoFit/>
          </a:bodyPr>
          <a:lstStyle/>
          <a:p>
            <a:pPr>
              <a:spcBef>
                <a:spcPts val="1600"/>
              </a:spcBef>
              <a:buClr>
                <a:schemeClr val="bg2"/>
              </a:buClr>
              <a:buSzPct val="90000"/>
            </a:pPr>
            <a:r>
              <a:rPr lang="en-US" sz="1600" b="1" dirty="0" smtClean="0">
                <a:solidFill>
                  <a:prstClr val="black"/>
                </a:solidFill>
                <a:latin typeface="Arial" pitchFamily="34" charset="0"/>
                <a:cs typeface="Arial" pitchFamily="34" charset="0"/>
              </a:rPr>
              <a:t>Loans</a:t>
            </a:r>
            <a:endParaRPr lang="en-US" sz="1600" b="1" dirty="0">
              <a:solidFill>
                <a:prstClr val="black"/>
              </a:solidFill>
              <a:latin typeface="Arial" pitchFamily="34" charset="0"/>
              <a:cs typeface="Arial" pitchFamily="34" charset="0"/>
            </a:endParaRPr>
          </a:p>
        </p:txBody>
      </p:sp>
      <p:sp>
        <p:nvSpPr>
          <p:cNvPr id="27" name="TextBox 26"/>
          <p:cNvSpPr txBox="1"/>
          <p:nvPr/>
        </p:nvSpPr>
        <p:spPr>
          <a:xfrm>
            <a:off x="5622125" y="1271045"/>
            <a:ext cx="389860" cy="318924"/>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sym typeface="Wingdings"/>
              </a:rPr>
              <a:t></a:t>
            </a:r>
            <a:endParaRPr kumimoji="0" lang="fr-FR" sz="1600" b="1" i="0" u="none" strike="noStrike" kern="120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28" name="TextBox 27"/>
          <p:cNvSpPr txBox="1"/>
          <p:nvPr/>
        </p:nvSpPr>
        <p:spPr>
          <a:xfrm>
            <a:off x="5614368" y="1844483"/>
            <a:ext cx="389860" cy="318924"/>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sym typeface="Wingdings"/>
              </a:rPr>
              <a:t></a:t>
            </a:r>
            <a:endParaRPr kumimoji="0" lang="fr-FR" sz="1600" b="1" i="0" u="none" strike="noStrike" kern="120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29" name="TextBox 28"/>
          <p:cNvSpPr txBox="1"/>
          <p:nvPr/>
        </p:nvSpPr>
        <p:spPr>
          <a:xfrm>
            <a:off x="5598494" y="2647233"/>
            <a:ext cx="389860" cy="318924"/>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sym typeface="Wingdings"/>
              </a:rPr>
              <a:t></a:t>
            </a:r>
            <a:endParaRPr kumimoji="0" lang="fr-FR" sz="1600" b="1" i="0" u="none" strike="noStrike" kern="120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30" name="TextBox 29"/>
          <p:cNvSpPr txBox="1"/>
          <p:nvPr/>
        </p:nvSpPr>
        <p:spPr>
          <a:xfrm>
            <a:off x="5598494" y="2976606"/>
            <a:ext cx="389860" cy="318924"/>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sym typeface="Wingdings"/>
              </a:rPr>
              <a:t></a:t>
            </a:r>
            <a:endParaRPr kumimoji="0" lang="fr-FR" sz="1600" b="1" i="0" u="none" strike="noStrike" kern="120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31" name="TextBox 30"/>
          <p:cNvSpPr txBox="1"/>
          <p:nvPr/>
        </p:nvSpPr>
        <p:spPr>
          <a:xfrm>
            <a:off x="5598494" y="3131128"/>
            <a:ext cx="318975" cy="349702"/>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E60028"/>
                </a:solidFill>
                <a:effectLst/>
                <a:uLnTx/>
                <a:uFillTx/>
                <a:latin typeface="Arial" pitchFamily="34" charset="0"/>
                <a:ea typeface="+mn-ea"/>
                <a:cs typeface="Arial" pitchFamily="34" charset="0"/>
                <a:sym typeface="Wingdings"/>
              </a:rPr>
              <a:t></a:t>
            </a:r>
            <a:endParaRPr kumimoji="0" lang="fr-FR" sz="1800" b="1" i="0" u="none" strike="noStrike" kern="1200" cap="none" spc="0" normalizeH="0" baseline="0" noProof="0" dirty="0">
              <a:ln>
                <a:noFill/>
              </a:ln>
              <a:solidFill>
                <a:srgbClr val="E60028"/>
              </a:solidFill>
              <a:effectLst/>
              <a:uLnTx/>
              <a:uFillTx/>
              <a:latin typeface="Arial" pitchFamily="34" charset="0"/>
              <a:ea typeface="+mn-ea"/>
              <a:cs typeface="Arial" pitchFamily="34" charset="0"/>
            </a:endParaRPr>
          </a:p>
        </p:txBody>
      </p:sp>
      <p:sp>
        <p:nvSpPr>
          <p:cNvPr id="32" name="TextBox 31"/>
          <p:cNvSpPr txBox="1"/>
          <p:nvPr/>
        </p:nvSpPr>
        <p:spPr>
          <a:xfrm>
            <a:off x="5588892" y="3549546"/>
            <a:ext cx="389860" cy="318924"/>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sym typeface="Wingdings"/>
              </a:rPr>
              <a:t></a:t>
            </a:r>
            <a:endParaRPr kumimoji="0" lang="fr-FR" sz="1600" b="1" i="0" u="none" strike="noStrike" kern="120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33" name="TextBox 32"/>
          <p:cNvSpPr txBox="1"/>
          <p:nvPr/>
        </p:nvSpPr>
        <p:spPr>
          <a:xfrm>
            <a:off x="5620561" y="3945863"/>
            <a:ext cx="389860" cy="318924"/>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sym typeface="Wingdings"/>
              </a:rPr>
              <a:t></a:t>
            </a:r>
            <a:endParaRPr kumimoji="0" lang="fr-FR" sz="1600" b="1" i="0" u="none" strike="noStrike" kern="120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34" name="TextBox 33"/>
          <p:cNvSpPr txBox="1"/>
          <p:nvPr/>
        </p:nvSpPr>
        <p:spPr>
          <a:xfrm>
            <a:off x="5588892" y="4232878"/>
            <a:ext cx="318975" cy="349702"/>
          </a:xfrm>
          <a:prstGeom prst="rect">
            <a:avLst/>
          </a:prstGeom>
          <a:noFill/>
        </p:spPr>
        <p:txBody>
          <a:bodyPr wrap="square" lIns="36000" tIns="36000" rIns="3600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E60028"/>
                </a:solidFill>
                <a:effectLst/>
                <a:uLnTx/>
                <a:uFillTx/>
                <a:latin typeface="Arial" pitchFamily="34" charset="0"/>
                <a:ea typeface="+mn-ea"/>
                <a:cs typeface="Arial" pitchFamily="34" charset="0"/>
                <a:sym typeface="Wingdings"/>
              </a:rPr>
              <a:t></a:t>
            </a:r>
            <a:endParaRPr kumimoji="0" lang="fr-FR" sz="1800" b="1" i="0" u="none" strike="noStrike" kern="1200" cap="none" spc="0" normalizeH="0" baseline="0" noProof="0" dirty="0">
              <a:ln>
                <a:noFill/>
              </a:ln>
              <a:solidFill>
                <a:srgbClr val="E60028"/>
              </a:solidFill>
              <a:effectLst/>
              <a:uLnTx/>
              <a:uFillTx/>
              <a:latin typeface="Arial" pitchFamily="34" charset="0"/>
              <a:ea typeface="+mn-ea"/>
              <a:cs typeface="Arial" pitchFamily="34" charset="0"/>
            </a:endParaRPr>
          </a:p>
        </p:txBody>
      </p:sp>
      <p:sp>
        <p:nvSpPr>
          <p:cNvPr id="35" name="TextBox 34"/>
          <p:cNvSpPr txBox="1"/>
          <p:nvPr/>
        </p:nvSpPr>
        <p:spPr>
          <a:xfrm>
            <a:off x="4346460" y="5992252"/>
            <a:ext cx="3913700" cy="226591"/>
          </a:xfrm>
          <a:prstGeom prst="rect">
            <a:avLst/>
          </a:prstGeom>
          <a:noFill/>
        </p:spPr>
        <p:txBody>
          <a:bodyPr wrap="square" lIns="36000" tIns="36000" rIns="36000" bIns="36000" rtlCol="0" anchor="ctr">
            <a:spAutoFit/>
          </a:bodyPr>
          <a:lstStyle/>
          <a:p>
            <a:pPr>
              <a:buClr>
                <a:schemeClr val="bg2"/>
              </a:buClr>
              <a:buSzPct val="90000"/>
            </a:pPr>
            <a:r>
              <a:rPr lang="en-US" sz="1000" b="1" i="1" dirty="0" smtClean="0">
                <a:solidFill>
                  <a:schemeClr val="tx1"/>
                </a:solidFill>
                <a:latin typeface="Arial"/>
              </a:rPr>
              <a:t>** ROE throughout the period</a:t>
            </a:r>
          </a:p>
        </p:txBody>
      </p:sp>
    </p:spTree>
    <p:extLst>
      <p:ext uri="{BB962C8B-B14F-4D97-AF65-F5344CB8AC3E}">
        <p14:creationId xmlns:p14="http://schemas.microsoft.com/office/powerpoint/2010/main" val="3238542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fr-FR" sz="2000" dirty="0" smtClean="0"/>
              <a:t>Strategic objectives</a:t>
            </a:r>
            <a:endParaRPr lang="en-US" sz="2000" dirty="0"/>
          </a:p>
        </p:txBody>
      </p:sp>
      <p:sp>
        <p:nvSpPr>
          <p:cNvPr id="10" name="Text Placeholder 9"/>
          <p:cNvSpPr>
            <a:spLocks noGrp="1"/>
          </p:cNvSpPr>
          <p:nvPr>
            <p:ph type="body" sz="quarter" idx="11"/>
          </p:nvPr>
        </p:nvSpPr>
        <p:spPr>
          <a:xfrm>
            <a:off x="4342148" y="2278009"/>
            <a:ext cx="461198" cy="827260"/>
          </a:xfrm>
        </p:spPr>
        <p:txBody>
          <a:bodyPr/>
          <a:lstStyle/>
          <a:p>
            <a:r>
              <a:rPr lang="en-US" dirty="0" smtClean="0"/>
              <a:t>1</a:t>
            </a:r>
            <a:endParaRPr lang="en-US" dirty="0"/>
          </a:p>
        </p:txBody>
      </p:sp>
    </p:spTree>
    <p:extLst>
      <p:ext uri="{BB962C8B-B14F-4D97-AF65-F5344CB8AC3E}">
        <p14:creationId xmlns:p14="http://schemas.microsoft.com/office/powerpoint/2010/main" val="3736057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992" y="98526"/>
            <a:ext cx="8424381" cy="553998"/>
          </a:xfrm>
        </p:spPr>
        <p:txBody>
          <a:bodyPr/>
          <a:lstStyle/>
          <a:p>
            <a:r>
              <a:rPr lang="en-US" sz="1800" b="1" dirty="0" smtClean="0">
                <a:solidFill>
                  <a:srgbClr val="E60028"/>
                </a:solidFill>
              </a:rPr>
              <a:t>BRD: a universal banking group with Leading franchises across the board</a:t>
            </a:r>
            <a:endParaRPr lang="en-US" sz="1800" b="1" dirty="0">
              <a:solidFill>
                <a:srgbClr val="E60028"/>
              </a:solidFill>
            </a:endParaRPr>
          </a:p>
        </p:txBody>
      </p:sp>
      <p:sp>
        <p:nvSpPr>
          <p:cNvPr id="17" name="TextBox 16"/>
          <p:cNvSpPr txBox="1"/>
          <p:nvPr/>
        </p:nvSpPr>
        <p:spPr>
          <a:xfrm>
            <a:off x="5176085" y="6034783"/>
            <a:ext cx="3868881" cy="205621"/>
          </a:xfrm>
          <a:prstGeom prst="rect">
            <a:avLst/>
          </a:prstGeom>
          <a:noFill/>
        </p:spPr>
        <p:txBody>
          <a:bodyPr wrap="square" lIns="33236" tIns="33236" rIns="33236" bIns="33236" rtlCol="0" anchor="ctr">
            <a:spAutoFit/>
          </a:bodyPr>
          <a:lstStyle/>
          <a:p>
            <a:pPr>
              <a:spcBef>
                <a:spcPts val="1477"/>
              </a:spcBef>
              <a:buClr>
                <a:schemeClr val="bg2"/>
              </a:buClr>
              <a:buSzPct val="90000"/>
            </a:pPr>
            <a:endParaRPr lang="en-US" sz="900" i="1" dirty="0">
              <a:latin typeface="Arial"/>
            </a:endParaRPr>
          </a:p>
        </p:txBody>
      </p:sp>
      <p:sp>
        <p:nvSpPr>
          <p:cNvPr id="18" name="Rectangle 5">
            <a:extLst>
              <a:ext uri="{FF2B5EF4-FFF2-40B4-BE49-F238E27FC236}">
                <a16:creationId xmlns:a16="http://schemas.microsoft.com/office/drawing/2014/main" id="{FD9F20C6-661F-4754-9FD5-EE9CA0981D5F}"/>
              </a:ext>
            </a:extLst>
          </p:cNvPr>
          <p:cNvSpPr>
            <a:spLocks noChangeArrowheads="1"/>
          </p:cNvSpPr>
          <p:nvPr/>
        </p:nvSpPr>
        <p:spPr bwMode="auto">
          <a:xfrm>
            <a:off x="353553" y="1305582"/>
            <a:ext cx="2651760" cy="802273"/>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retail</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31" name="Rectangle 5">
            <a:extLst>
              <a:ext uri="{FF2B5EF4-FFF2-40B4-BE49-F238E27FC236}">
                <a16:creationId xmlns:a16="http://schemas.microsoft.com/office/drawing/2014/main" id="{FD9F20C6-661F-4754-9FD5-EE9CA0981D5F}"/>
              </a:ext>
            </a:extLst>
          </p:cNvPr>
          <p:cNvSpPr>
            <a:spLocks noChangeArrowheads="1"/>
          </p:cNvSpPr>
          <p:nvPr/>
        </p:nvSpPr>
        <p:spPr bwMode="auto">
          <a:xfrm>
            <a:off x="6068096" y="1297780"/>
            <a:ext cx="2717617" cy="813739"/>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Specialized affiliates</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29" name="Rectangle 5">
            <a:extLst>
              <a:ext uri="{FF2B5EF4-FFF2-40B4-BE49-F238E27FC236}">
                <a16:creationId xmlns:a16="http://schemas.microsoft.com/office/drawing/2014/main" id="{FD9F20C6-661F-4754-9FD5-EE9CA0981D5F}"/>
              </a:ext>
            </a:extLst>
          </p:cNvPr>
          <p:cNvSpPr>
            <a:spLocks noChangeArrowheads="1"/>
          </p:cNvSpPr>
          <p:nvPr/>
        </p:nvSpPr>
        <p:spPr bwMode="auto">
          <a:xfrm>
            <a:off x="3218302" y="1301916"/>
            <a:ext cx="2651760" cy="809603"/>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lang="en-US" sz="1200" b="1" cap="all" noProof="0" dirty="0" smtClean="0">
                <a:solidFill>
                  <a:srgbClr val="FFFFFF"/>
                </a:solidFill>
                <a:latin typeface="Arial" pitchFamily="34" charset="0"/>
                <a:cs typeface="Arial" pitchFamily="34" charset="0"/>
              </a:rPr>
              <a:t>corporate</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5" name="Rectangle 4"/>
          <p:cNvSpPr/>
          <p:nvPr/>
        </p:nvSpPr>
        <p:spPr>
          <a:xfrm>
            <a:off x="331992" y="960043"/>
            <a:ext cx="8440853" cy="201168"/>
          </a:xfrm>
          <a:prstGeom prst="rect">
            <a:avLst/>
          </a:prstGeom>
          <a:solidFill>
            <a:srgbClr val="E6002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
        <p:nvSpPr>
          <p:cNvPr id="21" name="TextBox 20"/>
          <p:cNvSpPr txBox="1"/>
          <p:nvPr/>
        </p:nvSpPr>
        <p:spPr>
          <a:xfrm>
            <a:off x="343607" y="2488028"/>
            <a:ext cx="2743200" cy="3091038"/>
          </a:xfrm>
          <a:prstGeom prst="rect">
            <a:avLst/>
          </a:prstGeom>
          <a:solidFill>
            <a:sysClr val="window" lastClr="FFFFFF"/>
          </a:solidFill>
          <a:ln>
            <a:solidFill>
              <a:sysClr val="window" lastClr="FFFFFF">
                <a:lumMod val="75000"/>
              </a:sysClr>
            </a:solidFill>
          </a:ln>
        </p:spPr>
        <p:txBody>
          <a:bodyPr wrap="square" lIns="36000" tIns="36000" rIns="36000" bIns="36000" rtlCol="0" anchor="t" anchorCtr="0">
            <a:noAutofit/>
          </a:bodyPr>
          <a:lstStyle/>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2.2</a:t>
            </a:r>
            <a:r>
              <a:rPr kumimoji="0" lang="en-US" sz="1050" b="0" i="0" u="none" strike="noStrike" kern="0" cap="none" spc="0" normalizeH="0" noProof="0" dirty="0" smtClean="0">
                <a:ln>
                  <a:noFill/>
                </a:ln>
                <a:solidFill>
                  <a:srgbClr val="000000"/>
                </a:solidFill>
                <a:effectLst/>
                <a:uLnTx/>
                <a:uFillTx/>
              </a:rPr>
              <a:t> million </a:t>
            </a:r>
            <a:r>
              <a:rPr kumimoji="0" lang="en-US" sz="1050" b="0" i="0" u="none" strike="noStrike" kern="0" cap="none" spc="0" normalizeH="0" baseline="0" noProof="0" dirty="0" smtClean="0">
                <a:ln>
                  <a:noFill/>
                </a:ln>
                <a:solidFill>
                  <a:srgbClr val="000000"/>
                </a:solidFill>
                <a:effectLst/>
                <a:uLnTx/>
                <a:uFillTx/>
              </a:rPr>
              <a:t>active individual </a:t>
            </a:r>
            <a:r>
              <a:rPr kumimoji="0" lang="en-US" sz="1050" b="0" i="0" u="none" strike="noStrike" kern="0" cap="none" spc="0" normalizeH="0" baseline="0" noProof="0" dirty="0">
                <a:ln>
                  <a:noFill/>
                </a:ln>
                <a:solidFill>
                  <a:srgbClr val="000000"/>
                </a:solidFill>
                <a:effectLst/>
                <a:uLnTx/>
                <a:uFillTx/>
              </a:rPr>
              <a:t>customers</a:t>
            </a: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115 </a:t>
            </a:r>
            <a:r>
              <a:rPr kumimoji="0" lang="en-US" sz="1050" b="0" i="0" u="none" strike="noStrike" kern="0" cap="none" spc="0" normalizeH="0" baseline="0" noProof="0" dirty="0" err="1">
                <a:ln>
                  <a:noFill/>
                </a:ln>
                <a:solidFill>
                  <a:srgbClr val="000000"/>
                </a:solidFill>
                <a:effectLst/>
                <a:uLnTx/>
                <a:uFillTx/>
              </a:rPr>
              <a:t>ths</a:t>
            </a:r>
            <a:r>
              <a:rPr kumimoji="0" lang="en-US" sz="1050" b="0" i="0" u="none" strike="noStrike" kern="0" cap="none" spc="0" normalizeH="0" baseline="0" noProof="0" dirty="0">
                <a:ln>
                  <a:noFill/>
                </a:ln>
                <a:solidFill>
                  <a:srgbClr val="000000"/>
                </a:solidFill>
                <a:effectLst/>
                <a:uLnTx/>
                <a:uFillTx/>
              </a:rPr>
              <a:t> </a:t>
            </a:r>
            <a:r>
              <a:rPr kumimoji="0" lang="en-US" sz="1050" b="0" i="0" u="none" strike="noStrike" kern="0" cap="none" spc="0" normalizeH="0" baseline="0" noProof="0" dirty="0" smtClean="0">
                <a:ln>
                  <a:noFill/>
                </a:ln>
                <a:solidFill>
                  <a:srgbClr val="000000"/>
                </a:solidFill>
                <a:effectLst/>
                <a:uLnTx/>
                <a:uFillTx/>
              </a:rPr>
              <a:t>active small </a:t>
            </a:r>
            <a:r>
              <a:rPr kumimoji="0" lang="en-US" sz="1050" b="0" i="0" u="none" strike="noStrike" kern="0" cap="none" spc="0" normalizeH="0" baseline="0" noProof="0" dirty="0">
                <a:ln>
                  <a:noFill/>
                </a:ln>
                <a:solidFill>
                  <a:srgbClr val="000000"/>
                </a:solidFill>
                <a:effectLst/>
                <a:uLnTx/>
                <a:uFillTx/>
              </a:rPr>
              <a:t>business customers</a:t>
            </a: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 </a:t>
            </a:r>
            <a:r>
              <a:rPr kumimoji="0" lang="en-US" sz="1050" b="0" i="0" u="none" strike="noStrike" kern="0" cap="none" spc="0" normalizeH="0" baseline="0" noProof="0" dirty="0">
                <a:ln>
                  <a:noFill/>
                </a:ln>
                <a:solidFill>
                  <a:srgbClr val="000000"/>
                </a:solidFill>
                <a:effectLst/>
                <a:uLnTx/>
                <a:uFillTx/>
              </a:rPr>
              <a:t>1 on loans to </a:t>
            </a:r>
            <a:r>
              <a:rPr kumimoji="0" lang="en-US" sz="1050" b="0" i="0" u="none" strike="noStrike" kern="0" cap="none" spc="0" normalizeH="0" baseline="0" noProof="0" dirty="0" smtClean="0">
                <a:ln>
                  <a:noFill/>
                </a:ln>
                <a:solidFill>
                  <a:srgbClr val="000000"/>
                </a:solidFill>
                <a:effectLst/>
                <a:uLnTx/>
                <a:uFillTx/>
              </a:rPr>
              <a:t>individuals (16.9</a:t>
            </a:r>
            <a:r>
              <a:rPr kumimoji="0" lang="en-US" sz="1050" b="0" i="0" u="none" strike="noStrike" kern="0" cap="none" spc="0" normalizeH="0" baseline="0" noProof="0" dirty="0">
                <a:ln>
                  <a:noFill/>
                </a:ln>
                <a:solidFill>
                  <a:srgbClr val="000000"/>
                </a:solidFill>
                <a:effectLst/>
                <a:uLnTx/>
                <a:uFillTx/>
              </a:rPr>
              <a:t>% MS</a:t>
            </a:r>
            <a:r>
              <a:rPr kumimoji="0" lang="en-US" sz="1050" b="0" i="0" u="none" strike="noStrike" kern="0" cap="none" spc="0" normalizeH="0" baseline="0" noProof="0" dirty="0" smtClean="0">
                <a:ln>
                  <a:noFill/>
                </a:ln>
                <a:solidFill>
                  <a:srgbClr val="000000"/>
                </a:solidFill>
                <a:effectLst/>
                <a:uLnTx/>
                <a:uFillTx/>
              </a:rPr>
              <a:t>)</a:t>
            </a:r>
            <a:endParaRPr kumimoji="0" lang="en-US" sz="1050" b="0" i="0" u="none" strike="noStrike" kern="0" cap="none" spc="0" normalizeH="0" baseline="0" noProof="0" dirty="0">
              <a:ln>
                <a:noFill/>
              </a:ln>
              <a:solidFill>
                <a:srgbClr val="000000"/>
              </a:solidFill>
              <a:effectLst/>
              <a:uLnTx/>
              <a:uFillTx/>
            </a:endParaRP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 </a:t>
            </a:r>
            <a:r>
              <a:rPr kumimoji="0" lang="en-US" sz="1050" b="0" i="0" u="none" strike="noStrike" kern="0" cap="none" spc="0" normalizeH="0" baseline="0" noProof="0" dirty="0">
                <a:ln>
                  <a:noFill/>
                </a:ln>
                <a:solidFill>
                  <a:srgbClr val="000000"/>
                </a:solidFill>
                <a:effectLst/>
                <a:uLnTx/>
                <a:uFillTx/>
              </a:rPr>
              <a:t>3 on deposits from </a:t>
            </a:r>
            <a:r>
              <a:rPr kumimoji="0" lang="en-US" sz="1050" b="0" i="0" u="none" strike="noStrike" kern="0" cap="none" spc="0" normalizeH="0" baseline="0" noProof="0" dirty="0" smtClean="0">
                <a:ln>
                  <a:noFill/>
                </a:ln>
                <a:solidFill>
                  <a:srgbClr val="000000"/>
                </a:solidFill>
                <a:effectLst/>
                <a:uLnTx/>
                <a:uFillTx/>
              </a:rPr>
              <a:t>individuals (13.8% </a:t>
            </a:r>
            <a:r>
              <a:rPr kumimoji="0" lang="en-US" sz="1050" b="0" i="0" u="none" strike="noStrike" kern="0" cap="none" spc="0" normalizeH="0" baseline="0" noProof="0" dirty="0">
                <a:ln>
                  <a:noFill/>
                </a:ln>
                <a:solidFill>
                  <a:srgbClr val="000000"/>
                </a:solidFill>
                <a:effectLst/>
                <a:uLnTx/>
                <a:uFillTx/>
              </a:rPr>
              <a:t>MS</a:t>
            </a:r>
            <a:r>
              <a:rPr kumimoji="0" lang="en-US" sz="1050" b="0" i="0" u="none" strike="noStrike" kern="0" cap="none" spc="0" normalizeH="0" baseline="0" noProof="0" dirty="0" smtClean="0">
                <a:ln>
                  <a:noFill/>
                </a:ln>
                <a:solidFill>
                  <a:srgbClr val="000000"/>
                </a:solidFill>
                <a:effectLst/>
                <a:uLnTx/>
                <a:uFillTx/>
              </a:rPr>
              <a:t>)</a:t>
            </a:r>
          </a:p>
          <a:p>
            <a:pPr marL="137160" marR="0" lvl="0" indent="0" defTabSz="914400" eaLnBrk="0" fontAlgn="base" latinLnBrk="0" hangingPunct="0">
              <a:lnSpc>
                <a:spcPct val="100000"/>
              </a:lnSpc>
              <a:spcBef>
                <a:spcPct val="0"/>
              </a:spcBef>
              <a:spcAft>
                <a:spcPct val="0"/>
              </a:spcAft>
              <a:buClr>
                <a:srgbClr val="C00000"/>
              </a:buClr>
              <a:buSzTx/>
              <a:tabLst/>
              <a:defRPr/>
            </a:pPr>
            <a:endParaRPr kumimoji="0" lang="en-US" sz="1050" b="0" i="0" u="none" strike="noStrike" kern="0" cap="none" spc="0" normalizeH="0" baseline="0" noProof="0" dirty="0" smtClean="0">
              <a:ln>
                <a:noFill/>
              </a:ln>
              <a:solidFill>
                <a:srgbClr val="000000"/>
              </a:solidFill>
              <a:effectLst/>
              <a:uLnTx/>
              <a:uFillTx/>
            </a:endParaRPr>
          </a:p>
        </p:txBody>
      </p:sp>
      <p:sp>
        <p:nvSpPr>
          <p:cNvPr id="28" name="TextBox 27"/>
          <p:cNvSpPr txBox="1"/>
          <p:nvPr/>
        </p:nvSpPr>
        <p:spPr>
          <a:xfrm>
            <a:off x="3224784" y="2497032"/>
            <a:ext cx="2699231" cy="3087071"/>
          </a:xfrm>
          <a:prstGeom prst="rect">
            <a:avLst/>
          </a:prstGeom>
          <a:solidFill>
            <a:sysClr val="window" lastClr="FFFFFF"/>
          </a:solidFill>
          <a:ln>
            <a:solidFill>
              <a:sysClr val="window" lastClr="FFFFFF">
                <a:lumMod val="75000"/>
              </a:sysClr>
            </a:solidFill>
          </a:ln>
        </p:spPr>
        <p:txBody>
          <a:bodyPr wrap="square" lIns="36000" tIns="36000" rIns="36000" bIns="36000" rtlCol="0" anchor="t" anchorCtr="0">
            <a:noAutofit/>
          </a:bodyPr>
          <a:lstStyle/>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570 large</a:t>
            </a:r>
            <a:r>
              <a:rPr kumimoji="0" lang="en-US" sz="1050" b="0" i="0" u="none" strike="noStrike" kern="0" cap="none" spc="0" normalizeH="0" noProof="0" dirty="0" smtClean="0">
                <a:ln>
                  <a:noFill/>
                </a:ln>
                <a:solidFill>
                  <a:srgbClr val="000000"/>
                </a:solidFill>
                <a:effectLst/>
                <a:uLnTx/>
                <a:uFillTx/>
              </a:rPr>
              <a:t> corporate groups</a:t>
            </a:r>
            <a:endParaRPr kumimoji="0" lang="en-US" sz="1050" b="0" i="0" u="none" strike="noStrike" kern="0" cap="none" spc="0" normalizeH="0" baseline="0" noProof="0" dirty="0" smtClean="0">
              <a:ln>
                <a:noFill/>
              </a:ln>
              <a:solidFill>
                <a:srgbClr val="000000"/>
              </a:solidFill>
              <a:effectLst/>
              <a:uLnTx/>
              <a:uFillTx/>
            </a:endParaRP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lang="en-US" sz="1050" kern="0" dirty="0" smtClean="0">
                <a:solidFill>
                  <a:srgbClr val="000000"/>
                </a:solidFill>
              </a:rPr>
              <a:t>11 </a:t>
            </a:r>
            <a:r>
              <a:rPr lang="en-US" sz="1050" kern="0" dirty="0" err="1" smtClean="0">
                <a:solidFill>
                  <a:srgbClr val="000000"/>
                </a:solidFill>
              </a:rPr>
              <a:t>ths</a:t>
            </a:r>
            <a:r>
              <a:rPr lang="en-US" sz="1050" kern="0" dirty="0" smtClean="0">
                <a:solidFill>
                  <a:srgbClr val="000000"/>
                </a:solidFill>
              </a:rPr>
              <a:t> SME customers</a:t>
            </a: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6</a:t>
            </a:r>
            <a:r>
              <a:rPr kumimoji="0" lang="en-US" sz="1050" b="0" i="0" u="none" strike="noStrike" kern="0" cap="none" spc="0" normalizeH="0" noProof="0" dirty="0" smtClean="0">
                <a:ln>
                  <a:noFill/>
                </a:ln>
                <a:solidFill>
                  <a:srgbClr val="000000"/>
                </a:solidFill>
                <a:effectLst/>
                <a:uLnTx/>
                <a:uFillTx/>
              </a:rPr>
              <a:t> </a:t>
            </a:r>
            <a:r>
              <a:rPr kumimoji="0" lang="en-US" sz="1050" b="0" i="0" u="none" strike="noStrike" kern="0" cap="none" spc="0" normalizeH="0" noProof="0" dirty="0" err="1" smtClean="0">
                <a:ln>
                  <a:noFill/>
                </a:ln>
                <a:solidFill>
                  <a:srgbClr val="000000"/>
                </a:solidFill>
                <a:effectLst/>
                <a:uLnTx/>
                <a:uFillTx/>
              </a:rPr>
              <a:t>ths</a:t>
            </a:r>
            <a:r>
              <a:rPr kumimoji="0" lang="en-US" sz="1050" b="0" i="0" u="none" strike="noStrike" kern="0" cap="none" spc="0" normalizeH="0" noProof="0" dirty="0" smtClean="0">
                <a:ln>
                  <a:noFill/>
                </a:ln>
                <a:solidFill>
                  <a:srgbClr val="000000"/>
                </a:solidFill>
                <a:effectLst/>
                <a:uLnTx/>
                <a:uFillTx/>
              </a:rPr>
              <a:t> local authorities and public entities</a:t>
            </a:r>
            <a:endParaRPr kumimoji="0" lang="en-US" sz="1050" b="0" i="0" u="none" strike="noStrike" kern="0" cap="none" spc="0" normalizeH="0" baseline="0" noProof="0" dirty="0">
              <a:ln>
                <a:noFill/>
              </a:ln>
              <a:solidFill>
                <a:srgbClr val="000000"/>
              </a:solidFill>
              <a:effectLst/>
              <a:uLnTx/>
              <a:uFillTx/>
            </a:endParaRP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 </a:t>
            </a:r>
            <a:r>
              <a:rPr kumimoji="0" lang="en-US" sz="1050" b="0" i="0" u="none" strike="noStrike" kern="0" cap="none" spc="0" normalizeH="0" baseline="0" noProof="0" dirty="0">
                <a:ln>
                  <a:noFill/>
                </a:ln>
                <a:solidFill>
                  <a:srgbClr val="000000"/>
                </a:solidFill>
                <a:effectLst/>
                <a:uLnTx/>
                <a:uFillTx/>
              </a:rPr>
              <a:t>1 on deposits from companies (</a:t>
            </a:r>
            <a:r>
              <a:rPr kumimoji="0" lang="en-US" sz="1050" b="0" i="0" u="none" strike="noStrike" kern="0" cap="none" spc="0" normalizeH="0" baseline="0" noProof="0" dirty="0" smtClean="0">
                <a:ln>
                  <a:noFill/>
                </a:ln>
                <a:solidFill>
                  <a:srgbClr val="000000"/>
                </a:solidFill>
                <a:effectLst/>
                <a:uLnTx/>
                <a:uFillTx/>
              </a:rPr>
              <a:t>13.0% </a:t>
            </a:r>
            <a:r>
              <a:rPr kumimoji="0" lang="en-US" sz="1050" b="0" i="0" u="none" strike="noStrike" kern="0" cap="none" spc="0" normalizeH="0" baseline="0" noProof="0" dirty="0">
                <a:ln>
                  <a:noFill/>
                </a:ln>
                <a:solidFill>
                  <a:srgbClr val="000000"/>
                </a:solidFill>
                <a:effectLst/>
                <a:uLnTx/>
                <a:uFillTx/>
              </a:rPr>
              <a:t>MS</a:t>
            </a:r>
            <a:r>
              <a:rPr kumimoji="0" lang="en-US" sz="1050" b="0" i="0" u="none" strike="noStrike" kern="0" cap="none" spc="0" normalizeH="0" baseline="0" noProof="0" dirty="0" smtClean="0">
                <a:ln>
                  <a:noFill/>
                </a:ln>
                <a:solidFill>
                  <a:srgbClr val="000000"/>
                </a:solidFill>
                <a:effectLst/>
                <a:uLnTx/>
                <a:uFillTx/>
              </a:rPr>
              <a:t>)</a:t>
            </a:r>
            <a:endParaRPr kumimoji="0" lang="en-US" sz="1050" b="0" i="0" u="none" strike="noStrike" kern="0" cap="none" spc="0" normalizeH="0" baseline="0" noProof="0" dirty="0">
              <a:ln>
                <a:noFill/>
              </a:ln>
              <a:solidFill>
                <a:srgbClr val="000000"/>
              </a:solidFill>
              <a:effectLst/>
              <a:uLnTx/>
              <a:uFillTx/>
            </a:endParaRP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 </a:t>
            </a:r>
            <a:r>
              <a:rPr kumimoji="0" lang="en-US" sz="1050" b="0" i="0" u="none" strike="noStrike" kern="0" cap="none" spc="0" normalizeH="0" baseline="0" noProof="0" dirty="0">
                <a:ln>
                  <a:noFill/>
                </a:ln>
                <a:solidFill>
                  <a:srgbClr val="000000"/>
                </a:solidFill>
                <a:effectLst/>
                <a:uLnTx/>
                <a:uFillTx/>
              </a:rPr>
              <a:t>1 on </a:t>
            </a:r>
            <a:r>
              <a:rPr kumimoji="0" lang="en-US" sz="1050" b="0" i="0" u="none" strike="noStrike" kern="0" cap="none" spc="0" normalizeH="0" baseline="0" noProof="0" dirty="0" smtClean="0">
                <a:ln>
                  <a:noFill/>
                </a:ln>
                <a:solidFill>
                  <a:srgbClr val="000000"/>
                </a:solidFill>
                <a:effectLst/>
                <a:uLnTx/>
                <a:uFillTx/>
              </a:rPr>
              <a:t>factoring</a:t>
            </a:r>
            <a:endParaRPr kumimoji="0" lang="en-US" sz="1050" b="0" i="0" u="none" strike="noStrike" kern="0" cap="none" spc="0" normalizeH="0" baseline="0" noProof="0" dirty="0">
              <a:ln>
                <a:noFill/>
              </a:ln>
              <a:solidFill>
                <a:srgbClr val="000000"/>
              </a:solidFill>
              <a:effectLst/>
              <a:uLnTx/>
              <a:uFillTx/>
            </a:endParaRP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 </a:t>
            </a:r>
            <a:r>
              <a:rPr kumimoji="0" lang="en-US" sz="1050" b="0" i="0" u="none" strike="noStrike" kern="0" cap="none" spc="0" normalizeH="0" baseline="0" noProof="0" dirty="0">
                <a:ln>
                  <a:noFill/>
                </a:ln>
                <a:solidFill>
                  <a:srgbClr val="000000"/>
                </a:solidFill>
                <a:effectLst/>
                <a:uLnTx/>
                <a:uFillTx/>
              </a:rPr>
              <a:t>1 in </a:t>
            </a:r>
            <a:r>
              <a:rPr kumimoji="0" lang="en-US" sz="1050" b="0" i="0" u="none" strike="noStrike" kern="0" cap="none" spc="0" normalizeH="0" baseline="0" noProof="0" dirty="0" smtClean="0">
                <a:ln>
                  <a:noFill/>
                </a:ln>
                <a:solidFill>
                  <a:srgbClr val="000000"/>
                </a:solidFill>
                <a:effectLst/>
                <a:uLnTx/>
                <a:uFillTx/>
              </a:rPr>
              <a:t>custody services (73% MS)</a:t>
            </a: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r>
              <a:rPr kumimoji="0" lang="en-US" sz="1050" b="0" i="0" u="none" strike="noStrike" kern="0" cap="none" spc="0" normalizeH="0" baseline="0" noProof="0" dirty="0" smtClean="0">
                <a:ln>
                  <a:noFill/>
                </a:ln>
                <a:solidFill>
                  <a:srgbClr val="000000"/>
                </a:solidFill>
                <a:effectLst/>
                <a:uLnTx/>
                <a:uFillTx/>
              </a:rPr>
              <a:t># </a:t>
            </a:r>
            <a:r>
              <a:rPr kumimoji="0" lang="en-US" sz="1050" b="0" i="0" u="none" strike="noStrike" kern="0" cap="none" spc="0" normalizeH="0" baseline="0" noProof="0" dirty="0">
                <a:ln>
                  <a:noFill/>
                </a:ln>
                <a:solidFill>
                  <a:srgbClr val="000000"/>
                </a:solidFill>
                <a:effectLst/>
                <a:uLnTx/>
                <a:uFillTx/>
              </a:rPr>
              <a:t>4 on loans to companies </a:t>
            </a:r>
            <a:r>
              <a:rPr kumimoji="0" lang="en-US" sz="1050" b="0" i="0" u="none" strike="noStrike" kern="0" cap="none" spc="0" normalizeH="0" baseline="0" noProof="0" dirty="0" smtClean="0">
                <a:ln>
                  <a:noFill/>
                </a:ln>
                <a:solidFill>
                  <a:srgbClr val="000000"/>
                </a:solidFill>
                <a:effectLst/>
                <a:uLnTx/>
                <a:uFillTx/>
              </a:rPr>
              <a:t>(</a:t>
            </a:r>
            <a:r>
              <a:rPr lang="en-US" sz="1050" kern="0" dirty="0" smtClean="0">
                <a:solidFill>
                  <a:srgbClr val="000000"/>
                </a:solidFill>
              </a:rPr>
              <a:t>8.7% MS</a:t>
            </a:r>
            <a:r>
              <a:rPr kumimoji="0" lang="en-US" sz="1050" b="0" i="0" u="none" strike="noStrike" kern="0" cap="none" spc="0" normalizeH="0" baseline="0" noProof="0" dirty="0" smtClean="0">
                <a:ln>
                  <a:noFill/>
                </a:ln>
                <a:solidFill>
                  <a:srgbClr val="000000"/>
                </a:solidFill>
                <a:effectLst/>
                <a:uLnTx/>
                <a:uFillTx/>
              </a:rPr>
              <a:t>)</a:t>
            </a:r>
            <a:endParaRPr kumimoji="0" lang="en-US" sz="1050" b="0" i="0" u="none" strike="noStrike" kern="0" cap="none" spc="0" normalizeH="0" baseline="0" noProof="0" dirty="0">
              <a:ln>
                <a:noFill/>
              </a:ln>
              <a:solidFill>
                <a:srgbClr val="000000"/>
              </a:solidFill>
              <a:effectLst/>
              <a:uLnTx/>
              <a:uFillTx/>
            </a:endParaRPr>
          </a:p>
          <a:p>
            <a:pPr marL="180000" marR="0" lvl="0" indent="-180000" defTabSz="914400" eaLnBrk="1" fontAlgn="base" latinLnBrk="0" hangingPunct="1">
              <a:lnSpc>
                <a:spcPct val="150000"/>
              </a:lnSpc>
              <a:spcBef>
                <a:spcPts val="300"/>
              </a:spcBef>
              <a:spcAft>
                <a:spcPct val="0"/>
              </a:spcAft>
              <a:buClr>
                <a:srgbClr val="E60028"/>
              </a:buClr>
              <a:buSzPct val="100000"/>
              <a:buFont typeface="Wingdings"/>
              <a:buChar char="n"/>
              <a:tabLst/>
              <a:defRPr/>
            </a:pPr>
            <a:endParaRPr kumimoji="0" lang="en-US" sz="1050" b="0" i="0" u="none" strike="noStrike" kern="0" cap="none" spc="0" normalizeH="0" baseline="0" noProof="0" dirty="0">
              <a:ln>
                <a:noFill/>
              </a:ln>
              <a:solidFill>
                <a:srgbClr val="000000"/>
              </a:solidFill>
              <a:effectLst/>
              <a:uLnTx/>
              <a:uFillTx/>
            </a:endParaRPr>
          </a:p>
        </p:txBody>
      </p:sp>
      <p:sp>
        <p:nvSpPr>
          <p:cNvPr id="30" name="TextBox 29"/>
          <p:cNvSpPr txBox="1"/>
          <p:nvPr/>
        </p:nvSpPr>
        <p:spPr>
          <a:xfrm>
            <a:off x="6114262" y="2514042"/>
            <a:ext cx="2693118" cy="3065024"/>
          </a:xfrm>
          <a:prstGeom prst="rect">
            <a:avLst/>
          </a:prstGeom>
          <a:solidFill>
            <a:sysClr val="window" lastClr="FFFFFF"/>
          </a:solidFill>
          <a:ln>
            <a:solidFill>
              <a:sysClr val="window" lastClr="FFFFFF">
                <a:lumMod val="75000"/>
              </a:sysClr>
            </a:solidFill>
          </a:ln>
        </p:spPr>
        <p:txBody>
          <a:bodyPr wrap="square" lIns="36000" tIns="36000" rIns="36000" bIns="36000" rtlCol="0" anchor="t" anchorCtr="0">
            <a:noAutofit/>
          </a:bodyPr>
          <a:lstStyle/>
          <a:p>
            <a:pPr marL="180000" marR="0" lvl="0" indent="-180000" defTabSz="914400" eaLnBrk="1" fontAlgn="auto" latinLnBrk="0" hangingPunct="1">
              <a:lnSpc>
                <a:spcPts val="1200"/>
              </a:lnSpc>
              <a:spcBef>
                <a:spcPts val="300"/>
              </a:spcBef>
              <a:spcAft>
                <a:spcPts val="400"/>
              </a:spcAft>
              <a:buClr>
                <a:srgbClr val="E60028"/>
              </a:buClr>
              <a:buSzPct val="100000"/>
              <a:buFont typeface="Wingdings"/>
              <a:buChar char="n"/>
              <a:tabLst/>
              <a:defRPr/>
            </a:pPr>
            <a:endParaRPr kumimoji="0" lang="en-US" sz="1050" b="0" i="0" u="none" strike="noStrike" kern="0" cap="none" spc="0" normalizeH="0" baseline="0" noProof="0" dirty="0">
              <a:ln>
                <a:noFill/>
              </a:ln>
              <a:solidFill>
                <a:prstClr val="black"/>
              </a:solidFill>
              <a:effectLst/>
              <a:uLnTx/>
              <a:uFillTx/>
            </a:endParaRPr>
          </a:p>
        </p:txBody>
      </p:sp>
      <p:sp>
        <p:nvSpPr>
          <p:cNvPr id="32" name="Rounded Rectangle 31"/>
          <p:cNvSpPr/>
          <p:nvPr/>
        </p:nvSpPr>
        <p:spPr>
          <a:xfrm>
            <a:off x="6682593" y="2560204"/>
            <a:ext cx="2103120" cy="468772"/>
          </a:xfrm>
          <a:prstGeom prst="roundRect">
            <a:avLst/>
          </a:prstGeom>
          <a:solidFill>
            <a:srgbClr val="FFFFFF">
              <a:lumMod val="95000"/>
            </a:srgbClr>
          </a:solidFill>
          <a:ln w="25400" cap="flat" cmpd="sng" algn="ctr">
            <a:noFill/>
            <a:prstDash val="solid"/>
          </a:ln>
          <a:effectLst/>
        </p:spPr>
        <p:txBody>
          <a:bodyPr rtlCol="0" anchor="t"/>
          <a:lstStyle/>
          <a:p>
            <a:pPr marL="180000" marR="0" lvl="0" indent="-180000" defTabSz="914400" eaLnBrk="1" fontAlgn="base" latinLnBrk="0" hangingPunct="1">
              <a:lnSpc>
                <a:spcPct val="100000"/>
              </a:lnSpc>
              <a:spcBef>
                <a:spcPts val="0"/>
              </a:spcBef>
              <a:spcAft>
                <a:spcPct val="0"/>
              </a:spcAft>
              <a:buClr>
                <a:srgbClr val="E60028"/>
              </a:buClr>
              <a:buSzPct val="100000"/>
              <a:buFont typeface="Wingdings"/>
              <a:buChar char="n"/>
              <a:tabLst/>
              <a:defRPr/>
            </a:pPr>
            <a:r>
              <a:rPr kumimoji="0" lang="en-US" sz="900" b="0" i="0" u="none" strike="noStrike" kern="0" cap="none" spc="0" normalizeH="0" baseline="0" noProof="0" dirty="0" smtClean="0">
                <a:ln>
                  <a:noFill/>
                </a:ln>
                <a:solidFill>
                  <a:prstClr val="black"/>
                </a:solidFill>
                <a:effectLst/>
                <a:uLnTx/>
                <a:uFillTx/>
              </a:rPr>
              <a:t>100</a:t>
            </a:r>
            <a:r>
              <a:rPr kumimoji="0" lang="en-US" sz="900" b="0" i="0" u="none" strike="noStrike" kern="0" cap="none" spc="0" normalizeH="0" baseline="0" noProof="0" dirty="0">
                <a:ln>
                  <a:noFill/>
                </a:ln>
                <a:solidFill>
                  <a:prstClr val="black"/>
                </a:solidFill>
                <a:effectLst/>
                <a:uLnTx/>
                <a:uFillTx/>
              </a:rPr>
              <a:t>% owned by BRD</a:t>
            </a:r>
          </a:p>
          <a:p>
            <a:pPr marL="180000" marR="0" lvl="0" indent="-180000" defTabSz="914400" eaLnBrk="1" fontAlgn="base" latinLnBrk="0" hangingPunct="1">
              <a:lnSpc>
                <a:spcPct val="100000"/>
              </a:lnSpc>
              <a:spcBef>
                <a:spcPts val="0"/>
              </a:spcBef>
              <a:spcAft>
                <a:spcPct val="0"/>
              </a:spcAft>
              <a:buClr>
                <a:srgbClr val="E60028"/>
              </a:buClr>
              <a:buSzPct val="100000"/>
              <a:buFont typeface="Wingdings"/>
              <a:buChar char="n"/>
              <a:tabLst/>
              <a:defRPr/>
            </a:pPr>
            <a:r>
              <a:rPr kumimoji="0" lang="en-US" sz="900" b="0" i="0" u="none" strike="noStrike" kern="0" cap="none" spc="0" normalizeH="0" baseline="0" noProof="0" dirty="0" smtClean="0">
                <a:ln>
                  <a:noFill/>
                </a:ln>
                <a:solidFill>
                  <a:prstClr val="black"/>
                </a:solidFill>
                <a:effectLst/>
                <a:uLnTx/>
                <a:uFillTx/>
              </a:rPr>
              <a:t># 3 on local leasing market</a:t>
            </a:r>
            <a:endParaRPr kumimoji="0" lang="en-US" sz="900" b="0" i="0" u="none" strike="noStrike" kern="0" cap="none" spc="0" normalizeH="0" baseline="0" noProof="0" dirty="0">
              <a:ln>
                <a:noFill/>
              </a:ln>
              <a:solidFill>
                <a:prstClr val="black"/>
              </a:solidFill>
              <a:effectLst/>
              <a:uLnTx/>
              <a:uFillTx/>
            </a:endParaRPr>
          </a:p>
        </p:txBody>
      </p:sp>
      <p:sp>
        <p:nvSpPr>
          <p:cNvPr id="35" name="Rounded Rectangle 34"/>
          <p:cNvSpPr/>
          <p:nvPr/>
        </p:nvSpPr>
        <p:spPr>
          <a:xfrm>
            <a:off x="6682593" y="3096497"/>
            <a:ext cx="2103120" cy="464215"/>
          </a:xfrm>
          <a:prstGeom prst="roundRect">
            <a:avLst/>
          </a:prstGeom>
          <a:solidFill>
            <a:srgbClr val="FFFFFF">
              <a:lumMod val="95000"/>
            </a:srgbClr>
          </a:solidFill>
          <a:ln w="25400" cap="flat" cmpd="sng" algn="ctr">
            <a:noFill/>
            <a:prstDash val="solid"/>
          </a:ln>
          <a:effectLst/>
        </p:spPr>
        <p:txBody>
          <a:bodyPr rtlCol="0" anchor="t"/>
          <a:lstStyle/>
          <a:p>
            <a:pPr marL="180000" marR="0" lvl="0" indent="-180000" defTabSz="914400" eaLnBrk="1" fontAlgn="base" latinLnBrk="0" hangingPunct="1">
              <a:lnSpc>
                <a:spcPct val="100000"/>
              </a:lnSpc>
              <a:spcBef>
                <a:spcPts val="300"/>
              </a:spcBef>
              <a:spcAft>
                <a:spcPct val="0"/>
              </a:spcAft>
              <a:buClr>
                <a:srgbClr val="E60028"/>
              </a:buClr>
              <a:buSzPct val="100000"/>
              <a:buFont typeface="Wingdings"/>
              <a:buChar char="n"/>
              <a:tabLst/>
              <a:defRPr/>
            </a:pPr>
            <a:r>
              <a:rPr kumimoji="0" lang="en-US" sz="900" b="0" i="0" u="none" strike="noStrike" kern="0" cap="none" spc="0" normalizeH="0" baseline="0" noProof="0" dirty="0">
                <a:ln>
                  <a:noFill/>
                </a:ln>
                <a:solidFill>
                  <a:prstClr val="black"/>
                </a:solidFill>
                <a:effectLst/>
                <a:uLnTx/>
                <a:uFillTx/>
              </a:rPr>
              <a:t>100% owned by BRD</a:t>
            </a:r>
          </a:p>
          <a:p>
            <a:pPr marL="180000" marR="0" lvl="0" indent="-180000" defTabSz="914400" eaLnBrk="1" fontAlgn="base" latinLnBrk="0" hangingPunct="1">
              <a:lnSpc>
                <a:spcPct val="100000"/>
              </a:lnSpc>
              <a:spcBef>
                <a:spcPts val="300"/>
              </a:spcBef>
              <a:spcAft>
                <a:spcPct val="0"/>
              </a:spcAft>
              <a:buClr>
                <a:srgbClr val="E60028"/>
              </a:buClr>
              <a:buSzPct val="100000"/>
              <a:buFont typeface="Wingdings"/>
              <a:buChar char="n"/>
              <a:tabLst/>
              <a:defRPr/>
            </a:pPr>
            <a:r>
              <a:rPr kumimoji="0" lang="en-US" sz="900" b="0" i="0" u="none" strike="noStrike" kern="0" cap="none" spc="0" normalizeH="0" baseline="0" noProof="0" dirty="0" smtClean="0">
                <a:ln>
                  <a:noFill/>
                </a:ln>
                <a:solidFill>
                  <a:prstClr val="black"/>
                </a:solidFill>
                <a:effectLst/>
                <a:uLnTx/>
                <a:uFillTx/>
              </a:rPr>
              <a:t># </a:t>
            </a:r>
            <a:r>
              <a:rPr kumimoji="0" lang="en-US" sz="900" b="0" i="0" u="none" strike="noStrike" kern="0" cap="none" spc="0" normalizeH="0" baseline="0" noProof="0" dirty="0">
                <a:ln>
                  <a:noFill/>
                </a:ln>
                <a:solidFill>
                  <a:prstClr val="black"/>
                </a:solidFill>
                <a:effectLst/>
                <a:uLnTx/>
                <a:uFillTx/>
              </a:rPr>
              <a:t>4 with 12.6% MS</a:t>
            </a:r>
          </a:p>
        </p:txBody>
      </p:sp>
      <p:sp>
        <p:nvSpPr>
          <p:cNvPr id="36" name="Rounded Rectangle 35"/>
          <p:cNvSpPr/>
          <p:nvPr/>
        </p:nvSpPr>
        <p:spPr>
          <a:xfrm>
            <a:off x="6682593" y="3607490"/>
            <a:ext cx="2103120" cy="511094"/>
          </a:xfrm>
          <a:prstGeom prst="roundRect">
            <a:avLst/>
          </a:prstGeom>
          <a:solidFill>
            <a:srgbClr val="FFFFFF">
              <a:lumMod val="95000"/>
            </a:srgbClr>
          </a:solidFill>
          <a:ln w="25400" cap="flat" cmpd="sng" algn="ctr">
            <a:noFill/>
            <a:prstDash val="solid"/>
          </a:ln>
          <a:effectLst/>
        </p:spPr>
        <p:txBody>
          <a:bodyPr rtlCol="0" anchor="t"/>
          <a:lstStyle/>
          <a:p>
            <a:pPr marL="180000" marR="0" lvl="0" indent="-180000" defTabSz="914400" eaLnBrk="1" fontAlgn="base" latinLnBrk="0" hangingPunct="1">
              <a:lnSpc>
                <a:spcPct val="100000"/>
              </a:lnSpc>
              <a:spcBef>
                <a:spcPts val="300"/>
              </a:spcBef>
              <a:spcAft>
                <a:spcPct val="0"/>
              </a:spcAft>
              <a:buClr>
                <a:srgbClr val="E60028"/>
              </a:buClr>
              <a:buSzPct val="100000"/>
              <a:buFont typeface="Wingdings"/>
              <a:buChar char="n"/>
              <a:tabLst/>
              <a:defRPr/>
            </a:pPr>
            <a:r>
              <a:rPr kumimoji="0" lang="en-US" sz="900" b="0" i="0" u="none" strike="noStrike" kern="0" cap="none" spc="0" normalizeH="0" baseline="0" noProof="0" dirty="0" smtClean="0">
                <a:ln>
                  <a:noFill/>
                </a:ln>
                <a:solidFill>
                  <a:srgbClr val="000000"/>
                </a:solidFill>
                <a:effectLst/>
                <a:uLnTx/>
                <a:uFillTx/>
              </a:rPr>
              <a:t>49</a:t>
            </a:r>
            <a:r>
              <a:rPr kumimoji="0" lang="en-US" sz="900" b="0" i="0" u="none" strike="noStrike" kern="0" cap="none" spc="0" normalizeH="0" baseline="0" noProof="0" dirty="0">
                <a:ln>
                  <a:noFill/>
                </a:ln>
                <a:solidFill>
                  <a:prstClr val="black"/>
                </a:solidFill>
                <a:effectLst/>
                <a:uLnTx/>
                <a:uFillTx/>
              </a:rPr>
              <a:t>% owned by BRD, 51% by SG</a:t>
            </a:r>
          </a:p>
          <a:p>
            <a:pPr marL="180000" lvl="0" indent="-180000" fontAlgn="base">
              <a:spcBef>
                <a:spcPts val="300"/>
              </a:spcBef>
              <a:spcAft>
                <a:spcPct val="0"/>
              </a:spcAft>
              <a:buClr>
                <a:srgbClr val="E60028"/>
              </a:buClr>
              <a:buSzPct val="100000"/>
              <a:buFont typeface="Wingdings"/>
              <a:buChar char="n"/>
              <a:defRPr/>
            </a:pPr>
            <a:r>
              <a:rPr lang="en-US" sz="900" kern="0" dirty="0">
                <a:solidFill>
                  <a:prstClr val="black"/>
                </a:solidFill>
              </a:rPr>
              <a:t>#3 cons fin </a:t>
            </a:r>
            <a:r>
              <a:rPr lang="en-US" sz="900" kern="0" dirty="0" smtClean="0">
                <a:solidFill>
                  <a:prstClr val="black"/>
                </a:solidFill>
              </a:rPr>
              <a:t>NBFI* </a:t>
            </a:r>
            <a:r>
              <a:rPr lang="en-US" sz="900" kern="0" dirty="0">
                <a:solidFill>
                  <a:prstClr val="black"/>
                </a:solidFill>
              </a:rPr>
              <a:t>with 10% MS</a:t>
            </a:r>
          </a:p>
        </p:txBody>
      </p:sp>
      <p:sp>
        <p:nvSpPr>
          <p:cNvPr id="37" name="TextBox 36"/>
          <p:cNvSpPr txBox="1"/>
          <p:nvPr/>
        </p:nvSpPr>
        <p:spPr>
          <a:xfrm>
            <a:off x="6061992" y="2562476"/>
            <a:ext cx="843613" cy="338554"/>
          </a:xfrm>
          <a:prstGeom prst="rect">
            <a:avLst/>
          </a:prstGeom>
          <a:noFill/>
        </p:spPr>
        <p:txBody>
          <a:bodyPr wrap="square" rtlCol="0">
            <a:spAutoFit/>
          </a:bodyPr>
          <a:lstStyle/>
          <a:p>
            <a:r>
              <a:rPr lang="en-US" sz="800" b="1" dirty="0" smtClean="0">
                <a:solidFill>
                  <a:srgbClr val="000000"/>
                </a:solidFill>
              </a:rPr>
              <a:t>BRD Sogelease</a:t>
            </a:r>
            <a:endParaRPr lang="en-US" sz="800" b="1" dirty="0">
              <a:solidFill>
                <a:srgbClr val="000000"/>
              </a:solidFill>
            </a:endParaRPr>
          </a:p>
        </p:txBody>
      </p:sp>
      <p:sp>
        <p:nvSpPr>
          <p:cNvPr id="38" name="TextBox 37"/>
          <p:cNvSpPr txBox="1"/>
          <p:nvPr/>
        </p:nvSpPr>
        <p:spPr>
          <a:xfrm>
            <a:off x="6100092" y="3161180"/>
            <a:ext cx="629912" cy="215444"/>
          </a:xfrm>
          <a:prstGeom prst="rect">
            <a:avLst/>
          </a:prstGeom>
          <a:noFill/>
        </p:spPr>
        <p:txBody>
          <a:bodyPr wrap="square" rtlCol="0">
            <a:spAutoFit/>
          </a:bodyPr>
          <a:lstStyle/>
          <a:p>
            <a:r>
              <a:rPr lang="en-US" sz="800" b="1" dirty="0" smtClean="0">
                <a:solidFill>
                  <a:srgbClr val="000000"/>
                </a:solidFill>
              </a:rPr>
              <a:t>BRD AM</a:t>
            </a:r>
            <a:endParaRPr lang="en-US" sz="800" b="1" dirty="0">
              <a:solidFill>
                <a:srgbClr val="000000"/>
              </a:solidFill>
            </a:endParaRPr>
          </a:p>
        </p:txBody>
      </p:sp>
      <p:sp>
        <p:nvSpPr>
          <p:cNvPr id="39" name="TextBox 38"/>
          <p:cNvSpPr txBox="1"/>
          <p:nvPr/>
        </p:nvSpPr>
        <p:spPr>
          <a:xfrm>
            <a:off x="6116376" y="3641110"/>
            <a:ext cx="629912" cy="338554"/>
          </a:xfrm>
          <a:prstGeom prst="rect">
            <a:avLst/>
          </a:prstGeom>
          <a:noFill/>
        </p:spPr>
        <p:txBody>
          <a:bodyPr wrap="square" rtlCol="0">
            <a:spAutoFit/>
          </a:bodyPr>
          <a:lstStyle/>
          <a:p>
            <a:r>
              <a:rPr lang="en-US" sz="800" b="1" dirty="0" smtClean="0">
                <a:solidFill>
                  <a:srgbClr val="000000"/>
                </a:solidFill>
              </a:rPr>
              <a:t>BRD Finance</a:t>
            </a:r>
            <a:endParaRPr lang="en-US" sz="800" b="1" dirty="0">
              <a:solidFill>
                <a:srgbClr val="000000"/>
              </a:solidFill>
            </a:endParaRPr>
          </a:p>
        </p:txBody>
      </p:sp>
      <p:sp>
        <p:nvSpPr>
          <p:cNvPr id="40" name="Rounded Rectangle 39"/>
          <p:cNvSpPr/>
          <p:nvPr/>
        </p:nvSpPr>
        <p:spPr>
          <a:xfrm>
            <a:off x="6692377" y="4473925"/>
            <a:ext cx="2103120" cy="499027"/>
          </a:xfrm>
          <a:prstGeom prst="roundRect">
            <a:avLst/>
          </a:prstGeom>
          <a:solidFill>
            <a:srgbClr val="FFFFFF">
              <a:lumMod val="95000"/>
            </a:srgbClr>
          </a:solidFill>
          <a:ln w="25400" cap="flat" cmpd="sng" algn="ctr">
            <a:noFill/>
            <a:prstDash val="solid"/>
          </a:ln>
          <a:effectLst/>
        </p:spPr>
        <p:txBody>
          <a:bodyPr rtlCol="0" anchor="t"/>
          <a:lstStyle/>
          <a:p>
            <a:pPr marL="180000" marR="0" lvl="0" indent="-180000" defTabSz="914400" eaLnBrk="1" fontAlgn="base" latinLnBrk="0" hangingPunct="1">
              <a:lnSpc>
                <a:spcPct val="100000"/>
              </a:lnSpc>
              <a:spcBef>
                <a:spcPts val="300"/>
              </a:spcBef>
              <a:spcAft>
                <a:spcPct val="0"/>
              </a:spcAft>
              <a:buClr>
                <a:srgbClr val="E60028"/>
              </a:buClr>
              <a:buSzPct val="100000"/>
              <a:buFont typeface="Wingdings"/>
              <a:buChar char="n"/>
              <a:tabLst/>
              <a:defRPr/>
            </a:pPr>
            <a:r>
              <a:rPr kumimoji="0" lang="en-US" sz="900" b="0" i="0" u="none" strike="noStrike" kern="0" cap="none" spc="0" normalizeH="0" baseline="0" noProof="0" dirty="0" smtClean="0">
                <a:ln>
                  <a:noFill/>
                </a:ln>
                <a:solidFill>
                  <a:srgbClr val="000000"/>
                </a:solidFill>
                <a:effectLst/>
                <a:uLnTx/>
                <a:uFillTx/>
              </a:rPr>
              <a:t>49</a:t>
            </a:r>
            <a:r>
              <a:rPr kumimoji="0" lang="en-US" sz="900" b="0" i="0" u="none" strike="noStrike" kern="0" cap="none" spc="0" normalizeH="0" baseline="0" noProof="0" dirty="0">
                <a:ln>
                  <a:noFill/>
                </a:ln>
                <a:solidFill>
                  <a:prstClr val="black"/>
                </a:solidFill>
                <a:effectLst/>
                <a:uLnTx/>
                <a:uFillTx/>
              </a:rPr>
              <a:t>% owned by BRD, 51% by SG</a:t>
            </a:r>
          </a:p>
          <a:p>
            <a:pPr marL="180000" marR="0" lvl="0" indent="-180000" defTabSz="914400" eaLnBrk="1" fontAlgn="base" latinLnBrk="0" hangingPunct="1">
              <a:lnSpc>
                <a:spcPct val="100000"/>
              </a:lnSpc>
              <a:spcBef>
                <a:spcPts val="300"/>
              </a:spcBef>
              <a:spcAft>
                <a:spcPct val="0"/>
              </a:spcAft>
              <a:buClr>
                <a:srgbClr val="E60028"/>
              </a:buClr>
              <a:buSzPct val="100000"/>
              <a:buFont typeface="Wingdings"/>
              <a:buChar char="n"/>
              <a:tabLst/>
              <a:defRPr/>
            </a:pPr>
            <a:r>
              <a:rPr kumimoji="0" lang="en-US" sz="900" b="0" i="0" u="none" strike="noStrike" kern="0" cap="none" spc="0" normalizeH="0" baseline="0" noProof="0" dirty="0" smtClean="0">
                <a:ln>
                  <a:noFill/>
                </a:ln>
                <a:solidFill>
                  <a:prstClr val="black"/>
                </a:solidFill>
                <a:effectLst/>
                <a:uLnTx/>
                <a:uFillTx/>
              </a:rPr>
              <a:t># 6 with 6.5% MS</a:t>
            </a:r>
            <a:endParaRPr kumimoji="0" lang="en-US" sz="900" b="0" i="0" u="none" strike="noStrike" kern="0" cap="none" spc="0" normalizeH="0" baseline="0" noProof="0" dirty="0">
              <a:ln>
                <a:noFill/>
              </a:ln>
              <a:solidFill>
                <a:prstClr val="black"/>
              </a:solidFill>
              <a:effectLst/>
              <a:uLnTx/>
              <a:uFillTx/>
            </a:endParaRPr>
          </a:p>
        </p:txBody>
      </p:sp>
      <p:sp>
        <p:nvSpPr>
          <p:cNvPr id="41" name="Rounded Rectangle 40"/>
          <p:cNvSpPr/>
          <p:nvPr/>
        </p:nvSpPr>
        <p:spPr>
          <a:xfrm>
            <a:off x="6692377" y="5086254"/>
            <a:ext cx="2103120" cy="418534"/>
          </a:xfrm>
          <a:prstGeom prst="roundRect">
            <a:avLst/>
          </a:prstGeom>
          <a:solidFill>
            <a:srgbClr val="FFFFFF">
              <a:lumMod val="95000"/>
            </a:srgbClr>
          </a:solidFill>
          <a:ln w="25400" cap="flat" cmpd="sng" algn="ctr">
            <a:noFill/>
            <a:prstDash val="solid"/>
          </a:ln>
          <a:effectLst/>
        </p:spPr>
        <p:txBody>
          <a:bodyPr rtlCol="0" anchor="t"/>
          <a:lstStyle/>
          <a:p>
            <a:pPr marL="180000" indent="-180000" fontAlgn="base">
              <a:spcBef>
                <a:spcPts val="300"/>
              </a:spcBef>
              <a:spcAft>
                <a:spcPct val="0"/>
              </a:spcAft>
              <a:buClr>
                <a:srgbClr val="E60028"/>
              </a:buClr>
              <a:buSzPct val="100000"/>
              <a:buFont typeface="Wingdings"/>
              <a:buChar char="n"/>
              <a:defRPr/>
            </a:pPr>
            <a:r>
              <a:rPr lang="en-US" sz="900" kern="0" dirty="0" smtClean="0">
                <a:solidFill>
                  <a:srgbClr val="000000"/>
                </a:solidFill>
              </a:rPr>
              <a:t>49</a:t>
            </a:r>
            <a:r>
              <a:rPr lang="en-US" sz="900" kern="0" dirty="0">
                <a:solidFill>
                  <a:srgbClr val="000000"/>
                </a:solidFill>
              </a:rPr>
              <a:t>% owned by BRD, 51 % by SG</a:t>
            </a:r>
          </a:p>
          <a:p>
            <a:pPr marL="180000" indent="-180000" fontAlgn="base">
              <a:spcBef>
                <a:spcPts val="300"/>
              </a:spcBef>
              <a:spcAft>
                <a:spcPct val="0"/>
              </a:spcAft>
              <a:buClr>
                <a:srgbClr val="E60028"/>
              </a:buClr>
              <a:buSzPct val="100000"/>
              <a:buFont typeface="Wingdings"/>
              <a:buChar char="n"/>
              <a:defRPr/>
            </a:pPr>
            <a:r>
              <a:rPr lang="en-US" sz="900" kern="0" dirty="0" smtClean="0">
                <a:solidFill>
                  <a:srgbClr val="000000"/>
                </a:solidFill>
              </a:rPr>
              <a:t>3.4</a:t>
            </a:r>
            <a:r>
              <a:rPr lang="en-US" sz="900" kern="0" dirty="0">
                <a:solidFill>
                  <a:srgbClr val="000000"/>
                </a:solidFill>
              </a:rPr>
              <a:t>% MS </a:t>
            </a:r>
            <a:r>
              <a:rPr lang="en-US" sz="900" kern="0" dirty="0" smtClean="0">
                <a:solidFill>
                  <a:srgbClr val="000000"/>
                </a:solidFill>
              </a:rPr>
              <a:t>P2, </a:t>
            </a:r>
            <a:r>
              <a:rPr lang="en-US" sz="900" kern="0" dirty="0">
                <a:solidFill>
                  <a:srgbClr val="000000"/>
                </a:solidFill>
              </a:rPr>
              <a:t>5.3% MS </a:t>
            </a:r>
            <a:r>
              <a:rPr lang="en-US" sz="900" kern="0" dirty="0" smtClean="0">
                <a:solidFill>
                  <a:srgbClr val="000000"/>
                </a:solidFill>
              </a:rPr>
              <a:t>P3</a:t>
            </a:r>
            <a:endParaRPr lang="en-US" sz="900" kern="0" dirty="0">
              <a:solidFill>
                <a:srgbClr val="000000"/>
              </a:solidFill>
            </a:endParaRPr>
          </a:p>
        </p:txBody>
      </p:sp>
      <p:sp>
        <p:nvSpPr>
          <p:cNvPr id="42" name="TextBox 41"/>
          <p:cNvSpPr txBox="1"/>
          <p:nvPr/>
        </p:nvSpPr>
        <p:spPr>
          <a:xfrm>
            <a:off x="6114262" y="4526687"/>
            <a:ext cx="788767" cy="461665"/>
          </a:xfrm>
          <a:prstGeom prst="rect">
            <a:avLst/>
          </a:prstGeom>
          <a:noFill/>
        </p:spPr>
        <p:txBody>
          <a:bodyPr wrap="square" rtlCol="0">
            <a:spAutoFit/>
          </a:bodyPr>
          <a:lstStyle/>
          <a:p>
            <a:r>
              <a:rPr lang="en-US" sz="800" b="1" dirty="0" smtClean="0">
                <a:solidFill>
                  <a:srgbClr val="000000"/>
                </a:solidFill>
              </a:rPr>
              <a:t>BRD</a:t>
            </a:r>
          </a:p>
          <a:p>
            <a:r>
              <a:rPr lang="en-US" sz="800" b="1" dirty="0" smtClean="0">
                <a:solidFill>
                  <a:srgbClr val="000000"/>
                </a:solidFill>
              </a:rPr>
              <a:t>Life insurance</a:t>
            </a:r>
            <a:endParaRPr lang="en-US" sz="800" b="1" dirty="0">
              <a:solidFill>
                <a:srgbClr val="000000"/>
              </a:solidFill>
            </a:endParaRPr>
          </a:p>
        </p:txBody>
      </p:sp>
      <p:sp>
        <p:nvSpPr>
          <p:cNvPr id="43" name="TextBox 42"/>
          <p:cNvSpPr txBox="1"/>
          <p:nvPr/>
        </p:nvSpPr>
        <p:spPr>
          <a:xfrm>
            <a:off x="6125848" y="5098252"/>
            <a:ext cx="788767" cy="461665"/>
          </a:xfrm>
          <a:prstGeom prst="rect">
            <a:avLst/>
          </a:prstGeom>
          <a:noFill/>
        </p:spPr>
        <p:txBody>
          <a:bodyPr wrap="square" rtlCol="0">
            <a:spAutoFit/>
          </a:bodyPr>
          <a:lstStyle/>
          <a:p>
            <a:r>
              <a:rPr lang="en-US" sz="800" b="1" dirty="0" smtClean="0">
                <a:solidFill>
                  <a:srgbClr val="000000"/>
                </a:solidFill>
              </a:rPr>
              <a:t>BRD</a:t>
            </a:r>
          </a:p>
          <a:p>
            <a:r>
              <a:rPr lang="en-US" sz="800" b="1" dirty="0" smtClean="0">
                <a:solidFill>
                  <a:srgbClr val="000000"/>
                </a:solidFill>
              </a:rPr>
              <a:t>Pension Funds</a:t>
            </a:r>
            <a:endParaRPr lang="en-US" sz="800" b="1" dirty="0">
              <a:solidFill>
                <a:srgbClr val="000000"/>
              </a:solidFill>
            </a:endParaRPr>
          </a:p>
        </p:txBody>
      </p:sp>
      <p:sp>
        <p:nvSpPr>
          <p:cNvPr id="52" name="TextBox 51"/>
          <p:cNvSpPr txBox="1"/>
          <p:nvPr/>
        </p:nvSpPr>
        <p:spPr>
          <a:xfrm>
            <a:off x="295748" y="5824172"/>
            <a:ext cx="8344221" cy="230832"/>
          </a:xfrm>
          <a:prstGeom prst="rect">
            <a:avLst/>
          </a:prstGeom>
          <a:noFill/>
        </p:spPr>
        <p:txBody>
          <a:bodyPr wrap="square" rtlCol="0">
            <a:spAutoFit/>
          </a:bodyPr>
          <a:lstStyle/>
          <a:p>
            <a:r>
              <a:rPr lang="en-US" sz="900" i="1" dirty="0" smtClean="0">
                <a:solidFill>
                  <a:srgbClr val="000000"/>
                </a:solidFill>
                <a:cs typeface="Arial"/>
              </a:rPr>
              <a:t>Data as of Dec 2017, except: BRD Life insurance and BRD Pension Funds market shares at Sept-17; BRD Finance market share at June-17</a:t>
            </a:r>
            <a:endParaRPr lang="en-US" sz="900" i="1" dirty="0">
              <a:solidFill>
                <a:srgbClr val="000000"/>
              </a:solidFill>
              <a:cs typeface="Arial"/>
            </a:endParaRPr>
          </a:p>
        </p:txBody>
      </p:sp>
    </p:spTree>
    <p:extLst>
      <p:ext uri="{BB962C8B-B14F-4D97-AF65-F5344CB8AC3E}">
        <p14:creationId xmlns:p14="http://schemas.microsoft.com/office/powerpoint/2010/main" val="343015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98" y="93356"/>
            <a:ext cx="8593691" cy="553998"/>
          </a:xfrm>
        </p:spPr>
        <p:txBody>
          <a:bodyPr/>
          <a:lstStyle/>
          <a:p>
            <a:r>
              <a:rPr lang="en-US" sz="1800" b="1" dirty="0" smtClean="0"/>
              <a:t>positive developments in </a:t>
            </a:r>
            <a:r>
              <a:rPr lang="en-US" sz="1800" b="1" dirty="0"/>
              <a:t>the banking </a:t>
            </a:r>
            <a:r>
              <a:rPr lang="en-US" sz="1800" b="1" dirty="0" smtClean="0"/>
              <a:t>environment in the recent past, significant challenges and opportunities ahead</a:t>
            </a:r>
            <a:endParaRPr lang="en-US" sz="1800" b="1" dirty="0">
              <a:solidFill>
                <a:srgbClr val="E60028"/>
              </a:solidFill>
            </a:endParaRPr>
          </a:p>
        </p:txBody>
      </p:sp>
      <p:sp>
        <p:nvSpPr>
          <p:cNvPr id="73" name="Rectangle 72">
            <a:extLst>
              <a:ext uri="{FF2B5EF4-FFF2-40B4-BE49-F238E27FC236}">
                <a16:creationId xmlns:a16="http://schemas.microsoft.com/office/drawing/2014/main" id="{61860D9F-3986-45C7-AD46-11802FACF9A4}"/>
              </a:ext>
            </a:extLst>
          </p:cNvPr>
          <p:cNvSpPr>
            <a:spLocks/>
          </p:cNvSpPr>
          <p:nvPr/>
        </p:nvSpPr>
        <p:spPr>
          <a:xfrm>
            <a:off x="375176" y="1584449"/>
            <a:ext cx="3556807" cy="1000274"/>
          </a:xfrm>
          <a:prstGeom prst="rect">
            <a:avLst/>
          </a:prstGeom>
          <a:noFill/>
          <a:ln w="9525" cap="flat" cmpd="sng" algn="ctr">
            <a:noFill/>
            <a:prstDash val="solid"/>
          </a:ln>
          <a:effectLst/>
        </p:spPr>
        <p:txBody>
          <a:bodyPr wrap="square" lIns="0" tIns="0" rIns="0" bIns="0" rtlCol="0" anchor="t" anchorCtr="0">
            <a:spAutoFit/>
          </a:bodyPr>
          <a:lstStyle/>
          <a:p>
            <a:pPr marL="162000" lvl="1" indent="-162000">
              <a:lnSpc>
                <a:spcPts val="1100"/>
              </a:lnSpc>
              <a:spcBef>
                <a:spcPts val="600"/>
              </a:spcBef>
              <a:buSzPct val="100000"/>
              <a:buFont typeface="Wingdings" panose="05000000000000000000" pitchFamily="2" charset="2"/>
              <a:buChar char="§"/>
            </a:pPr>
            <a:r>
              <a:rPr lang="en-US" sz="1000" b="1" kern="0" dirty="0"/>
              <a:t>Strong and sustained GDP growth </a:t>
            </a:r>
            <a:r>
              <a:rPr lang="en-US" sz="1000" kern="0" dirty="0"/>
              <a:t>in the last years</a:t>
            </a:r>
          </a:p>
          <a:p>
            <a:pPr marL="162000" lvl="1" indent="-162000">
              <a:lnSpc>
                <a:spcPts val="1100"/>
              </a:lnSpc>
              <a:spcBef>
                <a:spcPts val="600"/>
              </a:spcBef>
              <a:buSzPct val="100000"/>
              <a:buFont typeface="Wingdings" panose="05000000000000000000" pitchFamily="2" charset="2"/>
              <a:buChar char="§"/>
            </a:pPr>
            <a:r>
              <a:rPr lang="en-US" sz="1000" b="1" kern="0" dirty="0"/>
              <a:t>Rising interest rates, </a:t>
            </a:r>
            <a:r>
              <a:rPr lang="en-US" sz="1000" kern="0" dirty="0"/>
              <a:t>driven by inflation and gradual withdrawal of ultra-accommodative monetary policies within the Eurozone</a:t>
            </a:r>
          </a:p>
          <a:p>
            <a:pPr marL="162000" lvl="1" indent="-162000">
              <a:lnSpc>
                <a:spcPts val="1100"/>
              </a:lnSpc>
              <a:spcBef>
                <a:spcPts val="600"/>
              </a:spcBef>
              <a:buSzPct val="100000"/>
              <a:buFont typeface="Wingdings" panose="05000000000000000000" pitchFamily="2" charset="2"/>
              <a:buChar char="§"/>
            </a:pPr>
            <a:r>
              <a:rPr lang="en-US" sz="1000" b="1" kern="0" dirty="0"/>
              <a:t>Low </a:t>
            </a:r>
            <a:r>
              <a:rPr lang="en-US" sz="1000" b="1" kern="0" dirty="0" smtClean="0"/>
              <a:t>unemployment, </a:t>
            </a:r>
            <a:r>
              <a:rPr lang="en-US" sz="1000" kern="0" dirty="0"/>
              <a:t>well below EU </a:t>
            </a:r>
            <a:r>
              <a:rPr lang="en-US" sz="1000" kern="0" dirty="0" smtClean="0"/>
              <a:t>average, with </a:t>
            </a:r>
            <a:r>
              <a:rPr lang="en-US" sz="1000" b="1" kern="0" dirty="0" smtClean="0"/>
              <a:t>sustained </a:t>
            </a:r>
            <a:r>
              <a:rPr lang="en-US" sz="1000" b="1" kern="0" dirty="0"/>
              <a:t>decreasing </a:t>
            </a:r>
            <a:r>
              <a:rPr lang="en-US" sz="1000" b="1" kern="0" dirty="0" smtClean="0"/>
              <a:t>trend </a:t>
            </a:r>
            <a:r>
              <a:rPr lang="en-US" sz="1000" kern="0" dirty="0" smtClean="0"/>
              <a:t>registered in the </a:t>
            </a:r>
            <a:r>
              <a:rPr lang="en-US" sz="1000" kern="0" dirty="0"/>
              <a:t>last years</a:t>
            </a:r>
          </a:p>
        </p:txBody>
      </p:sp>
      <p:sp>
        <p:nvSpPr>
          <p:cNvPr id="74" name="Rectangle 73">
            <a:extLst>
              <a:ext uri="{FF2B5EF4-FFF2-40B4-BE49-F238E27FC236}">
                <a16:creationId xmlns:a16="http://schemas.microsoft.com/office/drawing/2014/main" id="{61860D9F-3986-45C7-AD46-11802FACF9A4}"/>
              </a:ext>
            </a:extLst>
          </p:cNvPr>
          <p:cNvSpPr>
            <a:spLocks/>
          </p:cNvSpPr>
          <p:nvPr/>
        </p:nvSpPr>
        <p:spPr>
          <a:xfrm>
            <a:off x="5172074" y="1669958"/>
            <a:ext cx="3544413" cy="1000274"/>
          </a:xfrm>
          <a:prstGeom prst="rect">
            <a:avLst/>
          </a:prstGeom>
          <a:noFill/>
          <a:ln w="9525" cap="flat" cmpd="sng" algn="ctr">
            <a:noFill/>
            <a:prstDash val="solid"/>
          </a:ln>
          <a:effectLst/>
        </p:spPr>
        <p:txBody>
          <a:bodyPr wrap="square" lIns="0" tIns="0" rIns="0" bIns="0" rtlCol="0" anchor="t" anchorCtr="0">
            <a:spAutoFit/>
          </a:bodyPr>
          <a:lstStyle/>
          <a:p>
            <a:pPr marL="162000" lvl="1" indent="-162000">
              <a:lnSpc>
                <a:spcPts val="1100"/>
              </a:lnSpc>
              <a:spcBef>
                <a:spcPts val="600"/>
              </a:spcBef>
              <a:buSzPct val="100000"/>
              <a:buFont typeface="Wingdings" panose="05000000000000000000" pitchFamily="2" charset="2"/>
              <a:buChar char="§"/>
            </a:pPr>
            <a:r>
              <a:rPr lang="en-US" sz="1000" b="1" kern="0" dirty="0"/>
              <a:t>Unsustainable GDP growth </a:t>
            </a:r>
            <a:r>
              <a:rPr lang="en-US" sz="1000" kern="0" dirty="0"/>
              <a:t>in the mid-term – </a:t>
            </a:r>
            <a:r>
              <a:rPr lang="en-US" sz="1000" b="1" kern="0" dirty="0"/>
              <a:t>Economy </a:t>
            </a:r>
            <a:r>
              <a:rPr lang="en-US" sz="1000" kern="0" dirty="0"/>
              <a:t>fueled largely by </a:t>
            </a:r>
            <a:r>
              <a:rPr lang="en-US" sz="1000" b="1" kern="0" dirty="0"/>
              <a:t>private consumption boom </a:t>
            </a:r>
            <a:r>
              <a:rPr lang="en-US" sz="1000" kern="0" dirty="0"/>
              <a:t>and</a:t>
            </a:r>
            <a:r>
              <a:rPr lang="en-US" sz="1000" b="1" kern="0" dirty="0"/>
              <a:t> government-driven fiscal impulse</a:t>
            </a:r>
          </a:p>
          <a:p>
            <a:pPr marL="162000" lvl="1" indent="-162000">
              <a:lnSpc>
                <a:spcPts val="1100"/>
              </a:lnSpc>
              <a:spcBef>
                <a:spcPts val="600"/>
              </a:spcBef>
              <a:buSzPct val="100000"/>
              <a:buFont typeface="Wingdings" panose="05000000000000000000" pitchFamily="2" charset="2"/>
              <a:buChar char="§"/>
            </a:pPr>
            <a:r>
              <a:rPr lang="en-US" sz="1000" b="1" kern="0" dirty="0"/>
              <a:t>Wage growth </a:t>
            </a:r>
            <a:r>
              <a:rPr lang="en-US" sz="1000" kern="0" dirty="0"/>
              <a:t>outpacing productivity gains undermining external competitiveness in the </a:t>
            </a:r>
            <a:r>
              <a:rPr lang="en-US" sz="1000" kern="0" dirty="0" smtClean="0"/>
              <a:t>mid-term</a:t>
            </a:r>
          </a:p>
          <a:p>
            <a:pPr marL="162000" lvl="1" indent="-162000">
              <a:lnSpc>
                <a:spcPts val="1100"/>
              </a:lnSpc>
              <a:spcBef>
                <a:spcPts val="600"/>
              </a:spcBef>
              <a:buSzPct val="100000"/>
              <a:buFont typeface="Wingdings" panose="05000000000000000000" pitchFamily="2" charset="2"/>
              <a:buChar char="§"/>
            </a:pPr>
            <a:r>
              <a:rPr lang="en-US" sz="1000" kern="0" dirty="0" smtClean="0"/>
              <a:t>Very tight labor market</a:t>
            </a:r>
            <a:endParaRPr lang="en-US" sz="1000" kern="0" dirty="0"/>
          </a:p>
        </p:txBody>
      </p:sp>
      <p:sp>
        <p:nvSpPr>
          <p:cNvPr id="75" name="Subtitle"/>
          <p:cNvSpPr txBox="1">
            <a:spLocks/>
          </p:cNvSpPr>
          <p:nvPr/>
        </p:nvSpPr>
        <p:spPr>
          <a:xfrm>
            <a:off x="359810" y="945982"/>
            <a:ext cx="8531392" cy="221599"/>
          </a:xfrm>
          <a:prstGeom prst="rect">
            <a:avLst/>
          </a:prstGeom>
          <a:noFill/>
          <a:ln w="9525">
            <a:noFill/>
          </a:ln>
        </p:spPr>
        <p:txBody>
          <a:bodyPr vert="horz" wrap="square" lIns="0" tIns="0" rIns="0" bIns="0" rtlCol="0">
            <a:spAutoFit/>
          </a:bodyPr>
          <a:lstStyle/>
          <a:p>
            <a:pPr>
              <a:lnSpc>
                <a:spcPct val="90000"/>
              </a:lnSpc>
              <a:buClr>
                <a:schemeClr val="tx1"/>
              </a:buClr>
              <a:buSzPct val="100000"/>
            </a:pPr>
            <a:r>
              <a:rPr lang="en-US" sz="1600" b="0" dirty="0">
                <a:solidFill>
                  <a:schemeClr val="bg1">
                    <a:lumMod val="50000"/>
                  </a:schemeClr>
                </a:solidFill>
                <a:latin typeface="+mn-lt"/>
                <a:sym typeface="+mn-lt"/>
              </a:rPr>
              <a:t>Macro-context – Current opportunities and future challenges</a:t>
            </a:r>
          </a:p>
        </p:txBody>
      </p:sp>
      <p:cxnSp>
        <p:nvCxnSpPr>
          <p:cNvPr id="92" name="HorizontalLine24">
            <a:extLst>
              <a:ext uri="{FF2B5EF4-FFF2-40B4-BE49-F238E27FC236}">
                <a16:creationId xmlns:a16="http://schemas.microsoft.com/office/drawing/2014/main" id="{A8CCD4EE-7B16-41FD-88A7-AEF70C696A8A}"/>
              </a:ext>
            </a:extLst>
          </p:cNvPr>
          <p:cNvCxnSpPr>
            <a:cxnSpLocks/>
          </p:cNvCxnSpPr>
          <p:nvPr/>
        </p:nvCxnSpPr>
        <p:spPr>
          <a:xfrm>
            <a:off x="402418" y="2961323"/>
            <a:ext cx="8314070" cy="0"/>
          </a:xfrm>
          <a:prstGeom prst="line">
            <a:avLst/>
          </a:prstGeom>
          <a:ln w="9525" cmpd="sng">
            <a:solidFill>
              <a:schemeClr val="accent3"/>
            </a:solidFill>
            <a:prstDash val="dash"/>
          </a:ln>
          <a:effectLst/>
        </p:spPr>
        <p:style>
          <a:lnRef idx="1">
            <a:schemeClr val="accent1"/>
          </a:lnRef>
          <a:fillRef idx="0">
            <a:schemeClr val="accent1"/>
          </a:fillRef>
          <a:effectRef idx="0">
            <a:schemeClr val="accent1"/>
          </a:effectRef>
          <a:fontRef idx="minor">
            <a:schemeClr val="tx1"/>
          </a:fontRef>
        </p:style>
      </p:cxnSp>
      <p:grpSp>
        <p:nvGrpSpPr>
          <p:cNvPr id="123" name="Group 122"/>
          <p:cNvGrpSpPr/>
          <p:nvPr/>
        </p:nvGrpSpPr>
        <p:grpSpPr>
          <a:xfrm>
            <a:off x="4119842" y="1759702"/>
            <a:ext cx="823383" cy="586430"/>
            <a:chOff x="4139982" y="1605631"/>
            <a:chExt cx="823383" cy="586430"/>
          </a:xfrm>
        </p:grpSpPr>
        <p:grpSp>
          <p:nvGrpSpPr>
            <p:cNvPr id="124" name="Group 123"/>
            <p:cNvGrpSpPr/>
            <p:nvPr/>
          </p:nvGrpSpPr>
          <p:grpSpPr>
            <a:xfrm>
              <a:off x="4193938" y="1800404"/>
              <a:ext cx="715471" cy="391657"/>
              <a:chOff x="471577" y="1908125"/>
              <a:chExt cx="650428" cy="356052"/>
            </a:xfrm>
          </p:grpSpPr>
          <p:sp>
            <p:nvSpPr>
              <p:cNvPr id="126" name="Freeform 3"/>
              <p:cNvSpPr>
                <a:spLocks/>
              </p:cNvSpPr>
              <p:nvPr/>
            </p:nvSpPr>
            <p:spPr bwMode="auto">
              <a:xfrm>
                <a:off x="676457" y="1985450"/>
                <a:ext cx="238487" cy="175357"/>
              </a:xfrm>
              <a:custGeom>
                <a:avLst/>
                <a:gdLst/>
                <a:ahLst/>
                <a:cxnLst>
                  <a:cxn ang="0">
                    <a:pos x="24" y="2160"/>
                  </a:cxn>
                  <a:cxn ang="0">
                    <a:pos x="222" y="2346"/>
                  </a:cxn>
                  <a:cxn ang="0">
                    <a:pos x="342" y="2538"/>
                  </a:cxn>
                  <a:cxn ang="0">
                    <a:pos x="540" y="2652"/>
                  </a:cxn>
                  <a:cxn ang="0">
                    <a:pos x="726" y="2808"/>
                  </a:cxn>
                  <a:cxn ang="0">
                    <a:pos x="720" y="2964"/>
                  </a:cxn>
                  <a:cxn ang="0">
                    <a:pos x="918" y="3090"/>
                  </a:cxn>
                  <a:cxn ang="0">
                    <a:pos x="1176" y="3156"/>
                  </a:cxn>
                  <a:cxn ang="0">
                    <a:pos x="1386" y="3042"/>
                  </a:cxn>
                  <a:cxn ang="0">
                    <a:pos x="1314" y="3174"/>
                  </a:cxn>
                  <a:cxn ang="0">
                    <a:pos x="1560" y="3366"/>
                  </a:cxn>
                  <a:cxn ang="0">
                    <a:pos x="1590" y="3570"/>
                  </a:cxn>
                  <a:cxn ang="0">
                    <a:pos x="1938" y="3522"/>
                  </a:cxn>
                  <a:cxn ang="0">
                    <a:pos x="2232" y="3546"/>
                  </a:cxn>
                  <a:cxn ang="0">
                    <a:pos x="2496" y="3474"/>
                  </a:cxn>
                  <a:cxn ang="0">
                    <a:pos x="2802" y="3450"/>
                  </a:cxn>
                  <a:cxn ang="0">
                    <a:pos x="3084" y="3390"/>
                  </a:cxn>
                  <a:cxn ang="0">
                    <a:pos x="3270" y="3144"/>
                  </a:cxn>
                  <a:cxn ang="0">
                    <a:pos x="3606" y="2970"/>
                  </a:cxn>
                  <a:cxn ang="0">
                    <a:pos x="3912" y="2940"/>
                  </a:cxn>
                  <a:cxn ang="0">
                    <a:pos x="4212" y="2898"/>
                  </a:cxn>
                  <a:cxn ang="0">
                    <a:pos x="4524" y="3018"/>
                  </a:cxn>
                  <a:cxn ang="0">
                    <a:pos x="4578" y="2790"/>
                  </a:cxn>
                  <a:cxn ang="0">
                    <a:pos x="4506" y="2598"/>
                  </a:cxn>
                  <a:cxn ang="0">
                    <a:pos x="4632" y="2244"/>
                  </a:cxn>
                  <a:cxn ang="0">
                    <a:pos x="4890" y="1974"/>
                  </a:cxn>
                  <a:cxn ang="0">
                    <a:pos x="4806" y="1698"/>
                  </a:cxn>
                  <a:cxn ang="0">
                    <a:pos x="4488" y="1800"/>
                  </a:cxn>
                  <a:cxn ang="0">
                    <a:pos x="4374" y="1914"/>
                  </a:cxn>
                  <a:cxn ang="0">
                    <a:pos x="4044" y="1788"/>
                  </a:cxn>
                  <a:cxn ang="0">
                    <a:pos x="4002" y="1626"/>
                  </a:cxn>
                  <a:cxn ang="0">
                    <a:pos x="3930" y="1464"/>
                  </a:cxn>
                  <a:cxn ang="0">
                    <a:pos x="3900" y="1302"/>
                  </a:cxn>
                  <a:cxn ang="0">
                    <a:pos x="3912" y="1194"/>
                  </a:cxn>
                  <a:cxn ang="0">
                    <a:pos x="3894" y="1080"/>
                  </a:cxn>
                  <a:cxn ang="0">
                    <a:pos x="3840" y="924"/>
                  </a:cxn>
                  <a:cxn ang="0">
                    <a:pos x="3756" y="810"/>
                  </a:cxn>
                  <a:cxn ang="0">
                    <a:pos x="3702" y="732"/>
                  </a:cxn>
                  <a:cxn ang="0">
                    <a:pos x="3582" y="684"/>
                  </a:cxn>
                  <a:cxn ang="0">
                    <a:pos x="3510" y="582"/>
                  </a:cxn>
                  <a:cxn ang="0">
                    <a:pos x="3420" y="522"/>
                  </a:cxn>
                  <a:cxn ang="0">
                    <a:pos x="3330" y="432"/>
                  </a:cxn>
                  <a:cxn ang="0">
                    <a:pos x="3228" y="324"/>
                  </a:cxn>
                  <a:cxn ang="0">
                    <a:pos x="3156" y="198"/>
                  </a:cxn>
                  <a:cxn ang="0">
                    <a:pos x="3030" y="66"/>
                  </a:cxn>
                  <a:cxn ang="0">
                    <a:pos x="2898" y="0"/>
                  </a:cxn>
                  <a:cxn ang="0">
                    <a:pos x="2742" y="78"/>
                  </a:cxn>
                  <a:cxn ang="0">
                    <a:pos x="2592" y="276"/>
                  </a:cxn>
                  <a:cxn ang="0">
                    <a:pos x="2250" y="408"/>
                  </a:cxn>
                  <a:cxn ang="0">
                    <a:pos x="2028" y="522"/>
                  </a:cxn>
                  <a:cxn ang="0">
                    <a:pos x="1764" y="504"/>
                  </a:cxn>
                  <a:cxn ang="0">
                    <a:pos x="1494" y="498"/>
                  </a:cxn>
                  <a:cxn ang="0">
                    <a:pos x="1284" y="510"/>
                  </a:cxn>
                  <a:cxn ang="0">
                    <a:pos x="1104" y="558"/>
                  </a:cxn>
                  <a:cxn ang="0">
                    <a:pos x="966" y="762"/>
                  </a:cxn>
                  <a:cxn ang="0">
                    <a:pos x="786" y="894"/>
                  </a:cxn>
                  <a:cxn ang="0">
                    <a:pos x="702" y="1098"/>
                  </a:cxn>
                  <a:cxn ang="0">
                    <a:pos x="612" y="1344"/>
                  </a:cxn>
                  <a:cxn ang="0">
                    <a:pos x="546" y="1536"/>
                  </a:cxn>
                  <a:cxn ang="0">
                    <a:pos x="474" y="1692"/>
                  </a:cxn>
                  <a:cxn ang="0">
                    <a:pos x="438" y="1944"/>
                  </a:cxn>
                  <a:cxn ang="0">
                    <a:pos x="228" y="2046"/>
                  </a:cxn>
                </a:cxnLst>
                <a:rect l="0" t="0" r="r" b="b"/>
                <a:pathLst>
                  <a:path w="4896" h="3600">
                    <a:moveTo>
                      <a:pt x="222" y="2076"/>
                    </a:moveTo>
                    <a:lnTo>
                      <a:pt x="210" y="2082"/>
                    </a:lnTo>
                    <a:lnTo>
                      <a:pt x="210" y="2088"/>
                    </a:lnTo>
                    <a:lnTo>
                      <a:pt x="204" y="2088"/>
                    </a:lnTo>
                    <a:lnTo>
                      <a:pt x="198" y="2088"/>
                    </a:lnTo>
                    <a:lnTo>
                      <a:pt x="192" y="2094"/>
                    </a:lnTo>
                    <a:lnTo>
                      <a:pt x="192" y="2106"/>
                    </a:lnTo>
                    <a:lnTo>
                      <a:pt x="180" y="2106"/>
                    </a:lnTo>
                    <a:lnTo>
                      <a:pt x="174" y="2100"/>
                    </a:lnTo>
                    <a:lnTo>
                      <a:pt x="162" y="2094"/>
                    </a:lnTo>
                    <a:lnTo>
                      <a:pt x="150" y="2082"/>
                    </a:lnTo>
                    <a:lnTo>
                      <a:pt x="138" y="2076"/>
                    </a:lnTo>
                    <a:lnTo>
                      <a:pt x="114" y="2076"/>
                    </a:lnTo>
                    <a:lnTo>
                      <a:pt x="114" y="2088"/>
                    </a:lnTo>
                    <a:lnTo>
                      <a:pt x="108" y="2100"/>
                    </a:lnTo>
                    <a:lnTo>
                      <a:pt x="102" y="2106"/>
                    </a:lnTo>
                    <a:lnTo>
                      <a:pt x="96" y="2112"/>
                    </a:lnTo>
                    <a:lnTo>
                      <a:pt x="84" y="2112"/>
                    </a:lnTo>
                    <a:lnTo>
                      <a:pt x="78" y="2106"/>
                    </a:lnTo>
                    <a:lnTo>
                      <a:pt x="66" y="2106"/>
                    </a:lnTo>
                    <a:lnTo>
                      <a:pt x="48" y="2106"/>
                    </a:lnTo>
                    <a:lnTo>
                      <a:pt x="42" y="2100"/>
                    </a:lnTo>
                    <a:lnTo>
                      <a:pt x="30" y="2112"/>
                    </a:lnTo>
                    <a:lnTo>
                      <a:pt x="18" y="2118"/>
                    </a:lnTo>
                    <a:lnTo>
                      <a:pt x="6" y="2130"/>
                    </a:lnTo>
                    <a:lnTo>
                      <a:pt x="6" y="2136"/>
                    </a:lnTo>
                    <a:lnTo>
                      <a:pt x="0" y="2142"/>
                    </a:lnTo>
                    <a:lnTo>
                      <a:pt x="12" y="2142"/>
                    </a:lnTo>
                    <a:lnTo>
                      <a:pt x="6" y="2148"/>
                    </a:lnTo>
                    <a:lnTo>
                      <a:pt x="12" y="2154"/>
                    </a:lnTo>
                    <a:lnTo>
                      <a:pt x="24" y="2160"/>
                    </a:lnTo>
                    <a:lnTo>
                      <a:pt x="30" y="2172"/>
                    </a:lnTo>
                    <a:lnTo>
                      <a:pt x="36" y="2178"/>
                    </a:lnTo>
                    <a:lnTo>
                      <a:pt x="48" y="2190"/>
                    </a:lnTo>
                    <a:lnTo>
                      <a:pt x="48" y="2196"/>
                    </a:lnTo>
                    <a:lnTo>
                      <a:pt x="54" y="2202"/>
                    </a:lnTo>
                    <a:lnTo>
                      <a:pt x="60" y="2214"/>
                    </a:lnTo>
                    <a:lnTo>
                      <a:pt x="60" y="2226"/>
                    </a:lnTo>
                    <a:lnTo>
                      <a:pt x="60" y="2232"/>
                    </a:lnTo>
                    <a:lnTo>
                      <a:pt x="84" y="2244"/>
                    </a:lnTo>
                    <a:lnTo>
                      <a:pt x="102" y="2238"/>
                    </a:lnTo>
                    <a:lnTo>
                      <a:pt x="108" y="2244"/>
                    </a:lnTo>
                    <a:lnTo>
                      <a:pt x="108" y="2238"/>
                    </a:lnTo>
                    <a:lnTo>
                      <a:pt x="114" y="2244"/>
                    </a:lnTo>
                    <a:lnTo>
                      <a:pt x="120" y="2250"/>
                    </a:lnTo>
                    <a:lnTo>
                      <a:pt x="126" y="2256"/>
                    </a:lnTo>
                    <a:lnTo>
                      <a:pt x="132" y="2262"/>
                    </a:lnTo>
                    <a:lnTo>
                      <a:pt x="132" y="2268"/>
                    </a:lnTo>
                    <a:lnTo>
                      <a:pt x="138" y="2280"/>
                    </a:lnTo>
                    <a:lnTo>
                      <a:pt x="150" y="2292"/>
                    </a:lnTo>
                    <a:lnTo>
                      <a:pt x="156" y="2286"/>
                    </a:lnTo>
                    <a:lnTo>
                      <a:pt x="162" y="2280"/>
                    </a:lnTo>
                    <a:lnTo>
                      <a:pt x="174" y="2274"/>
                    </a:lnTo>
                    <a:lnTo>
                      <a:pt x="180" y="2286"/>
                    </a:lnTo>
                    <a:lnTo>
                      <a:pt x="180" y="2298"/>
                    </a:lnTo>
                    <a:lnTo>
                      <a:pt x="186" y="2304"/>
                    </a:lnTo>
                    <a:lnTo>
                      <a:pt x="192" y="2304"/>
                    </a:lnTo>
                    <a:lnTo>
                      <a:pt x="204" y="2304"/>
                    </a:lnTo>
                    <a:lnTo>
                      <a:pt x="210" y="2316"/>
                    </a:lnTo>
                    <a:lnTo>
                      <a:pt x="216" y="2316"/>
                    </a:lnTo>
                    <a:lnTo>
                      <a:pt x="228" y="2322"/>
                    </a:lnTo>
                    <a:lnTo>
                      <a:pt x="222" y="2346"/>
                    </a:lnTo>
                    <a:lnTo>
                      <a:pt x="228" y="2352"/>
                    </a:lnTo>
                    <a:lnTo>
                      <a:pt x="240" y="2352"/>
                    </a:lnTo>
                    <a:lnTo>
                      <a:pt x="246" y="2358"/>
                    </a:lnTo>
                    <a:lnTo>
                      <a:pt x="252" y="2364"/>
                    </a:lnTo>
                    <a:lnTo>
                      <a:pt x="258" y="2376"/>
                    </a:lnTo>
                    <a:lnTo>
                      <a:pt x="264" y="2376"/>
                    </a:lnTo>
                    <a:lnTo>
                      <a:pt x="270" y="2376"/>
                    </a:lnTo>
                    <a:lnTo>
                      <a:pt x="282" y="2370"/>
                    </a:lnTo>
                    <a:lnTo>
                      <a:pt x="294" y="2370"/>
                    </a:lnTo>
                    <a:lnTo>
                      <a:pt x="294" y="2364"/>
                    </a:lnTo>
                    <a:lnTo>
                      <a:pt x="294" y="2352"/>
                    </a:lnTo>
                    <a:lnTo>
                      <a:pt x="306" y="2352"/>
                    </a:lnTo>
                    <a:lnTo>
                      <a:pt x="318" y="2358"/>
                    </a:lnTo>
                    <a:lnTo>
                      <a:pt x="318" y="2364"/>
                    </a:lnTo>
                    <a:lnTo>
                      <a:pt x="312" y="2370"/>
                    </a:lnTo>
                    <a:lnTo>
                      <a:pt x="312" y="2382"/>
                    </a:lnTo>
                    <a:lnTo>
                      <a:pt x="312" y="2400"/>
                    </a:lnTo>
                    <a:lnTo>
                      <a:pt x="312" y="2412"/>
                    </a:lnTo>
                    <a:lnTo>
                      <a:pt x="318" y="2430"/>
                    </a:lnTo>
                    <a:lnTo>
                      <a:pt x="318" y="2442"/>
                    </a:lnTo>
                    <a:lnTo>
                      <a:pt x="318" y="2454"/>
                    </a:lnTo>
                    <a:lnTo>
                      <a:pt x="312" y="2460"/>
                    </a:lnTo>
                    <a:lnTo>
                      <a:pt x="312" y="2472"/>
                    </a:lnTo>
                    <a:lnTo>
                      <a:pt x="306" y="2478"/>
                    </a:lnTo>
                    <a:lnTo>
                      <a:pt x="312" y="2484"/>
                    </a:lnTo>
                    <a:lnTo>
                      <a:pt x="312" y="2496"/>
                    </a:lnTo>
                    <a:lnTo>
                      <a:pt x="318" y="2496"/>
                    </a:lnTo>
                    <a:lnTo>
                      <a:pt x="330" y="2496"/>
                    </a:lnTo>
                    <a:lnTo>
                      <a:pt x="336" y="2508"/>
                    </a:lnTo>
                    <a:lnTo>
                      <a:pt x="348" y="2526"/>
                    </a:lnTo>
                    <a:lnTo>
                      <a:pt x="342" y="2538"/>
                    </a:lnTo>
                    <a:lnTo>
                      <a:pt x="336" y="2544"/>
                    </a:lnTo>
                    <a:lnTo>
                      <a:pt x="330" y="2550"/>
                    </a:lnTo>
                    <a:lnTo>
                      <a:pt x="324" y="2556"/>
                    </a:lnTo>
                    <a:lnTo>
                      <a:pt x="324" y="2568"/>
                    </a:lnTo>
                    <a:lnTo>
                      <a:pt x="324" y="2574"/>
                    </a:lnTo>
                    <a:lnTo>
                      <a:pt x="336" y="2568"/>
                    </a:lnTo>
                    <a:lnTo>
                      <a:pt x="354" y="2568"/>
                    </a:lnTo>
                    <a:lnTo>
                      <a:pt x="360" y="2568"/>
                    </a:lnTo>
                    <a:lnTo>
                      <a:pt x="372" y="2574"/>
                    </a:lnTo>
                    <a:lnTo>
                      <a:pt x="372" y="2580"/>
                    </a:lnTo>
                    <a:lnTo>
                      <a:pt x="378" y="2586"/>
                    </a:lnTo>
                    <a:lnTo>
                      <a:pt x="378" y="2598"/>
                    </a:lnTo>
                    <a:lnTo>
                      <a:pt x="378" y="2604"/>
                    </a:lnTo>
                    <a:lnTo>
                      <a:pt x="390" y="2604"/>
                    </a:lnTo>
                    <a:lnTo>
                      <a:pt x="408" y="2604"/>
                    </a:lnTo>
                    <a:lnTo>
                      <a:pt x="414" y="2616"/>
                    </a:lnTo>
                    <a:lnTo>
                      <a:pt x="414" y="2622"/>
                    </a:lnTo>
                    <a:lnTo>
                      <a:pt x="426" y="2628"/>
                    </a:lnTo>
                    <a:lnTo>
                      <a:pt x="426" y="2634"/>
                    </a:lnTo>
                    <a:lnTo>
                      <a:pt x="432" y="2640"/>
                    </a:lnTo>
                    <a:lnTo>
                      <a:pt x="444" y="2646"/>
                    </a:lnTo>
                    <a:lnTo>
                      <a:pt x="462" y="2652"/>
                    </a:lnTo>
                    <a:lnTo>
                      <a:pt x="468" y="2658"/>
                    </a:lnTo>
                    <a:lnTo>
                      <a:pt x="474" y="2658"/>
                    </a:lnTo>
                    <a:lnTo>
                      <a:pt x="486" y="2652"/>
                    </a:lnTo>
                    <a:lnTo>
                      <a:pt x="492" y="2664"/>
                    </a:lnTo>
                    <a:lnTo>
                      <a:pt x="504" y="2664"/>
                    </a:lnTo>
                    <a:lnTo>
                      <a:pt x="516" y="2676"/>
                    </a:lnTo>
                    <a:lnTo>
                      <a:pt x="528" y="2670"/>
                    </a:lnTo>
                    <a:lnTo>
                      <a:pt x="534" y="2658"/>
                    </a:lnTo>
                    <a:lnTo>
                      <a:pt x="540" y="2652"/>
                    </a:lnTo>
                    <a:lnTo>
                      <a:pt x="546" y="2652"/>
                    </a:lnTo>
                    <a:lnTo>
                      <a:pt x="552" y="2658"/>
                    </a:lnTo>
                    <a:lnTo>
                      <a:pt x="558" y="2670"/>
                    </a:lnTo>
                    <a:lnTo>
                      <a:pt x="564" y="2676"/>
                    </a:lnTo>
                    <a:lnTo>
                      <a:pt x="564" y="2682"/>
                    </a:lnTo>
                    <a:lnTo>
                      <a:pt x="570" y="2694"/>
                    </a:lnTo>
                    <a:lnTo>
                      <a:pt x="588" y="2700"/>
                    </a:lnTo>
                    <a:lnTo>
                      <a:pt x="600" y="2706"/>
                    </a:lnTo>
                    <a:lnTo>
                      <a:pt x="612" y="2706"/>
                    </a:lnTo>
                    <a:lnTo>
                      <a:pt x="618" y="2700"/>
                    </a:lnTo>
                    <a:lnTo>
                      <a:pt x="630" y="2700"/>
                    </a:lnTo>
                    <a:lnTo>
                      <a:pt x="642" y="2700"/>
                    </a:lnTo>
                    <a:lnTo>
                      <a:pt x="654" y="2706"/>
                    </a:lnTo>
                    <a:lnTo>
                      <a:pt x="660" y="2706"/>
                    </a:lnTo>
                    <a:lnTo>
                      <a:pt x="666" y="2706"/>
                    </a:lnTo>
                    <a:lnTo>
                      <a:pt x="678" y="2706"/>
                    </a:lnTo>
                    <a:lnTo>
                      <a:pt x="690" y="2712"/>
                    </a:lnTo>
                    <a:lnTo>
                      <a:pt x="702" y="2718"/>
                    </a:lnTo>
                    <a:lnTo>
                      <a:pt x="708" y="2718"/>
                    </a:lnTo>
                    <a:lnTo>
                      <a:pt x="720" y="2718"/>
                    </a:lnTo>
                    <a:lnTo>
                      <a:pt x="726" y="2730"/>
                    </a:lnTo>
                    <a:lnTo>
                      <a:pt x="732" y="2730"/>
                    </a:lnTo>
                    <a:lnTo>
                      <a:pt x="738" y="2736"/>
                    </a:lnTo>
                    <a:lnTo>
                      <a:pt x="744" y="2748"/>
                    </a:lnTo>
                    <a:lnTo>
                      <a:pt x="750" y="2754"/>
                    </a:lnTo>
                    <a:lnTo>
                      <a:pt x="744" y="2760"/>
                    </a:lnTo>
                    <a:lnTo>
                      <a:pt x="732" y="2766"/>
                    </a:lnTo>
                    <a:lnTo>
                      <a:pt x="726" y="2772"/>
                    </a:lnTo>
                    <a:lnTo>
                      <a:pt x="726" y="2778"/>
                    </a:lnTo>
                    <a:lnTo>
                      <a:pt x="732" y="2796"/>
                    </a:lnTo>
                    <a:lnTo>
                      <a:pt x="726" y="2808"/>
                    </a:lnTo>
                    <a:lnTo>
                      <a:pt x="720" y="2820"/>
                    </a:lnTo>
                    <a:lnTo>
                      <a:pt x="720" y="2826"/>
                    </a:lnTo>
                    <a:lnTo>
                      <a:pt x="720" y="2832"/>
                    </a:lnTo>
                    <a:lnTo>
                      <a:pt x="714" y="2838"/>
                    </a:lnTo>
                    <a:lnTo>
                      <a:pt x="708" y="2838"/>
                    </a:lnTo>
                    <a:lnTo>
                      <a:pt x="696" y="2844"/>
                    </a:lnTo>
                    <a:lnTo>
                      <a:pt x="684" y="2850"/>
                    </a:lnTo>
                    <a:lnTo>
                      <a:pt x="678" y="2856"/>
                    </a:lnTo>
                    <a:lnTo>
                      <a:pt x="690" y="2862"/>
                    </a:lnTo>
                    <a:lnTo>
                      <a:pt x="696" y="2874"/>
                    </a:lnTo>
                    <a:lnTo>
                      <a:pt x="702" y="2880"/>
                    </a:lnTo>
                    <a:lnTo>
                      <a:pt x="708" y="2886"/>
                    </a:lnTo>
                    <a:lnTo>
                      <a:pt x="714" y="2898"/>
                    </a:lnTo>
                    <a:lnTo>
                      <a:pt x="726" y="2898"/>
                    </a:lnTo>
                    <a:lnTo>
                      <a:pt x="738" y="2892"/>
                    </a:lnTo>
                    <a:lnTo>
                      <a:pt x="750" y="2898"/>
                    </a:lnTo>
                    <a:lnTo>
                      <a:pt x="762" y="2904"/>
                    </a:lnTo>
                    <a:lnTo>
                      <a:pt x="774" y="2904"/>
                    </a:lnTo>
                    <a:lnTo>
                      <a:pt x="780" y="2904"/>
                    </a:lnTo>
                    <a:lnTo>
                      <a:pt x="786" y="2910"/>
                    </a:lnTo>
                    <a:lnTo>
                      <a:pt x="786" y="2916"/>
                    </a:lnTo>
                    <a:lnTo>
                      <a:pt x="792" y="2928"/>
                    </a:lnTo>
                    <a:lnTo>
                      <a:pt x="792" y="2934"/>
                    </a:lnTo>
                    <a:lnTo>
                      <a:pt x="786" y="2940"/>
                    </a:lnTo>
                    <a:lnTo>
                      <a:pt x="780" y="2946"/>
                    </a:lnTo>
                    <a:lnTo>
                      <a:pt x="774" y="2946"/>
                    </a:lnTo>
                    <a:lnTo>
                      <a:pt x="768" y="2952"/>
                    </a:lnTo>
                    <a:lnTo>
                      <a:pt x="756" y="2958"/>
                    </a:lnTo>
                    <a:lnTo>
                      <a:pt x="744" y="2964"/>
                    </a:lnTo>
                    <a:lnTo>
                      <a:pt x="738" y="2964"/>
                    </a:lnTo>
                    <a:lnTo>
                      <a:pt x="720" y="2964"/>
                    </a:lnTo>
                    <a:lnTo>
                      <a:pt x="714" y="2964"/>
                    </a:lnTo>
                    <a:lnTo>
                      <a:pt x="702" y="2970"/>
                    </a:lnTo>
                    <a:lnTo>
                      <a:pt x="696" y="2982"/>
                    </a:lnTo>
                    <a:lnTo>
                      <a:pt x="696" y="2994"/>
                    </a:lnTo>
                    <a:lnTo>
                      <a:pt x="702" y="3000"/>
                    </a:lnTo>
                    <a:lnTo>
                      <a:pt x="714" y="3012"/>
                    </a:lnTo>
                    <a:lnTo>
                      <a:pt x="720" y="3018"/>
                    </a:lnTo>
                    <a:lnTo>
                      <a:pt x="726" y="3030"/>
                    </a:lnTo>
                    <a:lnTo>
                      <a:pt x="732" y="3030"/>
                    </a:lnTo>
                    <a:lnTo>
                      <a:pt x="744" y="3030"/>
                    </a:lnTo>
                    <a:lnTo>
                      <a:pt x="756" y="3030"/>
                    </a:lnTo>
                    <a:lnTo>
                      <a:pt x="768" y="3030"/>
                    </a:lnTo>
                    <a:lnTo>
                      <a:pt x="780" y="3024"/>
                    </a:lnTo>
                    <a:lnTo>
                      <a:pt x="792" y="3024"/>
                    </a:lnTo>
                    <a:lnTo>
                      <a:pt x="804" y="3018"/>
                    </a:lnTo>
                    <a:lnTo>
                      <a:pt x="816" y="3024"/>
                    </a:lnTo>
                    <a:lnTo>
                      <a:pt x="828" y="3024"/>
                    </a:lnTo>
                    <a:lnTo>
                      <a:pt x="828" y="3030"/>
                    </a:lnTo>
                    <a:lnTo>
                      <a:pt x="834" y="3042"/>
                    </a:lnTo>
                    <a:lnTo>
                      <a:pt x="840" y="3048"/>
                    </a:lnTo>
                    <a:lnTo>
                      <a:pt x="840" y="3054"/>
                    </a:lnTo>
                    <a:lnTo>
                      <a:pt x="846" y="3066"/>
                    </a:lnTo>
                    <a:lnTo>
                      <a:pt x="846" y="3078"/>
                    </a:lnTo>
                    <a:lnTo>
                      <a:pt x="852" y="3090"/>
                    </a:lnTo>
                    <a:lnTo>
                      <a:pt x="852" y="3096"/>
                    </a:lnTo>
                    <a:lnTo>
                      <a:pt x="864" y="3096"/>
                    </a:lnTo>
                    <a:lnTo>
                      <a:pt x="876" y="3090"/>
                    </a:lnTo>
                    <a:lnTo>
                      <a:pt x="888" y="3090"/>
                    </a:lnTo>
                    <a:lnTo>
                      <a:pt x="900" y="3090"/>
                    </a:lnTo>
                    <a:lnTo>
                      <a:pt x="906" y="3096"/>
                    </a:lnTo>
                    <a:lnTo>
                      <a:pt x="918" y="3090"/>
                    </a:lnTo>
                    <a:lnTo>
                      <a:pt x="930" y="3084"/>
                    </a:lnTo>
                    <a:lnTo>
                      <a:pt x="942" y="3078"/>
                    </a:lnTo>
                    <a:lnTo>
                      <a:pt x="954" y="3084"/>
                    </a:lnTo>
                    <a:lnTo>
                      <a:pt x="960" y="3084"/>
                    </a:lnTo>
                    <a:lnTo>
                      <a:pt x="978" y="3084"/>
                    </a:lnTo>
                    <a:lnTo>
                      <a:pt x="984" y="3084"/>
                    </a:lnTo>
                    <a:lnTo>
                      <a:pt x="990" y="3084"/>
                    </a:lnTo>
                    <a:lnTo>
                      <a:pt x="996" y="3090"/>
                    </a:lnTo>
                    <a:lnTo>
                      <a:pt x="1002" y="3084"/>
                    </a:lnTo>
                    <a:lnTo>
                      <a:pt x="1014" y="3084"/>
                    </a:lnTo>
                    <a:lnTo>
                      <a:pt x="1026" y="3084"/>
                    </a:lnTo>
                    <a:lnTo>
                      <a:pt x="1038" y="3084"/>
                    </a:lnTo>
                    <a:lnTo>
                      <a:pt x="1050" y="3084"/>
                    </a:lnTo>
                    <a:lnTo>
                      <a:pt x="1056" y="3096"/>
                    </a:lnTo>
                    <a:lnTo>
                      <a:pt x="1062" y="3102"/>
                    </a:lnTo>
                    <a:lnTo>
                      <a:pt x="1074" y="3114"/>
                    </a:lnTo>
                    <a:lnTo>
                      <a:pt x="1074" y="3120"/>
                    </a:lnTo>
                    <a:lnTo>
                      <a:pt x="1080" y="3132"/>
                    </a:lnTo>
                    <a:lnTo>
                      <a:pt x="1080" y="3144"/>
                    </a:lnTo>
                    <a:lnTo>
                      <a:pt x="1092" y="3150"/>
                    </a:lnTo>
                    <a:lnTo>
                      <a:pt x="1104" y="3156"/>
                    </a:lnTo>
                    <a:lnTo>
                      <a:pt x="1104" y="3162"/>
                    </a:lnTo>
                    <a:lnTo>
                      <a:pt x="1110" y="3168"/>
                    </a:lnTo>
                    <a:lnTo>
                      <a:pt x="1116" y="3180"/>
                    </a:lnTo>
                    <a:lnTo>
                      <a:pt x="1128" y="3186"/>
                    </a:lnTo>
                    <a:lnTo>
                      <a:pt x="1134" y="3186"/>
                    </a:lnTo>
                    <a:lnTo>
                      <a:pt x="1146" y="3192"/>
                    </a:lnTo>
                    <a:lnTo>
                      <a:pt x="1158" y="3186"/>
                    </a:lnTo>
                    <a:lnTo>
                      <a:pt x="1170" y="3180"/>
                    </a:lnTo>
                    <a:lnTo>
                      <a:pt x="1170" y="3168"/>
                    </a:lnTo>
                    <a:lnTo>
                      <a:pt x="1176" y="3156"/>
                    </a:lnTo>
                    <a:lnTo>
                      <a:pt x="1176" y="3144"/>
                    </a:lnTo>
                    <a:lnTo>
                      <a:pt x="1176" y="3126"/>
                    </a:lnTo>
                    <a:lnTo>
                      <a:pt x="1182" y="3120"/>
                    </a:lnTo>
                    <a:lnTo>
                      <a:pt x="1188" y="3108"/>
                    </a:lnTo>
                    <a:lnTo>
                      <a:pt x="1194" y="3096"/>
                    </a:lnTo>
                    <a:lnTo>
                      <a:pt x="1194" y="3078"/>
                    </a:lnTo>
                    <a:lnTo>
                      <a:pt x="1200" y="3066"/>
                    </a:lnTo>
                    <a:lnTo>
                      <a:pt x="1206" y="3054"/>
                    </a:lnTo>
                    <a:lnTo>
                      <a:pt x="1206" y="3042"/>
                    </a:lnTo>
                    <a:lnTo>
                      <a:pt x="1206" y="3036"/>
                    </a:lnTo>
                    <a:lnTo>
                      <a:pt x="1212" y="3030"/>
                    </a:lnTo>
                    <a:lnTo>
                      <a:pt x="1224" y="3024"/>
                    </a:lnTo>
                    <a:lnTo>
                      <a:pt x="1236" y="3018"/>
                    </a:lnTo>
                    <a:lnTo>
                      <a:pt x="1248" y="3012"/>
                    </a:lnTo>
                    <a:lnTo>
                      <a:pt x="1254" y="3006"/>
                    </a:lnTo>
                    <a:lnTo>
                      <a:pt x="1254" y="3000"/>
                    </a:lnTo>
                    <a:lnTo>
                      <a:pt x="1260" y="2994"/>
                    </a:lnTo>
                    <a:lnTo>
                      <a:pt x="1272" y="2988"/>
                    </a:lnTo>
                    <a:lnTo>
                      <a:pt x="1278" y="2982"/>
                    </a:lnTo>
                    <a:lnTo>
                      <a:pt x="1284" y="2988"/>
                    </a:lnTo>
                    <a:lnTo>
                      <a:pt x="1296" y="2994"/>
                    </a:lnTo>
                    <a:lnTo>
                      <a:pt x="1308" y="3000"/>
                    </a:lnTo>
                    <a:lnTo>
                      <a:pt x="1320" y="3006"/>
                    </a:lnTo>
                    <a:lnTo>
                      <a:pt x="1326" y="3012"/>
                    </a:lnTo>
                    <a:lnTo>
                      <a:pt x="1338" y="3018"/>
                    </a:lnTo>
                    <a:lnTo>
                      <a:pt x="1344" y="3024"/>
                    </a:lnTo>
                    <a:lnTo>
                      <a:pt x="1356" y="3036"/>
                    </a:lnTo>
                    <a:lnTo>
                      <a:pt x="1362" y="3036"/>
                    </a:lnTo>
                    <a:lnTo>
                      <a:pt x="1368" y="3036"/>
                    </a:lnTo>
                    <a:lnTo>
                      <a:pt x="1374" y="3042"/>
                    </a:lnTo>
                    <a:lnTo>
                      <a:pt x="1386" y="3042"/>
                    </a:lnTo>
                    <a:lnTo>
                      <a:pt x="1392" y="3036"/>
                    </a:lnTo>
                    <a:lnTo>
                      <a:pt x="1404" y="3036"/>
                    </a:lnTo>
                    <a:lnTo>
                      <a:pt x="1416" y="3036"/>
                    </a:lnTo>
                    <a:lnTo>
                      <a:pt x="1422" y="3042"/>
                    </a:lnTo>
                    <a:lnTo>
                      <a:pt x="1428" y="3048"/>
                    </a:lnTo>
                    <a:lnTo>
                      <a:pt x="1440" y="3054"/>
                    </a:lnTo>
                    <a:lnTo>
                      <a:pt x="1446" y="3060"/>
                    </a:lnTo>
                    <a:lnTo>
                      <a:pt x="1452" y="3072"/>
                    </a:lnTo>
                    <a:lnTo>
                      <a:pt x="1458" y="3078"/>
                    </a:lnTo>
                    <a:lnTo>
                      <a:pt x="1458" y="3084"/>
                    </a:lnTo>
                    <a:lnTo>
                      <a:pt x="1452" y="3096"/>
                    </a:lnTo>
                    <a:lnTo>
                      <a:pt x="1446" y="3102"/>
                    </a:lnTo>
                    <a:lnTo>
                      <a:pt x="1434" y="3108"/>
                    </a:lnTo>
                    <a:lnTo>
                      <a:pt x="1428" y="3108"/>
                    </a:lnTo>
                    <a:lnTo>
                      <a:pt x="1416" y="3102"/>
                    </a:lnTo>
                    <a:lnTo>
                      <a:pt x="1410" y="3102"/>
                    </a:lnTo>
                    <a:lnTo>
                      <a:pt x="1398" y="3096"/>
                    </a:lnTo>
                    <a:lnTo>
                      <a:pt x="1392" y="3090"/>
                    </a:lnTo>
                    <a:lnTo>
                      <a:pt x="1386" y="3084"/>
                    </a:lnTo>
                    <a:lnTo>
                      <a:pt x="1374" y="3090"/>
                    </a:lnTo>
                    <a:lnTo>
                      <a:pt x="1362" y="3096"/>
                    </a:lnTo>
                    <a:lnTo>
                      <a:pt x="1356" y="3108"/>
                    </a:lnTo>
                    <a:lnTo>
                      <a:pt x="1356" y="3120"/>
                    </a:lnTo>
                    <a:lnTo>
                      <a:pt x="1362" y="3132"/>
                    </a:lnTo>
                    <a:lnTo>
                      <a:pt x="1362" y="3144"/>
                    </a:lnTo>
                    <a:lnTo>
                      <a:pt x="1350" y="3150"/>
                    </a:lnTo>
                    <a:lnTo>
                      <a:pt x="1338" y="3156"/>
                    </a:lnTo>
                    <a:lnTo>
                      <a:pt x="1332" y="3156"/>
                    </a:lnTo>
                    <a:lnTo>
                      <a:pt x="1320" y="3150"/>
                    </a:lnTo>
                    <a:lnTo>
                      <a:pt x="1314" y="3156"/>
                    </a:lnTo>
                    <a:lnTo>
                      <a:pt x="1314" y="3174"/>
                    </a:lnTo>
                    <a:lnTo>
                      <a:pt x="1320" y="3180"/>
                    </a:lnTo>
                    <a:lnTo>
                      <a:pt x="1326" y="3186"/>
                    </a:lnTo>
                    <a:lnTo>
                      <a:pt x="1338" y="3192"/>
                    </a:lnTo>
                    <a:lnTo>
                      <a:pt x="1344" y="3204"/>
                    </a:lnTo>
                    <a:lnTo>
                      <a:pt x="1344" y="3216"/>
                    </a:lnTo>
                    <a:lnTo>
                      <a:pt x="1350" y="3228"/>
                    </a:lnTo>
                    <a:lnTo>
                      <a:pt x="1356" y="3234"/>
                    </a:lnTo>
                    <a:lnTo>
                      <a:pt x="1362" y="3246"/>
                    </a:lnTo>
                    <a:lnTo>
                      <a:pt x="1374" y="3264"/>
                    </a:lnTo>
                    <a:lnTo>
                      <a:pt x="1386" y="3270"/>
                    </a:lnTo>
                    <a:lnTo>
                      <a:pt x="1398" y="3276"/>
                    </a:lnTo>
                    <a:lnTo>
                      <a:pt x="1404" y="3276"/>
                    </a:lnTo>
                    <a:lnTo>
                      <a:pt x="1416" y="3276"/>
                    </a:lnTo>
                    <a:lnTo>
                      <a:pt x="1428" y="3276"/>
                    </a:lnTo>
                    <a:lnTo>
                      <a:pt x="1440" y="3270"/>
                    </a:lnTo>
                    <a:lnTo>
                      <a:pt x="1446" y="3276"/>
                    </a:lnTo>
                    <a:lnTo>
                      <a:pt x="1452" y="3282"/>
                    </a:lnTo>
                    <a:lnTo>
                      <a:pt x="1452" y="3294"/>
                    </a:lnTo>
                    <a:lnTo>
                      <a:pt x="1458" y="3306"/>
                    </a:lnTo>
                    <a:lnTo>
                      <a:pt x="1452" y="3312"/>
                    </a:lnTo>
                    <a:lnTo>
                      <a:pt x="1452" y="3318"/>
                    </a:lnTo>
                    <a:lnTo>
                      <a:pt x="1458" y="3330"/>
                    </a:lnTo>
                    <a:lnTo>
                      <a:pt x="1464" y="3330"/>
                    </a:lnTo>
                    <a:lnTo>
                      <a:pt x="1476" y="3330"/>
                    </a:lnTo>
                    <a:lnTo>
                      <a:pt x="1488" y="3330"/>
                    </a:lnTo>
                    <a:lnTo>
                      <a:pt x="1500" y="3336"/>
                    </a:lnTo>
                    <a:lnTo>
                      <a:pt x="1506" y="3342"/>
                    </a:lnTo>
                    <a:lnTo>
                      <a:pt x="1518" y="3354"/>
                    </a:lnTo>
                    <a:lnTo>
                      <a:pt x="1530" y="3354"/>
                    </a:lnTo>
                    <a:lnTo>
                      <a:pt x="1542" y="3360"/>
                    </a:lnTo>
                    <a:lnTo>
                      <a:pt x="1560" y="3366"/>
                    </a:lnTo>
                    <a:lnTo>
                      <a:pt x="1572" y="3366"/>
                    </a:lnTo>
                    <a:lnTo>
                      <a:pt x="1578" y="3372"/>
                    </a:lnTo>
                    <a:lnTo>
                      <a:pt x="1584" y="3378"/>
                    </a:lnTo>
                    <a:lnTo>
                      <a:pt x="1596" y="3384"/>
                    </a:lnTo>
                    <a:lnTo>
                      <a:pt x="1602" y="3384"/>
                    </a:lnTo>
                    <a:lnTo>
                      <a:pt x="1608" y="3384"/>
                    </a:lnTo>
                    <a:lnTo>
                      <a:pt x="1620" y="3384"/>
                    </a:lnTo>
                    <a:lnTo>
                      <a:pt x="1632" y="3384"/>
                    </a:lnTo>
                    <a:lnTo>
                      <a:pt x="1638" y="3384"/>
                    </a:lnTo>
                    <a:lnTo>
                      <a:pt x="1650" y="3378"/>
                    </a:lnTo>
                    <a:lnTo>
                      <a:pt x="1656" y="3384"/>
                    </a:lnTo>
                    <a:lnTo>
                      <a:pt x="1662" y="3390"/>
                    </a:lnTo>
                    <a:lnTo>
                      <a:pt x="1662" y="3402"/>
                    </a:lnTo>
                    <a:lnTo>
                      <a:pt x="1668" y="3408"/>
                    </a:lnTo>
                    <a:lnTo>
                      <a:pt x="1668" y="3414"/>
                    </a:lnTo>
                    <a:lnTo>
                      <a:pt x="1662" y="3420"/>
                    </a:lnTo>
                    <a:lnTo>
                      <a:pt x="1668" y="3420"/>
                    </a:lnTo>
                    <a:lnTo>
                      <a:pt x="1662" y="3432"/>
                    </a:lnTo>
                    <a:lnTo>
                      <a:pt x="1650" y="3444"/>
                    </a:lnTo>
                    <a:lnTo>
                      <a:pt x="1644" y="3450"/>
                    </a:lnTo>
                    <a:lnTo>
                      <a:pt x="1632" y="3456"/>
                    </a:lnTo>
                    <a:lnTo>
                      <a:pt x="1614" y="3462"/>
                    </a:lnTo>
                    <a:lnTo>
                      <a:pt x="1608" y="3468"/>
                    </a:lnTo>
                    <a:lnTo>
                      <a:pt x="1596" y="3480"/>
                    </a:lnTo>
                    <a:lnTo>
                      <a:pt x="1596" y="3486"/>
                    </a:lnTo>
                    <a:lnTo>
                      <a:pt x="1596" y="3498"/>
                    </a:lnTo>
                    <a:lnTo>
                      <a:pt x="1590" y="3516"/>
                    </a:lnTo>
                    <a:lnTo>
                      <a:pt x="1590" y="3528"/>
                    </a:lnTo>
                    <a:lnTo>
                      <a:pt x="1590" y="3540"/>
                    </a:lnTo>
                    <a:lnTo>
                      <a:pt x="1584" y="3552"/>
                    </a:lnTo>
                    <a:lnTo>
                      <a:pt x="1590" y="3570"/>
                    </a:lnTo>
                    <a:lnTo>
                      <a:pt x="1596" y="3576"/>
                    </a:lnTo>
                    <a:lnTo>
                      <a:pt x="1602" y="3582"/>
                    </a:lnTo>
                    <a:lnTo>
                      <a:pt x="1614" y="3588"/>
                    </a:lnTo>
                    <a:lnTo>
                      <a:pt x="1620" y="3588"/>
                    </a:lnTo>
                    <a:lnTo>
                      <a:pt x="1638" y="3588"/>
                    </a:lnTo>
                    <a:lnTo>
                      <a:pt x="1650" y="3588"/>
                    </a:lnTo>
                    <a:lnTo>
                      <a:pt x="1662" y="3594"/>
                    </a:lnTo>
                    <a:lnTo>
                      <a:pt x="1674" y="3600"/>
                    </a:lnTo>
                    <a:lnTo>
                      <a:pt x="1686" y="3594"/>
                    </a:lnTo>
                    <a:lnTo>
                      <a:pt x="1698" y="3600"/>
                    </a:lnTo>
                    <a:lnTo>
                      <a:pt x="1716" y="3594"/>
                    </a:lnTo>
                    <a:lnTo>
                      <a:pt x="1728" y="3594"/>
                    </a:lnTo>
                    <a:lnTo>
                      <a:pt x="1740" y="3588"/>
                    </a:lnTo>
                    <a:lnTo>
                      <a:pt x="1746" y="3582"/>
                    </a:lnTo>
                    <a:lnTo>
                      <a:pt x="1758" y="3576"/>
                    </a:lnTo>
                    <a:lnTo>
                      <a:pt x="1770" y="3564"/>
                    </a:lnTo>
                    <a:lnTo>
                      <a:pt x="1788" y="3558"/>
                    </a:lnTo>
                    <a:lnTo>
                      <a:pt x="1800" y="3546"/>
                    </a:lnTo>
                    <a:lnTo>
                      <a:pt x="1806" y="3546"/>
                    </a:lnTo>
                    <a:lnTo>
                      <a:pt x="1818" y="3540"/>
                    </a:lnTo>
                    <a:lnTo>
                      <a:pt x="1830" y="3540"/>
                    </a:lnTo>
                    <a:lnTo>
                      <a:pt x="1842" y="3534"/>
                    </a:lnTo>
                    <a:lnTo>
                      <a:pt x="1854" y="3534"/>
                    </a:lnTo>
                    <a:lnTo>
                      <a:pt x="1866" y="3528"/>
                    </a:lnTo>
                    <a:lnTo>
                      <a:pt x="1872" y="3528"/>
                    </a:lnTo>
                    <a:lnTo>
                      <a:pt x="1884" y="3522"/>
                    </a:lnTo>
                    <a:lnTo>
                      <a:pt x="1890" y="3516"/>
                    </a:lnTo>
                    <a:lnTo>
                      <a:pt x="1902" y="3522"/>
                    </a:lnTo>
                    <a:lnTo>
                      <a:pt x="1914" y="3528"/>
                    </a:lnTo>
                    <a:lnTo>
                      <a:pt x="1926" y="3522"/>
                    </a:lnTo>
                    <a:lnTo>
                      <a:pt x="1938" y="3522"/>
                    </a:lnTo>
                    <a:lnTo>
                      <a:pt x="1944" y="3528"/>
                    </a:lnTo>
                    <a:lnTo>
                      <a:pt x="1956" y="3534"/>
                    </a:lnTo>
                    <a:lnTo>
                      <a:pt x="1962" y="3540"/>
                    </a:lnTo>
                    <a:lnTo>
                      <a:pt x="1974" y="3540"/>
                    </a:lnTo>
                    <a:lnTo>
                      <a:pt x="1980" y="3540"/>
                    </a:lnTo>
                    <a:lnTo>
                      <a:pt x="1986" y="3540"/>
                    </a:lnTo>
                    <a:lnTo>
                      <a:pt x="1998" y="3546"/>
                    </a:lnTo>
                    <a:lnTo>
                      <a:pt x="2010" y="3546"/>
                    </a:lnTo>
                    <a:lnTo>
                      <a:pt x="2016" y="3540"/>
                    </a:lnTo>
                    <a:lnTo>
                      <a:pt x="2022" y="3534"/>
                    </a:lnTo>
                    <a:lnTo>
                      <a:pt x="2028" y="3534"/>
                    </a:lnTo>
                    <a:lnTo>
                      <a:pt x="2040" y="3534"/>
                    </a:lnTo>
                    <a:lnTo>
                      <a:pt x="2052" y="3528"/>
                    </a:lnTo>
                    <a:lnTo>
                      <a:pt x="2064" y="3522"/>
                    </a:lnTo>
                    <a:lnTo>
                      <a:pt x="2070" y="3528"/>
                    </a:lnTo>
                    <a:lnTo>
                      <a:pt x="2082" y="3534"/>
                    </a:lnTo>
                    <a:lnTo>
                      <a:pt x="2088" y="3534"/>
                    </a:lnTo>
                    <a:lnTo>
                      <a:pt x="2100" y="3540"/>
                    </a:lnTo>
                    <a:lnTo>
                      <a:pt x="2106" y="3540"/>
                    </a:lnTo>
                    <a:lnTo>
                      <a:pt x="2118" y="3540"/>
                    </a:lnTo>
                    <a:lnTo>
                      <a:pt x="2124" y="3540"/>
                    </a:lnTo>
                    <a:lnTo>
                      <a:pt x="2136" y="3540"/>
                    </a:lnTo>
                    <a:lnTo>
                      <a:pt x="2142" y="3540"/>
                    </a:lnTo>
                    <a:lnTo>
                      <a:pt x="2148" y="3540"/>
                    </a:lnTo>
                    <a:lnTo>
                      <a:pt x="2160" y="3546"/>
                    </a:lnTo>
                    <a:lnTo>
                      <a:pt x="2172" y="3546"/>
                    </a:lnTo>
                    <a:lnTo>
                      <a:pt x="2178" y="3546"/>
                    </a:lnTo>
                    <a:lnTo>
                      <a:pt x="2190" y="3546"/>
                    </a:lnTo>
                    <a:lnTo>
                      <a:pt x="2202" y="3540"/>
                    </a:lnTo>
                    <a:lnTo>
                      <a:pt x="2214" y="3546"/>
                    </a:lnTo>
                    <a:lnTo>
                      <a:pt x="2232" y="3546"/>
                    </a:lnTo>
                    <a:lnTo>
                      <a:pt x="2244" y="3552"/>
                    </a:lnTo>
                    <a:lnTo>
                      <a:pt x="2250" y="3552"/>
                    </a:lnTo>
                    <a:lnTo>
                      <a:pt x="2256" y="3558"/>
                    </a:lnTo>
                    <a:lnTo>
                      <a:pt x="2268" y="3558"/>
                    </a:lnTo>
                    <a:lnTo>
                      <a:pt x="2280" y="3558"/>
                    </a:lnTo>
                    <a:lnTo>
                      <a:pt x="2292" y="3558"/>
                    </a:lnTo>
                    <a:lnTo>
                      <a:pt x="2298" y="3564"/>
                    </a:lnTo>
                    <a:lnTo>
                      <a:pt x="2304" y="3564"/>
                    </a:lnTo>
                    <a:lnTo>
                      <a:pt x="2316" y="3564"/>
                    </a:lnTo>
                    <a:lnTo>
                      <a:pt x="2328" y="3558"/>
                    </a:lnTo>
                    <a:lnTo>
                      <a:pt x="2334" y="3558"/>
                    </a:lnTo>
                    <a:lnTo>
                      <a:pt x="2346" y="3552"/>
                    </a:lnTo>
                    <a:lnTo>
                      <a:pt x="2358" y="3546"/>
                    </a:lnTo>
                    <a:lnTo>
                      <a:pt x="2370" y="3540"/>
                    </a:lnTo>
                    <a:lnTo>
                      <a:pt x="2376" y="3540"/>
                    </a:lnTo>
                    <a:lnTo>
                      <a:pt x="2388" y="3540"/>
                    </a:lnTo>
                    <a:lnTo>
                      <a:pt x="2394" y="3534"/>
                    </a:lnTo>
                    <a:lnTo>
                      <a:pt x="2406" y="3534"/>
                    </a:lnTo>
                    <a:lnTo>
                      <a:pt x="2406" y="3528"/>
                    </a:lnTo>
                    <a:lnTo>
                      <a:pt x="2412" y="3522"/>
                    </a:lnTo>
                    <a:lnTo>
                      <a:pt x="2418" y="3516"/>
                    </a:lnTo>
                    <a:lnTo>
                      <a:pt x="2424" y="3510"/>
                    </a:lnTo>
                    <a:lnTo>
                      <a:pt x="2424" y="3504"/>
                    </a:lnTo>
                    <a:lnTo>
                      <a:pt x="2436" y="3498"/>
                    </a:lnTo>
                    <a:lnTo>
                      <a:pt x="2442" y="3492"/>
                    </a:lnTo>
                    <a:lnTo>
                      <a:pt x="2454" y="3486"/>
                    </a:lnTo>
                    <a:lnTo>
                      <a:pt x="2460" y="3480"/>
                    </a:lnTo>
                    <a:lnTo>
                      <a:pt x="2466" y="3474"/>
                    </a:lnTo>
                    <a:lnTo>
                      <a:pt x="2478" y="3474"/>
                    </a:lnTo>
                    <a:lnTo>
                      <a:pt x="2490" y="3468"/>
                    </a:lnTo>
                    <a:lnTo>
                      <a:pt x="2496" y="3474"/>
                    </a:lnTo>
                    <a:lnTo>
                      <a:pt x="2508" y="3474"/>
                    </a:lnTo>
                    <a:lnTo>
                      <a:pt x="2520" y="3474"/>
                    </a:lnTo>
                    <a:lnTo>
                      <a:pt x="2532" y="3474"/>
                    </a:lnTo>
                    <a:lnTo>
                      <a:pt x="2544" y="3480"/>
                    </a:lnTo>
                    <a:lnTo>
                      <a:pt x="2550" y="3480"/>
                    </a:lnTo>
                    <a:lnTo>
                      <a:pt x="2556" y="3486"/>
                    </a:lnTo>
                    <a:lnTo>
                      <a:pt x="2568" y="3492"/>
                    </a:lnTo>
                    <a:lnTo>
                      <a:pt x="2574" y="3492"/>
                    </a:lnTo>
                    <a:lnTo>
                      <a:pt x="2586" y="3498"/>
                    </a:lnTo>
                    <a:lnTo>
                      <a:pt x="2598" y="3504"/>
                    </a:lnTo>
                    <a:lnTo>
                      <a:pt x="2610" y="3498"/>
                    </a:lnTo>
                    <a:lnTo>
                      <a:pt x="2622" y="3492"/>
                    </a:lnTo>
                    <a:lnTo>
                      <a:pt x="2628" y="3486"/>
                    </a:lnTo>
                    <a:lnTo>
                      <a:pt x="2634" y="3480"/>
                    </a:lnTo>
                    <a:lnTo>
                      <a:pt x="2640" y="3480"/>
                    </a:lnTo>
                    <a:lnTo>
                      <a:pt x="2646" y="3474"/>
                    </a:lnTo>
                    <a:lnTo>
                      <a:pt x="2658" y="3474"/>
                    </a:lnTo>
                    <a:lnTo>
                      <a:pt x="2670" y="3474"/>
                    </a:lnTo>
                    <a:lnTo>
                      <a:pt x="2682" y="3468"/>
                    </a:lnTo>
                    <a:lnTo>
                      <a:pt x="2694" y="3462"/>
                    </a:lnTo>
                    <a:lnTo>
                      <a:pt x="2706" y="3456"/>
                    </a:lnTo>
                    <a:lnTo>
                      <a:pt x="2718" y="3450"/>
                    </a:lnTo>
                    <a:lnTo>
                      <a:pt x="2724" y="3444"/>
                    </a:lnTo>
                    <a:lnTo>
                      <a:pt x="2736" y="3444"/>
                    </a:lnTo>
                    <a:lnTo>
                      <a:pt x="2748" y="3444"/>
                    </a:lnTo>
                    <a:lnTo>
                      <a:pt x="2760" y="3450"/>
                    </a:lnTo>
                    <a:lnTo>
                      <a:pt x="2766" y="3456"/>
                    </a:lnTo>
                    <a:lnTo>
                      <a:pt x="2778" y="3456"/>
                    </a:lnTo>
                    <a:lnTo>
                      <a:pt x="2790" y="3456"/>
                    </a:lnTo>
                    <a:lnTo>
                      <a:pt x="2796" y="3450"/>
                    </a:lnTo>
                    <a:lnTo>
                      <a:pt x="2802" y="3450"/>
                    </a:lnTo>
                    <a:lnTo>
                      <a:pt x="2808" y="3444"/>
                    </a:lnTo>
                    <a:lnTo>
                      <a:pt x="2814" y="3438"/>
                    </a:lnTo>
                    <a:lnTo>
                      <a:pt x="2820" y="3438"/>
                    </a:lnTo>
                    <a:lnTo>
                      <a:pt x="2832" y="3438"/>
                    </a:lnTo>
                    <a:lnTo>
                      <a:pt x="2844" y="3444"/>
                    </a:lnTo>
                    <a:lnTo>
                      <a:pt x="2850" y="3444"/>
                    </a:lnTo>
                    <a:lnTo>
                      <a:pt x="2862" y="3444"/>
                    </a:lnTo>
                    <a:lnTo>
                      <a:pt x="2874" y="3444"/>
                    </a:lnTo>
                    <a:lnTo>
                      <a:pt x="2880" y="3450"/>
                    </a:lnTo>
                    <a:lnTo>
                      <a:pt x="2892" y="3456"/>
                    </a:lnTo>
                    <a:lnTo>
                      <a:pt x="2898" y="3456"/>
                    </a:lnTo>
                    <a:lnTo>
                      <a:pt x="2904" y="3462"/>
                    </a:lnTo>
                    <a:lnTo>
                      <a:pt x="2916" y="3468"/>
                    </a:lnTo>
                    <a:lnTo>
                      <a:pt x="2922" y="3462"/>
                    </a:lnTo>
                    <a:lnTo>
                      <a:pt x="2928" y="3468"/>
                    </a:lnTo>
                    <a:lnTo>
                      <a:pt x="2934" y="3474"/>
                    </a:lnTo>
                    <a:lnTo>
                      <a:pt x="2946" y="3474"/>
                    </a:lnTo>
                    <a:lnTo>
                      <a:pt x="2952" y="3468"/>
                    </a:lnTo>
                    <a:lnTo>
                      <a:pt x="2964" y="3468"/>
                    </a:lnTo>
                    <a:lnTo>
                      <a:pt x="2976" y="3462"/>
                    </a:lnTo>
                    <a:lnTo>
                      <a:pt x="2982" y="3450"/>
                    </a:lnTo>
                    <a:lnTo>
                      <a:pt x="2994" y="3444"/>
                    </a:lnTo>
                    <a:lnTo>
                      <a:pt x="3006" y="3438"/>
                    </a:lnTo>
                    <a:lnTo>
                      <a:pt x="3024" y="3438"/>
                    </a:lnTo>
                    <a:lnTo>
                      <a:pt x="3030" y="3438"/>
                    </a:lnTo>
                    <a:lnTo>
                      <a:pt x="3042" y="3426"/>
                    </a:lnTo>
                    <a:lnTo>
                      <a:pt x="3048" y="3420"/>
                    </a:lnTo>
                    <a:lnTo>
                      <a:pt x="3060" y="3408"/>
                    </a:lnTo>
                    <a:lnTo>
                      <a:pt x="3072" y="3402"/>
                    </a:lnTo>
                    <a:lnTo>
                      <a:pt x="3078" y="3390"/>
                    </a:lnTo>
                    <a:lnTo>
                      <a:pt x="3084" y="3390"/>
                    </a:lnTo>
                    <a:lnTo>
                      <a:pt x="3096" y="3384"/>
                    </a:lnTo>
                    <a:lnTo>
                      <a:pt x="3108" y="3384"/>
                    </a:lnTo>
                    <a:lnTo>
                      <a:pt x="3120" y="3384"/>
                    </a:lnTo>
                    <a:lnTo>
                      <a:pt x="3126" y="3372"/>
                    </a:lnTo>
                    <a:lnTo>
                      <a:pt x="3138" y="3366"/>
                    </a:lnTo>
                    <a:lnTo>
                      <a:pt x="3144" y="3360"/>
                    </a:lnTo>
                    <a:lnTo>
                      <a:pt x="3144" y="3348"/>
                    </a:lnTo>
                    <a:lnTo>
                      <a:pt x="3144" y="3336"/>
                    </a:lnTo>
                    <a:lnTo>
                      <a:pt x="3150" y="3330"/>
                    </a:lnTo>
                    <a:lnTo>
                      <a:pt x="3156" y="3324"/>
                    </a:lnTo>
                    <a:lnTo>
                      <a:pt x="3168" y="3318"/>
                    </a:lnTo>
                    <a:lnTo>
                      <a:pt x="3174" y="3312"/>
                    </a:lnTo>
                    <a:lnTo>
                      <a:pt x="3180" y="3300"/>
                    </a:lnTo>
                    <a:lnTo>
                      <a:pt x="3180" y="3288"/>
                    </a:lnTo>
                    <a:lnTo>
                      <a:pt x="3186" y="3282"/>
                    </a:lnTo>
                    <a:lnTo>
                      <a:pt x="3192" y="3276"/>
                    </a:lnTo>
                    <a:lnTo>
                      <a:pt x="3192" y="3258"/>
                    </a:lnTo>
                    <a:lnTo>
                      <a:pt x="3198" y="3252"/>
                    </a:lnTo>
                    <a:lnTo>
                      <a:pt x="3204" y="3240"/>
                    </a:lnTo>
                    <a:lnTo>
                      <a:pt x="3210" y="3234"/>
                    </a:lnTo>
                    <a:lnTo>
                      <a:pt x="3210" y="3228"/>
                    </a:lnTo>
                    <a:lnTo>
                      <a:pt x="3222" y="3222"/>
                    </a:lnTo>
                    <a:lnTo>
                      <a:pt x="3228" y="3210"/>
                    </a:lnTo>
                    <a:lnTo>
                      <a:pt x="3240" y="3198"/>
                    </a:lnTo>
                    <a:lnTo>
                      <a:pt x="3246" y="3192"/>
                    </a:lnTo>
                    <a:lnTo>
                      <a:pt x="3252" y="3186"/>
                    </a:lnTo>
                    <a:lnTo>
                      <a:pt x="3252" y="3180"/>
                    </a:lnTo>
                    <a:lnTo>
                      <a:pt x="3258" y="3168"/>
                    </a:lnTo>
                    <a:lnTo>
                      <a:pt x="3264" y="3156"/>
                    </a:lnTo>
                    <a:lnTo>
                      <a:pt x="3264" y="3150"/>
                    </a:lnTo>
                    <a:lnTo>
                      <a:pt x="3270" y="3144"/>
                    </a:lnTo>
                    <a:lnTo>
                      <a:pt x="3270" y="3132"/>
                    </a:lnTo>
                    <a:lnTo>
                      <a:pt x="3282" y="3126"/>
                    </a:lnTo>
                    <a:lnTo>
                      <a:pt x="3288" y="3120"/>
                    </a:lnTo>
                    <a:lnTo>
                      <a:pt x="3300" y="3120"/>
                    </a:lnTo>
                    <a:lnTo>
                      <a:pt x="3306" y="3120"/>
                    </a:lnTo>
                    <a:lnTo>
                      <a:pt x="3318" y="3114"/>
                    </a:lnTo>
                    <a:lnTo>
                      <a:pt x="3324" y="3108"/>
                    </a:lnTo>
                    <a:lnTo>
                      <a:pt x="3330" y="3102"/>
                    </a:lnTo>
                    <a:lnTo>
                      <a:pt x="3342" y="3096"/>
                    </a:lnTo>
                    <a:lnTo>
                      <a:pt x="3354" y="3078"/>
                    </a:lnTo>
                    <a:lnTo>
                      <a:pt x="3360" y="3072"/>
                    </a:lnTo>
                    <a:lnTo>
                      <a:pt x="3378" y="3066"/>
                    </a:lnTo>
                    <a:lnTo>
                      <a:pt x="3396" y="3060"/>
                    </a:lnTo>
                    <a:lnTo>
                      <a:pt x="3402" y="3054"/>
                    </a:lnTo>
                    <a:lnTo>
                      <a:pt x="3420" y="3054"/>
                    </a:lnTo>
                    <a:lnTo>
                      <a:pt x="3438" y="3048"/>
                    </a:lnTo>
                    <a:lnTo>
                      <a:pt x="3450" y="3042"/>
                    </a:lnTo>
                    <a:lnTo>
                      <a:pt x="3462" y="3036"/>
                    </a:lnTo>
                    <a:lnTo>
                      <a:pt x="3468" y="3024"/>
                    </a:lnTo>
                    <a:lnTo>
                      <a:pt x="3486" y="3024"/>
                    </a:lnTo>
                    <a:lnTo>
                      <a:pt x="3504" y="3024"/>
                    </a:lnTo>
                    <a:lnTo>
                      <a:pt x="3522" y="3018"/>
                    </a:lnTo>
                    <a:lnTo>
                      <a:pt x="3534" y="3012"/>
                    </a:lnTo>
                    <a:lnTo>
                      <a:pt x="3540" y="3006"/>
                    </a:lnTo>
                    <a:lnTo>
                      <a:pt x="3546" y="2994"/>
                    </a:lnTo>
                    <a:lnTo>
                      <a:pt x="3552" y="2988"/>
                    </a:lnTo>
                    <a:lnTo>
                      <a:pt x="3570" y="2988"/>
                    </a:lnTo>
                    <a:lnTo>
                      <a:pt x="3576" y="2988"/>
                    </a:lnTo>
                    <a:lnTo>
                      <a:pt x="3588" y="2982"/>
                    </a:lnTo>
                    <a:lnTo>
                      <a:pt x="3594" y="2976"/>
                    </a:lnTo>
                    <a:lnTo>
                      <a:pt x="3606" y="2970"/>
                    </a:lnTo>
                    <a:lnTo>
                      <a:pt x="3612" y="2958"/>
                    </a:lnTo>
                    <a:lnTo>
                      <a:pt x="3618" y="2952"/>
                    </a:lnTo>
                    <a:lnTo>
                      <a:pt x="3630" y="2946"/>
                    </a:lnTo>
                    <a:lnTo>
                      <a:pt x="3642" y="2940"/>
                    </a:lnTo>
                    <a:lnTo>
                      <a:pt x="3648" y="2940"/>
                    </a:lnTo>
                    <a:lnTo>
                      <a:pt x="3654" y="2928"/>
                    </a:lnTo>
                    <a:lnTo>
                      <a:pt x="3666" y="2922"/>
                    </a:lnTo>
                    <a:lnTo>
                      <a:pt x="3684" y="2922"/>
                    </a:lnTo>
                    <a:lnTo>
                      <a:pt x="3690" y="2916"/>
                    </a:lnTo>
                    <a:lnTo>
                      <a:pt x="3702" y="2910"/>
                    </a:lnTo>
                    <a:lnTo>
                      <a:pt x="3714" y="2904"/>
                    </a:lnTo>
                    <a:lnTo>
                      <a:pt x="3720" y="2904"/>
                    </a:lnTo>
                    <a:lnTo>
                      <a:pt x="3732" y="2904"/>
                    </a:lnTo>
                    <a:lnTo>
                      <a:pt x="3744" y="2904"/>
                    </a:lnTo>
                    <a:lnTo>
                      <a:pt x="3756" y="2898"/>
                    </a:lnTo>
                    <a:lnTo>
                      <a:pt x="3768" y="2892"/>
                    </a:lnTo>
                    <a:lnTo>
                      <a:pt x="3780" y="2898"/>
                    </a:lnTo>
                    <a:lnTo>
                      <a:pt x="3786" y="2904"/>
                    </a:lnTo>
                    <a:lnTo>
                      <a:pt x="3804" y="2904"/>
                    </a:lnTo>
                    <a:lnTo>
                      <a:pt x="3816" y="2904"/>
                    </a:lnTo>
                    <a:lnTo>
                      <a:pt x="3828" y="2904"/>
                    </a:lnTo>
                    <a:lnTo>
                      <a:pt x="3846" y="2898"/>
                    </a:lnTo>
                    <a:lnTo>
                      <a:pt x="3852" y="2904"/>
                    </a:lnTo>
                    <a:lnTo>
                      <a:pt x="3852" y="2910"/>
                    </a:lnTo>
                    <a:lnTo>
                      <a:pt x="3858" y="2916"/>
                    </a:lnTo>
                    <a:lnTo>
                      <a:pt x="3870" y="2922"/>
                    </a:lnTo>
                    <a:lnTo>
                      <a:pt x="3876" y="2922"/>
                    </a:lnTo>
                    <a:lnTo>
                      <a:pt x="3888" y="2922"/>
                    </a:lnTo>
                    <a:lnTo>
                      <a:pt x="3900" y="2928"/>
                    </a:lnTo>
                    <a:lnTo>
                      <a:pt x="3906" y="2934"/>
                    </a:lnTo>
                    <a:lnTo>
                      <a:pt x="3912" y="2940"/>
                    </a:lnTo>
                    <a:lnTo>
                      <a:pt x="3924" y="2952"/>
                    </a:lnTo>
                    <a:lnTo>
                      <a:pt x="3930" y="2946"/>
                    </a:lnTo>
                    <a:lnTo>
                      <a:pt x="3942" y="2946"/>
                    </a:lnTo>
                    <a:lnTo>
                      <a:pt x="3948" y="2940"/>
                    </a:lnTo>
                    <a:lnTo>
                      <a:pt x="3960" y="2934"/>
                    </a:lnTo>
                    <a:lnTo>
                      <a:pt x="3978" y="2934"/>
                    </a:lnTo>
                    <a:lnTo>
                      <a:pt x="4002" y="2928"/>
                    </a:lnTo>
                    <a:lnTo>
                      <a:pt x="4020" y="2928"/>
                    </a:lnTo>
                    <a:lnTo>
                      <a:pt x="4038" y="2928"/>
                    </a:lnTo>
                    <a:lnTo>
                      <a:pt x="4044" y="2916"/>
                    </a:lnTo>
                    <a:lnTo>
                      <a:pt x="4050" y="2898"/>
                    </a:lnTo>
                    <a:lnTo>
                      <a:pt x="4056" y="2904"/>
                    </a:lnTo>
                    <a:lnTo>
                      <a:pt x="4068" y="2910"/>
                    </a:lnTo>
                    <a:lnTo>
                      <a:pt x="4074" y="2916"/>
                    </a:lnTo>
                    <a:lnTo>
                      <a:pt x="4080" y="2922"/>
                    </a:lnTo>
                    <a:lnTo>
                      <a:pt x="4080" y="2928"/>
                    </a:lnTo>
                    <a:lnTo>
                      <a:pt x="4086" y="2934"/>
                    </a:lnTo>
                    <a:lnTo>
                      <a:pt x="4092" y="2940"/>
                    </a:lnTo>
                    <a:lnTo>
                      <a:pt x="4098" y="2952"/>
                    </a:lnTo>
                    <a:lnTo>
                      <a:pt x="4104" y="2952"/>
                    </a:lnTo>
                    <a:lnTo>
                      <a:pt x="4122" y="2946"/>
                    </a:lnTo>
                    <a:lnTo>
                      <a:pt x="4134" y="2940"/>
                    </a:lnTo>
                    <a:lnTo>
                      <a:pt x="4146" y="2934"/>
                    </a:lnTo>
                    <a:lnTo>
                      <a:pt x="4164" y="2928"/>
                    </a:lnTo>
                    <a:lnTo>
                      <a:pt x="4170" y="2922"/>
                    </a:lnTo>
                    <a:lnTo>
                      <a:pt x="4182" y="2910"/>
                    </a:lnTo>
                    <a:lnTo>
                      <a:pt x="4188" y="2898"/>
                    </a:lnTo>
                    <a:lnTo>
                      <a:pt x="4194" y="2892"/>
                    </a:lnTo>
                    <a:lnTo>
                      <a:pt x="4200" y="2892"/>
                    </a:lnTo>
                    <a:lnTo>
                      <a:pt x="4206" y="2892"/>
                    </a:lnTo>
                    <a:lnTo>
                      <a:pt x="4212" y="2898"/>
                    </a:lnTo>
                    <a:lnTo>
                      <a:pt x="4218" y="2910"/>
                    </a:lnTo>
                    <a:lnTo>
                      <a:pt x="4218" y="2916"/>
                    </a:lnTo>
                    <a:lnTo>
                      <a:pt x="4218" y="2922"/>
                    </a:lnTo>
                    <a:lnTo>
                      <a:pt x="4230" y="2934"/>
                    </a:lnTo>
                    <a:lnTo>
                      <a:pt x="4236" y="2940"/>
                    </a:lnTo>
                    <a:lnTo>
                      <a:pt x="4242" y="2946"/>
                    </a:lnTo>
                    <a:lnTo>
                      <a:pt x="4248" y="2958"/>
                    </a:lnTo>
                    <a:lnTo>
                      <a:pt x="4254" y="2970"/>
                    </a:lnTo>
                    <a:lnTo>
                      <a:pt x="4260" y="2976"/>
                    </a:lnTo>
                    <a:lnTo>
                      <a:pt x="4260" y="2988"/>
                    </a:lnTo>
                    <a:lnTo>
                      <a:pt x="4266" y="2994"/>
                    </a:lnTo>
                    <a:lnTo>
                      <a:pt x="4278" y="3000"/>
                    </a:lnTo>
                    <a:lnTo>
                      <a:pt x="4290" y="3006"/>
                    </a:lnTo>
                    <a:lnTo>
                      <a:pt x="4302" y="3006"/>
                    </a:lnTo>
                    <a:lnTo>
                      <a:pt x="4314" y="3006"/>
                    </a:lnTo>
                    <a:lnTo>
                      <a:pt x="4332" y="3012"/>
                    </a:lnTo>
                    <a:lnTo>
                      <a:pt x="4350" y="3018"/>
                    </a:lnTo>
                    <a:lnTo>
                      <a:pt x="4368" y="3018"/>
                    </a:lnTo>
                    <a:lnTo>
                      <a:pt x="4380" y="3024"/>
                    </a:lnTo>
                    <a:lnTo>
                      <a:pt x="4392" y="3024"/>
                    </a:lnTo>
                    <a:lnTo>
                      <a:pt x="4410" y="3030"/>
                    </a:lnTo>
                    <a:lnTo>
                      <a:pt x="4422" y="3024"/>
                    </a:lnTo>
                    <a:lnTo>
                      <a:pt x="4440" y="3018"/>
                    </a:lnTo>
                    <a:lnTo>
                      <a:pt x="4458" y="3018"/>
                    </a:lnTo>
                    <a:lnTo>
                      <a:pt x="4470" y="3018"/>
                    </a:lnTo>
                    <a:lnTo>
                      <a:pt x="4482" y="3018"/>
                    </a:lnTo>
                    <a:lnTo>
                      <a:pt x="4488" y="3018"/>
                    </a:lnTo>
                    <a:lnTo>
                      <a:pt x="4500" y="3018"/>
                    </a:lnTo>
                    <a:lnTo>
                      <a:pt x="4506" y="3018"/>
                    </a:lnTo>
                    <a:lnTo>
                      <a:pt x="4518" y="3018"/>
                    </a:lnTo>
                    <a:lnTo>
                      <a:pt x="4524" y="3018"/>
                    </a:lnTo>
                    <a:lnTo>
                      <a:pt x="4530" y="3018"/>
                    </a:lnTo>
                    <a:lnTo>
                      <a:pt x="4542" y="3012"/>
                    </a:lnTo>
                    <a:lnTo>
                      <a:pt x="4554" y="3012"/>
                    </a:lnTo>
                    <a:lnTo>
                      <a:pt x="4566" y="3006"/>
                    </a:lnTo>
                    <a:lnTo>
                      <a:pt x="4590" y="3000"/>
                    </a:lnTo>
                    <a:lnTo>
                      <a:pt x="4590" y="2994"/>
                    </a:lnTo>
                    <a:lnTo>
                      <a:pt x="4584" y="2988"/>
                    </a:lnTo>
                    <a:lnTo>
                      <a:pt x="4584" y="2976"/>
                    </a:lnTo>
                    <a:lnTo>
                      <a:pt x="4584" y="2964"/>
                    </a:lnTo>
                    <a:lnTo>
                      <a:pt x="4578" y="2958"/>
                    </a:lnTo>
                    <a:lnTo>
                      <a:pt x="4578" y="2952"/>
                    </a:lnTo>
                    <a:lnTo>
                      <a:pt x="4584" y="2940"/>
                    </a:lnTo>
                    <a:lnTo>
                      <a:pt x="4584" y="2928"/>
                    </a:lnTo>
                    <a:lnTo>
                      <a:pt x="4578" y="2922"/>
                    </a:lnTo>
                    <a:lnTo>
                      <a:pt x="4584" y="2910"/>
                    </a:lnTo>
                    <a:lnTo>
                      <a:pt x="4578" y="2898"/>
                    </a:lnTo>
                    <a:lnTo>
                      <a:pt x="4578" y="2892"/>
                    </a:lnTo>
                    <a:lnTo>
                      <a:pt x="4578" y="2886"/>
                    </a:lnTo>
                    <a:lnTo>
                      <a:pt x="4578" y="2880"/>
                    </a:lnTo>
                    <a:lnTo>
                      <a:pt x="4578" y="2874"/>
                    </a:lnTo>
                    <a:lnTo>
                      <a:pt x="4584" y="2868"/>
                    </a:lnTo>
                    <a:lnTo>
                      <a:pt x="4584" y="2856"/>
                    </a:lnTo>
                    <a:lnTo>
                      <a:pt x="4578" y="2850"/>
                    </a:lnTo>
                    <a:lnTo>
                      <a:pt x="4584" y="2838"/>
                    </a:lnTo>
                    <a:lnTo>
                      <a:pt x="4584" y="2832"/>
                    </a:lnTo>
                    <a:lnTo>
                      <a:pt x="4584" y="2820"/>
                    </a:lnTo>
                    <a:lnTo>
                      <a:pt x="4584" y="2814"/>
                    </a:lnTo>
                    <a:lnTo>
                      <a:pt x="4584" y="2808"/>
                    </a:lnTo>
                    <a:lnTo>
                      <a:pt x="4590" y="2808"/>
                    </a:lnTo>
                    <a:lnTo>
                      <a:pt x="4584" y="2796"/>
                    </a:lnTo>
                    <a:lnTo>
                      <a:pt x="4578" y="2790"/>
                    </a:lnTo>
                    <a:lnTo>
                      <a:pt x="4572" y="2784"/>
                    </a:lnTo>
                    <a:lnTo>
                      <a:pt x="4572" y="2778"/>
                    </a:lnTo>
                    <a:lnTo>
                      <a:pt x="4572" y="2772"/>
                    </a:lnTo>
                    <a:lnTo>
                      <a:pt x="4566" y="2766"/>
                    </a:lnTo>
                    <a:lnTo>
                      <a:pt x="4560" y="2754"/>
                    </a:lnTo>
                    <a:lnTo>
                      <a:pt x="4560" y="2748"/>
                    </a:lnTo>
                    <a:lnTo>
                      <a:pt x="4554" y="2742"/>
                    </a:lnTo>
                    <a:lnTo>
                      <a:pt x="4554" y="2736"/>
                    </a:lnTo>
                    <a:lnTo>
                      <a:pt x="4554" y="2730"/>
                    </a:lnTo>
                    <a:lnTo>
                      <a:pt x="4548" y="2724"/>
                    </a:lnTo>
                    <a:lnTo>
                      <a:pt x="4548" y="2718"/>
                    </a:lnTo>
                    <a:lnTo>
                      <a:pt x="4548" y="2706"/>
                    </a:lnTo>
                    <a:lnTo>
                      <a:pt x="4548" y="2700"/>
                    </a:lnTo>
                    <a:lnTo>
                      <a:pt x="4554" y="2694"/>
                    </a:lnTo>
                    <a:lnTo>
                      <a:pt x="4548" y="2694"/>
                    </a:lnTo>
                    <a:lnTo>
                      <a:pt x="4542" y="2694"/>
                    </a:lnTo>
                    <a:lnTo>
                      <a:pt x="4542" y="2688"/>
                    </a:lnTo>
                    <a:lnTo>
                      <a:pt x="4548" y="2682"/>
                    </a:lnTo>
                    <a:lnTo>
                      <a:pt x="4554" y="2682"/>
                    </a:lnTo>
                    <a:lnTo>
                      <a:pt x="4554" y="2676"/>
                    </a:lnTo>
                    <a:lnTo>
                      <a:pt x="4548" y="2670"/>
                    </a:lnTo>
                    <a:lnTo>
                      <a:pt x="4542" y="2664"/>
                    </a:lnTo>
                    <a:lnTo>
                      <a:pt x="4548" y="2658"/>
                    </a:lnTo>
                    <a:lnTo>
                      <a:pt x="4542" y="2652"/>
                    </a:lnTo>
                    <a:lnTo>
                      <a:pt x="4536" y="2646"/>
                    </a:lnTo>
                    <a:lnTo>
                      <a:pt x="4530" y="2640"/>
                    </a:lnTo>
                    <a:lnTo>
                      <a:pt x="4524" y="2634"/>
                    </a:lnTo>
                    <a:lnTo>
                      <a:pt x="4518" y="2628"/>
                    </a:lnTo>
                    <a:lnTo>
                      <a:pt x="4512" y="2622"/>
                    </a:lnTo>
                    <a:lnTo>
                      <a:pt x="4512" y="2610"/>
                    </a:lnTo>
                    <a:lnTo>
                      <a:pt x="4506" y="2598"/>
                    </a:lnTo>
                    <a:lnTo>
                      <a:pt x="4506" y="2592"/>
                    </a:lnTo>
                    <a:lnTo>
                      <a:pt x="4506" y="2580"/>
                    </a:lnTo>
                    <a:lnTo>
                      <a:pt x="4512" y="2562"/>
                    </a:lnTo>
                    <a:lnTo>
                      <a:pt x="4512" y="2550"/>
                    </a:lnTo>
                    <a:lnTo>
                      <a:pt x="4530" y="2544"/>
                    </a:lnTo>
                    <a:lnTo>
                      <a:pt x="4530" y="2538"/>
                    </a:lnTo>
                    <a:lnTo>
                      <a:pt x="4536" y="2526"/>
                    </a:lnTo>
                    <a:lnTo>
                      <a:pt x="4536" y="2514"/>
                    </a:lnTo>
                    <a:lnTo>
                      <a:pt x="4542" y="2502"/>
                    </a:lnTo>
                    <a:lnTo>
                      <a:pt x="4548" y="2496"/>
                    </a:lnTo>
                    <a:lnTo>
                      <a:pt x="4548" y="2484"/>
                    </a:lnTo>
                    <a:lnTo>
                      <a:pt x="4554" y="2472"/>
                    </a:lnTo>
                    <a:lnTo>
                      <a:pt x="4560" y="2454"/>
                    </a:lnTo>
                    <a:lnTo>
                      <a:pt x="4566" y="2442"/>
                    </a:lnTo>
                    <a:lnTo>
                      <a:pt x="4578" y="2430"/>
                    </a:lnTo>
                    <a:lnTo>
                      <a:pt x="4578" y="2424"/>
                    </a:lnTo>
                    <a:lnTo>
                      <a:pt x="4584" y="2412"/>
                    </a:lnTo>
                    <a:lnTo>
                      <a:pt x="4590" y="2400"/>
                    </a:lnTo>
                    <a:lnTo>
                      <a:pt x="4590" y="2388"/>
                    </a:lnTo>
                    <a:lnTo>
                      <a:pt x="4596" y="2376"/>
                    </a:lnTo>
                    <a:lnTo>
                      <a:pt x="4596" y="2358"/>
                    </a:lnTo>
                    <a:lnTo>
                      <a:pt x="4602" y="2346"/>
                    </a:lnTo>
                    <a:lnTo>
                      <a:pt x="4602" y="2340"/>
                    </a:lnTo>
                    <a:lnTo>
                      <a:pt x="4602" y="2328"/>
                    </a:lnTo>
                    <a:lnTo>
                      <a:pt x="4608" y="2316"/>
                    </a:lnTo>
                    <a:lnTo>
                      <a:pt x="4608" y="2310"/>
                    </a:lnTo>
                    <a:lnTo>
                      <a:pt x="4614" y="2298"/>
                    </a:lnTo>
                    <a:lnTo>
                      <a:pt x="4614" y="2286"/>
                    </a:lnTo>
                    <a:lnTo>
                      <a:pt x="4620" y="2268"/>
                    </a:lnTo>
                    <a:lnTo>
                      <a:pt x="4626" y="2256"/>
                    </a:lnTo>
                    <a:lnTo>
                      <a:pt x="4632" y="2244"/>
                    </a:lnTo>
                    <a:lnTo>
                      <a:pt x="4638" y="2226"/>
                    </a:lnTo>
                    <a:lnTo>
                      <a:pt x="4644" y="2220"/>
                    </a:lnTo>
                    <a:lnTo>
                      <a:pt x="4650" y="2208"/>
                    </a:lnTo>
                    <a:lnTo>
                      <a:pt x="4662" y="2196"/>
                    </a:lnTo>
                    <a:lnTo>
                      <a:pt x="4674" y="2178"/>
                    </a:lnTo>
                    <a:lnTo>
                      <a:pt x="4680" y="2178"/>
                    </a:lnTo>
                    <a:lnTo>
                      <a:pt x="4692" y="2166"/>
                    </a:lnTo>
                    <a:lnTo>
                      <a:pt x="4704" y="2160"/>
                    </a:lnTo>
                    <a:lnTo>
                      <a:pt x="4716" y="2154"/>
                    </a:lnTo>
                    <a:lnTo>
                      <a:pt x="4728" y="2148"/>
                    </a:lnTo>
                    <a:lnTo>
                      <a:pt x="4746" y="2142"/>
                    </a:lnTo>
                    <a:lnTo>
                      <a:pt x="4752" y="2142"/>
                    </a:lnTo>
                    <a:lnTo>
                      <a:pt x="4764" y="2136"/>
                    </a:lnTo>
                    <a:lnTo>
                      <a:pt x="4776" y="2130"/>
                    </a:lnTo>
                    <a:lnTo>
                      <a:pt x="4788" y="2124"/>
                    </a:lnTo>
                    <a:lnTo>
                      <a:pt x="4800" y="2118"/>
                    </a:lnTo>
                    <a:lnTo>
                      <a:pt x="4818" y="2112"/>
                    </a:lnTo>
                    <a:lnTo>
                      <a:pt x="4836" y="2100"/>
                    </a:lnTo>
                    <a:lnTo>
                      <a:pt x="4848" y="2094"/>
                    </a:lnTo>
                    <a:lnTo>
                      <a:pt x="4878" y="2082"/>
                    </a:lnTo>
                    <a:lnTo>
                      <a:pt x="4878" y="2076"/>
                    </a:lnTo>
                    <a:lnTo>
                      <a:pt x="4884" y="2076"/>
                    </a:lnTo>
                    <a:lnTo>
                      <a:pt x="4896" y="2064"/>
                    </a:lnTo>
                    <a:lnTo>
                      <a:pt x="4890" y="2052"/>
                    </a:lnTo>
                    <a:lnTo>
                      <a:pt x="4890" y="2040"/>
                    </a:lnTo>
                    <a:lnTo>
                      <a:pt x="4896" y="2034"/>
                    </a:lnTo>
                    <a:lnTo>
                      <a:pt x="4896" y="2022"/>
                    </a:lnTo>
                    <a:lnTo>
                      <a:pt x="4890" y="2016"/>
                    </a:lnTo>
                    <a:lnTo>
                      <a:pt x="4890" y="2004"/>
                    </a:lnTo>
                    <a:lnTo>
                      <a:pt x="4890" y="1986"/>
                    </a:lnTo>
                    <a:lnTo>
                      <a:pt x="4890" y="1974"/>
                    </a:lnTo>
                    <a:lnTo>
                      <a:pt x="4884" y="1962"/>
                    </a:lnTo>
                    <a:lnTo>
                      <a:pt x="4884" y="1944"/>
                    </a:lnTo>
                    <a:lnTo>
                      <a:pt x="4884" y="1926"/>
                    </a:lnTo>
                    <a:lnTo>
                      <a:pt x="4878" y="1902"/>
                    </a:lnTo>
                    <a:lnTo>
                      <a:pt x="4872" y="1890"/>
                    </a:lnTo>
                    <a:lnTo>
                      <a:pt x="4872" y="1884"/>
                    </a:lnTo>
                    <a:lnTo>
                      <a:pt x="4872" y="1878"/>
                    </a:lnTo>
                    <a:lnTo>
                      <a:pt x="4872" y="1866"/>
                    </a:lnTo>
                    <a:lnTo>
                      <a:pt x="4872" y="1854"/>
                    </a:lnTo>
                    <a:lnTo>
                      <a:pt x="4872" y="1842"/>
                    </a:lnTo>
                    <a:lnTo>
                      <a:pt x="4878" y="1830"/>
                    </a:lnTo>
                    <a:lnTo>
                      <a:pt x="4866" y="1836"/>
                    </a:lnTo>
                    <a:lnTo>
                      <a:pt x="4860" y="1842"/>
                    </a:lnTo>
                    <a:lnTo>
                      <a:pt x="4854" y="1836"/>
                    </a:lnTo>
                    <a:lnTo>
                      <a:pt x="4848" y="1830"/>
                    </a:lnTo>
                    <a:lnTo>
                      <a:pt x="4842" y="1818"/>
                    </a:lnTo>
                    <a:lnTo>
                      <a:pt x="4836" y="1806"/>
                    </a:lnTo>
                    <a:lnTo>
                      <a:pt x="4836" y="1800"/>
                    </a:lnTo>
                    <a:lnTo>
                      <a:pt x="4848" y="1800"/>
                    </a:lnTo>
                    <a:lnTo>
                      <a:pt x="4860" y="1800"/>
                    </a:lnTo>
                    <a:lnTo>
                      <a:pt x="4854" y="1788"/>
                    </a:lnTo>
                    <a:lnTo>
                      <a:pt x="4848" y="1782"/>
                    </a:lnTo>
                    <a:lnTo>
                      <a:pt x="4848" y="1776"/>
                    </a:lnTo>
                    <a:lnTo>
                      <a:pt x="4842" y="1764"/>
                    </a:lnTo>
                    <a:lnTo>
                      <a:pt x="4842" y="1758"/>
                    </a:lnTo>
                    <a:lnTo>
                      <a:pt x="4848" y="1746"/>
                    </a:lnTo>
                    <a:lnTo>
                      <a:pt x="4842" y="1740"/>
                    </a:lnTo>
                    <a:lnTo>
                      <a:pt x="4836" y="1728"/>
                    </a:lnTo>
                    <a:lnTo>
                      <a:pt x="4830" y="1716"/>
                    </a:lnTo>
                    <a:lnTo>
                      <a:pt x="4818" y="1710"/>
                    </a:lnTo>
                    <a:lnTo>
                      <a:pt x="4806" y="1698"/>
                    </a:lnTo>
                    <a:lnTo>
                      <a:pt x="4794" y="1686"/>
                    </a:lnTo>
                    <a:lnTo>
                      <a:pt x="4776" y="1686"/>
                    </a:lnTo>
                    <a:lnTo>
                      <a:pt x="4758" y="1680"/>
                    </a:lnTo>
                    <a:lnTo>
                      <a:pt x="4746" y="1680"/>
                    </a:lnTo>
                    <a:lnTo>
                      <a:pt x="4728" y="1674"/>
                    </a:lnTo>
                    <a:lnTo>
                      <a:pt x="4710" y="1674"/>
                    </a:lnTo>
                    <a:lnTo>
                      <a:pt x="4698" y="1674"/>
                    </a:lnTo>
                    <a:lnTo>
                      <a:pt x="4686" y="1668"/>
                    </a:lnTo>
                    <a:lnTo>
                      <a:pt x="4680" y="1668"/>
                    </a:lnTo>
                    <a:lnTo>
                      <a:pt x="4668" y="1674"/>
                    </a:lnTo>
                    <a:lnTo>
                      <a:pt x="4656" y="1680"/>
                    </a:lnTo>
                    <a:lnTo>
                      <a:pt x="4644" y="1680"/>
                    </a:lnTo>
                    <a:lnTo>
                      <a:pt x="4638" y="1674"/>
                    </a:lnTo>
                    <a:lnTo>
                      <a:pt x="4632" y="1686"/>
                    </a:lnTo>
                    <a:lnTo>
                      <a:pt x="4626" y="1698"/>
                    </a:lnTo>
                    <a:lnTo>
                      <a:pt x="4620" y="1704"/>
                    </a:lnTo>
                    <a:lnTo>
                      <a:pt x="4608" y="1698"/>
                    </a:lnTo>
                    <a:lnTo>
                      <a:pt x="4596" y="1698"/>
                    </a:lnTo>
                    <a:lnTo>
                      <a:pt x="4590" y="1710"/>
                    </a:lnTo>
                    <a:lnTo>
                      <a:pt x="4572" y="1722"/>
                    </a:lnTo>
                    <a:lnTo>
                      <a:pt x="4572" y="1734"/>
                    </a:lnTo>
                    <a:lnTo>
                      <a:pt x="4560" y="1740"/>
                    </a:lnTo>
                    <a:lnTo>
                      <a:pt x="4554" y="1746"/>
                    </a:lnTo>
                    <a:lnTo>
                      <a:pt x="4536" y="1758"/>
                    </a:lnTo>
                    <a:lnTo>
                      <a:pt x="4530" y="1758"/>
                    </a:lnTo>
                    <a:lnTo>
                      <a:pt x="4530" y="1770"/>
                    </a:lnTo>
                    <a:lnTo>
                      <a:pt x="4524" y="1770"/>
                    </a:lnTo>
                    <a:lnTo>
                      <a:pt x="4512" y="1776"/>
                    </a:lnTo>
                    <a:lnTo>
                      <a:pt x="4506" y="1782"/>
                    </a:lnTo>
                    <a:lnTo>
                      <a:pt x="4500" y="1794"/>
                    </a:lnTo>
                    <a:lnTo>
                      <a:pt x="4488" y="1800"/>
                    </a:lnTo>
                    <a:lnTo>
                      <a:pt x="4476" y="1806"/>
                    </a:lnTo>
                    <a:lnTo>
                      <a:pt x="4476" y="1818"/>
                    </a:lnTo>
                    <a:lnTo>
                      <a:pt x="4476" y="1824"/>
                    </a:lnTo>
                    <a:lnTo>
                      <a:pt x="4476" y="1830"/>
                    </a:lnTo>
                    <a:lnTo>
                      <a:pt x="4482" y="1836"/>
                    </a:lnTo>
                    <a:lnTo>
                      <a:pt x="4482" y="1848"/>
                    </a:lnTo>
                    <a:lnTo>
                      <a:pt x="4470" y="1848"/>
                    </a:lnTo>
                    <a:lnTo>
                      <a:pt x="4464" y="1848"/>
                    </a:lnTo>
                    <a:lnTo>
                      <a:pt x="4452" y="1842"/>
                    </a:lnTo>
                    <a:lnTo>
                      <a:pt x="4446" y="1836"/>
                    </a:lnTo>
                    <a:lnTo>
                      <a:pt x="4434" y="1830"/>
                    </a:lnTo>
                    <a:lnTo>
                      <a:pt x="4428" y="1830"/>
                    </a:lnTo>
                    <a:lnTo>
                      <a:pt x="4422" y="1836"/>
                    </a:lnTo>
                    <a:lnTo>
                      <a:pt x="4410" y="1830"/>
                    </a:lnTo>
                    <a:lnTo>
                      <a:pt x="4398" y="1824"/>
                    </a:lnTo>
                    <a:lnTo>
                      <a:pt x="4392" y="1830"/>
                    </a:lnTo>
                    <a:lnTo>
                      <a:pt x="4392" y="1836"/>
                    </a:lnTo>
                    <a:lnTo>
                      <a:pt x="4392" y="1842"/>
                    </a:lnTo>
                    <a:lnTo>
                      <a:pt x="4398" y="1842"/>
                    </a:lnTo>
                    <a:lnTo>
                      <a:pt x="4404" y="1848"/>
                    </a:lnTo>
                    <a:lnTo>
                      <a:pt x="4398" y="1860"/>
                    </a:lnTo>
                    <a:lnTo>
                      <a:pt x="4386" y="1866"/>
                    </a:lnTo>
                    <a:lnTo>
                      <a:pt x="4386" y="1878"/>
                    </a:lnTo>
                    <a:lnTo>
                      <a:pt x="4392" y="1884"/>
                    </a:lnTo>
                    <a:lnTo>
                      <a:pt x="4404" y="1884"/>
                    </a:lnTo>
                    <a:lnTo>
                      <a:pt x="4410" y="1890"/>
                    </a:lnTo>
                    <a:lnTo>
                      <a:pt x="4410" y="1896"/>
                    </a:lnTo>
                    <a:lnTo>
                      <a:pt x="4404" y="1902"/>
                    </a:lnTo>
                    <a:lnTo>
                      <a:pt x="4392" y="1908"/>
                    </a:lnTo>
                    <a:lnTo>
                      <a:pt x="4380" y="1914"/>
                    </a:lnTo>
                    <a:lnTo>
                      <a:pt x="4374" y="1914"/>
                    </a:lnTo>
                    <a:lnTo>
                      <a:pt x="4362" y="1914"/>
                    </a:lnTo>
                    <a:lnTo>
                      <a:pt x="4344" y="1914"/>
                    </a:lnTo>
                    <a:lnTo>
                      <a:pt x="4332" y="1914"/>
                    </a:lnTo>
                    <a:lnTo>
                      <a:pt x="4326" y="1914"/>
                    </a:lnTo>
                    <a:lnTo>
                      <a:pt x="4314" y="1920"/>
                    </a:lnTo>
                    <a:lnTo>
                      <a:pt x="4296" y="1920"/>
                    </a:lnTo>
                    <a:lnTo>
                      <a:pt x="4278" y="1920"/>
                    </a:lnTo>
                    <a:lnTo>
                      <a:pt x="4266" y="1914"/>
                    </a:lnTo>
                    <a:lnTo>
                      <a:pt x="4248" y="1914"/>
                    </a:lnTo>
                    <a:lnTo>
                      <a:pt x="4236" y="1908"/>
                    </a:lnTo>
                    <a:lnTo>
                      <a:pt x="4218" y="1908"/>
                    </a:lnTo>
                    <a:lnTo>
                      <a:pt x="4200" y="1902"/>
                    </a:lnTo>
                    <a:lnTo>
                      <a:pt x="4188" y="1902"/>
                    </a:lnTo>
                    <a:lnTo>
                      <a:pt x="4170" y="1896"/>
                    </a:lnTo>
                    <a:lnTo>
                      <a:pt x="4164" y="1890"/>
                    </a:lnTo>
                    <a:lnTo>
                      <a:pt x="4152" y="1878"/>
                    </a:lnTo>
                    <a:lnTo>
                      <a:pt x="4146" y="1872"/>
                    </a:lnTo>
                    <a:lnTo>
                      <a:pt x="4134" y="1860"/>
                    </a:lnTo>
                    <a:lnTo>
                      <a:pt x="4128" y="1854"/>
                    </a:lnTo>
                    <a:lnTo>
                      <a:pt x="4128" y="1842"/>
                    </a:lnTo>
                    <a:lnTo>
                      <a:pt x="4122" y="1830"/>
                    </a:lnTo>
                    <a:lnTo>
                      <a:pt x="4122" y="1824"/>
                    </a:lnTo>
                    <a:lnTo>
                      <a:pt x="4110" y="1812"/>
                    </a:lnTo>
                    <a:lnTo>
                      <a:pt x="4098" y="1812"/>
                    </a:lnTo>
                    <a:lnTo>
                      <a:pt x="4080" y="1818"/>
                    </a:lnTo>
                    <a:lnTo>
                      <a:pt x="4068" y="1812"/>
                    </a:lnTo>
                    <a:lnTo>
                      <a:pt x="4068" y="1806"/>
                    </a:lnTo>
                    <a:lnTo>
                      <a:pt x="4056" y="1806"/>
                    </a:lnTo>
                    <a:lnTo>
                      <a:pt x="4056" y="1794"/>
                    </a:lnTo>
                    <a:lnTo>
                      <a:pt x="4050" y="1794"/>
                    </a:lnTo>
                    <a:lnTo>
                      <a:pt x="4044" y="1788"/>
                    </a:lnTo>
                    <a:lnTo>
                      <a:pt x="4044" y="1776"/>
                    </a:lnTo>
                    <a:lnTo>
                      <a:pt x="4038" y="1770"/>
                    </a:lnTo>
                    <a:lnTo>
                      <a:pt x="4038" y="1758"/>
                    </a:lnTo>
                    <a:lnTo>
                      <a:pt x="4032" y="1752"/>
                    </a:lnTo>
                    <a:lnTo>
                      <a:pt x="4026" y="1758"/>
                    </a:lnTo>
                    <a:lnTo>
                      <a:pt x="4032" y="1740"/>
                    </a:lnTo>
                    <a:lnTo>
                      <a:pt x="4026" y="1746"/>
                    </a:lnTo>
                    <a:lnTo>
                      <a:pt x="4020" y="1740"/>
                    </a:lnTo>
                    <a:lnTo>
                      <a:pt x="4020" y="1746"/>
                    </a:lnTo>
                    <a:lnTo>
                      <a:pt x="4014" y="1752"/>
                    </a:lnTo>
                    <a:lnTo>
                      <a:pt x="4008" y="1740"/>
                    </a:lnTo>
                    <a:lnTo>
                      <a:pt x="4002" y="1740"/>
                    </a:lnTo>
                    <a:lnTo>
                      <a:pt x="3996" y="1734"/>
                    </a:lnTo>
                    <a:lnTo>
                      <a:pt x="3990" y="1728"/>
                    </a:lnTo>
                    <a:lnTo>
                      <a:pt x="3996" y="1722"/>
                    </a:lnTo>
                    <a:lnTo>
                      <a:pt x="3996" y="1716"/>
                    </a:lnTo>
                    <a:lnTo>
                      <a:pt x="4002" y="1710"/>
                    </a:lnTo>
                    <a:lnTo>
                      <a:pt x="4008" y="1716"/>
                    </a:lnTo>
                    <a:lnTo>
                      <a:pt x="4014" y="1710"/>
                    </a:lnTo>
                    <a:lnTo>
                      <a:pt x="4020" y="1704"/>
                    </a:lnTo>
                    <a:lnTo>
                      <a:pt x="4020" y="1698"/>
                    </a:lnTo>
                    <a:lnTo>
                      <a:pt x="4026" y="1692"/>
                    </a:lnTo>
                    <a:lnTo>
                      <a:pt x="4020" y="1686"/>
                    </a:lnTo>
                    <a:lnTo>
                      <a:pt x="4020" y="1674"/>
                    </a:lnTo>
                    <a:lnTo>
                      <a:pt x="4014" y="1668"/>
                    </a:lnTo>
                    <a:lnTo>
                      <a:pt x="4014" y="1662"/>
                    </a:lnTo>
                    <a:lnTo>
                      <a:pt x="4008" y="1650"/>
                    </a:lnTo>
                    <a:lnTo>
                      <a:pt x="4008" y="1644"/>
                    </a:lnTo>
                    <a:lnTo>
                      <a:pt x="4008" y="1632"/>
                    </a:lnTo>
                    <a:lnTo>
                      <a:pt x="4002" y="1632"/>
                    </a:lnTo>
                    <a:lnTo>
                      <a:pt x="4002" y="1626"/>
                    </a:lnTo>
                    <a:lnTo>
                      <a:pt x="3996" y="1620"/>
                    </a:lnTo>
                    <a:lnTo>
                      <a:pt x="3990" y="1614"/>
                    </a:lnTo>
                    <a:lnTo>
                      <a:pt x="3990" y="1608"/>
                    </a:lnTo>
                    <a:lnTo>
                      <a:pt x="3996" y="1596"/>
                    </a:lnTo>
                    <a:lnTo>
                      <a:pt x="3990" y="1596"/>
                    </a:lnTo>
                    <a:lnTo>
                      <a:pt x="3984" y="1602"/>
                    </a:lnTo>
                    <a:lnTo>
                      <a:pt x="3978" y="1596"/>
                    </a:lnTo>
                    <a:lnTo>
                      <a:pt x="3972" y="1590"/>
                    </a:lnTo>
                    <a:lnTo>
                      <a:pt x="3972" y="1584"/>
                    </a:lnTo>
                    <a:lnTo>
                      <a:pt x="3966" y="1578"/>
                    </a:lnTo>
                    <a:lnTo>
                      <a:pt x="3966" y="1572"/>
                    </a:lnTo>
                    <a:lnTo>
                      <a:pt x="3960" y="1566"/>
                    </a:lnTo>
                    <a:lnTo>
                      <a:pt x="3960" y="1560"/>
                    </a:lnTo>
                    <a:lnTo>
                      <a:pt x="3960" y="1548"/>
                    </a:lnTo>
                    <a:lnTo>
                      <a:pt x="3954" y="1542"/>
                    </a:lnTo>
                    <a:lnTo>
                      <a:pt x="3960" y="1536"/>
                    </a:lnTo>
                    <a:lnTo>
                      <a:pt x="3960" y="1530"/>
                    </a:lnTo>
                    <a:lnTo>
                      <a:pt x="3960" y="1524"/>
                    </a:lnTo>
                    <a:lnTo>
                      <a:pt x="3954" y="1524"/>
                    </a:lnTo>
                    <a:lnTo>
                      <a:pt x="3954" y="1518"/>
                    </a:lnTo>
                    <a:lnTo>
                      <a:pt x="3948" y="1518"/>
                    </a:lnTo>
                    <a:lnTo>
                      <a:pt x="3954" y="1512"/>
                    </a:lnTo>
                    <a:lnTo>
                      <a:pt x="3948" y="1506"/>
                    </a:lnTo>
                    <a:lnTo>
                      <a:pt x="3954" y="1500"/>
                    </a:lnTo>
                    <a:lnTo>
                      <a:pt x="3954" y="1494"/>
                    </a:lnTo>
                    <a:lnTo>
                      <a:pt x="3948" y="1494"/>
                    </a:lnTo>
                    <a:lnTo>
                      <a:pt x="3942" y="1488"/>
                    </a:lnTo>
                    <a:lnTo>
                      <a:pt x="3942" y="1482"/>
                    </a:lnTo>
                    <a:lnTo>
                      <a:pt x="3936" y="1476"/>
                    </a:lnTo>
                    <a:lnTo>
                      <a:pt x="3930" y="1470"/>
                    </a:lnTo>
                    <a:lnTo>
                      <a:pt x="3930" y="1464"/>
                    </a:lnTo>
                    <a:lnTo>
                      <a:pt x="3930" y="1458"/>
                    </a:lnTo>
                    <a:lnTo>
                      <a:pt x="3924" y="1458"/>
                    </a:lnTo>
                    <a:lnTo>
                      <a:pt x="3924" y="1452"/>
                    </a:lnTo>
                    <a:lnTo>
                      <a:pt x="3924" y="1446"/>
                    </a:lnTo>
                    <a:lnTo>
                      <a:pt x="3918" y="1440"/>
                    </a:lnTo>
                    <a:lnTo>
                      <a:pt x="3918" y="1434"/>
                    </a:lnTo>
                    <a:lnTo>
                      <a:pt x="3918" y="1428"/>
                    </a:lnTo>
                    <a:lnTo>
                      <a:pt x="3912" y="1416"/>
                    </a:lnTo>
                    <a:lnTo>
                      <a:pt x="3918" y="1410"/>
                    </a:lnTo>
                    <a:lnTo>
                      <a:pt x="3918" y="1404"/>
                    </a:lnTo>
                    <a:lnTo>
                      <a:pt x="3912" y="1404"/>
                    </a:lnTo>
                    <a:lnTo>
                      <a:pt x="3912" y="1398"/>
                    </a:lnTo>
                    <a:lnTo>
                      <a:pt x="3912" y="1392"/>
                    </a:lnTo>
                    <a:lnTo>
                      <a:pt x="3912" y="1386"/>
                    </a:lnTo>
                    <a:lnTo>
                      <a:pt x="3912" y="1374"/>
                    </a:lnTo>
                    <a:lnTo>
                      <a:pt x="3918" y="1368"/>
                    </a:lnTo>
                    <a:lnTo>
                      <a:pt x="3918" y="1362"/>
                    </a:lnTo>
                    <a:lnTo>
                      <a:pt x="3912" y="1356"/>
                    </a:lnTo>
                    <a:lnTo>
                      <a:pt x="3918" y="1350"/>
                    </a:lnTo>
                    <a:lnTo>
                      <a:pt x="3912" y="1344"/>
                    </a:lnTo>
                    <a:lnTo>
                      <a:pt x="3912" y="1338"/>
                    </a:lnTo>
                    <a:lnTo>
                      <a:pt x="3912" y="1332"/>
                    </a:lnTo>
                    <a:lnTo>
                      <a:pt x="3912" y="1326"/>
                    </a:lnTo>
                    <a:lnTo>
                      <a:pt x="3918" y="1320"/>
                    </a:lnTo>
                    <a:lnTo>
                      <a:pt x="3912" y="1320"/>
                    </a:lnTo>
                    <a:lnTo>
                      <a:pt x="3918" y="1314"/>
                    </a:lnTo>
                    <a:lnTo>
                      <a:pt x="3906" y="1314"/>
                    </a:lnTo>
                    <a:lnTo>
                      <a:pt x="3912" y="1308"/>
                    </a:lnTo>
                    <a:lnTo>
                      <a:pt x="3912" y="1302"/>
                    </a:lnTo>
                    <a:lnTo>
                      <a:pt x="3906" y="1302"/>
                    </a:lnTo>
                    <a:lnTo>
                      <a:pt x="3900" y="1302"/>
                    </a:lnTo>
                    <a:lnTo>
                      <a:pt x="3906" y="1296"/>
                    </a:lnTo>
                    <a:lnTo>
                      <a:pt x="3900" y="1290"/>
                    </a:lnTo>
                    <a:lnTo>
                      <a:pt x="3894" y="1302"/>
                    </a:lnTo>
                    <a:lnTo>
                      <a:pt x="3894" y="1296"/>
                    </a:lnTo>
                    <a:lnTo>
                      <a:pt x="3888" y="1296"/>
                    </a:lnTo>
                    <a:lnTo>
                      <a:pt x="3888" y="1290"/>
                    </a:lnTo>
                    <a:lnTo>
                      <a:pt x="3888" y="1284"/>
                    </a:lnTo>
                    <a:lnTo>
                      <a:pt x="3888" y="1272"/>
                    </a:lnTo>
                    <a:lnTo>
                      <a:pt x="3894" y="1272"/>
                    </a:lnTo>
                    <a:lnTo>
                      <a:pt x="3894" y="1266"/>
                    </a:lnTo>
                    <a:lnTo>
                      <a:pt x="3900" y="1266"/>
                    </a:lnTo>
                    <a:lnTo>
                      <a:pt x="3906" y="1260"/>
                    </a:lnTo>
                    <a:lnTo>
                      <a:pt x="3900" y="1260"/>
                    </a:lnTo>
                    <a:lnTo>
                      <a:pt x="3894" y="1260"/>
                    </a:lnTo>
                    <a:lnTo>
                      <a:pt x="3894" y="1254"/>
                    </a:lnTo>
                    <a:lnTo>
                      <a:pt x="3894" y="1248"/>
                    </a:lnTo>
                    <a:lnTo>
                      <a:pt x="3894" y="1242"/>
                    </a:lnTo>
                    <a:lnTo>
                      <a:pt x="3900" y="1242"/>
                    </a:lnTo>
                    <a:lnTo>
                      <a:pt x="3900" y="1236"/>
                    </a:lnTo>
                    <a:lnTo>
                      <a:pt x="3906" y="1242"/>
                    </a:lnTo>
                    <a:lnTo>
                      <a:pt x="3912" y="1230"/>
                    </a:lnTo>
                    <a:lnTo>
                      <a:pt x="3912" y="1236"/>
                    </a:lnTo>
                    <a:lnTo>
                      <a:pt x="3918" y="1224"/>
                    </a:lnTo>
                    <a:lnTo>
                      <a:pt x="3912" y="1224"/>
                    </a:lnTo>
                    <a:lnTo>
                      <a:pt x="3918" y="1218"/>
                    </a:lnTo>
                    <a:lnTo>
                      <a:pt x="3918" y="1212"/>
                    </a:lnTo>
                    <a:lnTo>
                      <a:pt x="3918" y="1206"/>
                    </a:lnTo>
                    <a:lnTo>
                      <a:pt x="3918" y="1200"/>
                    </a:lnTo>
                    <a:lnTo>
                      <a:pt x="3912" y="1206"/>
                    </a:lnTo>
                    <a:lnTo>
                      <a:pt x="3906" y="1200"/>
                    </a:lnTo>
                    <a:lnTo>
                      <a:pt x="3912" y="1194"/>
                    </a:lnTo>
                    <a:lnTo>
                      <a:pt x="3912" y="1188"/>
                    </a:lnTo>
                    <a:lnTo>
                      <a:pt x="3900" y="1188"/>
                    </a:lnTo>
                    <a:lnTo>
                      <a:pt x="3906" y="1182"/>
                    </a:lnTo>
                    <a:lnTo>
                      <a:pt x="3906" y="1176"/>
                    </a:lnTo>
                    <a:lnTo>
                      <a:pt x="3912" y="1176"/>
                    </a:lnTo>
                    <a:lnTo>
                      <a:pt x="3906" y="1176"/>
                    </a:lnTo>
                    <a:lnTo>
                      <a:pt x="3912" y="1170"/>
                    </a:lnTo>
                    <a:lnTo>
                      <a:pt x="3906" y="1170"/>
                    </a:lnTo>
                    <a:lnTo>
                      <a:pt x="3912" y="1164"/>
                    </a:lnTo>
                    <a:lnTo>
                      <a:pt x="3912" y="1158"/>
                    </a:lnTo>
                    <a:lnTo>
                      <a:pt x="3912" y="1152"/>
                    </a:lnTo>
                    <a:lnTo>
                      <a:pt x="3918" y="1152"/>
                    </a:lnTo>
                    <a:lnTo>
                      <a:pt x="3924" y="1152"/>
                    </a:lnTo>
                    <a:lnTo>
                      <a:pt x="3918" y="1146"/>
                    </a:lnTo>
                    <a:lnTo>
                      <a:pt x="3912" y="1146"/>
                    </a:lnTo>
                    <a:lnTo>
                      <a:pt x="3918" y="1140"/>
                    </a:lnTo>
                    <a:lnTo>
                      <a:pt x="3912" y="1134"/>
                    </a:lnTo>
                    <a:lnTo>
                      <a:pt x="3924" y="1134"/>
                    </a:lnTo>
                    <a:lnTo>
                      <a:pt x="3930" y="1128"/>
                    </a:lnTo>
                    <a:lnTo>
                      <a:pt x="3924" y="1122"/>
                    </a:lnTo>
                    <a:lnTo>
                      <a:pt x="3924" y="1116"/>
                    </a:lnTo>
                    <a:lnTo>
                      <a:pt x="3924" y="1110"/>
                    </a:lnTo>
                    <a:lnTo>
                      <a:pt x="3918" y="1110"/>
                    </a:lnTo>
                    <a:lnTo>
                      <a:pt x="3912" y="1110"/>
                    </a:lnTo>
                    <a:lnTo>
                      <a:pt x="3918" y="1098"/>
                    </a:lnTo>
                    <a:lnTo>
                      <a:pt x="3912" y="1098"/>
                    </a:lnTo>
                    <a:lnTo>
                      <a:pt x="3912" y="1086"/>
                    </a:lnTo>
                    <a:lnTo>
                      <a:pt x="3906" y="1086"/>
                    </a:lnTo>
                    <a:lnTo>
                      <a:pt x="3906" y="1092"/>
                    </a:lnTo>
                    <a:lnTo>
                      <a:pt x="3900" y="1080"/>
                    </a:lnTo>
                    <a:lnTo>
                      <a:pt x="3894" y="1080"/>
                    </a:lnTo>
                    <a:lnTo>
                      <a:pt x="3894" y="1074"/>
                    </a:lnTo>
                    <a:lnTo>
                      <a:pt x="3888" y="1080"/>
                    </a:lnTo>
                    <a:lnTo>
                      <a:pt x="3888" y="1068"/>
                    </a:lnTo>
                    <a:lnTo>
                      <a:pt x="3888" y="1062"/>
                    </a:lnTo>
                    <a:lnTo>
                      <a:pt x="3894" y="1062"/>
                    </a:lnTo>
                    <a:lnTo>
                      <a:pt x="3894" y="1056"/>
                    </a:lnTo>
                    <a:lnTo>
                      <a:pt x="3888" y="1050"/>
                    </a:lnTo>
                    <a:lnTo>
                      <a:pt x="3888" y="1038"/>
                    </a:lnTo>
                    <a:lnTo>
                      <a:pt x="3888" y="1032"/>
                    </a:lnTo>
                    <a:lnTo>
                      <a:pt x="3888" y="1026"/>
                    </a:lnTo>
                    <a:lnTo>
                      <a:pt x="3882" y="1020"/>
                    </a:lnTo>
                    <a:lnTo>
                      <a:pt x="3888" y="1020"/>
                    </a:lnTo>
                    <a:lnTo>
                      <a:pt x="3888" y="1014"/>
                    </a:lnTo>
                    <a:lnTo>
                      <a:pt x="3888" y="1008"/>
                    </a:lnTo>
                    <a:lnTo>
                      <a:pt x="3888" y="1002"/>
                    </a:lnTo>
                    <a:lnTo>
                      <a:pt x="3888" y="990"/>
                    </a:lnTo>
                    <a:lnTo>
                      <a:pt x="3882" y="984"/>
                    </a:lnTo>
                    <a:lnTo>
                      <a:pt x="3882" y="978"/>
                    </a:lnTo>
                    <a:lnTo>
                      <a:pt x="3882" y="972"/>
                    </a:lnTo>
                    <a:lnTo>
                      <a:pt x="3876" y="966"/>
                    </a:lnTo>
                    <a:lnTo>
                      <a:pt x="3876" y="954"/>
                    </a:lnTo>
                    <a:lnTo>
                      <a:pt x="3870" y="948"/>
                    </a:lnTo>
                    <a:lnTo>
                      <a:pt x="3870" y="942"/>
                    </a:lnTo>
                    <a:lnTo>
                      <a:pt x="3864" y="954"/>
                    </a:lnTo>
                    <a:lnTo>
                      <a:pt x="3858" y="942"/>
                    </a:lnTo>
                    <a:lnTo>
                      <a:pt x="3858" y="948"/>
                    </a:lnTo>
                    <a:lnTo>
                      <a:pt x="3852" y="936"/>
                    </a:lnTo>
                    <a:lnTo>
                      <a:pt x="3852" y="930"/>
                    </a:lnTo>
                    <a:lnTo>
                      <a:pt x="3846" y="930"/>
                    </a:lnTo>
                    <a:lnTo>
                      <a:pt x="3846" y="918"/>
                    </a:lnTo>
                    <a:lnTo>
                      <a:pt x="3840" y="924"/>
                    </a:lnTo>
                    <a:lnTo>
                      <a:pt x="3840" y="912"/>
                    </a:lnTo>
                    <a:lnTo>
                      <a:pt x="3828" y="912"/>
                    </a:lnTo>
                    <a:lnTo>
                      <a:pt x="3834" y="906"/>
                    </a:lnTo>
                    <a:lnTo>
                      <a:pt x="3828" y="906"/>
                    </a:lnTo>
                    <a:lnTo>
                      <a:pt x="3834" y="894"/>
                    </a:lnTo>
                    <a:lnTo>
                      <a:pt x="3828" y="894"/>
                    </a:lnTo>
                    <a:lnTo>
                      <a:pt x="3822" y="894"/>
                    </a:lnTo>
                    <a:lnTo>
                      <a:pt x="3816" y="894"/>
                    </a:lnTo>
                    <a:lnTo>
                      <a:pt x="3816" y="888"/>
                    </a:lnTo>
                    <a:lnTo>
                      <a:pt x="3822" y="882"/>
                    </a:lnTo>
                    <a:lnTo>
                      <a:pt x="3816" y="882"/>
                    </a:lnTo>
                    <a:lnTo>
                      <a:pt x="3816" y="876"/>
                    </a:lnTo>
                    <a:lnTo>
                      <a:pt x="3810" y="882"/>
                    </a:lnTo>
                    <a:lnTo>
                      <a:pt x="3804" y="876"/>
                    </a:lnTo>
                    <a:lnTo>
                      <a:pt x="3804" y="870"/>
                    </a:lnTo>
                    <a:lnTo>
                      <a:pt x="3798" y="876"/>
                    </a:lnTo>
                    <a:lnTo>
                      <a:pt x="3792" y="870"/>
                    </a:lnTo>
                    <a:lnTo>
                      <a:pt x="3786" y="858"/>
                    </a:lnTo>
                    <a:lnTo>
                      <a:pt x="3786" y="864"/>
                    </a:lnTo>
                    <a:lnTo>
                      <a:pt x="3786" y="852"/>
                    </a:lnTo>
                    <a:lnTo>
                      <a:pt x="3780" y="846"/>
                    </a:lnTo>
                    <a:lnTo>
                      <a:pt x="3786" y="846"/>
                    </a:lnTo>
                    <a:lnTo>
                      <a:pt x="3786" y="834"/>
                    </a:lnTo>
                    <a:lnTo>
                      <a:pt x="3780" y="834"/>
                    </a:lnTo>
                    <a:lnTo>
                      <a:pt x="3774" y="828"/>
                    </a:lnTo>
                    <a:lnTo>
                      <a:pt x="3768" y="822"/>
                    </a:lnTo>
                    <a:lnTo>
                      <a:pt x="3774" y="816"/>
                    </a:lnTo>
                    <a:lnTo>
                      <a:pt x="3768" y="810"/>
                    </a:lnTo>
                    <a:lnTo>
                      <a:pt x="3762" y="810"/>
                    </a:lnTo>
                    <a:lnTo>
                      <a:pt x="3762" y="816"/>
                    </a:lnTo>
                    <a:lnTo>
                      <a:pt x="3756" y="810"/>
                    </a:lnTo>
                    <a:lnTo>
                      <a:pt x="3756" y="804"/>
                    </a:lnTo>
                    <a:lnTo>
                      <a:pt x="3762" y="804"/>
                    </a:lnTo>
                    <a:lnTo>
                      <a:pt x="3768" y="798"/>
                    </a:lnTo>
                    <a:lnTo>
                      <a:pt x="3768" y="792"/>
                    </a:lnTo>
                    <a:lnTo>
                      <a:pt x="3762" y="792"/>
                    </a:lnTo>
                    <a:lnTo>
                      <a:pt x="3762" y="786"/>
                    </a:lnTo>
                    <a:lnTo>
                      <a:pt x="3756" y="786"/>
                    </a:lnTo>
                    <a:lnTo>
                      <a:pt x="3750" y="786"/>
                    </a:lnTo>
                    <a:lnTo>
                      <a:pt x="3750" y="780"/>
                    </a:lnTo>
                    <a:lnTo>
                      <a:pt x="3756" y="774"/>
                    </a:lnTo>
                    <a:lnTo>
                      <a:pt x="3750" y="774"/>
                    </a:lnTo>
                    <a:lnTo>
                      <a:pt x="3750" y="768"/>
                    </a:lnTo>
                    <a:lnTo>
                      <a:pt x="3744" y="768"/>
                    </a:lnTo>
                    <a:lnTo>
                      <a:pt x="3744" y="762"/>
                    </a:lnTo>
                    <a:lnTo>
                      <a:pt x="3744" y="756"/>
                    </a:lnTo>
                    <a:lnTo>
                      <a:pt x="3750" y="756"/>
                    </a:lnTo>
                    <a:lnTo>
                      <a:pt x="3750" y="750"/>
                    </a:lnTo>
                    <a:lnTo>
                      <a:pt x="3744" y="750"/>
                    </a:lnTo>
                    <a:lnTo>
                      <a:pt x="3738" y="750"/>
                    </a:lnTo>
                    <a:lnTo>
                      <a:pt x="3738" y="744"/>
                    </a:lnTo>
                    <a:lnTo>
                      <a:pt x="3732" y="744"/>
                    </a:lnTo>
                    <a:lnTo>
                      <a:pt x="3726" y="744"/>
                    </a:lnTo>
                    <a:lnTo>
                      <a:pt x="3720" y="738"/>
                    </a:lnTo>
                    <a:lnTo>
                      <a:pt x="3720" y="744"/>
                    </a:lnTo>
                    <a:lnTo>
                      <a:pt x="3714" y="738"/>
                    </a:lnTo>
                    <a:lnTo>
                      <a:pt x="3708" y="738"/>
                    </a:lnTo>
                    <a:lnTo>
                      <a:pt x="3714" y="732"/>
                    </a:lnTo>
                    <a:lnTo>
                      <a:pt x="3720" y="732"/>
                    </a:lnTo>
                    <a:lnTo>
                      <a:pt x="3714" y="726"/>
                    </a:lnTo>
                    <a:lnTo>
                      <a:pt x="3708" y="726"/>
                    </a:lnTo>
                    <a:lnTo>
                      <a:pt x="3702" y="732"/>
                    </a:lnTo>
                    <a:lnTo>
                      <a:pt x="3690" y="732"/>
                    </a:lnTo>
                    <a:lnTo>
                      <a:pt x="3690" y="726"/>
                    </a:lnTo>
                    <a:lnTo>
                      <a:pt x="3684" y="732"/>
                    </a:lnTo>
                    <a:lnTo>
                      <a:pt x="3678" y="732"/>
                    </a:lnTo>
                    <a:lnTo>
                      <a:pt x="3672" y="726"/>
                    </a:lnTo>
                    <a:lnTo>
                      <a:pt x="3666" y="732"/>
                    </a:lnTo>
                    <a:lnTo>
                      <a:pt x="3666" y="726"/>
                    </a:lnTo>
                    <a:lnTo>
                      <a:pt x="3660" y="726"/>
                    </a:lnTo>
                    <a:lnTo>
                      <a:pt x="3666" y="720"/>
                    </a:lnTo>
                    <a:lnTo>
                      <a:pt x="3666" y="714"/>
                    </a:lnTo>
                    <a:lnTo>
                      <a:pt x="3660" y="720"/>
                    </a:lnTo>
                    <a:lnTo>
                      <a:pt x="3654" y="714"/>
                    </a:lnTo>
                    <a:lnTo>
                      <a:pt x="3654" y="720"/>
                    </a:lnTo>
                    <a:lnTo>
                      <a:pt x="3648" y="714"/>
                    </a:lnTo>
                    <a:lnTo>
                      <a:pt x="3642" y="720"/>
                    </a:lnTo>
                    <a:lnTo>
                      <a:pt x="3636" y="714"/>
                    </a:lnTo>
                    <a:lnTo>
                      <a:pt x="3630" y="708"/>
                    </a:lnTo>
                    <a:lnTo>
                      <a:pt x="3624" y="708"/>
                    </a:lnTo>
                    <a:lnTo>
                      <a:pt x="3618" y="696"/>
                    </a:lnTo>
                    <a:lnTo>
                      <a:pt x="3612" y="702"/>
                    </a:lnTo>
                    <a:lnTo>
                      <a:pt x="3618" y="690"/>
                    </a:lnTo>
                    <a:lnTo>
                      <a:pt x="3606" y="696"/>
                    </a:lnTo>
                    <a:lnTo>
                      <a:pt x="3600" y="690"/>
                    </a:lnTo>
                    <a:lnTo>
                      <a:pt x="3594" y="696"/>
                    </a:lnTo>
                    <a:lnTo>
                      <a:pt x="3588" y="690"/>
                    </a:lnTo>
                    <a:lnTo>
                      <a:pt x="3594" y="690"/>
                    </a:lnTo>
                    <a:lnTo>
                      <a:pt x="3594" y="684"/>
                    </a:lnTo>
                    <a:lnTo>
                      <a:pt x="3600" y="684"/>
                    </a:lnTo>
                    <a:lnTo>
                      <a:pt x="3594" y="678"/>
                    </a:lnTo>
                    <a:lnTo>
                      <a:pt x="3588" y="678"/>
                    </a:lnTo>
                    <a:lnTo>
                      <a:pt x="3582" y="684"/>
                    </a:lnTo>
                    <a:lnTo>
                      <a:pt x="3576" y="678"/>
                    </a:lnTo>
                    <a:lnTo>
                      <a:pt x="3564" y="684"/>
                    </a:lnTo>
                    <a:lnTo>
                      <a:pt x="3564" y="678"/>
                    </a:lnTo>
                    <a:lnTo>
                      <a:pt x="3570" y="678"/>
                    </a:lnTo>
                    <a:lnTo>
                      <a:pt x="3570" y="672"/>
                    </a:lnTo>
                    <a:lnTo>
                      <a:pt x="3564" y="672"/>
                    </a:lnTo>
                    <a:lnTo>
                      <a:pt x="3576" y="672"/>
                    </a:lnTo>
                    <a:lnTo>
                      <a:pt x="3576" y="666"/>
                    </a:lnTo>
                    <a:lnTo>
                      <a:pt x="3576" y="660"/>
                    </a:lnTo>
                    <a:lnTo>
                      <a:pt x="3570" y="660"/>
                    </a:lnTo>
                    <a:lnTo>
                      <a:pt x="3570" y="654"/>
                    </a:lnTo>
                    <a:lnTo>
                      <a:pt x="3564" y="642"/>
                    </a:lnTo>
                    <a:lnTo>
                      <a:pt x="3558" y="648"/>
                    </a:lnTo>
                    <a:lnTo>
                      <a:pt x="3558" y="642"/>
                    </a:lnTo>
                    <a:lnTo>
                      <a:pt x="3552" y="636"/>
                    </a:lnTo>
                    <a:lnTo>
                      <a:pt x="3552" y="630"/>
                    </a:lnTo>
                    <a:lnTo>
                      <a:pt x="3546" y="630"/>
                    </a:lnTo>
                    <a:lnTo>
                      <a:pt x="3546" y="624"/>
                    </a:lnTo>
                    <a:lnTo>
                      <a:pt x="3546" y="618"/>
                    </a:lnTo>
                    <a:lnTo>
                      <a:pt x="3540" y="618"/>
                    </a:lnTo>
                    <a:lnTo>
                      <a:pt x="3534" y="618"/>
                    </a:lnTo>
                    <a:lnTo>
                      <a:pt x="3528" y="618"/>
                    </a:lnTo>
                    <a:lnTo>
                      <a:pt x="3528" y="612"/>
                    </a:lnTo>
                    <a:lnTo>
                      <a:pt x="3534" y="606"/>
                    </a:lnTo>
                    <a:lnTo>
                      <a:pt x="3528" y="606"/>
                    </a:lnTo>
                    <a:lnTo>
                      <a:pt x="3534" y="600"/>
                    </a:lnTo>
                    <a:lnTo>
                      <a:pt x="3528" y="600"/>
                    </a:lnTo>
                    <a:lnTo>
                      <a:pt x="3522" y="588"/>
                    </a:lnTo>
                    <a:lnTo>
                      <a:pt x="3522" y="594"/>
                    </a:lnTo>
                    <a:lnTo>
                      <a:pt x="3516" y="582"/>
                    </a:lnTo>
                    <a:lnTo>
                      <a:pt x="3510" y="582"/>
                    </a:lnTo>
                    <a:lnTo>
                      <a:pt x="3504" y="582"/>
                    </a:lnTo>
                    <a:lnTo>
                      <a:pt x="3498" y="588"/>
                    </a:lnTo>
                    <a:lnTo>
                      <a:pt x="3492" y="588"/>
                    </a:lnTo>
                    <a:lnTo>
                      <a:pt x="3492" y="594"/>
                    </a:lnTo>
                    <a:lnTo>
                      <a:pt x="3492" y="582"/>
                    </a:lnTo>
                    <a:lnTo>
                      <a:pt x="3486" y="582"/>
                    </a:lnTo>
                    <a:lnTo>
                      <a:pt x="3486" y="576"/>
                    </a:lnTo>
                    <a:lnTo>
                      <a:pt x="3486" y="582"/>
                    </a:lnTo>
                    <a:lnTo>
                      <a:pt x="3480" y="582"/>
                    </a:lnTo>
                    <a:lnTo>
                      <a:pt x="3474" y="582"/>
                    </a:lnTo>
                    <a:lnTo>
                      <a:pt x="3468" y="588"/>
                    </a:lnTo>
                    <a:lnTo>
                      <a:pt x="3468" y="582"/>
                    </a:lnTo>
                    <a:lnTo>
                      <a:pt x="3462" y="576"/>
                    </a:lnTo>
                    <a:lnTo>
                      <a:pt x="3462" y="582"/>
                    </a:lnTo>
                    <a:lnTo>
                      <a:pt x="3456" y="570"/>
                    </a:lnTo>
                    <a:lnTo>
                      <a:pt x="3450" y="582"/>
                    </a:lnTo>
                    <a:lnTo>
                      <a:pt x="3444" y="570"/>
                    </a:lnTo>
                    <a:lnTo>
                      <a:pt x="3444" y="582"/>
                    </a:lnTo>
                    <a:lnTo>
                      <a:pt x="3438" y="576"/>
                    </a:lnTo>
                    <a:lnTo>
                      <a:pt x="3438" y="570"/>
                    </a:lnTo>
                    <a:lnTo>
                      <a:pt x="3450" y="558"/>
                    </a:lnTo>
                    <a:lnTo>
                      <a:pt x="3444" y="552"/>
                    </a:lnTo>
                    <a:lnTo>
                      <a:pt x="3438" y="552"/>
                    </a:lnTo>
                    <a:lnTo>
                      <a:pt x="3438" y="540"/>
                    </a:lnTo>
                    <a:lnTo>
                      <a:pt x="3432" y="534"/>
                    </a:lnTo>
                    <a:lnTo>
                      <a:pt x="3432" y="540"/>
                    </a:lnTo>
                    <a:lnTo>
                      <a:pt x="3426" y="540"/>
                    </a:lnTo>
                    <a:lnTo>
                      <a:pt x="3426" y="534"/>
                    </a:lnTo>
                    <a:lnTo>
                      <a:pt x="3420" y="534"/>
                    </a:lnTo>
                    <a:lnTo>
                      <a:pt x="3420" y="528"/>
                    </a:lnTo>
                    <a:lnTo>
                      <a:pt x="3420" y="522"/>
                    </a:lnTo>
                    <a:lnTo>
                      <a:pt x="3426" y="516"/>
                    </a:lnTo>
                    <a:lnTo>
                      <a:pt x="3420" y="510"/>
                    </a:lnTo>
                    <a:lnTo>
                      <a:pt x="3414" y="504"/>
                    </a:lnTo>
                    <a:lnTo>
                      <a:pt x="3414" y="498"/>
                    </a:lnTo>
                    <a:lnTo>
                      <a:pt x="3402" y="498"/>
                    </a:lnTo>
                    <a:lnTo>
                      <a:pt x="3408" y="492"/>
                    </a:lnTo>
                    <a:lnTo>
                      <a:pt x="3402" y="486"/>
                    </a:lnTo>
                    <a:lnTo>
                      <a:pt x="3408" y="480"/>
                    </a:lnTo>
                    <a:lnTo>
                      <a:pt x="3408" y="474"/>
                    </a:lnTo>
                    <a:lnTo>
                      <a:pt x="3402" y="474"/>
                    </a:lnTo>
                    <a:lnTo>
                      <a:pt x="3396" y="468"/>
                    </a:lnTo>
                    <a:lnTo>
                      <a:pt x="3390" y="468"/>
                    </a:lnTo>
                    <a:lnTo>
                      <a:pt x="3384" y="462"/>
                    </a:lnTo>
                    <a:lnTo>
                      <a:pt x="3384" y="468"/>
                    </a:lnTo>
                    <a:lnTo>
                      <a:pt x="3378" y="468"/>
                    </a:lnTo>
                    <a:lnTo>
                      <a:pt x="3378" y="474"/>
                    </a:lnTo>
                    <a:lnTo>
                      <a:pt x="3372" y="462"/>
                    </a:lnTo>
                    <a:lnTo>
                      <a:pt x="3372" y="474"/>
                    </a:lnTo>
                    <a:lnTo>
                      <a:pt x="3366" y="474"/>
                    </a:lnTo>
                    <a:lnTo>
                      <a:pt x="3366" y="468"/>
                    </a:lnTo>
                    <a:lnTo>
                      <a:pt x="3354" y="468"/>
                    </a:lnTo>
                    <a:lnTo>
                      <a:pt x="3348" y="462"/>
                    </a:lnTo>
                    <a:lnTo>
                      <a:pt x="3342" y="456"/>
                    </a:lnTo>
                    <a:lnTo>
                      <a:pt x="3342" y="450"/>
                    </a:lnTo>
                    <a:lnTo>
                      <a:pt x="3342" y="444"/>
                    </a:lnTo>
                    <a:lnTo>
                      <a:pt x="3342" y="438"/>
                    </a:lnTo>
                    <a:lnTo>
                      <a:pt x="3336" y="444"/>
                    </a:lnTo>
                    <a:lnTo>
                      <a:pt x="3336" y="438"/>
                    </a:lnTo>
                    <a:lnTo>
                      <a:pt x="3336" y="432"/>
                    </a:lnTo>
                    <a:lnTo>
                      <a:pt x="3330" y="438"/>
                    </a:lnTo>
                    <a:lnTo>
                      <a:pt x="3330" y="432"/>
                    </a:lnTo>
                    <a:lnTo>
                      <a:pt x="3324" y="432"/>
                    </a:lnTo>
                    <a:lnTo>
                      <a:pt x="3330" y="426"/>
                    </a:lnTo>
                    <a:lnTo>
                      <a:pt x="3324" y="426"/>
                    </a:lnTo>
                    <a:lnTo>
                      <a:pt x="3318" y="426"/>
                    </a:lnTo>
                    <a:lnTo>
                      <a:pt x="3318" y="420"/>
                    </a:lnTo>
                    <a:lnTo>
                      <a:pt x="3312" y="414"/>
                    </a:lnTo>
                    <a:lnTo>
                      <a:pt x="3318" y="414"/>
                    </a:lnTo>
                    <a:lnTo>
                      <a:pt x="3318" y="408"/>
                    </a:lnTo>
                    <a:lnTo>
                      <a:pt x="3318" y="402"/>
                    </a:lnTo>
                    <a:lnTo>
                      <a:pt x="3306" y="408"/>
                    </a:lnTo>
                    <a:lnTo>
                      <a:pt x="3300" y="402"/>
                    </a:lnTo>
                    <a:lnTo>
                      <a:pt x="3288" y="402"/>
                    </a:lnTo>
                    <a:lnTo>
                      <a:pt x="3288" y="396"/>
                    </a:lnTo>
                    <a:lnTo>
                      <a:pt x="3282" y="396"/>
                    </a:lnTo>
                    <a:lnTo>
                      <a:pt x="3276" y="390"/>
                    </a:lnTo>
                    <a:lnTo>
                      <a:pt x="3276" y="384"/>
                    </a:lnTo>
                    <a:lnTo>
                      <a:pt x="3264" y="384"/>
                    </a:lnTo>
                    <a:lnTo>
                      <a:pt x="3258" y="372"/>
                    </a:lnTo>
                    <a:lnTo>
                      <a:pt x="3252" y="372"/>
                    </a:lnTo>
                    <a:lnTo>
                      <a:pt x="3246" y="366"/>
                    </a:lnTo>
                    <a:lnTo>
                      <a:pt x="3240" y="366"/>
                    </a:lnTo>
                    <a:lnTo>
                      <a:pt x="3234" y="348"/>
                    </a:lnTo>
                    <a:lnTo>
                      <a:pt x="3228" y="348"/>
                    </a:lnTo>
                    <a:lnTo>
                      <a:pt x="3228" y="342"/>
                    </a:lnTo>
                    <a:lnTo>
                      <a:pt x="3228" y="336"/>
                    </a:lnTo>
                    <a:lnTo>
                      <a:pt x="3222" y="342"/>
                    </a:lnTo>
                    <a:lnTo>
                      <a:pt x="3216" y="330"/>
                    </a:lnTo>
                    <a:lnTo>
                      <a:pt x="3210" y="324"/>
                    </a:lnTo>
                    <a:lnTo>
                      <a:pt x="3216" y="318"/>
                    </a:lnTo>
                    <a:lnTo>
                      <a:pt x="3222" y="318"/>
                    </a:lnTo>
                    <a:lnTo>
                      <a:pt x="3228" y="324"/>
                    </a:lnTo>
                    <a:lnTo>
                      <a:pt x="3228" y="318"/>
                    </a:lnTo>
                    <a:lnTo>
                      <a:pt x="3222" y="312"/>
                    </a:lnTo>
                    <a:lnTo>
                      <a:pt x="3222" y="306"/>
                    </a:lnTo>
                    <a:lnTo>
                      <a:pt x="3228" y="300"/>
                    </a:lnTo>
                    <a:lnTo>
                      <a:pt x="3222" y="300"/>
                    </a:lnTo>
                    <a:lnTo>
                      <a:pt x="3216" y="306"/>
                    </a:lnTo>
                    <a:lnTo>
                      <a:pt x="3216" y="294"/>
                    </a:lnTo>
                    <a:lnTo>
                      <a:pt x="3210" y="300"/>
                    </a:lnTo>
                    <a:lnTo>
                      <a:pt x="3204" y="294"/>
                    </a:lnTo>
                    <a:lnTo>
                      <a:pt x="3204" y="288"/>
                    </a:lnTo>
                    <a:lnTo>
                      <a:pt x="3204" y="282"/>
                    </a:lnTo>
                    <a:lnTo>
                      <a:pt x="3198" y="288"/>
                    </a:lnTo>
                    <a:lnTo>
                      <a:pt x="3198" y="282"/>
                    </a:lnTo>
                    <a:lnTo>
                      <a:pt x="3192" y="276"/>
                    </a:lnTo>
                    <a:lnTo>
                      <a:pt x="3186" y="276"/>
                    </a:lnTo>
                    <a:lnTo>
                      <a:pt x="3186" y="264"/>
                    </a:lnTo>
                    <a:lnTo>
                      <a:pt x="3174" y="264"/>
                    </a:lnTo>
                    <a:lnTo>
                      <a:pt x="3174" y="258"/>
                    </a:lnTo>
                    <a:lnTo>
                      <a:pt x="3174" y="252"/>
                    </a:lnTo>
                    <a:lnTo>
                      <a:pt x="3186" y="252"/>
                    </a:lnTo>
                    <a:lnTo>
                      <a:pt x="3192" y="252"/>
                    </a:lnTo>
                    <a:lnTo>
                      <a:pt x="3186" y="246"/>
                    </a:lnTo>
                    <a:lnTo>
                      <a:pt x="3180" y="240"/>
                    </a:lnTo>
                    <a:lnTo>
                      <a:pt x="3180" y="234"/>
                    </a:lnTo>
                    <a:lnTo>
                      <a:pt x="3186" y="222"/>
                    </a:lnTo>
                    <a:lnTo>
                      <a:pt x="3180" y="222"/>
                    </a:lnTo>
                    <a:lnTo>
                      <a:pt x="3174" y="228"/>
                    </a:lnTo>
                    <a:lnTo>
                      <a:pt x="3168" y="216"/>
                    </a:lnTo>
                    <a:lnTo>
                      <a:pt x="3162" y="210"/>
                    </a:lnTo>
                    <a:lnTo>
                      <a:pt x="3162" y="204"/>
                    </a:lnTo>
                    <a:lnTo>
                      <a:pt x="3156" y="198"/>
                    </a:lnTo>
                    <a:lnTo>
                      <a:pt x="3150" y="198"/>
                    </a:lnTo>
                    <a:lnTo>
                      <a:pt x="3144" y="198"/>
                    </a:lnTo>
                    <a:lnTo>
                      <a:pt x="3138" y="192"/>
                    </a:lnTo>
                    <a:lnTo>
                      <a:pt x="3138" y="174"/>
                    </a:lnTo>
                    <a:lnTo>
                      <a:pt x="3132" y="168"/>
                    </a:lnTo>
                    <a:lnTo>
                      <a:pt x="3120" y="168"/>
                    </a:lnTo>
                    <a:lnTo>
                      <a:pt x="3120" y="162"/>
                    </a:lnTo>
                    <a:lnTo>
                      <a:pt x="3120" y="150"/>
                    </a:lnTo>
                    <a:lnTo>
                      <a:pt x="3120" y="144"/>
                    </a:lnTo>
                    <a:lnTo>
                      <a:pt x="3114" y="150"/>
                    </a:lnTo>
                    <a:lnTo>
                      <a:pt x="3102" y="150"/>
                    </a:lnTo>
                    <a:lnTo>
                      <a:pt x="3102" y="144"/>
                    </a:lnTo>
                    <a:lnTo>
                      <a:pt x="3102" y="138"/>
                    </a:lnTo>
                    <a:lnTo>
                      <a:pt x="3102" y="132"/>
                    </a:lnTo>
                    <a:lnTo>
                      <a:pt x="3090" y="132"/>
                    </a:lnTo>
                    <a:lnTo>
                      <a:pt x="3084" y="138"/>
                    </a:lnTo>
                    <a:lnTo>
                      <a:pt x="3084" y="126"/>
                    </a:lnTo>
                    <a:lnTo>
                      <a:pt x="3084" y="120"/>
                    </a:lnTo>
                    <a:lnTo>
                      <a:pt x="3078" y="120"/>
                    </a:lnTo>
                    <a:lnTo>
                      <a:pt x="3072" y="114"/>
                    </a:lnTo>
                    <a:lnTo>
                      <a:pt x="3066" y="108"/>
                    </a:lnTo>
                    <a:lnTo>
                      <a:pt x="3054" y="102"/>
                    </a:lnTo>
                    <a:lnTo>
                      <a:pt x="3048" y="96"/>
                    </a:lnTo>
                    <a:lnTo>
                      <a:pt x="3048" y="90"/>
                    </a:lnTo>
                    <a:lnTo>
                      <a:pt x="3042" y="90"/>
                    </a:lnTo>
                    <a:lnTo>
                      <a:pt x="3036" y="84"/>
                    </a:lnTo>
                    <a:lnTo>
                      <a:pt x="3042" y="84"/>
                    </a:lnTo>
                    <a:lnTo>
                      <a:pt x="3042" y="78"/>
                    </a:lnTo>
                    <a:lnTo>
                      <a:pt x="3036" y="72"/>
                    </a:lnTo>
                    <a:lnTo>
                      <a:pt x="3036" y="60"/>
                    </a:lnTo>
                    <a:lnTo>
                      <a:pt x="3030" y="66"/>
                    </a:lnTo>
                    <a:lnTo>
                      <a:pt x="3030" y="60"/>
                    </a:lnTo>
                    <a:lnTo>
                      <a:pt x="3024" y="66"/>
                    </a:lnTo>
                    <a:lnTo>
                      <a:pt x="3018" y="72"/>
                    </a:lnTo>
                    <a:lnTo>
                      <a:pt x="3012" y="66"/>
                    </a:lnTo>
                    <a:lnTo>
                      <a:pt x="3000" y="72"/>
                    </a:lnTo>
                    <a:lnTo>
                      <a:pt x="2994" y="66"/>
                    </a:lnTo>
                    <a:lnTo>
                      <a:pt x="2994" y="60"/>
                    </a:lnTo>
                    <a:lnTo>
                      <a:pt x="3000" y="60"/>
                    </a:lnTo>
                    <a:lnTo>
                      <a:pt x="3006" y="54"/>
                    </a:lnTo>
                    <a:lnTo>
                      <a:pt x="3006" y="48"/>
                    </a:lnTo>
                    <a:lnTo>
                      <a:pt x="2994" y="48"/>
                    </a:lnTo>
                    <a:lnTo>
                      <a:pt x="2982" y="48"/>
                    </a:lnTo>
                    <a:lnTo>
                      <a:pt x="2982" y="36"/>
                    </a:lnTo>
                    <a:lnTo>
                      <a:pt x="2982" y="24"/>
                    </a:lnTo>
                    <a:lnTo>
                      <a:pt x="2976" y="24"/>
                    </a:lnTo>
                    <a:lnTo>
                      <a:pt x="2964" y="24"/>
                    </a:lnTo>
                    <a:lnTo>
                      <a:pt x="2970" y="36"/>
                    </a:lnTo>
                    <a:lnTo>
                      <a:pt x="2970" y="42"/>
                    </a:lnTo>
                    <a:lnTo>
                      <a:pt x="2964" y="42"/>
                    </a:lnTo>
                    <a:lnTo>
                      <a:pt x="2958" y="36"/>
                    </a:lnTo>
                    <a:lnTo>
                      <a:pt x="2958" y="30"/>
                    </a:lnTo>
                    <a:lnTo>
                      <a:pt x="2958" y="24"/>
                    </a:lnTo>
                    <a:lnTo>
                      <a:pt x="2952" y="24"/>
                    </a:lnTo>
                    <a:lnTo>
                      <a:pt x="2946" y="30"/>
                    </a:lnTo>
                    <a:lnTo>
                      <a:pt x="2940" y="24"/>
                    </a:lnTo>
                    <a:lnTo>
                      <a:pt x="2934" y="18"/>
                    </a:lnTo>
                    <a:lnTo>
                      <a:pt x="2928" y="12"/>
                    </a:lnTo>
                    <a:lnTo>
                      <a:pt x="2922" y="18"/>
                    </a:lnTo>
                    <a:lnTo>
                      <a:pt x="2916" y="12"/>
                    </a:lnTo>
                    <a:lnTo>
                      <a:pt x="2910" y="6"/>
                    </a:lnTo>
                    <a:lnTo>
                      <a:pt x="2898" y="0"/>
                    </a:lnTo>
                    <a:lnTo>
                      <a:pt x="2898" y="6"/>
                    </a:lnTo>
                    <a:lnTo>
                      <a:pt x="2892" y="12"/>
                    </a:lnTo>
                    <a:lnTo>
                      <a:pt x="2886" y="12"/>
                    </a:lnTo>
                    <a:lnTo>
                      <a:pt x="2874" y="12"/>
                    </a:lnTo>
                    <a:lnTo>
                      <a:pt x="2868" y="6"/>
                    </a:lnTo>
                    <a:lnTo>
                      <a:pt x="2862" y="6"/>
                    </a:lnTo>
                    <a:lnTo>
                      <a:pt x="2868" y="12"/>
                    </a:lnTo>
                    <a:lnTo>
                      <a:pt x="2856" y="18"/>
                    </a:lnTo>
                    <a:lnTo>
                      <a:pt x="2850" y="12"/>
                    </a:lnTo>
                    <a:lnTo>
                      <a:pt x="2844" y="0"/>
                    </a:lnTo>
                    <a:lnTo>
                      <a:pt x="2844" y="18"/>
                    </a:lnTo>
                    <a:lnTo>
                      <a:pt x="2838" y="18"/>
                    </a:lnTo>
                    <a:lnTo>
                      <a:pt x="2832" y="18"/>
                    </a:lnTo>
                    <a:lnTo>
                      <a:pt x="2820" y="18"/>
                    </a:lnTo>
                    <a:lnTo>
                      <a:pt x="2814" y="18"/>
                    </a:lnTo>
                    <a:lnTo>
                      <a:pt x="2820" y="24"/>
                    </a:lnTo>
                    <a:lnTo>
                      <a:pt x="2814" y="24"/>
                    </a:lnTo>
                    <a:lnTo>
                      <a:pt x="2814" y="36"/>
                    </a:lnTo>
                    <a:lnTo>
                      <a:pt x="2808" y="30"/>
                    </a:lnTo>
                    <a:lnTo>
                      <a:pt x="2802" y="30"/>
                    </a:lnTo>
                    <a:lnTo>
                      <a:pt x="2796" y="30"/>
                    </a:lnTo>
                    <a:lnTo>
                      <a:pt x="2790" y="36"/>
                    </a:lnTo>
                    <a:lnTo>
                      <a:pt x="2784" y="48"/>
                    </a:lnTo>
                    <a:lnTo>
                      <a:pt x="2778" y="54"/>
                    </a:lnTo>
                    <a:lnTo>
                      <a:pt x="2772" y="54"/>
                    </a:lnTo>
                    <a:lnTo>
                      <a:pt x="2766" y="60"/>
                    </a:lnTo>
                    <a:lnTo>
                      <a:pt x="2766" y="66"/>
                    </a:lnTo>
                    <a:lnTo>
                      <a:pt x="2760" y="60"/>
                    </a:lnTo>
                    <a:lnTo>
                      <a:pt x="2754" y="66"/>
                    </a:lnTo>
                    <a:lnTo>
                      <a:pt x="2748" y="66"/>
                    </a:lnTo>
                    <a:lnTo>
                      <a:pt x="2742" y="78"/>
                    </a:lnTo>
                    <a:lnTo>
                      <a:pt x="2736" y="78"/>
                    </a:lnTo>
                    <a:lnTo>
                      <a:pt x="2736" y="84"/>
                    </a:lnTo>
                    <a:lnTo>
                      <a:pt x="2730" y="84"/>
                    </a:lnTo>
                    <a:lnTo>
                      <a:pt x="2724" y="90"/>
                    </a:lnTo>
                    <a:lnTo>
                      <a:pt x="2712" y="96"/>
                    </a:lnTo>
                    <a:lnTo>
                      <a:pt x="2712" y="90"/>
                    </a:lnTo>
                    <a:lnTo>
                      <a:pt x="2706" y="102"/>
                    </a:lnTo>
                    <a:lnTo>
                      <a:pt x="2694" y="102"/>
                    </a:lnTo>
                    <a:lnTo>
                      <a:pt x="2694" y="108"/>
                    </a:lnTo>
                    <a:lnTo>
                      <a:pt x="2694" y="120"/>
                    </a:lnTo>
                    <a:lnTo>
                      <a:pt x="2694" y="126"/>
                    </a:lnTo>
                    <a:lnTo>
                      <a:pt x="2688" y="138"/>
                    </a:lnTo>
                    <a:lnTo>
                      <a:pt x="2688" y="144"/>
                    </a:lnTo>
                    <a:lnTo>
                      <a:pt x="2682" y="150"/>
                    </a:lnTo>
                    <a:lnTo>
                      <a:pt x="2682" y="156"/>
                    </a:lnTo>
                    <a:lnTo>
                      <a:pt x="2682" y="174"/>
                    </a:lnTo>
                    <a:lnTo>
                      <a:pt x="2682" y="180"/>
                    </a:lnTo>
                    <a:lnTo>
                      <a:pt x="2676" y="192"/>
                    </a:lnTo>
                    <a:lnTo>
                      <a:pt x="2664" y="204"/>
                    </a:lnTo>
                    <a:lnTo>
                      <a:pt x="2664" y="210"/>
                    </a:lnTo>
                    <a:lnTo>
                      <a:pt x="2664" y="216"/>
                    </a:lnTo>
                    <a:lnTo>
                      <a:pt x="2658" y="228"/>
                    </a:lnTo>
                    <a:lnTo>
                      <a:pt x="2658" y="240"/>
                    </a:lnTo>
                    <a:lnTo>
                      <a:pt x="2652" y="252"/>
                    </a:lnTo>
                    <a:lnTo>
                      <a:pt x="2646" y="258"/>
                    </a:lnTo>
                    <a:lnTo>
                      <a:pt x="2640" y="264"/>
                    </a:lnTo>
                    <a:lnTo>
                      <a:pt x="2628" y="270"/>
                    </a:lnTo>
                    <a:lnTo>
                      <a:pt x="2616" y="276"/>
                    </a:lnTo>
                    <a:lnTo>
                      <a:pt x="2604" y="276"/>
                    </a:lnTo>
                    <a:lnTo>
                      <a:pt x="2598" y="276"/>
                    </a:lnTo>
                    <a:lnTo>
                      <a:pt x="2592" y="276"/>
                    </a:lnTo>
                    <a:lnTo>
                      <a:pt x="2586" y="282"/>
                    </a:lnTo>
                    <a:lnTo>
                      <a:pt x="2568" y="288"/>
                    </a:lnTo>
                    <a:lnTo>
                      <a:pt x="2562" y="294"/>
                    </a:lnTo>
                    <a:lnTo>
                      <a:pt x="2550" y="294"/>
                    </a:lnTo>
                    <a:lnTo>
                      <a:pt x="2532" y="294"/>
                    </a:lnTo>
                    <a:lnTo>
                      <a:pt x="2526" y="300"/>
                    </a:lnTo>
                    <a:lnTo>
                      <a:pt x="2514" y="312"/>
                    </a:lnTo>
                    <a:lnTo>
                      <a:pt x="2502" y="306"/>
                    </a:lnTo>
                    <a:lnTo>
                      <a:pt x="2496" y="312"/>
                    </a:lnTo>
                    <a:lnTo>
                      <a:pt x="2490" y="318"/>
                    </a:lnTo>
                    <a:lnTo>
                      <a:pt x="2484" y="324"/>
                    </a:lnTo>
                    <a:lnTo>
                      <a:pt x="2478" y="330"/>
                    </a:lnTo>
                    <a:lnTo>
                      <a:pt x="2466" y="336"/>
                    </a:lnTo>
                    <a:lnTo>
                      <a:pt x="2454" y="336"/>
                    </a:lnTo>
                    <a:lnTo>
                      <a:pt x="2442" y="342"/>
                    </a:lnTo>
                    <a:lnTo>
                      <a:pt x="2436" y="342"/>
                    </a:lnTo>
                    <a:lnTo>
                      <a:pt x="2430" y="348"/>
                    </a:lnTo>
                    <a:lnTo>
                      <a:pt x="2418" y="342"/>
                    </a:lnTo>
                    <a:lnTo>
                      <a:pt x="2412" y="342"/>
                    </a:lnTo>
                    <a:lnTo>
                      <a:pt x="2400" y="348"/>
                    </a:lnTo>
                    <a:lnTo>
                      <a:pt x="2388" y="354"/>
                    </a:lnTo>
                    <a:lnTo>
                      <a:pt x="2376" y="360"/>
                    </a:lnTo>
                    <a:lnTo>
                      <a:pt x="2364" y="366"/>
                    </a:lnTo>
                    <a:lnTo>
                      <a:pt x="2346" y="372"/>
                    </a:lnTo>
                    <a:lnTo>
                      <a:pt x="2322" y="378"/>
                    </a:lnTo>
                    <a:lnTo>
                      <a:pt x="2316" y="384"/>
                    </a:lnTo>
                    <a:lnTo>
                      <a:pt x="2304" y="384"/>
                    </a:lnTo>
                    <a:lnTo>
                      <a:pt x="2298" y="390"/>
                    </a:lnTo>
                    <a:lnTo>
                      <a:pt x="2286" y="396"/>
                    </a:lnTo>
                    <a:lnTo>
                      <a:pt x="2262" y="402"/>
                    </a:lnTo>
                    <a:lnTo>
                      <a:pt x="2250" y="408"/>
                    </a:lnTo>
                    <a:lnTo>
                      <a:pt x="2244" y="414"/>
                    </a:lnTo>
                    <a:lnTo>
                      <a:pt x="2238" y="420"/>
                    </a:lnTo>
                    <a:lnTo>
                      <a:pt x="2232" y="420"/>
                    </a:lnTo>
                    <a:lnTo>
                      <a:pt x="2220" y="420"/>
                    </a:lnTo>
                    <a:lnTo>
                      <a:pt x="2208" y="420"/>
                    </a:lnTo>
                    <a:lnTo>
                      <a:pt x="2214" y="438"/>
                    </a:lnTo>
                    <a:lnTo>
                      <a:pt x="2208" y="450"/>
                    </a:lnTo>
                    <a:lnTo>
                      <a:pt x="2208" y="468"/>
                    </a:lnTo>
                    <a:lnTo>
                      <a:pt x="2208" y="474"/>
                    </a:lnTo>
                    <a:lnTo>
                      <a:pt x="2208" y="486"/>
                    </a:lnTo>
                    <a:lnTo>
                      <a:pt x="2208" y="498"/>
                    </a:lnTo>
                    <a:lnTo>
                      <a:pt x="2202" y="510"/>
                    </a:lnTo>
                    <a:lnTo>
                      <a:pt x="2196" y="516"/>
                    </a:lnTo>
                    <a:lnTo>
                      <a:pt x="2184" y="534"/>
                    </a:lnTo>
                    <a:lnTo>
                      <a:pt x="2172" y="546"/>
                    </a:lnTo>
                    <a:lnTo>
                      <a:pt x="2154" y="558"/>
                    </a:lnTo>
                    <a:lnTo>
                      <a:pt x="2136" y="564"/>
                    </a:lnTo>
                    <a:lnTo>
                      <a:pt x="2130" y="576"/>
                    </a:lnTo>
                    <a:lnTo>
                      <a:pt x="2118" y="570"/>
                    </a:lnTo>
                    <a:lnTo>
                      <a:pt x="2106" y="570"/>
                    </a:lnTo>
                    <a:lnTo>
                      <a:pt x="2094" y="576"/>
                    </a:lnTo>
                    <a:lnTo>
                      <a:pt x="2088" y="576"/>
                    </a:lnTo>
                    <a:lnTo>
                      <a:pt x="2076" y="582"/>
                    </a:lnTo>
                    <a:lnTo>
                      <a:pt x="2070" y="576"/>
                    </a:lnTo>
                    <a:lnTo>
                      <a:pt x="2064" y="570"/>
                    </a:lnTo>
                    <a:lnTo>
                      <a:pt x="2058" y="564"/>
                    </a:lnTo>
                    <a:lnTo>
                      <a:pt x="2052" y="552"/>
                    </a:lnTo>
                    <a:lnTo>
                      <a:pt x="2040" y="546"/>
                    </a:lnTo>
                    <a:lnTo>
                      <a:pt x="2040" y="540"/>
                    </a:lnTo>
                    <a:lnTo>
                      <a:pt x="2028" y="534"/>
                    </a:lnTo>
                    <a:lnTo>
                      <a:pt x="2028" y="522"/>
                    </a:lnTo>
                    <a:lnTo>
                      <a:pt x="2010" y="522"/>
                    </a:lnTo>
                    <a:lnTo>
                      <a:pt x="1998" y="516"/>
                    </a:lnTo>
                    <a:lnTo>
                      <a:pt x="1992" y="522"/>
                    </a:lnTo>
                    <a:lnTo>
                      <a:pt x="1980" y="516"/>
                    </a:lnTo>
                    <a:lnTo>
                      <a:pt x="1974" y="516"/>
                    </a:lnTo>
                    <a:lnTo>
                      <a:pt x="1962" y="510"/>
                    </a:lnTo>
                    <a:lnTo>
                      <a:pt x="1950" y="504"/>
                    </a:lnTo>
                    <a:lnTo>
                      <a:pt x="1944" y="492"/>
                    </a:lnTo>
                    <a:lnTo>
                      <a:pt x="1944" y="486"/>
                    </a:lnTo>
                    <a:lnTo>
                      <a:pt x="1944" y="480"/>
                    </a:lnTo>
                    <a:lnTo>
                      <a:pt x="1932" y="474"/>
                    </a:lnTo>
                    <a:lnTo>
                      <a:pt x="1920" y="462"/>
                    </a:lnTo>
                    <a:lnTo>
                      <a:pt x="1920" y="450"/>
                    </a:lnTo>
                    <a:lnTo>
                      <a:pt x="1908" y="450"/>
                    </a:lnTo>
                    <a:lnTo>
                      <a:pt x="1902" y="456"/>
                    </a:lnTo>
                    <a:lnTo>
                      <a:pt x="1896" y="444"/>
                    </a:lnTo>
                    <a:lnTo>
                      <a:pt x="1884" y="444"/>
                    </a:lnTo>
                    <a:lnTo>
                      <a:pt x="1878" y="450"/>
                    </a:lnTo>
                    <a:lnTo>
                      <a:pt x="1866" y="450"/>
                    </a:lnTo>
                    <a:lnTo>
                      <a:pt x="1860" y="456"/>
                    </a:lnTo>
                    <a:lnTo>
                      <a:pt x="1848" y="462"/>
                    </a:lnTo>
                    <a:lnTo>
                      <a:pt x="1842" y="456"/>
                    </a:lnTo>
                    <a:lnTo>
                      <a:pt x="1830" y="456"/>
                    </a:lnTo>
                    <a:lnTo>
                      <a:pt x="1818" y="456"/>
                    </a:lnTo>
                    <a:lnTo>
                      <a:pt x="1812" y="462"/>
                    </a:lnTo>
                    <a:lnTo>
                      <a:pt x="1806" y="468"/>
                    </a:lnTo>
                    <a:lnTo>
                      <a:pt x="1800" y="486"/>
                    </a:lnTo>
                    <a:lnTo>
                      <a:pt x="1788" y="504"/>
                    </a:lnTo>
                    <a:lnTo>
                      <a:pt x="1776" y="498"/>
                    </a:lnTo>
                    <a:lnTo>
                      <a:pt x="1770" y="498"/>
                    </a:lnTo>
                    <a:lnTo>
                      <a:pt x="1764" y="504"/>
                    </a:lnTo>
                    <a:lnTo>
                      <a:pt x="1758" y="516"/>
                    </a:lnTo>
                    <a:lnTo>
                      <a:pt x="1740" y="516"/>
                    </a:lnTo>
                    <a:lnTo>
                      <a:pt x="1740" y="522"/>
                    </a:lnTo>
                    <a:lnTo>
                      <a:pt x="1728" y="522"/>
                    </a:lnTo>
                    <a:lnTo>
                      <a:pt x="1722" y="516"/>
                    </a:lnTo>
                    <a:lnTo>
                      <a:pt x="1710" y="516"/>
                    </a:lnTo>
                    <a:lnTo>
                      <a:pt x="1698" y="516"/>
                    </a:lnTo>
                    <a:lnTo>
                      <a:pt x="1692" y="522"/>
                    </a:lnTo>
                    <a:lnTo>
                      <a:pt x="1680" y="522"/>
                    </a:lnTo>
                    <a:lnTo>
                      <a:pt x="1674" y="516"/>
                    </a:lnTo>
                    <a:lnTo>
                      <a:pt x="1662" y="510"/>
                    </a:lnTo>
                    <a:lnTo>
                      <a:pt x="1656" y="504"/>
                    </a:lnTo>
                    <a:lnTo>
                      <a:pt x="1650" y="504"/>
                    </a:lnTo>
                    <a:lnTo>
                      <a:pt x="1644" y="504"/>
                    </a:lnTo>
                    <a:lnTo>
                      <a:pt x="1632" y="504"/>
                    </a:lnTo>
                    <a:lnTo>
                      <a:pt x="1620" y="504"/>
                    </a:lnTo>
                    <a:lnTo>
                      <a:pt x="1608" y="504"/>
                    </a:lnTo>
                    <a:lnTo>
                      <a:pt x="1602" y="498"/>
                    </a:lnTo>
                    <a:lnTo>
                      <a:pt x="1590" y="504"/>
                    </a:lnTo>
                    <a:lnTo>
                      <a:pt x="1584" y="510"/>
                    </a:lnTo>
                    <a:lnTo>
                      <a:pt x="1572" y="516"/>
                    </a:lnTo>
                    <a:lnTo>
                      <a:pt x="1566" y="522"/>
                    </a:lnTo>
                    <a:lnTo>
                      <a:pt x="1560" y="528"/>
                    </a:lnTo>
                    <a:lnTo>
                      <a:pt x="1554" y="534"/>
                    </a:lnTo>
                    <a:lnTo>
                      <a:pt x="1548" y="528"/>
                    </a:lnTo>
                    <a:lnTo>
                      <a:pt x="1536" y="516"/>
                    </a:lnTo>
                    <a:lnTo>
                      <a:pt x="1530" y="510"/>
                    </a:lnTo>
                    <a:lnTo>
                      <a:pt x="1524" y="504"/>
                    </a:lnTo>
                    <a:lnTo>
                      <a:pt x="1512" y="504"/>
                    </a:lnTo>
                    <a:lnTo>
                      <a:pt x="1506" y="498"/>
                    </a:lnTo>
                    <a:lnTo>
                      <a:pt x="1494" y="498"/>
                    </a:lnTo>
                    <a:lnTo>
                      <a:pt x="1482" y="504"/>
                    </a:lnTo>
                    <a:lnTo>
                      <a:pt x="1470" y="510"/>
                    </a:lnTo>
                    <a:lnTo>
                      <a:pt x="1464" y="504"/>
                    </a:lnTo>
                    <a:lnTo>
                      <a:pt x="1458" y="510"/>
                    </a:lnTo>
                    <a:lnTo>
                      <a:pt x="1452" y="510"/>
                    </a:lnTo>
                    <a:lnTo>
                      <a:pt x="1446" y="516"/>
                    </a:lnTo>
                    <a:lnTo>
                      <a:pt x="1440" y="516"/>
                    </a:lnTo>
                    <a:lnTo>
                      <a:pt x="1428" y="510"/>
                    </a:lnTo>
                    <a:lnTo>
                      <a:pt x="1422" y="510"/>
                    </a:lnTo>
                    <a:lnTo>
                      <a:pt x="1416" y="510"/>
                    </a:lnTo>
                    <a:lnTo>
                      <a:pt x="1410" y="516"/>
                    </a:lnTo>
                    <a:lnTo>
                      <a:pt x="1404" y="516"/>
                    </a:lnTo>
                    <a:lnTo>
                      <a:pt x="1386" y="510"/>
                    </a:lnTo>
                    <a:lnTo>
                      <a:pt x="1386" y="504"/>
                    </a:lnTo>
                    <a:lnTo>
                      <a:pt x="1380" y="504"/>
                    </a:lnTo>
                    <a:lnTo>
                      <a:pt x="1380" y="516"/>
                    </a:lnTo>
                    <a:lnTo>
                      <a:pt x="1374" y="528"/>
                    </a:lnTo>
                    <a:lnTo>
                      <a:pt x="1368" y="540"/>
                    </a:lnTo>
                    <a:lnTo>
                      <a:pt x="1362" y="540"/>
                    </a:lnTo>
                    <a:lnTo>
                      <a:pt x="1350" y="540"/>
                    </a:lnTo>
                    <a:lnTo>
                      <a:pt x="1344" y="540"/>
                    </a:lnTo>
                    <a:lnTo>
                      <a:pt x="1332" y="534"/>
                    </a:lnTo>
                    <a:lnTo>
                      <a:pt x="1326" y="534"/>
                    </a:lnTo>
                    <a:lnTo>
                      <a:pt x="1320" y="534"/>
                    </a:lnTo>
                    <a:lnTo>
                      <a:pt x="1314" y="528"/>
                    </a:lnTo>
                    <a:lnTo>
                      <a:pt x="1308" y="528"/>
                    </a:lnTo>
                    <a:lnTo>
                      <a:pt x="1296" y="522"/>
                    </a:lnTo>
                    <a:lnTo>
                      <a:pt x="1296" y="516"/>
                    </a:lnTo>
                    <a:lnTo>
                      <a:pt x="1284" y="522"/>
                    </a:lnTo>
                    <a:lnTo>
                      <a:pt x="1278" y="516"/>
                    </a:lnTo>
                    <a:lnTo>
                      <a:pt x="1284" y="510"/>
                    </a:lnTo>
                    <a:lnTo>
                      <a:pt x="1272" y="504"/>
                    </a:lnTo>
                    <a:lnTo>
                      <a:pt x="1266" y="504"/>
                    </a:lnTo>
                    <a:lnTo>
                      <a:pt x="1254" y="504"/>
                    </a:lnTo>
                    <a:lnTo>
                      <a:pt x="1254" y="498"/>
                    </a:lnTo>
                    <a:lnTo>
                      <a:pt x="1254" y="492"/>
                    </a:lnTo>
                    <a:lnTo>
                      <a:pt x="1254" y="486"/>
                    </a:lnTo>
                    <a:lnTo>
                      <a:pt x="1242" y="480"/>
                    </a:lnTo>
                    <a:lnTo>
                      <a:pt x="1242" y="468"/>
                    </a:lnTo>
                    <a:lnTo>
                      <a:pt x="1230" y="474"/>
                    </a:lnTo>
                    <a:lnTo>
                      <a:pt x="1224" y="480"/>
                    </a:lnTo>
                    <a:lnTo>
                      <a:pt x="1212" y="480"/>
                    </a:lnTo>
                    <a:lnTo>
                      <a:pt x="1200" y="480"/>
                    </a:lnTo>
                    <a:lnTo>
                      <a:pt x="1200" y="468"/>
                    </a:lnTo>
                    <a:lnTo>
                      <a:pt x="1194" y="462"/>
                    </a:lnTo>
                    <a:lnTo>
                      <a:pt x="1182" y="474"/>
                    </a:lnTo>
                    <a:lnTo>
                      <a:pt x="1182" y="480"/>
                    </a:lnTo>
                    <a:lnTo>
                      <a:pt x="1170" y="486"/>
                    </a:lnTo>
                    <a:lnTo>
                      <a:pt x="1170" y="498"/>
                    </a:lnTo>
                    <a:lnTo>
                      <a:pt x="1170" y="510"/>
                    </a:lnTo>
                    <a:lnTo>
                      <a:pt x="1170" y="516"/>
                    </a:lnTo>
                    <a:lnTo>
                      <a:pt x="1170" y="522"/>
                    </a:lnTo>
                    <a:lnTo>
                      <a:pt x="1170" y="534"/>
                    </a:lnTo>
                    <a:lnTo>
                      <a:pt x="1164" y="540"/>
                    </a:lnTo>
                    <a:lnTo>
                      <a:pt x="1164" y="552"/>
                    </a:lnTo>
                    <a:lnTo>
                      <a:pt x="1158" y="552"/>
                    </a:lnTo>
                    <a:lnTo>
                      <a:pt x="1152" y="558"/>
                    </a:lnTo>
                    <a:lnTo>
                      <a:pt x="1140" y="564"/>
                    </a:lnTo>
                    <a:lnTo>
                      <a:pt x="1140" y="570"/>
                    </a:lnTo>
                    <a:lnTo>
                      <a:pt x="1122" y="564"/>
                    </a:lnTo>
                    <a:lnTo>
                      <a:pt x="1116" y="558"/>
                    </a:lnTo>
                    <a:lnTo>
                      <a:pt x="1104" y="558"/>
                    </a:lnTo>
                    <a:lnTo>
                      <a:pt x="1092" y="558"/>
                    </a:lnTo>
                    <a:lnTo>
                      <a:pt x="1086" y="558"/>
                    </a:lnTo>
                    <a:lnTo>
                      <a:pt x="1086" y="570"/>
                    </a:lnTo>
                    <a:lnTo>
                      <a:pt x="1098" y="570"/>
                    </a:lnTo>
                    <a:lnTo>
                      <a:pt x="1098" y="576"/>
                    </a:lnTo>
                    <a:lnTo>
                      <a:pt x="1104" y="594"/>
                    </a:lnTo>
                    <a:lnTo>
                      <a:pt x="1098" y="600"/>
                    </a:lnTo>
                    <a:lnTo>
                      <a:pt x="1092" y="600"/>
                    </a:lnTo>
                    <a:lnTo>
                      <a:pt x="1086" y="600"/>
                    </a:lnTo>
                    <a:lnTo>
                      <a:pt x="1080" y="612"/>
                    </a:lnTo>
                    <a:lnTo>
                      <a:pt x="1074" y="618"/>
                    </a:lnTo>
                    <a:lnTo>
                      <a:pt x="1068" y="636"/>
                    </a:lnTo>
                    <a:lnTo>
                      <a:pt x="1062" y="642"/>
                    </a:lnTo>
                    <a:lnTo>
                      <a:pt x="1050" y="648"/>
                    </a:lnTo>
                    <a:lnTo>
                      <a:pt x="1044" y="660"/>
                    </a:lnTo>
                    <a:lnTo>
                      <a:pt x="1032" y="660"/>
                    </a:lnTo>
                    <a:lnTo>
                      <a:pt x="1026" y="660"/>
                    </a:lnTo>
                    <a:lnTo>
                      <a:pt x="1026" y="672"/>
                    </a:lnTo>
                    <a:lnTo>
                      <a:pt x="1032" y="678"/>
                    </a:lnTo>
                    <a:lnTo>
                      <a:pt x="1038" y="684"/>
                    </a:lnTo>
                    <a:lnTo>
                      <a:pt x="1038" y="696"/>
                    </a:lnTo>
                    <a:lnTo>
                      <a:pt x="1026" y="702"/>
                    </a:lnTo>
                    <a:lnTo>
                      <a:pt x="1020" y="702"/>
                    </a:lnTo>
                    <a:lnTo>
                      <a:pt x="1014" y="702"/>
                    </a:lnTo>
                    <a:lnTo>
                      <a:pt x="1008" y="714"/>
                    </a:lnTo>
                    <a:lnTo>
                      <a:pt x="1002" y="726"/>
                    </a:lnTo>
                    <a:lnTo>
                      <a:pt x="1002" y="738"/>
                    </a:lnTo>
                    <a:lnTo>
                      <a:pt x="990" y="744"/>
                    </a:lnTo>
                    <a:lnTo>
                      <a:pt x="984" y="750"/>
                    </a:lnTo>
                    <a:lnTo>
                      <a:pt x="972" y="756"/>
                    </a:lnTo>
                    <a:lnTo>
                      <a:pt x="966" y="762"/>
                    </a:lnTo>
                    <a:lnTo>
                      <a:pt x="948" y="762"/>
                    </a:lnTo>
                    <a:lnTo>
                      <a:pt x="936" y="762"/>
                    </a:lnTo>
                    <a:lnTo>
                      <a:pt x="930" y="756"/>
                    </a:lnTo>
                    <a:lnTo>
                      <a:pt x="918" y="756"/>
                    </a:lnTo>
                    <a:lnTo>
                      <a:pt x="912" y="750"/>
                    </a:lnTo>
                    <a:lnTo>
                      <a:pt x="900" y="744"/>
                    </a:lnTo>
                    <a:lnTo>
                      <a:pt x="888" y="750"/>
                    </a:lnTo>
                    <a:lnTo>
                      <a:pt x="882" y="756"/>
                    </a:lnTo>
                    <a:lnTo>
                      <a:pt x="882" y="762"/>
                    </a:lnTo>
                    <a:lnTo>
                      <a:pt x="882" y="768"/>
                    </a:lnTo>
                    <a:lnTo>
                      <a:pt x="882" y="774"/>
                    </a:lnTo>
                    <a:lnTo>
                      <a:pt x="882" y="786"/>
                    </a:lnTo>
                    <a:lnTo>
                      <a:pt x="882" y="798"/>
                    </a:lnTo>
                    <a:lnTo>
                      <a:pt x="876" y="798"/>
                    </a:lnTo>
                    <a:lnTo>
                      <a:pt x="870" y="798"/>
                    </a:lnTo>
                    <a:lnTo>
                      <a:pt x="858" y="798"/>
                    </a:lnTo>
                    <a:lnTo>
                      <a:pt x="846" y="798"/>
                    </a:lnTo>
                    <a:lnTo>
                      <a:pt x="834" y="792"/>
                    </a:lnTo>
                    <a:lnTo>
                      <a:pt x="828" y="786"/>
                    </a:lnTo>
                    <a:lnTo>
                      <a:pt x="828" y="792"/>
                    </a:lnTo>
                    <a:lnTo>
                      <a:pt x="828" y="798"/>
                    </a:lnTo>
                    <a:lnTo>
                      <a:pt x="828" y="810"/>
                    </a:lnTo>
                    <a:lnTo>
                      <a:pt x="810" y="816"/>
                    </a:lnTo>
                    <a:lnTo>
                      <a:pt x="804" y="822"/>
                    </a:lnTo>
                    <a:lnTo>
                      <a:pt x="804" y="834"/>
                    </a:lnTo>
                    <a:lnTo>
                      <a:pt x="804" y="846"/>
                    </a:lnTo>
                    <a:lnTo>
                      <a:pt x="792" y="852"/>
                    </a:lnTo>
                    <a:lnTo>
                      <a:pt x="792" y="864"/>
                    </a:lnTo>
                    <a:lnTo>
                      <a:pt x="792" y="876"/>
                    </a:lnTo>
                    <a:lnTo>
                      <a:pt x="786" y="882"/>
                    </a:lnTo>
                    <a:lnTo>
                      <a:pt x="786" y="894"/>
                    </a:lnTo>
                    <a:lnTo>
                      <a:pt x="780" y="900"/>
                    </a:lnTo>
                    <a:lnTo>
                      <a:pt x="780" y="912"/>
                    </a:lnTo>
                    <a:lnTo>
                      <a:pt x="780" y="924"/>
                    </a:lnTo>
                    <a:lnTo>
                      <a:pt x="774" y="930"/>
                    </a:lnTo>
                    <a:lnTo>
                      <a:pt x="768" y="930"/>
                    </a:lnTo>
                    <a:lnTo>
                      <a:pt x="756" y="930"/>
                    </a:lnTo>
                    <a:lnTo>
                      <a:pt x="756" y="936"/>
                    </a:lnTo>
                    <a:lnTo>
                      <a:pt x="750" y="948"/>
                    </a:lnTo>
                    <a:lnTo>
                      <a:pt x="744" y="960"/>
                    </a:lnTo>
                    <a:lnTo>
                      <a:pt x="732" y="954"/>
                    </a:lnTo>
                    <a:lnTo>
                      <a:pt x="726" y="960"/>
                    </a:lnTo>
                    <a:lnTo>
                      <a:pt x="732" y="972"/>
                    </a:lnTo>
                    <a:lnTo>
                      <a:pt x="732" y="978"/>
                    </a:lnTo>
                    <a:lnTo>
                      <a:pt x="726" y="978"/>
                    </a:lnTo>
                    <a:lnTo>
                      <a:pt x="714" y="984"/>
                    </a:lnTo>
                    <a:lnTo>
                      <a:pt x="714" y="990"/>
                    </a:lnTo>
                    <a:lnTo>
                      <a:pt x="714" y="996"/>
                    </a:lnTo>
                    <a:lnTo>
                      <a:pt x="714" y="1008"/>
                    </a:lnTo>
                    <a:lnTo>
                      <a:pt x="708" y="1014"/>
                    </a:lnTo>
                    <a:lnTo>
                      <a:pt x="714" y="1026"/>
                    </a:lnTo>
                    <a:lnTo>
                      <a:pt x="720" y="1038"/>
                    </a:lnTo>
                    <a:lnTo>
                      <a:pt x="726" y="1044"/>
                    </a:lnTo>
                    <a:lnTo>
                      <a:pt x="726" y="1050"/>
                    </a:lnTo>
                    <a:lnTo>
                      <a:pt x="732" y="1056"/>
                    </a:lnTo>
                    <a:lnTo>
                      <a:pt x="732" y="1068"/>
                    </a:lnTo>
                    <a:lnTo>
                      <a:pt x="732" y="1080"/>
                    </a:lnTo>
                    <a:lnTo>
                      <a:pt x="726" y="1086"/>
                    </a:lnTo>
                    <a:lnTo>
                      <a:pt x="726" y="1092"/>
                    </a:lnTo>
                    <a:lnTo>
                      <a:pt x="720" y="1098"/>
                    </a:lnTo>
                    <a:lnTo>
                      <a:pt x="708" y="1098"/>
                    </a:lnTo>
                    <a:lnTo>
                      <a:pt x="702" y="1098"/>
                    </a:lnTo>
                    <a:lnTo>
                      <a:pt x="696" y="1098"/>
                    </a:lnTo>
                    <a:lnTo>
                      <a:pt x="696" y="1104"/>
                    </a:lnTo>
                    <a:lnTo>
                      <a:pt x="690" y="1104"/>
                    </a:lnTo>
                    <a:lnTo>
                      <a:pt x="690" y="1110"/>
                    </a:lnTo>
                    <a:lnTo>
                      <a:pt x="684" y="1122"/>
                    </a:lnTo>
                    <a:lnTo>
                      <a:pt x="684" y="1128"/>
                    </a:lnTo>
                    <a:lnTo>
                      <a:pt x="672" y="1146"/>
                    </a:lnTo>
                    <a:lnTo>
                      <a:pt x="672" y="1158"/>
                    </a:lnTo>
                    <a:lnTo>
                      <a:pt x="672" y="1164"/>
                    </a:lnTo>
                    <a:lnTo>
                      <a:pt x="672" y="1170"/>
                    </a:lnTo>
                    <a:lnTo>
                      <a:pt x="672" y="1182"/>
                    </a:lnTo>
                    <a:lnTo>
                      <a:pt x="666" y="1188"/>
                    </a:lnTo>
                    <a:lnTo>
                      <a:pt x="666" y="1200"/>
                    </a:lnTo>
                    <a:lnTo>
                      <a:pt x="660" y="1206"/>
                    </a:lnTo>
                    <a:lnTo>
                      <a:pt x="660" y="1218"/>
                    </a:lnTo>
                    <a:lnTo>
                      <a:pt x="666" y="1224"/>
                    </a:lnTo>
                    <a:lnTo>
                      <a:pt x="672" y="1236"/>
                    </a:lnTo>
                    <a:lnTo>
                      <a:pt x="672" y="1242"/>
                    </a:lnTo>
                    <a:lnTo>
                      <a:pt x="666" y="1248"/>
                    </a:lnTo>
                    <a:lnTo>
                      <a:pt x="660" y="1254"/>
                    </a:lnTo>
                    <a:lnTo>
                      <a:pt x="654" y="1260"/>
                    </a:lnTo>
                    <a:lnTo>
                      <a:pt x="648" y="1266"/>
                    </a:lnTo>
                    <a:lnTo>
                      <a:pt x="648" y="1278"/>
                    </a:lnTo>
                    <a:lnTo>
                      <a:pt x="648" y="1290"/>
                    </a:lnTo>
                    <a:lnTo>
                      <a:pt x="648" y="1296"/>
                    </a:lnTo>
                    <a:lnTo>
                      <a:pt x="648" y="1308"/>
                    </a:lnTo>
                    <a:lnTo>
                      <a:pt x="636" y="1308"/>
                    </a:lnTo>
                    <a:lnTo>
                      <a:pt x="630" y="1308"/>
                    </a:lnTo>
                    <a:lnTo>
                      <a:pt x="618" y="1320"/>
                    </a:lnTo>
                    <a:lnTo>
                      <a:pt x="612" y="1332"/>
                    </a:lnTo>
                    <a:lnTo>
                      <a:pt x="612" y="1344"/>
                    </a:lnTo>
                    <a:lnTo>
                      <a:pt x="612" y="1350"/>
                    </a:lnTo>
                    <a:lnTo>
                      <a:pt x="606" y="1362"/>
                    </a:lnTo>
                    <a:lnTo>
                      <a:pt x="594" y="1362"/>
                    </a:lnTo>
                    <a:lnTo>
                      <a:pt x="588" y="1368"/>
                    </a:lnTo>
                    <a:lnTo>
                      <a:pt x="588" y="1380"/>
                    </a:lnTo>
                    <a:lnTo>
                      <a:pt x="594" y="1380"/>
                    </a:lnTo>
                    <a:lnTo>
                      <a:pt x="606" y="1386"/>
                    </a:lnTo>
                    <a:lnTo>
                      <a:pt x="606" y="1392"/>
                    </a:lnTo>
                    <a:lnTo>
                      <a:pt x="606" y="1404"/>
                    </a:lnTo>
                    <a:lnTo>
                      <a:pt x="600" y="1410"/>
                    </a:lnTo>
                    <a:lnTo>
                      <a:pt x="606" y="1416"/>
                    </a:lnTo>
                    <a:lnTo>
                      <a:pt x="612" y="1422"/>
                    </a:lnTo>
                    <a:lnTo>
                      <a:pt x="606" y="1428"/>
                    </a:lnTo>
                    <a:lnTo>
                      <a:pt x="600" y="1434"/>
                    </a:lnTo>
                    <a:lnTo>
                      <a:pt x="600" y="1440"/>
                    </a:lnTo>
                    <a:lnTo>
                      <a:pt x="594" y="1446"/>
                    </a:lnTo>
                    <a:lnTo>
                      <a:pt x="582" y="1452"/>
                    </a:lnTo>
                    <a:lnTo>
                      <a:pt x="576" y="1452"/>
                    </a:lnTo>
                    <a:lnTo>
                      <a:pt x="576" y="1458"/>
                    </a:lnTo>
                    <a:lnTo>
                      <a:pt x="576" y="1464"/>
                    </a:lnTo>
                    <a:lnTo>
                      <a:pt x="576" y="1470"/>
                    </a:lnTo>
                    <a:lnTo>
                      <a:pt x="582" y="1476"/>
                    </a:lnTo>
                    <a:lnTo>
                      <a:pt x="588" y="1482"/>
                    </a:lnTo>
                    <a:lnTo>
                      <a:pt x="582" y="1488"/>
                    </a:lnTo>
                    <a:lnTo>
                      <a:pt x="582" y="1500"/>
                    </a:lnTo>
                    <a:lnTo>
                      <a:pt x="576" y="1506"/>
                    </a:lnTo>
                    <a:lnTo>
                      <a:pt x="570" y="1506"/>
                    </a:lnTo>
                    <a:lnTo>
                      <a:pt x="564" y="1518"/>
                    </a:lnTo>
                    <a:lnTo>
                      <a:pt x="552" y="1518"/>
                    </a:lnTo>
                    <a:lnTo>
                      <a:pt x="546" y="1530"/>
                    </a:lnTo>
                    <a:lnTo>
                      <a:pt x="546" y="1536"/>
                    </a:lnTo>
                    <a:lnTo>
                      <a:pt x="552" y="1548"/>
                    </a:lnTo>
                    <a:lnTo>
                      <a:pt x="552" y="1560"/>
                    </a:lnTo>
                    <a:lnTo>
                      <a:pt x="546" y="1572"/>
                    </a:lnTo>
                    <a:lnTo>
                      <a:pt x="540" y="1572"/>
                    </a:lnTo>
                    <a:lnTo>
                      <a:pt x="540" y="1584"/>
                    </a:lnTo>
                    <a:lnTo>
                      <a:pt x="546" y="1590"/>
                    </a:lnTo>
                    <a:lnTo>
                      <a:pt x="552" y="1590"/>
                    </a:lnTo>
                    <a:lnTo>
                      <a:pt x="558" y="1596"/>
                    </a:lnTo>
                    <a:lnTo>
                      <a:pt x="564" y="1602"/>
                    </a:lnTo>
                    <a:lnTo>
                      <a:pt x="564" y="1614"/>
                    </a:lnTo>
                    <a:lnTo>
                      <a:pt x="558" y="1620"/>
                    </a:lnTo>
                    <a:lnTo>
                      <a:pt x="558" y="1626"/>
                    </a:lnTo>
                    <a:lnTo>
                      <a:pt x="552" y="1638"/>
                    </a:lnTo>
                    <a:lnTo>
                      <a:pt x="540" y="1632"/>
                    </a:lnTo>
                    <a:lnTo>
                      <a:pt x="528" y="1638"/>
                    </a:lnTo>
                    <a:lnTo>
                      <a:pt x="516" y="1638"/>
                    </a:lnTo>
                    <a:lnTo>
                      <a:pt x="522" y="1644"/>
                    </a:lnTo>
                    <a:lnTo>
                      <a:pt x="522" y="1650"/>
                    </a:lnTo>
                    <a:lnTo>
                      <a:pt x="528" y="1656"/>
                    </a:lnTo>
                    <a:lnTo>
                      <a:pt x="540" y="1656"/>
                    </a:lnTo>
                    <a:lnTo>
                      <a:pt x="534" y="1668"/>
                    </a:lnTo>
                    <a:lnTo>
                      <a:pt x="522" y="1668"/>
                    </a:lnTo>
                    <a:lnTo>
                      <a:pt x="522" y="1674"/>
                    </a:lnTo>
                    <a:lnTo>
                      <a:pt x="516" y="1686"/>
                    </a:lnTo>
                    <a:lnTo>
                      <a:pt x="516" y="1692"/>
                    </a:lnTo>
                    <a:lnTo>
                      <a:pt x="510" y="1692"/>
                    </a:lnTo>
                    <a:lnTo>
                      <a:pt x="504" y="1692"/>
                    </a:lnTo>
                    <a:lnTo>
                      <a:pt x="498" y="1680"/>
                    </a:lnTo>
                    <a:lnTo>
                      <a:pt x="492" y="1686"/>
                    </a:lnTo>
                    <a:lnTo>
                      <a:pt x="492" y="1692"/>
                    </a:lnTo>
                    <a:lnTo>
                      <a:pt x="474" y="1692"/>
                    </a:lnTo>
                    <a:lnTo>
                      <a:pt x="474" y="1704"/>
                    </a:lnTo>
                    <a:lnTo>
                      <a:pt x="468" y="1716"/>
                    </a:lnTo>
                    <a:lnTo>
                      <a:pt x="480" y="1728"/>
                    </a:lnTo>
                    <a:lnTo>
                      <a:pt x="474" y="1740"/>
                    </a:lnTo>
                    <a:lnTo>
                      <a:pt x="474" y="1746"/>
                    </a:lnTo>
                    <a:lnTo>
                      <a:pt x="468" y="1752"/>
                    </a:lnTo>
                    <a:lnTo>
                      <a:pt x="462" y="1764"/>
                    </a:lnTo>
                    <a:lnTo>
                      <a:pt x="462" y="1770"/>
                    </a:lnTo>
                    <a:lnTo>
                      <a:pt x="462" y="1782"/>
                    </a:lnTo>
                    <a:lnTo>
                      <a:pt x="456" y="1788"/>
                    </a:lnTo>
                    <a:lnTo>
                      <a:pt x="462" y="1800"/>
                    </a:lnTo>
                    <a:lnTo>
                      <a:pt x="468" y="1806"/>
                    </a:lnTo>
                    <a:lnTo>
                      <a:pt x="474" y="1806"/>
                    </a:lnTo>
                    <a:lnTo>
                      <a:pt x="480" y="1812"/>
                    </a:lnTo>
                    <a:lnTo>
                      <a:pt x="486" y="1812"/>
                    </a:lnTo>
                    <a:lnTo>
                      <a:pt x="486" y="1818"/>
                    </a:lnTo>
                    <a:lnTo>
                      <a:pt x="492" y="1830"/>
                    </a:lnTo>
                    <a:lnTo>
                      <a:pt x="486" y="1842"/>
                    </a:lnTo>
                    <a:lnTo>
                      <a:pt x="480" y="1848"/>
                    </a:lnTo>
                    <a:lnTo>
                      <a:pt x="486" y="1854"/>
                    </a:lnTo>
                    <a:lnTo>
                      <a:pt x="474" y="1860"/>
                    </a:lnTo>
                    <a:lnTo>
                      <a:pt x="456" y="1860"/>
                    </a:lnTo>
                    <a:lnTo>
                      <a:pt x="450" y="1854"/>
                    </a:lnTo>
                    <a:lnTo>
                      <a:pt x="450" y="1866"/>
                    </a:lnTo>
                    <a:lnTo>
                      <a:pt x="444" y="1866"/>
                    </a:lnTo>
                    <a:lnTo>
                      <a:pt x="444" y="1890"/>
                    </a:lnTo>
                    <a:lnTo>
                      <a:pt x="444" y="1902"/>
                    </a:lnTo>
                    <a:lnTo>
                      <a:pt x="444" y="1908"/>
                    </a:lnTo>
                    <a:lnTo>
                      <a:pt x="432" y="1920"/>
                    </a:lnTo>
                    <a:lnTo>
                      <a:pt x="438" y="1932"/>
                    </a:lnTo>
                    <a:lnTo>
                      <a:pt x="438" y="1944"/>
                    </a:lnTo>
                    <a:lnTo>
                      <a:pt x="432" y="1944"/>
                    </a:lnTo>
                    <a:lnTo>
                      <a:pt x="420" y="1944"/>
                    </a:lnTo>
                    <a:lnTo>
                      <a:pt x="408" y="1950"/>
                    </a:lnTo>
                    <a:lnTo>
                      <a:pt x="408" y="1956"/>
                    </a:lnTo>
                    <a:lnTo>
                      <a:pt x="408" y="1968"/>
                    </a:lnTo>
                    <a:lnTo>
                      <a:pt x="408" y="1974"/>
                    </a:lnTo>
                    <a:lnTo>
                      <a:pt x="402" y="1980"/>
                    </a:lnTo>
                    <a:lnTo>
                      <a:pt x="396" y="1986"/>
                    </a:lnTo>
                    <a:lnTo>
                      <a:pt x="390" y="1992"/>
                    </a:lnTo>
                    <a:lnTo>
                      <a:pt x="378" y="1992"/>
                    </a:lnTo>
                    <a:lnTo>
                      <a:pt x="372" y="1980"/>
                    </a:lnTo>
                    <a:lnTo>
                      <a:pt x="366" y="1980"/>
                    </a:lnTo>
                    <a:lnTo>
                      <a:pt x="360" y="1986"/>
                    </a:lnTo>
                    <a:lnTo>
                      <a:pt x="348" y="1986"/>
                    </a:lnTo>
                    <a:lnTo>
                      <a:pt x="342" y="1986"/>
                    </a:lnTo>
                    <a:lnTo>
                      <a:pt x="336" y="1986"/>
                    </a:lnTo>
                    <a:lnTo>
                      <a:pt x="330" y="1980"/>
                    </a:lnTo>
                    <a:lnTo>
                      <a:pt x="324" y="1974"/>
                    </a:lnTo>
                    <a:lnTo>
                      <a:pt x="318" y="1980"/>
                    </a:lnTo>
                    <a:lnTo>
                      <a:pt x="318" y="1986"/>
                    </a:lnTo>
                    <a:lnTo>
                      <a:pt x="306" y="1986"/>
                    </a:lnTo>
                    <a:lnTo>
                      <a:pt x="300" y="1986"/>
                    </a:lnTo>
                    <a:lnTo>
                      <a:pt x="294" y="1980"/>
                    </a:lnTo>
                    <a:lnTo>
                      <a:pt x="294" y="1974"/>
                    </a:lnTo>
                    <a:lnTo>
                      <a:pt x="276" y="1986"/>
                    </a:lnTo>
                    <a:lnTo>
                      <a:pt x="258" y="1986"/>
                    </a:lnTo>
                    <a:lnTo>
                      <a:pt x="240" y="1992"/>
                    </a:lnTo>
                    <a:lnTo>
                      <a:pt x="234" y="2010"/>
                    </a:lnTo>
                    <a:lnTo>
                      <a:pt x="240" y="2028"/>
                    </a:lnTo>
                    <a:lnTo>
                      <a:pt x="246" y="2040"/>
                    </a:lnTo>
                    <a:lnTo>
                      <a:pt x="228" y="2046"/>
                    </a:lnTo>
                    <a:lnTo>
                      <a:pt x="228" y="2058"/>
                    </a:lnTo>
                    <a:lnTo>
                      <a:pt x="222" y="2064"/>
                    </a:lnTo>
                    <a:lnTo>
                      <a:pt x="222" y="2076"/>
                    </a:lnTo>
                    <a:close/>
                  </a:path>
                </a:pathLst>
              </a:custGeom>
              <a:solidFill>
                <a:srgbClr val="C40021"/>
              </a:solidFill>
              <a:ln w="9525" cmpd="sng">
                <a:solidFill>
                  <a:srgbClr val="FFFFFF"/>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300" b="1" i="0" u="none" strike="noStrike" kern="0" cap="none" spc="0" normalizeH="0" baseline="0" noProof="0" dirty="0" smtClean="0">
                  <a:ln>
                    <a:noFill/>
                  </a:ln>
                  <a:solidFill>
                    <a:srgbClr val="000000"/>
                  </a:solidFill>
                  <a:effectLst/>
                  <a:uLnTx/>
                  <a:uFillTx/>
                </a:endParaRPr>
              </a:p>
            </p:txBody>
          </p:sp>
          <p:grpSp>
            <p:nvGrpSpPr>
              <p:cNvPr id="127" name="Group 126"/>
              <p:cNvGrpSpPr/>
              <p:nvPr/>
            </p:nvGrpSpPr>
            <p:grpSpPr>
              <a:xfrm>
                <a:off x="471577" y="1908125"/>
                <a:ext cx="650428" cy="356052"/>
                <a:chOff x="471577" y="1908125"/>
                <a:chExt cx="650428" cy="356052"/>
              </a:xfrm>
              <a:solidFill>
                <a:srgbClr val="C40021"/>
              </a:solidFill>
            </p:grpSpPr>
            <p:sp>
              <p:nvSpPr>
                <p:cNvPr id="128" name="Freeform 5"/>
                <p:cNvSpPr>
                  <a:spLocks noEditPoints="1"/>
                </p:cNvSpPr>
                <p:nvPr/>
              </p:nvSpPr>
              <p:spPr bwMode="auto">
                <a:xfrm>
                  <a:off x="471577" y="1908125"/>
                  <a:ext cx="650428" cy="356052"/>
                </a:xfrm>
                <a:custGeom>
                  <a:avLst/>
                  <a:gdLst>
                    <a:gd name="T0" fmla="*/ 0 w 2080"/>
                    <a:gd name="T1" fmla="*/ 0 h 1138"/>
                    <a:gd name="T2" fmla="*/ 0 w 2080"/>
                    <a:gd name="T3" fmla="*/ 1138 h 1138"/>
                    <a:gd name="T4" fmla="*/ 2080 w 2080"/>
                    <a:gd name="T5" fmla="*/ 1138 h 1138"/>
                    <a:gd name="T6" fmla="*/ 2080 w 2080"/>
                    <a:gd name="T7" fmla="*/ 0 h 1138"/>
                    <a:gd name="T8" fmla="*/ 0 w 2080"/>
                    <a:gd name="T9" fmla="*/ 0 h 1138"/>
                    <a:gd name="T10" fmla="*/ 80 w 2080"/>
                    <a:gd name="T11" fmla="*/ 80 h 1138"/>
                    <a:gd name="T12" fmla="*/ 317 w 2080"/>
                    <a:gd name="T13" fmla="*/ 80 h 1138"/>
                    <a:gd name="T14" fmla="*/ 80 w 2080"/>
                    <a:gd name="T15" fmla="*/ 318 h 1138"/>
                    <a:gd name="T16" fmla="*/ 80 w 2080"/>
                    <a:gd name="T17" fmla="*/ 80 h 1138"/>
                    <a:gd name="T18" fmla="*/ 80 w 2080"/>
                    <a:gd name="T19" fmla="*/ 1058 h 1138"/>
                    <a:gd name="T20" fmla="*/ 80 w 2080"/>
                    <a:gd name="T21" fmla="*/ 820 h 1138"/>
                    <a:gd name="T22" fmla="*/ 317 w 2080"/>
                    <a:gd name="T23" fmla="*/ 1058 h 1138"/>
                    <a:gd name="T24" fmla="*/ 80 w 2080"/>
                    <a:gd name="T25" fmla="*/ 1058 h 1138"/>
                    <a:gd name="T26" fmla="*/ 2000 w 2080"/>
                    <a:gd name="T27" fmla="*/ 1058 h 1138"/>
                    <a:gd name="T28" fmla="*/ 1763 w 2080"/>
                    <a:gd name="T29" fmla="*/ 1058 h 1138"/>
                    <a:gd name="T30" fmla="*/ 2000 w 2080"/>
                    <a:gd name="T31" fmla="*/ 820 h 1138"/>
                    <a:gd name="T32" fmla="*/ 2000 w 2080"/>
                    <a:gd name="T33" fmla="*/ 1058 h 1138"/>
                    <a:gd name="T34" fmla="*/ 2000 w 2080"/>
                    <a:gd name="T35" fmla="*/ 740 h 1138"/>
                    <a:gd name="T36" fmla="*/ 1682 w 2080"/>
                    <a:gd name="T37" fmla="*/ 1058 h 1138"/>
                    <a:gd name="T38" fmla="*/ 397 w 2080"/>
                    <a:gd name="T39" fmla="*/ 1058 h 1138"/>
                    <a:gd name="T40" fmla="*/ 80 w 2080"/>
                    <a:gd name="T41" fmla="*/ 740 h 1138"/>
                    <a:gd name="T42" fmla="*/ 80 w 2080"/>
                    <a:gd name="T43" fmla="*/ 398 h 1138"/>
                    <a:gd name="T44" fmla="*/ 397 w 2080"/>
                    <a:gd name="T45" fmla="*/ 80 h 1138"/>
                    <a:gd name="T46" fmla="*/ 1682 w 2080"/>
                    <a:gd name="T47" fmla="*/ 80 h 1138"/>
                    <a:gd name="T48" fmla="*/ 2000 w 2080"/>
                    <a:gd name="T49" fmla="*/ 398 h 1138"/>
                    <a:gd name="T50" fmla="*/ 2000 w 2080"/>
                    <a:gd name="T51" fmla="*/ 740 h 1138"/>
                    <a:gd name="T52" fmla="*/ 2000 w 2080"/>
                    <a:gd name="T53" fmla="*/ 318 h 1138"/>
                    <a:gd name="T54" fmla="*/ 1763 w 2080"/>
                    <a:gd name="T55" fmla="*/ 80 h 1138"/>
                    <a:gd name="T56" fmla="*/ 2000 w 2080"/>
                    <a:gd name="T57" fmla="*/ 80 h 1138"/>
                    <a:gd name="T58" fmla="*/ 2000 w 2080"/>
                    <a:gd name="T59" fmla="*/ 31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80" h="1138">
                      <a:moveTo>
                        <a:pt x="0" y="0"/>
                      </a:moveTo>
                      <a:cubicBezTo>
                        <a:pt x="0" y="1138"/>
                        <a:pt x="0" y="1138"/>
                        <a:pt x="0" y="1138"/>
                      </a:cubicBezTo>
                      <a:cubicBezTo>
                        <a:pt x="2080" y="1138"/>
                        <a:pt x="2080" y="1138"/>
                        <a:pt x="2080" y="1138"/>
                      </a:cubicBezTo>
                      <a:cubicBezTo>
                        <a:pt x="2080" y="0"/>
                        <a:pt x="2080" y="0"/>
                        <a:pt x="2080" y="0"/>
                      </a:cubicBezTo>
                      <a:lnTo>
                        <a:pt x="0" y="0"/>
                      </a:lnTo>
                      <a:close/>
                      <a:moveTo>
                        <a:pt x="80" y="80"/>
                      </a:moveTo>
                      <a:cubicBezTo>
                        <a:pt x="317" y="80"/>
                        <a:pt x="317" y="80"/>
                        <a:pt x="317" y="80"/>
                      </a:cubicBezTo>
                      <a:cubicBezTo>
                        <a:pt x="299" y="203"/>
                        <a:pt x="202" y="300"/>
                        <a:pt x="80" y="318"/>
                      </a:cubicBezTo>
                      <a:lnTo>
                        <a:pt x="80" y="80"/>
                      </a:lnTo>
                      <a:close/>
                      <a:moveTo>
                        <a:pt x="80" y="1058"/>
                      </a:moveTo>
                      <a:cubicBezTo>
                        <a:pt x="80" y="820"/>
                        <a:pt x="80" y="820"/>
                        <a:pt x="80" y="820"/>
                      </a:cubicBezTo>
                      <a:cubicBezTo>
                        <a:pt x="202" y="838"/>
                        <a:pt x="299" y="935"/>
                        <a:pt x="317" y="1058"/>
                      </a:cubicBezTo>
                      <a:lnTo>
                        <a:pt x="80" y="1058"/>
                      </a:lnTo>
                      <a:close/>
                      <a:moveTo>
                        <a:pt x="2000" y="1058"/>
                      </a:moveTo>
                      <a:cubicBezTo>
                        <a:pt x="1763" y="1058"/>
                        <a:pt x="1763" y="1058"/>
                        <a:pt x="1763" y="1058"/>
                      </a:cubicBezTo>
                      <a:cubicBezTo>
                        <a:pt x="1780" y="935"/>
                        <a:pt x="1877" y="838"/>
                        <a:pt x="2000" y="820"/>
                      </a:cubicBezTo>
                      <a:lnTo>
                        <a:pt x="2000" y="1058"/>
                      </a:lnTo>
                      <a:close/>
                      <a:moveTo>
                        <a:pt x="2000" y="740"/>
                      </a:moveTo>
                      <a:cubicBezTo>
                        <a:pt x="1833" y="758"/>
                        <a:pt x="1701" y="891"/>
                        <a:pt x="1682" y="1058"/>
                      </a:cubicBezTo>
                      <a:cubicBezTo>
                        <a:pt x="397" y="1058"/>
                        <a:pt x="397" y="1058"/>
                        <a:pt x="397" y="1058"/>
                      </a:cubicBezTo>
                      <a:cubicBezTo>
                        <a:pt x="379" y="891"/>
                        <a:pt x="246" y="758"/>
                        <a:pt x="80" y="740"/>
                      </a:cubicBezTo>
                      <a:cubicBezTo>
                        <a:pt x="80" y="398"/>
                        <a:pt x="80" y="398"/>
                        <a:pt x="80" y="398"/>
                      </a:cubicBezTo>
                      <a:cubicBezTo>
                        <a:pt x="246" y="380"/>
                        <a:pt x="379" y="247"/>
                        <a:pt x="397" y="80"/>
                      </a:cubicBezTo>
                      <a:cubicBezTo>
                        <a:pt x="1682" y="80"/>
                        <a:pt x="1682" y="80"/>
                        <a:pt x="1682" y="80"/>
                      </a:cubicBezTo>
                      <a:cubicBezTo>
                        <a:pt x="1701" y="247"/>
                        <a:pt x="1833" y="380"/>
                        <a:pt x="2000" y="398"/>
                      </a:cubicBezTo>
                      <a:lnTo>
                        <a:pt x="2000" y="740"/>
                      </a:lnTo>
                      <a:close/>
                      <a:moveTo>
                        <a:pt x="2000" y="318"/>
                      </a:moveTo>
                      <a:cubicBezTo>
                        <a:pt x="1877" y="300"/>
                        <a:pt x="1780" y="203"/>
                        <a:pt x="1763" y="80"/>
                      </a:cubicBezTo>
                      <a:cubicBezTo>
                        <a:pt x="2000" y="80"/>
                        <a:pt x="2000" y="80"/>
                        <a:pt x="2000" y="80"/>
                      </a:cubicBezTo>
                      <a:lnTo>
                        <a:pt x="2000" y="3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300" b="1" i="0" u="none" strike="noStrike" kern="0" cap="none" spc="0" normalizeH="0" baseline="0" noProof="0" dirty="0" smtClean="0">
                    <a:ln>
                      <a:noFill/>
                    </a:ln>
                    <a:solidFill>
                      <a:srgbClr val="000000"/>
                    </a:solidFill>
                    <a:effectLst/>
                    <a:uLnTx/>
                    <a:uFillTx/>
                    <a:sym typeface="+mn-lt"/>
                  </a:endParaRPr>
                </a:p>
              </p:txBody>
            </p:sp>
            <p:sp>
              <p:nvSpPr>
                <p:cNvPr id="129" name="Freeform 6"/>
                <p:cNvSpPr>
                  <a:spLocks noEditPoints="1"/>
                </p:cNvSpPr>
                <p:nvPr/>
              </p:nvSpPr>
              <p:spPr bwMode="auto">
                <a:xfrm>
                  <a:off x="642359" y="1931812"/>
                  <a:ext cx="308865" cy="308964"/>
                </a:xfrm>
                <a:custGeom>
                  <a:avLst/>
                  <a:gdLst>
                    <a:gd name="T0" fmla="*/ 408 w 816"/>
                    <a:gd name="T1" fmla="*/ 0 h 816"/>
                    <a:gd name="T2" fmla="*/ 0 w 816"/>
                    <a:gd name="T3" fmla="*/ 408 h 816"/>
                    <a:gd name="T4" fmla="*/ 408 w 816"/>
                    <a:gd name="T5" fmla="*/ 816 h 816"/>
                    <a:gd name="T6" fmla="*/ 816 w 816"/>
                    <a:gd name="T7" fmla="*/ 408 h 816"/>
                    <a:gd name="T8" fmla="*/ 408 w 816"/>
                    <a:gd name="T9" fmla="*/ 0 h 816"/>
                    <a:gd name="T10" fmla="*/ 408 w 816"/>
                    <a:gd name="T11" fmla="*/ 733 h 816"/>
                    <a:gd name="T12" fmla="*/ 82 w 816"/>
                    <a:gd name="T13" fmla="*/ 408 h 816"/>
                    <a:gd name="T14" fmla="*/ 408 w 816"/>
                    <a:gd name="T15" fmla="*/ 83 h 816"/>
                    <a:gd name="T16" fmla="*/ 733 w 816"/>
                    <a:gd name="T17" fmla="*/ 408 h 816"/>
                    <a:gd name="T18" fmla="*/ 408 w 816"/>
                    <a:gd name="T19" fmla="*/ 733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6" h="816">
                      <a:moveTo>
                        <a:pt x="408" y="0"/>
                      </a:moveTo>
                      <a:cubicBezTo>
                        <a:pt x="183" y="0"/>
                        <a:pt x="0" y="183"/>
                        <a:pt x="0" y="408"/>
                      </a:cubicBezTo>
                      <a:cubicBezTo>
                        <a:pt x="0" y="633"/>
                        <a:pt x="183" y="816"/>
                        <a:pt x="408" y="816"/>
                      </a:cubicBezTo>
                      <a:cubicBezTo>
                        <a:pt x="633" y="816"/>
                        <a:pt x="816" y="633"/>
                        <a:pt x="816" y="408"/>
                      </a:cubicBezTo>
                      <a:cubicBezTo>
                        <a:pt x="816" y="183"/>
                        <a:pt x="633" y="0"/>
                        <a:pt x="408" y="0"/>
                      </a:cubicBezTo>
                      <a:close/>
                      <a:moveTo>
                        <a:pt x="408" y="733"/>
                      </a:moveTo>
                      <a:cubicBezTo>
                        <a:pt x="228" y="733"/>
                        <a:pt x="82" y="588"/>
                        <a:pt x="82" y="408"/>
                      </a:cubicBezTo>
                      <a:cubicBezTo>
                        <a:pt x="82" y="229"/>
                        <a:pt x="228" y="83"/>
                        <a:pt x="408" y="83"/>
                      </a:cubicBezTo>
                      <a:cubicBezTo>
                        <a:pt x="587" y="83"/>
                        <a:pt x="733" y="229"/>
                        <a:pt x="733" y="408"/>
                      </a:cubicBezTo>
                      <a:cubicBezTo>
                        <a:pt x="733" y="588"/>
                        <a:pt x="587" y="733"/>
                        <a:pt x="408" y="7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300" b="1" i="0" u="none" strike="noStrike" kern="0" cap="none" spc="0" normalizeH="0" baseline="0" noProof="0" dirty="0" smtClean="0">
                    <a:ln>
                      <a:noFill/>
                    </a:ln>
                    <a:solidFill>
                      <a:srgbClr val="000000"/>
                    </a:solidFill>
                    <a:effectLst/>
                    <a:uLnTx/>
                    <a:uFillTx/>
                    <a:sym typeface="+mn-lt"/>
                  </a:endParaRPr>
                </a:p>
              </p:txBody>
            </p:sp>
          </p:grpSp>
        </p:grpSp>
        <p:sp>
          <p:nvSpPr>
            <p:cNvPr id="125" name="RBContent84"/>
            <p:cNvSpPr txBox="1">
              <a:spLocks/>
            </p:cNvSpPr>
            <p:nvPr/>
          </p:nvSpPr>
          <p:spPr>
            <a:xfrm>
              <a:off x="4139982" y="1605631"/>
              <a:ext cx="823383" cy="152349"/>
            </a:xfrm>
            <a:prstGeom prst="rect">
              <a:avLst/>
            </a:prstGeom>
            <a:noFill/>
            <a:ln w="9525">
              <a:noFill/>
            </a:ln>
          </p:spPr>
          <p:txBody>
            <a:bodyPr vert="horz" wrap="square" lIns="0" tIns="0" rIns="0" bIns="0" rtlCol="0">
              <a:spAutoFit/>
            </a:bodyPr>
            <a:lstStyle/>
            <a:p>
              <a:pPr marL="0" marR="0" lvl="0" indent="0" algn="ctr" defTabSz="914400" eaLnBrk="1" fontAlgn="base" latinLnBrk="0" hangingPunct="1">
                <a:lnSpc>
                  <a:spcPct val="90000"/>
                </a:lnSpc>
                <a:spcBef>
                  <a:spcPts val="400"/>
                </a:spcBef>
                <a:spcAft>
                  <a:spcPct val="0"/>
                </a:spcAft>
                <a:buClrTx/>
                <a:buSzPct val="100000"/>
                <a:buFontTx/>
                <a:buNone/>
                <a:tabLst/>
                <a:defRPr/>
              </a:pPr>
              <a:r>
                <a:rPr kumimoji="0" lang="en-US" sz="1100" b="1" i="0" u="none" strike="noStrike" kern="0" cap="none" spc="0" normalizeH="0" baseline="0" noProof="0" dirty="0" smtClean="0">
                  <a:ln>
                    <a:noFill/>
                  </a:ln>
                  <a:solidFill>
                    <a:srgbClr val="C40021"/>
                  </a:solidFill>
                  <a:effectLst/>
                  <a:uLnTx/>
                  <a:uFillTx/>
                  <a:sym typeface="+mn-lt"/>
                </a:rPr>
                <a:t>Economy</a:t>
              </a:r>
            </a:p>
          </p:txBody>
        </p:sp>
      </p:grpSp>
      <p:grpSp>
        <p:nvGrpSpPr>
          <p:cNvPr id="135" name="Group 134"/>
          <p:cNvGrpSpPr/>
          <p:nvPr/>
        </p:nvGrpSpPr>
        <p:grpSpPr>
          <a:xfrm>
            <a:off x="4139982" y="4224619"/>
            <a:ext cx="823383" cy="801301"/>
            <a:chOff x="4139982" y="2824398"/>
            <a:chExt cx="823383" cy="801301"/>
          </a:xfrm>
        </p:grpSpPr>
        <p:grpSp>
          <p:nvGrpSpPr>
            <p:cNvPr id="136" name="Group 135"/>
            <p:cNvGrpSpPr>
              <a:grpSpLocks noChangeAspect="1"/>
            </p:cNvGrpSpPr>
            <p:nvPr/>
          </p:nvGrpSpPr>
          <p:grpSpPr>
            <a:xfrm>
              <a:off x="4316472" y="3150947"/>
              <a:ext cx="468004" cy="474752"/>
              <a:chOff x="4181476" y="1935163"/>
              <a:chExt cx="2862262" cy="2903537"/>
            </a:xfrm>
            <a:solidFill>
              <a:srgbClr val="C40021"/>
            </a:solidFill>
          </p:grpSpPr>
          <p:sp>
            <p:nvSpPr>
              <p:cNvPr id="138" name="Freeform 5"/>
              <p:cNvSpPr>
                <a:spLocks/>
              </p:cNvSpPr>
              <p:nvPr/>
            </p:nvSpPr>
            <p:spPr bwMode="auto">
              <a:xfrm>
                <a:off x="5343525" y="1935163"/>
                <a:ext cx="1046162" cy="752475"/>
              </a:xfrm>
              <a:custGeom>
                <a:avLst/>
                <a:gdLst>
                  <a:gd name="T0" fmla="*/ 647 w 720"/>
                  <a:gd name="T1" fmla="*/ 501 h 518"/>
                  <a:gd name="T2" fmla="*/ 647 w 720"/>
                  <a:gd name="T3" fmla="*/ 501 h 518"/>
                  <a:gd name="T4" fmla="*/ 180 w 720"/>
                  <a:gd name="T5" fmla="*/ 400 h 518"/>
                  <a:gd name="T6" fmla="*/ 84 w 720"/>
                  <a:gd name="T7" fmla="*/ 404 h 518"/>
                  <a:gd name="T8" fmla="*/ 82 w 720"/>
                  <a:gd name="T9" fmla="*/ 404 h 518"/>
                  <a:gd name="T10" fmla="*/ 82 w 720"/>
                  <a:gd name="T11" fmla="*/ 404 h 518"/>
                  <a:gd name="T12" fmla="*/ 81 w 720"/>
                  <a:gd name="T13" fmla="*/ 404 h 518"/>
                  <a:gd name="T14" fmla="*/ 78 w 720"/>
                  <a:gd name="T15" fmla="*/ 404 h 518"/>
                  <a:gd name="T16" fmla="*/ 78 w 720"/>
                  <a:gd name="T17" fmla="*/ 404 h 518"/>
                  <a:gd name="T18" fmla="*/ 77 w 720"/>
                  <a:gd name="T19" fmla="*/ 404 h 518"/>
                  <a:gd name="T20" fmla="*/ 76 w 720"/>
                  <a:gd name="T21" fmla="*/ 404 h 518"/>
                  <a:gd name="T22" fmla="*/ 76 w 720"/>
                  <a:gd name="T23" fmla="*/ 405 h 518"/>
                  <a:gd name="T24" fmla="*/ 75 w 720"/>
                  <a:gd name="T25" fmla="*/ 405 h 518"/>
                  <a:gd name="T26" fmla="*/ 74 w 720"/>
                  <a:gd name="T27" fmla="*/ 405 h 518"/>
                  <a:gd name="T28" fmla="*/ 73 w 720"/>
                  <a:gd name="T29" fmla="*/ 405 h 518"/>
                  <a:gd name="T30" fmla="*/ 72 w 720"/>
                  <a:gd name="T31" fmla="*/ 405 h 518"/>
                  <a:gd name="T32" fmla="*/ 71 w 720"/>
                  <a:gd name="T33" fmla="*/ 405 h 518"/>
                  <a:gd name="T34" fmla="*/ 71 w 720"/>
                  <a:gd name="T35" fmla="*/ 405 h 518"/>
                  <a:gd name="T36" fmla="*/ 70 w 720"/>
                  <a:gd name="T37" fmla="*/ 405 h 518"/>
                  <a:gd name="T38" fmla="*/ 69 w 720"/>
                  <a:gd name="T39" fmla="*/ 405 h 518"/>
                  <a:gd name="T40" fmla="*/ 68 w 720"/>
                  <a:gd name="T41" fmla="*/ 405 h 518"/>
                  <a:gd name="T42" fmla="*/ 67 w 720"/>
                  <a:gd name="T43" fmla="*/ 406 h 518"/>
                  <a:gd name="T44" fmla="*/ 67 w 720"/>
                  <a:gd name="T45" fmla="*/ 406 h 518"/>
                  <a:gd name="T46" fmla="*/ 66 w 720"/>
                  <a:gd name="T47" fmla="*/ 406 h 518"/>
                  <a:gd name="T48" fmla="*/ 65 w 720"/>
                  <a:gd name="T49" fmla="*/ 406 h 518"/>
                  <a:gd name="T50" fmla="*/ 65 w 720"/>
                  <a:gd name="T51" fmla="*/ 406 h 518"/>
                  <a:gd name="T52" fmla="*/ 64 w 720"/>
                  <a:gd name="T53" fmla="*/ 406 h 518"/>
                  <a:gd name="T54" fmla="*/ 63 w 720"/>
                  <a:gd name="T55" fmla="*/ 406 h 518"/>
                  <a:gd name="T56" fmla="*/ 62 w 720"/>
                  <a:gd name="T57" fmla="*/ 406 h 518"/>
                  <a:gd name="T58" fmla="*/ 61 w 720"/>
                  <a:gd name="T59" fmla="*/ 406 h 518"/>
                  <a:gd name="T60" fmla="*/ 60 w 720"/>
                  <a:gd name="T61" fmla="*/ 406 h 518"/>
                  <a:gd name="T62" fmla="*/ 58 w 720"/>
                  <a:gd name="T63" fmla="*/ 406 h 518"/>
                  <a:gd name="T64" fmla="*/ 58 w 720"/>
                  <a:gd name="T65" fmla="*/ 406 h 518"/>
                  <a:gd name="T66" fmla="*/ 57 w 720"/>
                  <a:gd name="T67" fmla="*/ 406 h 518"/>
                  <a:gd name="T68" fmla="*/ 56 w 720"/>
                  <a:gd name="T69" fmla="*/ 406 h 518"/>
                  <a:gd name="T70" fmla="*/ 56 w 720"/>
                  <a:gd name="T71" fmla="*/ 406 h 518"/>
                  <a:gd name="T72" fmla="*/ 55 w 720"/>
                  <a:gd name="T73" fmla="*/ 407 h 518"/>
                  <a:gd name="T74" fmla="*/ 54 w 720"/>
                  <a:gd name="T75" fmla="*/ 407 h 518"/>
                  <a:gd name="T76" fmla="*/ 54 w 720"/>
                  <a:gd name="T77" fmla="*/ 407 h 518"/>
                  <a:gd name="T78" fmla="*/ 52 w 720"/>
                  <a:gd name="T79" fmla="*/ 407 h 518"/>
                  <a:gd name="T80" fmla="*/ 52 w 720"/>
                  <a:gd name="T81" fmla="*/ 407 h 518"/>
                  <a:gd name="T82" fmla="*/ 51 w 720"/>
                  <a:gd name="T83" fmla="*/ 407 h 518"/>
                  <a:gd name="T84" fmla="*/ 50 w 720"/>
                  <a:gd name="T85" fmla="*/ 407 h 518"/>
                  <a:gd name="T86" fmla="*/ 50 w 720"/>
                  <a:gd name="T87" fmla="*/ 407 h 518"/>
                  <a:gd name="T88" fmla="*/ 48 w 720"/>
                  <a:gd name="T89" fmla="*/ 407 h 518"/>
                  <a:gd name="T90" fmla="*/ 48 w 720"/>
                  <a:gd name="T91" fmla="*/ 408 h 518"/>
                  <a:gd name="T92" fmla="*/ 47 w 720"/>
                  <a:gd name="T93" fmla="*/ 408 h 518"/>
                  <a:gd name="T94" fmla="*/ 46 w 720"/>
                  <a:gd name="T95" fmla="*/ 408 h 518"/>
                  <a:gd name="T96" fmla="*/ 46 w 720"/>
                  <a:gd name="T97" fmla="*/ 408 h 518"/>
                  <a:gd name="T98" fmla="*/ 45 w 720"/>
                  <a:gd name="T99" fmla="*/ 408 h 518"/>
                  <a:gd name="T100" fmla="*/ 44 w 720"/>
                  <a:gd name="T101" fmla="*/ 408 h 518"/>
                  <a:gd name="T102" fmla="*/ 44 w 720"/>
                  <a:gd name="T103" fmla="*/ 408 h 518"/>
                  <a:gd name="T104" fmla="*/ 4 w 720"/>
                  <a:gd name="T105" fmla="*/ 413 h 518"/>
                  <a:gd name="T106" fmla="*/ 0 w 720"/>
                  <a:gd name="T107" fmla="*/ 360 h 518"/>
                  <a:gd name="T108" fmla="*/ 106 w 720"/>
                  <a:gd name="T109" fmla="*/ 106 h 518"/>
                  <a:gd name="T110" fmla="*/ 360 w 720"/>
                  <a:gd name="T111" fmla="*/ 0 h 518"/>
                  <a:gd name="T112" fmla="*/ 614 w 720"/>
                  <a:gd name="T113" fmla="*/ 106 h 518"/>
                  <a:gd name="T114" fmla="*/ 720 w 720"/>
                  <a:gd name="T115" fmla="*/ 360 h 518"/>
                  <a:gd name="T116" fmla="*/ 684 w 720"/>
                  <a:gd name="T117" fmla="*/ 518 h 518"/>
                  <a:gd name="T118" fmla="*/ 647 w 720"/>
                  <a:gd name="T119" fmla="*/ 50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0" h="518">
                    <a:moveTo>
                      <a:pt x="647" y="501"/>
                    </a:moveTo>
                    <a:cubicBezTo>
                      <a:pt x="647" y="501"/>
                      <a:pt x="647" y="501"/>
                      <a:pt x="647" y="501"/>
                    </a:cubicBezTo>
                    <a:cubicBezTo>
                      <a:pt x="500" y="434"/>
                      <a:pt x="336" y="400"/>
                      <a:pt x="180" y="400"/>
                    </a:cubicBezTo>
                    <a:cubicBezTo>
                      <a:pt x="148" y="400"/>
                      <a:pt x="116" y="401"/>
                      <a:pt x="84" y="404"/>
                    </a:cubicBezTo>
                    <a:cubicBezTo>
                      <a:pt x="82" y="404"/>
                      <a:pt x="82" y="404"/>
                      <a:pt x="82" y="404"/>
                    </a:cubicBezTo>
                    <a:cubicBezTo>
                      <a:pt x="82" y="404"/>
                      <a:pt x="82" y="404"/>
                      <a:pt x="82" y="404"/>
                    </a:cubicBezTo>
                    <a:cubicBezTo>
                      <a:pt x="81" y="404"/>
                      <a:pt x="81" y="404"/>
                      <a:pt x="81" y="404"/>
                    </a:cubicBezTo>
                    <a:cubicBezTo>
                      <a:pt x="78" y="404"/>
                      <a:pt x="78" y="404"/>
                      <a:pt x="78" y="404"/>
                    </a:cubicBezTo>
                    <a:cubicBezTo>
                      <a:pt x="78" y="404"/>
                      <a:pt x="78" y="404"/>
                      <a:pt x="78" y="404"/>
                    </a:cubicBezTo>
                    <a:cubicBezTo>
                      <a:pt x="77" y="404"/>
                      <a:pt x="77" y="404"/>
                      <a:pt x="77" y="404"/>
                    </a:cubicBezTo>
                    <a:cubicBezTo>
                      <a:pt x="76" y="404"/>
                      <a:pt x="76" y="404"/>
                      <a:pt x="76" y="404"/>
                    </a:cubicBezTo>
                    <a:cubicBezTo>
                      <a:pt x="76" y="405"/>
                      <a:pt x="76" y="405"/>
                      <a:pt x="76" y="405"/>
                    </a:cubicBezTo>
                    <a:cubicBezTo>
                      <a:pt x="75" y="405"/>
                      <a:pt x="75" y="405"/>
                      <a:pt x="75" y="405"/>
                    </a:cubicBezTo>
                    <a:cubicBezTo>
                      <a:pt x="74" y="405"/>
                      <a:pt x="74" y="405"/>
                      <a:pt x="74" y="405"/>
                    </a:cubicBezTo>
                    <a:cubicBezTo>
                      <a:pt x="73" y="405"/>
                      <a:pt x="73" y="405"/>
                      <a:pt x="73" y="405"/>
                    </a:cubicBezTo>
                    <a:cubicBezTo>
                      <a:pt x="72" y="405"/>
                      <a:pt x="72" y="405"/>
                      <a:pt x="72" y="405"/>
                    </a:cubicBezTo>
                    <a:cubicBezTo>
                      <a:pt x="71" y="405"/>
                      <a:pt x="71" y="405"/>
                      <a:pt x="71" y="405"/>
                    </a:cubicBezTo>
                    <a:cubicBezTo>
                      <a:pt x="71" y="405"/>
                      <a:pt x="71" y="405"/>
                      <a:pt x="71" y="405"/>
                    </a:cubicBezTo>
                    <a:cubicBezTo>
                      <a:pt x="70" y="405"/>
                      <a:pt x="70" y="405"/>
                      <a:pt x="70" y="405"/>
                    </a:cubicBezTo>
                    <a:cubicBezTo>
                      <a:pt x="69" y="405"/>
                      <a:pt x="69" y="405"/>
                      <a:pt x="69" y="405"/>
                    </a:cubicBezTo>
                    <a:cubicBezTo>
                      <a:pt x="68" y="405"/>
                      <a:pt x="68" y="405"/>
                      <a:pt x="68" y="405"/>
                    </a:cubicBezTo>
                    <a:cubicBezTo>
                      <a:pt x="67" y="406"/>
                      <a:pt x="67" y="406"/>
                      <a:pt x="67" y="406"/>
                    </a:cubicBezTo>
                    <a:cubicBezTo>
                      <a:pt x="67" y="406"/>
                      <a:pt x="67" y="406"/>
                      <a:pt x="67" y="406"/>
                    </a:cubicBezTo>
                    <a:cubicBezTo>
                      <a:pt x="66" y="406"/>
                      <a:pt x="66" y="406"/>
                      <a:pt x="66" y="406"/>
                    </a:cubicBezTo>
                    <a:cubicBezTo>
                      <a:pt x="65" y="406"/>
                      <a:pt x="65" y="406"/>
                      <a:pt x="65" y="406"/>
                    </a:cubicBezTo>
                    <a:cubicBezTo>
                      <a:pt x="65" y="406"/>
                      <a:pt x="65" y="406"/>
                      <a:pt x="65" y="406"/>
                    </a:cubicBezTo>
                    <a:cubicBezTo>
                      <a:pt x="64" y="406"/>
                      <a:pt x="64" y="406"/>
                      <a:pt x="64" y="406"/>
                    </a:cubicBezTo>
                    <a:cubicBezTo>
                      <a:pt x="63" y="406"/>
                      <a:pt x="63" y="406"/>
                      <a:pt x="63" y="406"/>
                    </a:cubicBezTo>
                    <a:cubicBezTo>
                      <a:pt x="62" y="406"/>
                      <a:pt x="62" y="406"/>
                      <a:pt x="62" y="406"/>
                    </a:cubicBezTo>
                    <a:cubicBezTo>
                      <a:pt x="61" y="406"/>
                      <a:pt x="61" y="406"/>
                      <a:pt x="61" y="406"/>
                    </a:cubicBezTo>
                    <a:cubicBezTo>
                      <a:pt x="60" y="406"/>
                      <a:pt x="60" y="406"/>
                      <a:pt x="60" y="406"/>
                    </a:cubicBezTo>
                    <a:cubicBezTo>
                      <a:pt x="58" y="406"/>
                      <a:pt x="58" y="406"/>
                      <a:pt x="58" y="406"/>
                    </a:cubicBezTo>
                    <a:cubicBezTo>
                      <a:pt x="58" y="406"/>
                      <a:pt x="58" y="406"/>
                      <a:pt x="58" y="406"/>
                    </a:cubicBezTo>
                    <a:cubicBezTo>
                      <a:pt x="57" y="406"/>
                      <a:pt x="57" y="406"/>
                      <a:pt x="57" y="406"/>
                    </a:cubicBezTo>
                    <a:cubicBezTo>
                      <a:pt x="56" y="406"/>
                      <a:pt x="56" y="406"/>
                      <a:pt x="56" y="406"/>
                    </a:cubicBezTo>
                    <a:cubicBezTo>
                      <a:pt x="56" y="406"/>
                      <a:pt x="56" y="406"/>
                      <a:pt x="56" y="406"/>
                    </a:cubicBezTo>
                    <a:cubicBezTo>
                      <a:pt x="55" y="407"/>
                      <a:pt x="55" y="407"/>
                      <a:pt x="55" y="407"/>
                    </a:cubicBezTo>
                    <a:cubicBezTo>
                      <a:pt x="54" y="407"/>
                      <a:pt x="54" y="407"/>
                      <a:pt x="54" y="407"/>
                    </a:cubicBezTo>
                    <a:cubicBezTo>
                      <a:pt x="54" y="407"/>
                      <a:pt x="54" y="407"/>
                      <a:pt x="54" y="407"/>
                    </a:cubicBezTo>
                    <a:cubicBezTo>
                      <a:pt x="52" y="407"/>
                      <a:pt x="52" y="407"/>
                      <a:pt x="52" y="407"/>
                    </a:cubicBezTo>
                    <a:cubicBezTo>
                      <a:pt x="52" y="407"/>
                      <a:pt x="52" y="407"/>
                      <a:pt x="52" y="407"/>
                    </a:cubicBezTo>
                    <a:cubicBezTo>
                      <a:pt x="51" y="407"/>
                      <a:pt x="51" y="407"/>
                      <a:pt x="51" y="407"/>
                    </a:cubicBezTo>
                    <a:cubicBezTo>
                      <a:pt x="50" y="407"/>
                      <a:pt x="50" y="407"/>
                      <a:pt x="50" y="407"/>
                    </a:cubicBezTo>
                    <a:cubicBezTo>
                      <a:pt x="50" y="407"/>
                      <a:pt x="50" y="407"/>
                      <a:pt x="50" y="407"/>
                    </a:cubicBezTo>
                    <a:cubicBezTo>
                      <a:pt x="48" y="407"/>
                      <a:pt x="48" y="407"/>
                      <a:pt x="48" y="407"/>
                    </a:cubicBezTo>
                    <a:cubicBezTo>
                      <a:pt x="48" y="408"/>
                      <a:pt x="48" y="408"/>
                      <a:pt x="48" y="408"/>
                    </a:cubicBezTo>
                    <a:cubicBezTo>
                      <a:pt x="47" y="408"/>
                      <a:pt x="47" y="408"/>
                      <a:pt x="47" y="408"/>
                    </a:cubicBezTo>
                    <a:cubicBezTo>
                      <a:pt x="46" y="408"/>
                      <a:pt x="46" y="408"/>
                      <a:pt x="46" y="408"/>
                    </a:cubicBezTo>
                    <a:cubicBezTo>
                      <a:pt x="46" y="408"/>
                      <a:pt x="46" y="408"/>
                      <a:pt x="46" y="408"/>
                    </a:cubicBezTo>
                    <a:cubicBezTo>
                      <a:pt x="45" y="408"/>
                      <a:pt x="45" y="408"/>
                      <a:pt x="45" y="408"/>
                    </a:cubicBezTo>
                    <a:cubicBezTo>
                      <a:pt x="44" y="408"/>
                      <a:pt x="44" y="408"/>
                      <a:pt x="44" y="408"/>
                    </a:cubicBezTo>
                    <a:cubicBezTo>
                      <a:pt x="44" y="408"/>
                      <a:pt x="44" y="408"/>
                      <a:pt x="44" y="408"/>
                    </a:cubicBezTo>
                    <a:cubicBezTo>
                      <a:pt x="30" y="410"/>
                      <a:pt x="17" y="411"/>
                      <a:pt x="4" y="413"/>
                    </a:cubicBezTo>
                    <a:cubicBezTo>
                      <a:pt x="1" y="396"/>
                      <a:pt x="0" y="378"/>
                      <a:pt x="0" y="360"/>
                    </a:cubicBezTo>
                    <a:cubicBezTo>
                      <a:pt x="0" y="260"/>
                      <a:pt x="40" y="170"/>
                      <a:pt x="106" y="106"/>
                    </a:cubicBezTo>
                    <a:cubicBezTo>
                      <a:pt x="170" y="40"/>
                      <a:pt x="261" y="0"/>
                      <a:pt x="360" y="0"/>
                    </a:cubicBezTo>
                    <a:cubicBezTo>
                      <a:pt x="460" y="0"/>
                      <a:pt x="550" y="40"/>
                      <a:pt x="614" y="106"/>
                    </a:cubicBezTo>
                    <a:cubicBezTo>
                      <a:pt x="680" y="170"/>
                      <a:pt x="720" y="260"/>
                      <a:pt x="720" y="360"/>
                    </a:cubicBezTo>
                    <a:cubicBezTo>
                      <a:pt x="720" y="417"/>
                      <a:pt x="707" y="470"/>
                      <a:pt x="684" y="518"/>
                    </a:cubicBezTo>
                    <a:cubicBezTo>
                      <a:pt x="672" y="512"/>
                      <a:pt x="660" y="506"/>
                      <a:pt x="647" y="5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300" b="1" i="0" u="none" strike="noStrike" kern="0" cap="none" spc="0" normalizeH="0" baseline="0" noProof="0" dirty="0" smtClean="0">
                  <a:ln>
                    <a:noFill/>
                  </a:ln>
                  <a:solidFill>
                    <a:srgbClr val="000000"/>
                  </a:solidFill>
                  <a:effectLst/>
                  <a:uLnTx/>
                  <a:uFillTx/>
                  <a:sym typeface="+mn-lt"/>
                </a:endParaRPr>
              </a:p>
            </p:txBody>
          </p:sp>
          <p:sp>
            <p:nvSpPr>
              <p:cNvPr id="139" name="Freeform 6"/>
              <p:cNvSpPr>
                <a:spLocks noEditPoints="1"/>
              </p:cNvSpPr>
              <p:nvPr/>
            </p:nvSpPr>
            <p:spPr bwMode="auto">
              <a:xfrm>
                <a:off x="4181476" y="2400300"/>
                <a:ext cx="2862262" cy="2438400"/>
              </a:xfrm>
              <a:custGeom>
                <a:avLst/>
                <a:gdLst>
                  <a:gd name="T0" fmla="*/ 1880 w 1971"/>
                  <a:gd name="T1" fmla="*/ 642 h 1680"/>
                  <a:gd name="T2" fmla="*/ 1880 w 1971"/>
                  <a:gd name="T3" fmla="*/ 560 h 1680"/>
                  <a:gd name="T4" fmla="*/ 1918 w 1971"/>
                  <a:gd name="T5" fmla="*/ 570 h 1680"/>
                  <a:gd name="T6" fmla="*/ 1971 w 1971"/>
                  <a:gd name="T7" fmla="*/ 676 h 1680"/>
                  <a:gd name="T8" fmla="*/ 1901 w 1971"/>
                  <a:gd name="T9" fmla="*/ 797 h 1680"/>
                  <a:gd name="T10" fmla="*/ 1840 w 1971"/>
                  <a:gd name="T11" fmla="*/ 821 h 1680"/>
                  <a:gd name="T12" fmla="*/ 1840 w 1971"/>
                  <a:gd name="T13" fmla="*/ 840 h 1680"/>
                  <a:gd name="T14" fmla="*/ 1661 w 1971"/>
                  <a:gd name="T15" fmla="*/ 1256 h 1680"/>
                  <a:gd name="T16" fmla="*/ 1688 w 1971"/>
                  <a:gd name="T17" fmla="*/ 1549 h 1680"/>
                  <a:gd name="T18" fmla="*/ 1682 w 1971"/>
                  <a:gd name="T19" fmla="*/ 1598 h 1680"/>
                  <a:gd name="T20" fmla="*/ 1568 w 1971"/>
                  <a:gd name="T21" fmla="*/ 1680 h 1680"/>
                  <a:gd name="T22" fmla="*/ 1378 w 1971"/>
                  <a:gd name="T23" fmla="*/ 1680 h 1680"/>
                  <a:gd name="T24" fmla="*/ 1279 w 1971"/>
                  <a:gd name="T25" fmla="*/ 1629 h 1680"/>
                  <a:gd name="T26" fmla="*/ 1189 w 1971"/>
                  <a:gd name="T27" fmla="*/ 1500 h 1680"/>
                  <a:gd name="T28" fmla="*/ 1099 w 1971"/>
                  <a:gd name="T29" fmla="*/ 1514 h 1680"/>
                  <a:gd name="T30" fmla="*/ 980 w 1971"/>
                  <a:gd name="T31" fmla="*/ 1520 h 1680"/>
                  <a:gd name="T32" fmla="*/ 926 w 1971"/>
                  <a:gd name="T33" fmla="*/ 1518 h 1680"/>
                  <a:gd name="T34" fmla="*/ 895 w 1971"/>
                  <a:gd name="T35" fmla="*/ 1516 h 1680"/>
                  <a:gd name="T36" fmla="*/ 816 w 1971"/>
                  <a:gd name="T37" fmla="*/ 1629 h 1680"/>
                  <a:gd name="T38" fmla="*/ 718 w 1971"/>
                  <a:gd name="T39" fmla="*/ 1680 h 1680"/>
                  <a:gd name="T40" fmla="*/ 528 w 1971"/>
                  <a:gd name="T41" fmla="*/ 1680 h 1680"/>
                  <a:gd name="T42" fmla="*/ 414 w 1971"/>
                  <a:gd name="T43" fmla="*/ 1598 h 1680"/>
                  <a:gd name="T44" fmla="*/ 408 w 1971"/>
                  <a:gd name="T45" fmla="*/ 1549 h 1680"/>
                  <a:gd name="T46" fmla="*/ 426 w 1971"/>
                  <a:gd name="T47" fmla="*/ 1360 h 1680"/>
                  <a:gd name="T48" fmla="*/ 206 w 1971"/>
                  <a:gd name="T49" fmla="*/ 1138 h 1680"/>
                  <a:gd name="T50" fmla="*/ 82 w 1971"/>
                  <a:gd name="T51" fmla="*/ 1096 h 1680"/>
                  <a:gd name="T52" fmla="*/ 0 w 1971"/>
                  <a:gd name="T53" fmla="*/ 982 h 1680"/>
                  <a:gd name="T54" fmla="*/ 0 w 1971"/>
                  <a:gd name="T55" fmla="*/ 698 h 1680"/>
                  <a:gd name="T56" fmla="*/ 82 w 1971"/>
                  <a:gd name="T57" fmla="*/ 584 h 1680"/>
                  <a:gd name="T58" fmla="*/ 206 w 1971"/>
                  <a:gd name="T59" fmla="*/ 542 h 1680"/>
                  <a:gd name="T60" fmla="*/ 367 w 1971"/>
                  <a:gd name="T61" fmla="*/ 363 h 1680"/>
                  <a:gd name="T62" fmla="*/ 282 w 1971"/>
                  <a:gd name="T63" fmla="*/ 243 h 1680"/>
                  <a:gd name="T64" fmla="*/ 164 w 1971"/>
                  <a:gd name="T65" fmla="*/ 104 h 1680"/>
                  <a:gd name="T66" fmla="*/ 126 w 1971"/>
                  <a:gd name="T67" fmla="*/ 63 h 1680"/>
                  <a:gd name="T68" fmla="*/ 176 w 1971"/>
                  <a:gd name="T69" fmla="*/ 40 h 1680"/>
                  <a:gd name="T70" fmla="*/ 360 w 1971"/>
                  <a:gd name="T71" fmla="*/ 0 h 1680"/>
                  <a:gd name="T72" fmla="*/ 723 w 1971"/>
                  <a:gd name="T73" fmla="*/ 191 h 1680"/>
                  <a:gd name="T74" fmla="*/ 980 w 1971"/>
                  <a:gd name="T75" fmla="*/ 160 h 1680"/>
                  <a:gd name="T76" fmla="*/ 1584 w 1971"/>
                  <a:gd name="T77" fmla="*/ 356 h 1680"/>
                  <a:gd name="T78" fmla="*/ 1831 w 1971"/>
                  <a:gd name="T79" fmla="*/ 742 h 1680"/>
                  <a:gd name="T80" fmla="*/ 1886 w 1971"/>
                  <a:gd name="T81" fmla="*/ 700 h 1680"/>
                  <a:gd name="T82" fmla="*/ 1880 w 1971"/>
                  <a:gd name="T83" fmla="*/ 642 h 1680"/>
                  <a:gd name="T84" fmla="*/ 480 w 1971"/>
                  <a:gd name="T85" fmla="*/ 480 h 1680"/>
                  <a:gd name="T86" fmla="*/ 400 w 1971"/>
                  <a:gd name="T87" fmla="*/ 560 h 1680"/>
                  <a:gd name="T88" fmla="*/ 480 w 1971"/>
                  <a:gd name="T89" fmla="*/ 640 h 1680"/>
                  <a:gd name="T90" fmla="*/ 560 w 1971"/>
                  <a:gd name="T91" fmla="*/ 560 h 1680"/>
                  <a:gd name="T92" fmla="*/ 480 w 1971"/>
                  <a:gd name="T93" fmla="*/ 480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71" h="1680">
                    <a:moveTo>
                      <a:pt x="1880" y="642"/>
                    </a:moveTo>
                    <a:cubicBezTo>
                      <a:pt x="1880" y="560"/>
                      <a:pt x="1880" y="560"/>
                      <a:pt x="1880" y="560"/>
                    </a:cubicBezTo>
                    <a:cubicBezTo>
                      <a:pt x="1893" y="560"/>
                      <a:pt x="1906" y="564"/>
                      <a:pt x="1918" y="570"/>
                    </a:cubicBezTo>
                    <a:cubicBezTo>
                      <a:pt x="1953" y="591"/>
                      <a:pt x="1971" y="636"/>
                      <a:pt x="1971" y="676"/>
                    </a:cubicBezTo>
                    <a:cubicBezTo>
                      <a:pt x="1971" y="726"/>
                      <a:pt x="1942" y="770"/>
                      <a:pt x="1901" y="797"/>
                    </a:cubicBezTo>
                    <a:cubicBezTo>
                      <a:pt x="1880" y="811"/>
                      <a:pt x="1859" y="818"/>
                      <a:pt x="1840" y="821"/>
                    </a:cubicBezTo>
                    <a:cubicBezTo>
                      <a:pt x="1840" y="827"/>
                      <a:pt x="1840" y="834"/>
                      <a:pt x="1840" y="840"/>
                    </a:cubicBezTo>
                    <a:cubicBezTo>
                      <a:pt x="1840" y="999"/>
                      <a:pt x="1771" y="1143"/>
                      <a:pt x="1661" y="1256"/>
                    </a:cubicBezTo>
                    <a:cubicBezTo>
                      <a:pt x="1688" y="1549"/>
                      <a:pt x="1688" y="1549"/>
                      <a:pt x="1688" y="1549"/>
                    </a:cubicBezTo>
                    <a:cubicBezTo>
                      <a:pt x="1689" y="1566"/>
                      <a:pt x="1687" y="1583"/>
                      <a:pt x="1682" y="1598"/>
                    </a:cubicBezTo>
                    <a:cubicBezTo>
                      <a:pt x="1666" y="1647"/>
                      <a:pt x="1620" y="1680"/>
                      <a:pt x="1568" y="1680"/>
                    </a:cubicBezTo>
                    <a:cubicBezTo>
                      <a:pt x="1378" y="1680"/>
                      <a:pt x="1378" y="1680"/>
                      <a:pt x="1378" y="1680"/>
                    </a:cubicBezTo>
                    <a:cubicBezTo>
                      <a:pt x="1337" y="1680"/>
                      <a:pt x="1302" y="1662"/>
                      <a:pt x="1279" y="1629"/>
                    </a:cubicBezTo>
                    <a:cubicBezTo>
                      <a:pt x="1189" y="1500"/>
                      <a:pt x="1189" y="1500"/>
                      <a:pt x="1189" y="1500"/>
                    </a:cubicBezTo>
                    <a:cubicBezTo>
                      <a:pt x="1159" y="1506"/>
                      <a:pt x="1129" y="1510"/>
                      <a:pt x="1099" y="1514"/>
                    </a:cubicBezTo>
                    <a:cubicBezTo>
                      <a:pt x="1060" y="1518"/>
                      <a:pt x="1020" y="1520"/>
                      <a:pt x="980" y="1520"/>
                    </a:cubicBezTo>
                    <a:cubicBezTo>
                      <a:pt x="963" y="1520"/>
                      <a:pt x="945" y="1520"/>
                      <a:pt x="926" y="1518"/>
                    </a:cubicBezTo>
                    <a:cubicBezTo>
                      <a:pt x="916" y="1518"/>
                      <a:pt x="905" y="1517"/>
                      <a:pt x="895" y="1516"/>
                    </a:cubicBezTo>
                    <a:cubicBezTo>
                      <a:pt x="816" y="1629"/>
                      <a:pt x="816" y="1629"/>
                      <a:pt x="816" y="1629"/>
                    </a:cubicBezTo>
                    <a:cubicBezTo>
                      <a:pt x="794" y="1662"/>
                      <a:pt x="758" y="1680"/>
                      <a:pt x="718" y="1680"/>
                    </a:cubicBezTo>
                    <a:cubicBezTo>
                      <a:pt x="528" y="1680"/>
                      <a:pt x="528" y="1680"/>
                      <a:pt x="528" y="1680"/>
                    </a:cubicBezTo>
                    <a:cubicBezTo>
                      <a:pt x="476" y="1680"/>
                      <a:pt x="430" y="1647"/>
                      <a:pt x="414" y="1598"/>
                    </a:cubicBezTo>
                    <a:cubicBezTo>
                      <a:pt x="408" y="1583"/>
                      <a:pt x="407" y="1566"/>
                      <a:pt x="408" y="1549"/>
                    </a:cubicBezTo>
                    <a:cubicBezTo>
                      <a:pt x="426" y="1360"/>
                      <a:pt x="426" y="1360"/>
                      <a:pt x="426" y="1360"/>
                    </a:cubicBezTo>
                    <a:cubicBezTo>
                      <a:pt x="338" y="1302"/>
                      <a:pt x="262" y="1227"/>
                      <a:pt x="206" y="1138"/>
                    </a:cubicBezTo>
                    <a:cubicBezTo>
                      <a:pt x="82" y="1096"/>
                      <a:pt x="82" y="1096"/>
                      <a:pt x="82" y="1096"/>
                    </a:cubicBezTo>
                    <a:cubicBezTo>
                      <a:pt x="33" y="1080"/>
                      <a:pt x="0" y="1034"/>
                      <a:pt x="0" y="982"/>
                    </a:cubicBezTo>
                    <a:cubicBezTo>
                      <a:pt x="0" y="698"/>
                      <a:pt x="0" y="698"/>
                      <a:pt x="0" y="698"/>
                    </a:cubicBezTo>
                    <a:cubicBezTo>
                      <a:pt x="0" y="646"/>
                      <a:pt x="33" y="600"/>
                      <a:pt x="82" y="584"/>
                    </a:cubicBezTo>
                    <a:cubicBezTo>
                      <a:pt x="206" y="542"/>
                      <a:pt x="206" y="542"/>
                      <a:pt x="206" y="542"/>
                    </a:cubicBezTo>
                    <a:cubicBezTo>
                      <a:pt x="249" y="474"/>
                      <a:pt x="304" y="414"/>
                      <a:pt x="367" y="363"/>
                    </a:cubicBezTo>
                    <a:cubicBezTo>
                      <a:pt x="340" y="322"/>
                      <a:pt x="312" y="282"/>
                      <a:pt x="282" y="243"/>
                    </a:cubicBezTo>
                    <a:cubicBezTo>
                      <a:pt x="245" y="195"/>
                      <a:pt x="206" y="148"/>
                      <a:pt x="164" y="104"/>
                    </a:cubicBezTo>
                    <a:cubicBezTo>
                      <a:pt x="126" y="63"/>
                      <a:pt x="126" y="63"/>
                      <a:pt x="126" y="63"/>
                    </a:cubicBezTo>
                    <a:cubicBezTo>
                      <a:pt x="176" y="40"/>
                      <a:pt x="176" y="40"/>
                      <a:pt x="176" y="40"/>
                    </a:cubicBezTo>
                    <a:cubicBezTo>
                      <a:pt x="234" y="14"/>
                      <a:pt x="296" y="0"/>
                      <a:pt x="360" y="0"/>
                    </a:cubicBezTo>
                    <a:cubicBezTo>
                      <a:pt x="505" y="0"/>
                      <a:pt x="640" y="71"/>
                      <a:pt x="723" y="191"/>
                    </a:cubicBezTo>
                    <a:cubicBezTo>
                      <a:pt x="806" y="170"/>
                      <a:pt x="894" y="160"/>
                      <a:pt x="980" y="160"/>
                    </a:cubicBezTo>
                    <a:cubicBezTo>
                      <a:pt x="1216" y="160"/>
                      <a:pt x="1429" y="235"/>
                      <a:pt x="1584" y="356"/>
                    </a:cubicBezTo>
                    <a:cubicBezTo>
                      <a:pt x="1714" y="458"/>
                      <a:pt x="1804" y="592"/>
                      <a:pt x="1831" y="742"/>
                    </a:cubicBezTo>
                    <a:cubicBezTo>
                      <a:pt x="1854" y="737"/>
                      <a:pt x="1874" y="720"/>
                      <a:pt x="1886" y="700"/>
                    </a:cubicBezTo>
                    <a:cubicBezTo>
                      <a:pt x="1895" y="684"/>
                      <a:pt x="1893" y="657"/>
                      <a:pt x="1880" y="642"/>
                    </a:cubicBezTo>
                    <a:close/>
                    <a:moveTo>
                      <a:pt x="480" y="480"/>
                    </a:moveTo>
                    <a:cubicBezTo>
                      <a:pt x="436" y="480"/>
                      <a:pt x="400" y="516"/>
                      <a:pt x="400" y="560"/>
                    </a:cubicBezTo>
                    <a:cubicBezTo>
                      <a:pt x="400" y="604"/>
                      <a:pt x="436" y="640"/>
                      <a:pt x="480" y="640"/>
                    </a:cubicBezTo>
                    <a:cubicBezTo>
                      <a:pt x="524" y="640"/>
                      <a:pt x="560" y="604"/>
                      <a:pt x="560" y="560"/>
                    </a:cubicBezTo>
                    <a:cubicBezTo>
                      <a:pt x="560" y="516"/>
                      <a:pt x="524" y="480"/>
                      <a:pt x="480" y="4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300" b="1" i="0" u="none" strike="noStrike" kern="0" cap="none" spc="0" normalizeH="0" baseline="0" noProof="0" dirty="0" smtClean="0">
                  <a:ln>
                    <a:noFill/>
                  </a:ln>
                  <a:solidFill>
                    <a:srgbClr val="000000"/>
                  </a:solidFill>
                  <a:effectLst/>
                  <a:uLnTx/>
                  <a:uFillTx/>
                  <a:sym typeface="+mn-lt"/>
                </a:endParaRPr>
              </a:p>
            </p:txBody>
          </p:sp>
        </p:grpSp>
        <p:sp>
          <p:nvSpPr>
            <p:cNvPr id="137" name="RBContent84"/>
            <p:cNvSpPr txBox="1">
              <a:spLocks/>
            </p:cNvSpPr>
            <p:nvPr/>
          </p:nvSpPr>
          <p:spPr>
            <a:xfrm>
              <a:off x="4139982" y="2824398"/>
              <a:ext cx="823383" cy="304699"/>
            </a:xfrm>
            <a:prstGeom prst="rect">
              <a:avLst/>
            </a:prstGeom>
            <a:noFill/>
            <a:ln w="9525">
              <a:noFill/>
            </a:ln>
          </p:spPr>
          <p:txBody>
            <a:bodyPr vert="horz" wrap="square" lIns="0" tIns="0" rIns="0" bIns="0" rtlCol="0">
              <a:spAutoFit/>
            </a:bodyPr>
            <a:lstStyle/>
            <a:p>
              <a:pPr marL="0" marR="0" lvl="0" indent="0" algn="ctr" defTabSz="914400" eaLnBrk="1" fontAlgn="base" latinLnBrk="0" hangingPunct="1">
                <a:lnSpc>
                  <a:spcPct val="90000"/>
                </a:lnSpc>
                <a:spcBef>
                  <a:spcPts val="400"/>
                </a:spcBef>
                <a:spcAft>
                  <a:spcPct val="0"/>
                </a:spcAft>
                <a:buClrTx/>
                <a:buSzPct val="100000"/>
                <a:buFontTx/>
                <a:buNone/>
                <a:tabLst/>
                <a:defRPr/>
              </a:pPr>
              <a:r>
                <a:rPr kumimoji="0" lang="en-US" sz="1100" b="1" i="0" u="none" strike="noStrike" kern="0" cap="none" spc="0" normalizeH="0" baseline="0" noProof="0" dirty="0" smtClean="0">
                  <a:ln>
                    <a:noFill/>
                  </a:ln>
                  <a:solidFill>
                    <a:srgbClr val="C40021"/>
                  </a:solidFill>
                  <a:effectLst/>
                  <a:uLnTx/>
                  <a:uFillTx/>
                  <a:sym typeface="+mn-lt"/>
                </a:rPr>
                <a:t>Banking sector</a:t>
              </a:r>
            </a:p>
          </p:txBody>
        </p:sp>
      </p:grpSp>
      <p:sp>
        <p:nvSpPr>
          <p:cNvPr id="22" name="Rectangle 21">
            <a:extLst>
              <a:ext uri="{FF2B5EF4-FFF2-40B4-BE49-F238E27FC236}">
                <a16:creationId xmlns:a16="http://schemas.microsoft.com/office/drawing/2014/main" id="{61860D9F-3986-45C7-AD46-11802FACF9A4}"/>
              </a:ext>
            </a:extLst>
          </p:cNvPr>
          <p:cNvSpPr>
            <a:spLocks/>
          </p:cNvSpPr>
          <p:nvPr/>
        </p:nvSpPr>
        <p:spPr>
          <a:xfrm>
            <a:off x="5249004" y="3252415"/>
            <a:ext cx="3467483" cy="2103140"/>
          </a:xfrm>
          <a:prstGeom prst="rect">
            <a:avLst/>
          </a:prstGeom>
          <a:noFill/>
          <a:ln w="9525" cap="flat" cmpd="sng" algn="ctr">
            <a:noFill/>
            <a:prstDash val="solid"/>
          </a:ln>
          <a:effectLst/>
        </p:spPr>
        <p:txBody>
          <a:bodyPr wrap="square" lIns="0" tIns="0" rIns="0" bIns="0" rtlCol="0" anchor="t" anchorCtr="0">
            <a:spAutoFit/>
          </a:bodyPr>
          <a:lstStyle/>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Margins </a:t>
            </a:r>
            <a:r>
              <a:rPr lang="en-US" sz="1000" b="1" kern="0" dirty="0">
                <a:solidFill>
                  <a:srgbClr val="000000"/>
                </a:solidFill>
              </a:rPr>
              <a:t>squeezed </a:t>
            </a:r>
            <a:r>
              <a:rPr lang="en-US" sz="1000" kern="0" dirty="0">
                <a:solidFill>
                  <a:srgbClr val="000000"/>
                </a:solidFill>
              </a:rPr>
              <a:t>by </a:t>
            </a:r>
            <a:r>
              <a:rPr lang="en-US" sz="1000" b="1" kern="0" dirty="0">
                <a:solidFill>
                  <a:srgbClr val="000000"/>
                </a:solidFill>
              </a:rPr>
              <a:t>ongoing price </a:t>
            </a:r>
            <a:r>
              <a:rPr lang="en-US" sz="1000" b="1" kern="0" dirty="0" smtClean="0">
                <a:solidFill>
                  <a:srgbClr val="000000"/>
                </a:solidFill>
              </a:rPr>
              <a:t>war</a:t>
            </a:r>
          </a:p>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Growing </a:t>
            </a:r>
            <a:r>
              <a:rPr lang="en-US" sz="1000" b="1" kern="0" dirty="0">
                <a:solidFill>
                  <a:srgbClr val="000000"/>
                </a:solidFill>
              </a:rPr>
              <a:t>pressure on fee income/ prices</a:t>
            </a:r>
            <a:r>
              <a:rPr lang="en-US" sz="1000" kern="0" dirty="0">
                <a:solidFill>
                  <a:srgbClr val="000000"/>
                </a:solidFill>
              </a:rPr>
              <a:t> driven by implementation of payment accounts Directive (EU Directive </a:t>
            </a:r>
            <a:r>
              <a:rPr lang="en-US" sz="1000" kern="0" dirty="0" smtClean="0">
                <a:solidFill>
                  <a:srgbClr val="000000"/>
                </a:solidFill>
              </a:rPr>
              <a:t>92)</a:t>
            </a:r>
            <a:r>
              <a:rPr lang="en-US" sz="1000" kern="0" baseline="30000" dirty="0" smtClean="0">
                <a:solidFill>
                  <a:srgbClr val="000000"/>
                </a:solidFill>
              </a:rPr>
              <a:t>2</a:t>
            </a:r>
          </a:p>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Lower </a:t>
            </a:r>
            <a:r>
              <a:rPr lang="en-US" sz="1000" b="1" kern="0" dirty="0">
                <a:solidFill>
                  <a:srgbClr val="000000"/>
                </a:solidFill>
              </a:rPr>
              <a:t>barriers to entry</a:t>
            </a:r>
            <a:r>
              <a:rPr lang="en-US" sz="1000" kern="0" dirty="0">
                <a:solidFill>
                  <a:srgbClr val="000000"/>
                </a:solidFill>
              </a:rPr>
              <a:t> for </a:t>
            </a:r>
            <a:r>
              <a:rPr lang="en-US" sz="1000" kern="0" dirty="0" smtClean="0">
                <a:solidFill>
                  <a:srgbClr val="000000"/>
                </a:solidFill>
              </a:rPr>
              <a:t>new </a:t>
            </a:r>
            <a:r>
              <a:rPr lang="en-US" sz="1000" kern="0" dirty="0">
                <a:solidFill>
                  <a:srgbClr val="000000"/>
                </a:solidFill>
              </a:rPr>
              <a:t>players and </a:t>
            </a:r>
            <a:r>
              <a:rPr lang="en-US" sz="1000" b="1" kern="0" dirty="0">
                <a:solidFill>
                  <a:srgbClr val="000000"/>
                </a:solidFill>
              </a:rPr>
              <a:t>potential sector disruption </a:t>
            </a:r>
            <a:r>
              <a:rPr lang="en-US" sz="1000" kern="0" dirty="0">
                <a:solidFill>
                  <a:srgbClr val="000000"/>
                </a:solidFill>
              </a:rPr>
              <a:t>due to </a:t>
            </a:r>
            <a:r>
              <a:rPr lang="en-US" sz="1000" kern="0" dirty="0" smtClean="0">
                <a:solidFill>
                  <a:srgbClr val="000000"/>
                </a:solidFill>
              </a:rPr>
              <a:t>PSD2</a:t>
            </a:r>
            <a:endParaRPr lang="en-US" sz="1000" kern="0" dirty="0">
              <a:solidFill>
                <a:srgbClr val="000000"/>
              </a:solidFill>
            </a:endParaRPr>
          </a:p>
          <a:p>
            <a:pPr marL="162000" lvl="1" indent="-162000">
              <a:lnSpc>
                <a:spcPts val="1400"/>
              </a:lnSpc>
              <a:spcBef>
                <a:spcPts val="600"/>
              </a:spcBef>
              <a:buSzPct val="100000"/>
              <a:buFont typeface="Wingdings" panose="05000000000000000000" pitchFamily="2" charset="2"/>
              <a:buChar char="§"/>
            </a:pPr>
            <a:r>
              <a:rPr lang="en-US" sz="1000" b="1" kern="0" dirty="0">
                <a:solidFill>
                  <a:srgbClr val="000000"/>
                </a:solidFill>
              </a:rPr>
              <a:t>Local </a:t>
            </a:r>
            <a:r>
              <a:rPr lang="en-US" sz="1000" b="1" kern="0" dirty="0" smtClean="0">
                <a:solidFill>
                  <a:srgbClr val="000000"/>
                </a:solidFill>
              </a:rPr>
              <a:t>legislative </a:t>
            </a:r>
            <a:r>
              <a:rPr lang="en-US" sz="1000" b="1" kern="0" dirty="0">
                <a:solidFill>
                  <a:srgbClr val="000000"/>
                </a:solidFill>
              </a:rPr>
              <a:t>instability </a:t>
            </a:r>
            <a:r>
              <a:rPr lang="en-US" sz="1000" kern="0" dirty="0">
                <a:solidFill>
                  <a:srgbClr val="000000"/>
                </a:solidFill>
              </a:rPr>
              <a:t>and </a:t>
            </a:r>
            <a:r>
              <a:rPr lang="en-US" sz="1000" b="1" kern="0" dirty="0">
                <a:solidFill>
                  <a:srgbClr val="000000"/>
                </a:solidFill>
              </a:rPr>
              <a:t>transforming EU regulatory </a:t>
            </a:r>
            <a:r>
              <a:rPr lang="en-US" sz="1000" b="1" kern="0" dirty="0" smtClean="0">
                <a:solidFill>
                  <a:srgbClr val="000000"/>
                </a:solidFill>
              </a:rPr>
              <a:t>environment</a:t>
            </a:r>
            <a:r>
              <a:rPr lang="en-US" sz="1000" b="1" kern="0" baseline="30000" dirty="0" smtClean="0">
                <a:solidFill>
                  <a:srgbClr val="000000"/>
                </a:solidFill>
              </a:rPr>
              <a:t>3</a:t>
            </a:r>
          </a:p>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GDPR </a:t>
            </a:r>
            <a:r>
              <a:rPr lang="en-US" sz="1000" kern="0" dirty="0" smtClean="0">
                <a:solidFill>
                  <a:srgbClr val="000000"/>
                </a:solidFill>
              </a:rPr>
              <a:t>posing new barriers in customer data usage and protection</a:t>
            </a:r>
            <a:endParaRPr lang="en-US" sz="1200" b="1" kern="0" dirty="0" smtClean="0">
              <a:solidFill>
                <a:srgbClr val="000000"/>
              </a:solidFill>
            </a:endParaRPr>
          </a:p>
        </p:txBody>
      </p:sp>
      <p:sp>
        <p:nvSpPr>
          <p:cNvPr id="24" name="Content Placeholder 4">
            <a:extLst>
              <a:ext uri="{FF2B5EF4-FFF2-40B4-BE49-F238E27FC236}">
                <a16:creationId xmlns:a16="http://schemas.microsoft.com/office/drawing/2014/main" id="{61860D9F-3986-45C7-AD46-11802FACF9A4}"/>
              </a:ext>
            </a:extLst>
          </p:cNvPr>
          <p:cNvSpPr txBox="1">
            <a:spLocks/>
          </p:cNvSpPr>
          <p:nvPr/>
        </p:nvSpPr>
        <p:spPr>
          <a:xfrm>
            <a:off x="471144" y="3283768"/>
            <a:ext cx="3613064" cy="2834109"/>
          </a:xfrm>
          <a:prstGeom prst="rect">
            <a:avLst/>
          </a:prstGeom>
          <a:noFill/>
          <a:ln w="9525" cap="flat" cmpd="sng" algn="ctr">
            <a:noFill/>
            <a:prstDash val="solid"/>
          </a:ln>
          <a:effectLst/>
        </p:spPr>
        <p:txBody>
          <a:bodyPr wrap="square" lIns="0" tIns="0" rIns="0" bIns="0" rtlCol="0" anchor="t" anchorCtr="0">
            <a:spAutoFit/>
          </a:bodyPr>
          <a:lstStyle>
            <a:lvl1pPr marL="166176" indent="-166176" algn="l" defTabSz="844174" rtl="0" eaLnBrk="1" latinLnBrk="0" hangingPunct="1">
              <a:spcBef>
                <a:spcPts val="1108"/>
              </a:spcBef>
              <a:buClr>
                <a:schemeClr val="tx2">
                  <a:lumMod val="75000"/>
                </a:schemeClr>
              </a:buClr>
              <a:buSzPct val="90000"/>
              <a:buFont typeface="Wingdings" pitchFamily="2" charset="2"/>
              <a:buChar char="n"/>
              <a:defRPr lang="en-US" sz="1016" b="0" kern="1200" baseline="0" dirty="0" smtClean="0">
                <a:solidFill>
                  <a:schemeClr val="tx1"/>
                </a:solidFill>
                <a:latin typeface="Arial" pitchFamily="34" charset="0"/>
                <a:ea typeface="+mn-ea"/>
                <a:cs typeface="Arial" pitchFamily="34" charset="0"/>
              </a:defRPr>
            </a:lvl1pPr>
            <a:lvl2pPr marL="332352" indent="-166176" algn="l" defTabSz="844174" rtl="0" eaLnBrk="1" latinLnBrk="0" hangingPunct="1">
              <a:spcBef>
                <a:spcPts val="554"/>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2pPr>
            <a:lvl3pPr marL="498297" indent="-166176" algn="l" defTabSz="844174" rtl="0" eaLnBrk="1" latinLnBrk="0" hangingPunct="1">
              <a:spcBef>
                <a:spcPts val="277"/>
              </a:spcBef>
              <a:buClr>
                <a:schemeClr val="tx2">
                  <a:lumMod val="75000"/>
                </a:schemeClr>
              </a:buClr>
              <a:buSzPct val="90000"/>
              <a:buFont typeface="Wingdings" pitchFamily="2" charset="2"/>
              <a:buChar char=""/>
              <a:defRPr lang="en-US" sz="1016" kern="1200" dirty="0" smtClean="0">
                <a:solidFill>
                  <a:schemeClr val="tx1"/>
                </a:solidFill>
                <a:latin typeface="Arial" pitchFamily="34" charset="0"/>
                <a:ea typeface="+mn-ea"/>
                <a:cs typeface="Arial" pitchFamily="34" charset="0"/>
              </a:defRPr>
            </a:lvl3pPr>
            <a:lvl4pPr marL="664704" indent="-166176" algn="l" defTabSz="844174" rtl="0" eaLnBrk="1" latinLnBrk="0" hangingPunct="1">
              <a:spcBef>
                <a:spcPts val="277"/>
              </a:spcBef>
              <a:buClr>
                <a:schemeClr val="tx2">
                  <a:lumMod val="75000"/>
                </a:schemeClr>
              </a:buClr>
              <a:buFont typeface="Wingdings" pitchFamily="2" charset="2"/>
              <a:buChar char=""/>
              <a:defRPr lang="en-US" sz="1016" kern="1200" dirty="0" smtClean="0">
                <a:solidFill>
                  <a:schemeClr val="tx1"/>
                </a:solidFill>
                <a:latin typeface="Arial" pitchFamily="34" charset="0"/>
                <a:ea typeface="+mn-ea"/>
                <a:cs typeface="Arial" pitchFamily="34" charset="0"/>
              </a:defRPr>
            </a:lvl4pPr>
            <a:lvl5pPr marL="0" indent="0" algn="l" defTabSz="844174" rtl="0" eaLnBrk="1" latinLnBrk="0" hangingPunct="1">
              <a:spcBef>
                <a:spcPts val="2216"/>
              </a:spcBef>
              <a:buClr>
                <a:schemeClr val="tx2"/>
              </a:buClr>
              <a:buFontTx/>
              <a:buNone/>
              <a:defRPr lang="en-GB" sz="1108" b="1" kern="1200" dirty="0">
                <a:solidFill>
                  <a:schemeClr val="bg2"/>
                </a:solidFill>
                <a:latin typeface="Arial" pitchFamily="34" charset="0"/>
                <a:ea typeface="+mn-ea"/>
                <a:cs typeface="Arial" pitchFamily="34" charset="0"/>
              </a:defRPr>
            </a:lvl5pPr>
            <a:lvl6pPr marL="2321479" indent="-211044" algn="l" defTabSz="844174" rtl="0" eaLnBrk="1" latinLnBrk="0" hangingPunct="1">
              <a:spcBef>
                <a:spcPct val="20000"/>
              </a:spcBef>
              <a:buFont typeface="Arial" pitchFamily="34" charset="0"/>
              <a:buNone/>
              <a:defRPr sz="1846" kern="1200">
                <a:solidFill>
                  <a:schemeClr val="tx1"/>
                </a:solidFill>
                <a:latin typeface="+mn-lt"/>
                <a:ea typeface="+mn-ea"/>
                <a:cs typeface="+mn-cs"/>
              </a:defRPr>
            </a:lvl6pPr>
            <a:lvl7pPr marL="2743566"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653"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740" indent="-211044" algn="l" defTabSz="844174" rtl="0" eaLnBrk="1" latinLnBrk="0" hangingPunct="1">
              <a:spcBef>
                <a:spcPct val="20000"/>
              </a:spcBef>
              <a:buFont typeface="Arial" pitchFamily="34" charset="0"/>
              <a:buChar char="•"/>
              <a:defRPr sz="1846" kern="1200">
                <a:solidFill>
                  <a:schemeClr val="tx1"/>
                </a:solidFill>
                <a:latin typeface="+mn-lt"/>
                <a:ea typeface="+mn-ea"/>
                <a:cs typeface="+mn-cs"/>
              </a:defRPr>
            </a:lvl9pPr>
          </a:lstStyle>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Increasing adoption of digital solutions</a:t>
            </a:r>
          </a:p>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Large unbanked population</a:t>
            </a:r>
          </a:p>
          <a:p>
            <a:pPr marL="162000" lvl="1" indent="-162000">
              <a:lnSpc>
                <a:spcPts val="1400"/>
              </a:lnSpc>
              <a:spcBef>
                <a:spcPts val="600"/>
              </a:spcBef>
              <a:buSzPct val="100000"/>
              <a:buFont typeface="Wingdings" panose="05000000000000000000" pitchFamily="2" charset="2"/>
              <a:buChar char="§"/>
            </a:pPr>
            <a:r>
              <a:rPr lang="en-US" sz="1000" kern="0" dirty="0" smtClean="0">
                <a:solidFill>
                  <a:srgbClr val="000000"/>
                </a:solidFill>
              </a:rPr>
              <a:t>Several</a:t>
            </a:r>
            <a:r>
              <a:rPr lang="en-US" sz="1000" b="1" kern="0" dirty="0" smtClean="0">
                <a:solidFill>
                  <a:srgbClr val="000000"/>
                </a:solidFill>
              </a:rPr>
              <a:t> customer segments </a:t>
            </a:r>
            <a:r>
              <a:rPr lang="en-US" sz="1000" kern="0" dirty="0" smtClean="0">
                <a:solidFill>
                  <a:srgbClr val="000000"/>
                </a:solidFill>
              </a:rPr>
              <a:t>(e.g. </a:t>
            </a:r>
            <a:r>
              <a:rPr lang="en-US" sz="1000" kern="0" dirty="0" err="1" smtClean="0">
                <a:solidFill>
                  <a:srgbClr val="000000"/>
                </a:solidFill>
              </a:rPr>
              <a:t>affluents</a:t>
            </a:r>
            <a:r>
              <a:rPr lang="en-US" sz="1000" kern="0" dirty="0" smtClean="0">
                <a:solidFill>
                  <a:srgbClr val="000000"/>
                </a:solidFill>
              </a:rPr>
              <a:t>, SMEs) </a:t>
            </a:r>
            <a:r>
              <a:rPr lang="en-US" sz="1000" b="1" kern="0" dirty="0" smtClean="0">
                <a:solidFill>
                  <a:srgbClr val="000000"/>
                </a:solidFill>
              </a:rPr>
              <a:t>under-served</a:t>
            </a:r>
            <a:r>
              <a:rPr lang="en-US" sz="1000" kern="0" dirty="0" smtClean="0">
                <a:solidFill>
                  <a:srgbClr val="000000"/>
                </a:solidFill>
              </a:rPr>
              <a:t> at market level</a:t>
            </a:r>
          </a:p>
          <a:p>
            <a:pPr marL="162000" lvl="1" indent="-162000">
              <a:lnSpc>
                <a:spcPts val="1400"/>
              </a:lnSpc>
              <a:spcBef>
                <a:spcPts val="600"/>
              </a:spcBef>
              <a:buSzPct val="100000"/>
              <a:buFont typeface="Wingdings" panose="05000000000000000000" pitchFamily="2" charset="2"/>
              <a:buChar char="§"/>
            </a:pPr>
            <a:r>
              <a:rPr lang="en-US" sz="1000" kern="0" dirty="0" smtClean="0">
                <a:solidFill>
                  <a:srgbClr val="000000"/>
                </a:solidFill>
              </a:rPr>
              <a:t>Growth potential from </a:t>
            </a:r>
            <a:r>
              <a:rPr lang="en-US" sz="1000" b="1" kern="0" dirty="0" smtClean="0">
                <a:solidFill>
                  <a:srgbClr val="000000"/>
                </a:solidFill>
              </a:rPr>
              <a:t>higher customer sophistication </a:t>
            </a:r>
            <a:r>
              <a:rPr lang="en-US" sz="1000" kern="0" dirty="0" smtClean="0">
                <a:solidFill>
                  <a:srgbClr val="000000"/>
                </a:solidFill>
              </a:rPr>
              <a:t>in corporate (e.g. cash management, structured and corporate finance), and retail</a:t>
            </a:r>
          </a:p>
          <a:p>
            <a:pPr marL="162000" lvl="1" indent="-162000">
              <a:lnSpc>
                <a:spcPts val="1400"/>
              </a:lnSpc>
              <a:spcBef>
                <a:spcPts val="600"/>
              </a:spcBef>
              <a:buSzPct val="100000"/>
              <a:buFont typeface="Wingdings" panose="05000000000000000000" pitchFamily="2" charset="2"/>
              <a:buChar char="§"/>
            </a:pPr>
            <a:r>
              <a:rPr lang="en-US" sz="1000" b="1" kern="0" dirty="0" err="1" smtClean="0">
                <a:solidFill>
                  <a:srgbClr val="000000"/>
                </a:solidFill>
              </a:rPr>
              <a:t>Bancassurance</a:t>
            </a:r>
            <a:r>
              <a:rPr lang="en-US" sz="1000" b="1" kern="0" dirty="0" smtClean="0">
                <a:solidFill>
                  <a:srgbClr val="000000"/>
                </a:solidFill>
              </a:rPr>
              <a:t> </a:t>
            </a:r>
            <a:r>
              <a:rPr lang="en-US" sz="1000" kern="0" dirty="0" smtClean="0">
                <a:solidFill>
                  <a:srgbClr val="000000"/>
                </a:solidFill>
              </a:rPr>
              <a:t>and </a:t>
            </a:r>
            <a:r>
              <a:rPr lang="en-US" sz="1000" b="1" kern="0" dirty="0" smtClean="0">
                <a:solidFill>
                  <a:srgbClr val="000000"/>
                </a:solidFill>
              </a:rPr>
              <a:t>alternative saving</a:t>
            </a:r>
            <a:r>
              <a:rPr lang="en-US" sz="1000" kern="0" dirty="0" smtClean="0">
                <a:solidFill>
                  <a:srgbClr val="000000"/>
                </a:solidFill>
              </a:rPr>
              <a:t> markets progressively maturing</a:t>
            </a:r>
          </a:p>
          <a:p>
            <a:pPr marL="162000" lvl="1" indent="-162000">
              <a:lnSpc>
                <a:spcPts val="1400"/>
              </a:lnSpc>
              <a:spcBef>
                <a:spcPts val="600"/>
              </a:spcBef>
              <a:buSzPct val="100000"/>
              <a:buFont typeface="Wingdings" panose="05000000000000000000" pitchFamily="2" charset="2"/>
              <a:buChar char="§"/>
            </a:pPr>
            <a:r>
              <a:rPr lang="en-US" sz="1000" b="1" kern="0" dirty="0" smtClean="0">
                <a:solidFill>
                  <a:srgbClr val="000000"/>
                </a:solidFill>
              </a:rPr>
              <a:t>PSD2</a:t>
            </a:r>
            <a:r>
              <a:rPr lang="en-US" sz="1000" kern="0" dirty="0" smtClean="0">
                <a:solidFill>
                  <a:srgbClr val="000000"/>
                </a:solidFill>
              </a:rPr>
              <a:t> opening up </a:t>
            </a:r>
            <a:r>
              <a:rPr lang="en-US" sz="1000" b="1" kern="0" dirty="0" smtClean="0">
                <a:solidFill>
                  <a:srgbClr val="000000"/>
                </a:solidFill>
              </a:rPr>
              <a:t>new business model </a:t>
            </a:r>
            <a:r>
              <a:rPr lang="en-US" sz="1000" kern="0" dirty="0" smtClean="0">
                <a:solidFill>
                  <a:srgbClr val="000000"/>
                </a:solidFill>
              </a:rPr>
              <a:t>opportunities</a:t>
            </a:r>
          </a:p>
          <a:p>
            <a:pPr marL="162000" lvl="1" indent="-162000">
              <a:lnSpc>
                <a:spcPts val="1100"/>
              </a:lnSpc>
              <a:spcBef>
                <a:spcPts val="600"/>
              </a:spcBef>
              <a:buSzPct val="100000"/>
              <a:buFont typeface="Wingdings" pitchFamily="2" charset="2"/>
              <a:buChar char="§"/>
            </a:pPr>
            <a:endParaRPr lang="en-US" sz="1100" kern="0" dirty="0" smtClean="0">
              <a:solidFill>
                <a:srgbClr val="000000"/>
              </a:solidFill>
            </a:endParaRPr>
          </a:p>
          <a:p>
            <a:pPr marL="162000" lvl="1" indent="-162000">
              <a:lnSpc>
                <a:spcPts val="1100"/>
              </a:lnSpc>
              <a:spcBef>
                <a:spcPts val="600"/>
              </a:spcBef>
              <a:buSzPct val="100000"/>
              <a:buFont typeface="Wingdings" pitchFamily="2" charset="2"/>
              <a:buChar char="§"/>
            </a:pPr>
            <a:endParaRPr lang="en-US" sz="1100" kern="0" dirty="0" smtClean="0">
              <a:solidFill>
                <a:srgbClr val="000000"/>
              </a:solidFill>
            </a:endParaRPr>
          </a:p>
          <a:p>
            <a:pPr marL="162000" lvl="1" indent="-162000">
              <a:lnSpc>
                <a:spcPts val="1100"/>
              </a:lnSpc>
              <a:spcBef>
                <a:spcPts val="600"/>
              </a:spcBef>
              <a:buSzPct val="100000"/>
              <a:buFont typeface="Wingdings" pitchFamily="2" charset="2"/>
              <a:buChar char="§"/>
            </a:pPr>
            <a:endParaRPr lang="en-US" sz="1100" kern="0" dirty="0">
              <a:solidFill>
                <a:srgbClr val="000000"/>
              </a:solidFill>
            </a:endParaRPr>
          </a:p>
        </p:txBody>
      </p:sp>
      <p:sp>
        <p:nvSpPr>
          <p:cNvPr id="25" name="Rectangle 24"/>
          <p:cNvSpPr/>
          <p:nvPr/>
        </p:nvSpPr>
        <p:spPr>
          <a:xfrm>
            <a:off x="2193160" y="5677999"/>
            <a:ext cx="5016500" cy="374461"/>
          </a:xfrm>
          <a:prstGeom prst="rect">
            <a:avLst/>
          </a:prstGeom>
        </p:spPr>
        <p:txBody>
          <a:bodyPr wrap="square">
            <a:spAutoFit/>
          </a:bodyPr>
          <a:lstStyle/>
          <a:p>
            <a:pPr marL="162000" lvl="1" indent="-162000">
              <a:lnSpc>
                <a:spcPts val="1100"/>
              </a:lnSpc>
              <a:spcBef>
                <a:spcPts val="600"/>
              </a:spcBef>
              <a:buSzPct val="100000"/>
              <a:buFont typeface="Wingdings" panose="05000000000000000000" pitchFamily="2" charset="2"/>
              <a:buChar char="§"/>
            </a:pPr>
            <a:r>
              <a:rPr lang="en-US" sz="1000" b="1" kern="0" dirty="0">
                <a:solidFill>
                  <a:srgbClr val="000000"/>
                </a:solidFill>
              </a:rPr>
              <a:t>Consolidation</a:t>
            </a:r>
            <a:r>
              <a:rPr lang="en-US" sz="1000" kern="0" dirty="0">
                <a:solidFill>
                  <a:srgbClr val="000000"/>
                </a:solidFill>
              </a:rPr>
              <a:t> of the banking system </a:t>
            </a:r>
            <a:r>
              <a:rPr lang="en-US" sz="1000" b="1" kern="0" dirty="0">
                <a:solidFill>
                  <a:srgbClr val="000000"/>
                </a:solidFill>
              </a:rPr>
              <a:t>expected to continue</a:t>
            </a:r>
            <a:r>
              <a:rPr lang="en-US" sz="1000" kern="0" dirty="0">
                <a:solidFill>
                  <a:srgbClr val="000000"/>
                </a:solidFill>
              </a:rPr>
              <a:t>, with a large number of very small banks unsustainable in the long run</a:t>
            </a:r>
          </a:p>
        </p:txBody>
      </p:sp>
    </p:spTree>
    <p:extLst>
      <p:ext uri="{BB962C8B-B14F-4D97-AF65-F5344CB8AC3E}">
        <p14:creationId xmlns:p14="http://schemas.microsoft.com/office/powerpoint/2010/main" val="3310121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01F0083-435E-4D6C-B36F-95D1C00066CA}"/>
              </a:ext>
            </a:extLst>
          </p:cNvPr>
          <p:cNvSpPr>
            <a:spLocks/>
          </p:cNvSpPr>
          <p:nvPr/>
        </p:nvSpPr>
        <p:spPr>
          <a:xfrm>
            <a:off x="1650999" y="1036021"/>
            <a:ext cx="7179733" cy="627295"/>
          </a:xfrm>
          <a:prstGeom prst="rect">
            <a:avLst/>
          </a:prstGeom>
          <a:solidFill>
            <a:schemeClr val="bg2"/>
          </a:solidFill>
          <a:ln w="9525">
            <a:noFill/>
          </a:ln>
          <a:effectLst/>
        </p:spPr>
        <p:style>
          <a:lnRef idx="1">
            <a:schemeClr val="accent1"/>
          </a:lnRef>
          <a:fillRef idx="0">
            <a:schemeClr val="accent1"/>
          </a:fillRef>
          <a:effectRef idx="0">
            <a:schemeClr val="accent1"/>
          </a:effectRef>
          <a:fontRef idx="minor">
            <a:schemeClr val="tx1"/>
          </a:fontRef>
        </p:style>
        <p:txBody>
          <a:bodyPr lIns="72000" tIns="72000" rIns="72000" bIns="72000" rtlCol="0" anchor="t" anchorCtr="0">
            <a:noAutofit/>
          </a:bodyPr>
          <a:lstStyle/>
          <a:p>
            <a:pPr>
              <a:lnSpc>
                <a:spcPct val="90000"/>
              </a:lnSpc>
              <a:spcBef>
                <a:spcPts val="400"/>
              </a:spcBef>
            </a:pPr>
            <a:r>
              <a:rPr lang="en-US" sz="1200" b="1" kern="0" dirty="0" smtClean="0">
                <a:solidFill>
                  <a:schemeClr val="bg1"/>
                </a:solidFill>
                <a:cs typeface="Arial Narrow" pitchFamily="34" charset="0"/>
              </a:rPr>
              <a:t>Achieve core solid </a:t>
            </a:r>
            <a:r>
              <a:rPr lang="en-US" sz="1200" b="1" kern="0" dirty="0">
                <a:solidFill>
                  <a:schemeClr val="bg1"/>
                </a:solidFill>
                <a:cs typeface="Arial Narrow" pitchFamily="34" charset="0"/>
              </a:rPr>
              <a:t>profitability growth </a:t>
            </a:r>
            <a:r>
              <a:rPr lang="en-US" sz="1200" kern="0" dirty="0">
                <a:solidFill>
                  <a:schemeClr val="bg1"/>
                </a:solidFill>
                <a:cs typeface="Arial Narrow" pitchFamily="34" charset="0"/>
              </a:rPr>
              <a:t>on both retail and corporate segments, driven by </a:t>
            </a:r>
            <a:r>
              <a:rPr lang="en-US" sz="1200" b="1" kern="0" dirty="0">
                <a:solidFill>
                  <a:schemeClr val="bg1"/>
                </a:solidFill>
                <a:cs typeface="Arial Narrow" pitchFamily="34" charset="0"/>
              </a:rPr>
              <a:t>superior customer experience, strong employee </a:t>
            </a:r>
            <a:r>
              <a:rPr lang="en-US" sz="1200" b="1" kern="0" dirty="0" smtClean="0">
                <a:solidFill>
                  <a:schemeClr val="bg1"/>
                </a:solidFill>
                <a:cs typeface="Arial Narrow" pitchFamily="34" charset="0"/>
              </a:rPr>
              <a:t>engagement</a:t>
            </a:r>
            <a:r>
              <a:rPr lang="en-US" sz="1200" kern="0" dirty="0" smtClean="0">
                <a:solidFill>
                  <a:schemeClr val="bg1"/>
                </a:solidFill>
                <a:cs typeface="Arial Narrow" pitchFamily="34" charset="0"/>
              </a:rPr>
              <a:t>, and by the </a:t>
            </a:r>
            <a:r>
              <a:rPr lang="en-US" sz="1200" kern="0" dirty="0">
                <a:solidFill>
                  <a:schemeClr val="bg1"/>
                </a:solidFill>
                <a:cs typeface="Arial Narrow" pitchFamily="34" charset="0"/>
              </a:rPr>
              <a:t>bank's commitment to having a </a:t>
            </a:r>
            <a:r>
              <a:rPr lang="en-US" sz="1200" b="1" kern="0" dirty="0">
                <a:solidFill>
                  <a:schemeClr val="bg1"/>
                </a:solidFill>
                <a:cs typeface="Arial Narrow" pitchFamily="34" charset="0"/>
              </a:rPr>
              <a:t>positive contribution to the Romanian society and banking </a:t>
            </a:r>
            <a:r>
              <a:rPr lang="en-US" sz="1200" b="1" kern="0" dirty="0" smtClean="0">
                <a:solidFill>
                  <a:schemeClr val="bg1"/>
                </a:solidFill>
                <a:cs typeface="Arial Narrow" pitchFamily="34" charset="0"/>
              </a:rPr>
              <a:t>sector</a:t>
            </a:r>
            <a:endParaRPr lang="en-US" sz="1500" b="0" dirty="0">
              <a:solidFill>
                <a:schemeClr val="bg1"/>
              </a:solidFill>
            </a:endParaRPr>
          </a:p>
        </p:txBody>
      </p:sp>
      <p:sp>
        <p:nvSpPr>
          <p:cNvPr id="2" name="Title 1"/>
          <p:cNvSpPr>
            <a:spLocks noGrp="1"/>
          </p:cNvSpPr>
          <p:nvPr>
            <p:ph type="title"/>
          </p:nvPr>
        </p:nvSpPr>
        <p:spPr>
          <a:xfrm>
            <a:off x="322504" y="266052"/>
            <a:ext cx="8424381" cy="276999"/>
          </a:xfrm>
        </p:spPr>
        <p:txBody>
          <a:bodyPr/>
          <a:lstStyle/>
          <a:p>
            <a:r>
              <a:rPr lang="en-US" sz="1800" b="1" dirty="0" smtClean="0">
                <a:solidFill>
                  <a:srgbClr val="E60028"/>
                </a:solidFill>
              </a:rPr>
              <a:t>Our strategic objectives for 2020</a:t>
            </a:r>
            <a:endParaRPr lang="en-US" sz="1800" b="1" dirty="0">
              <a:solidFill>
                <a:srgbClr val="E60028"/>
              </a:solidFill>
            </a:endParaRPr>
          </a:p>
        </p:txBody>
      </p:sp>
      <p:sp>
        <p:nvSpPr>
          <p:cNvPr id="17" name="TextBox 16"/>
          <p:cNvSpPr txBox="1"/>
          <p:nvPr/>
        </p:nvSpPr>
        <p:spPr>
          <a:xfrm>
            <a:off x="5176085" y="6034783"/>
            <a:ext cx="3868881" cy="205621"/>
          </a:xfrm>
          <a:prstGeom prst="rect">
            <a:avLst/>
          </a:prstGeom>
          <a:noFill/>
        </p:spPr>
        <p:txBody>
          <a:bodyPr wrap="square" lIns="33236" tIns="33236" rIns="33236" bIns="33236" rtlCol="0" anchor="ctr">
            <a:spAutoFit/>
          </a:bodyPr>
          <a:lstStyle/>
          <a:p>
            <a:pPr>
              <a:spcBef>
                <a:spcPts val="1477"/>
              </a:spcBef>
              <a:buClr>
                <a:schemeClr val="bg2"/>
              </a:buClr>
              <a:buSzPct val="90000"/>
            </a:pPr>
            <a:endParaRPr lang="en-US" sz="900" i="1" dirty="0">
              <a:latin typeface="Arial"/>
            </a:endParaRPr>
          </a:p>
        </p:txBody>
      </p:sp>
      <p:sp>
        <p:nvSpPr>
          <p:cNvPr id="23" name="Rectangle 22">
            <a:extLst>
              <a:ext uri="{FF2B5EF4-FFF2-40B4-BE49-F238E27FC236}">
                <a16:creationId xmlns:a16="http://schemas.microsoft.com/office/drawing/2014/main" id="{79B526E9-7299-4797-9448-273863A79C37}"/>
              </a:ext>
            </a:extLst>
          </p:cNvPr>
          <p:cNvSpPr>
            <a:spLocks/>
          </p:cNvSpPr>
          <p:nvPr/>
        </p:nvSpPr>
        <p:spPr>
          <a:xfrm>
            <a:off x="322504" y="2206989"/>
            <a:ext cx="395342" cy="3654307"/>
          </a:xfrm>
          <a:prstGeom prst="rect">
            <a:avLst/>
          </a:prstGeom>
          <a:solidFill>
            <a:schemeClr val="bg2"/>
          </a:solidFill>
          <a:ln w="9525">
            <a:noFill/>
          </a:ln>
          <a:effectLst/>
        </p:spPr>
        <p:style>
          <a:lnRef idx="1">
            <a:schemeClr val="accent1"/>
          </a:lnRef>
          <a:fillRef idx="0">
            <a:schemeClr val="accent1"/>
          </a:fillRef>
          <a:effectRef idx="0">
            <a:schemeClr val="accent1"/>
          </a:effectRef>
          <a:fontRef idx="minor">
            <a:schemeClr val="tx1"/>
          </a:fontRef>
        </p:style>
        <p:txBody>
          <a:bodyPr vert="vert270" lIns="36000" tIns="0" rIns="0" bIns="0" rtlCol="0" anchor="ctr" anchorCtr="0">
            <a:noAutofit/>
          </a:bodyPr>
          <a:lstStyle/>
          <a:p>
            <a:pPr algn="ctr">
              <a:lnSpc>
                <a:spcPct val="90000"/>
              </a:lnSpc>
              <a:spcBef>
                <a:spcPts val="400"/>
              </a:spcBef>
            </a:pPr>
            <a:r>
              <a:rPr lang="en-GB" sz="1200" dirty="0" smtClean="0">
                <a:solidFill>
                  <a:schemeClr val="bg1"/>
                </a:solidFill>
              </a:rPr>
              <a:t>STRATEGIC OBJECTIVES</a:t>
            </a:r>
            <a:endParaRPr lang="en-GB" sz="1200" dirty="0">
              <a:solidFill>
                <a:schemeClr val="bg1"/>
              </a:solidFill>
            </a:endParaRPr>
          </a:p>
        </p:txBody>
      </p:sp>
      <p:sp>
        <p:nvSpPr>
          <p:cNvPr id="24" name="Rectangle 23"/>
          <p:cNvSpPr>
            <a:spLocks/>
          </p:cNvSpPr>
          <p:nvPr/>
        </p:nvSpPr>
        <p:spPr>
          <a:xfrm>
            <a:off x="761998" y="2212162"/>
            <a:ext cx="1176867" cy="895820"/>
          </a:xfrm>
          <a:prstGeom prst="rect">
            <a:avLst/>
          </a:prstGeom>
          <a:solidFill>
            <a:schemeClr val="bg1">
              <a:lumMod val="95000"/>
            </a:schemeClr>
          </a:solidFill>
          <a:ln w="9525">
            <a:noFill/>
          </a:ln>
          <a:effectLst/>
        </p:spPr>
        <p:style>
          <a:lnRef idx="1">
            <a:schemeClr val="accent1"/>
          </a:lnRef>
          <a:fillRef idx="0">
            <a:schemeClr val="accent1"/>
          </a:fillRef>
          <a:effectRef idx="0">
            <a:schemeClr val="accent1"/>
          </a:effectRef>
          <a:fontRef idx="minor">
            <a:schemeClr val="tx1"/>
          </a:fontRef>
        </p:style>
        <p:txBody>
          <a:bodyPr lIns="72000" tIns="72000" rIns="36000" bIns="72000" rtlCol="0" anchor="ctr" anchorCtr="0">
            <a:noAutofit/>
          </a:bodyPr>
          <a:lstStyle/>
          <a:p>
            <a:pPr>
              <a:lnSpc>
                <a:spcPct val="90000"/>
              </a:lnSpc>
              <a:spcBef>
                <a:spcPts val="400"/>
              </a:spcBef>
            </a:pPr>
            <a:r>
              <a:rPr lang="en-US" sz="1100" dirty="0"/>
              <a:t>Customer </a:t>
            </a:r>
            <a:r>
              <a:rPr lang="en-US" sz="1100" dirty="0" smtClean="0"/>
              <a:t>Satisfaction</a:t>
            </a:r>
            <a:endParaRPr lang="en-US" sz="1100" dirty="0"/>
          </a:p>
        </p:txBody>
      </p:sp>
      <p:sp>
        <p:nvSpPr>
          <p:cNvPr id="25" name="Rectangle 24"/>
          <p:cNvSpPr>
            <a:spLocks/>
          </p:cNvSpPr>
          <p:nvPr/>
        </p:nvSpPr>
        <p:spPr>
          <a:xfrm>
            <a:off x="761998" y="3129933"/>
            <a:ext cx="1176867" cy="895820"/>
          </a:xfrm>
          <a:prstGeom prst="rect">
            <a:avLst/>
          </a:prstGeom>
          <a:solidFill>
            <a:schemeClr val="bg1">
              <a:lumMod val="95000"/>
            </a:schemeClr>
          </a:solidFill>
          <a:ln w="9525">
            <a:noFill/>
          </a:ln>
          <a:effectLst/>
        </p:spPr>
        <p:style>
          <a:lnRef idx="1">
            <a:schemeClr val="accent1"/>
          </a:lnRef>
          <a:fillRef idx="0">
            <a:schemeClr val="accent1"/>
          </a:fillRef>
          <a:effectRef idx="0">
            <a:schemeClr val="accent1"/>
          </a:effectRef>
          <a:fontRef idx="minor">
            <a:schemeClr val="tx1"/>
          </a:fontRef>
        </p:style>
        <p:txBody>
          <a:bodyPr lIns="72000" tIns="72000" rIns="36000" bIns="72000" rtlCol="0" anchor="ctr" anchorCtr="0">
            <a:noAutofit/>
          </a:bodyPr>
          <a:lstStyle/>
          <a:p>
            <a:pPr>
              <a:lnSpc>
                <a:spcPct val="90000"/>
              </a:lnSpc>
              <a:spcBef>
                <a:spcPts val="400"/>
              </a:spcBef>
            </a:pPr>
            <a:r>
              <a:rPr lang="en-US" sz="1100" dirty="0"/>
              <a:t>Employee Commitment</a:t>
            </a:r>
          </a:p>
        </p:txBody>
      </p:sp>
      <p:sp>
        <p:nvSpPr>
          <p:cNvPr id="26" name="Rectangle 25"/>
          <p:cNvSpPr>
            <a:spLocks/>
          </p:cNvSpPr>
          <p:nvPr/>
        </p:nvSpPr>
        <p:spPr>
          <a:xfrm>
            <a:off x="761998" y="4964829"/>
            <a:ext cx="1176867" cy="895820"/>
          </a:xfrm>
          <a:prstGeom prst="rect">
            <a:avLst/>
          </a:prstGeom>
          <a:solidFill>
            <a:schemeClr val="bg1">
              <a:lumMod val="95000"/>
            </a:schemeClr>
          </a:solidFill>
          <a:ln w="9525">
            <a:noFill/>
          </a:ln>
          <a:effectLst/>
        </p:spPr>
        <p:style>
          <a:lnRef idx="1">
            <a:schemeClr val="accent1"/>
          </a:lnRef>
          <a:fillRef idx="0">
            <a:schemeClr val="accent1"/>
          </a:fillRef>
          <a:effectRef idx="0">
            <a:schemeClr val="accent1"/>
          </a:effectRef>
          <a:fontRef idx="minor">
            <a:schemeClr val="tx1"/>
          </a:fontRef>
        </p:style>
        <p:txBody>
          <a:bodyPr lIns="72000" tIns="72000" rIns="36000" bIns="72000" rtlCol="0" anchor="ctr" anchorCtr="0">
            <a:noAutofit/>
          </a:bodyPr>
          <a:lstStyle/>
          <a:p>
            <a:pPr>
              <a:lnSpc>
                <a:spcPct val="90000"/>
              </a:lnSpc>
              <a:spcBef>
                <a:spcPts val="400"/>
              </a:spcBef>
            </a:pPr>
            <a:r>
              <a:rPr lang="en-US" sz="1100" dirty="0"/>
              <a:t>Financial Performance</a:t>
            </a:r>
          </a:p>
        </p:txBody>
      </p:sp>
      <p:sp>
        <p:nvSpPr>
          <p:cNvPr id="27" name="Rectangle 26"/>
          <p:cNvSpPr>
            <a:spLocks/>
          </p:cNvSpPr>
          <p:nvPr/>
        </p:nvSpPr>
        <p:spPr>
          <a:xfrm>
            <a:off x="761998" y="4047381"/>
            <a:ext cx="1176867" cy="895820"/>
          </a:xfrm>
          <a:prstGeom prst="rect">
            <a:avLst/>
          </a:prstGeom>
          <a:solidFill>
            <a:schemeClr val="bg1">
              <a:lumMod val="95000"/>
            </a:schemeClr>
          </a:solidFill>
          <a:ln w="9525">
            <a:noFill/>
          </a:ln>
          <a:effectLst/>
        </p:spPr>
        <p:style>
          <a:lnRef idx="1">
            <a:schemeClr val="accent1"/>
          </a:lnRef>
          <a:fillRef idx="0">
            <a:schemeClr val="accent1"/>
          </a:fillRef>
          <a:effectRef idx="0">
            <a:schemeClr val="accent1"/>
          </a:effectRef>
          <a:fontRef idx="minor">
            <a:schemeClr val="tx1"/>
          </a:fontRef>
        </p:style>
        <p:txBody>
          <a:bodyPr lIns="72000" tIns="72000" rIns="36000" bIns="72000" rtlCol="0" anchor="ctr" anchorCtr="0">
            <a:noAutofit/>
          </a:bodyPr>
          <a:lstStyle/>
          <a:p>
            <a:pPr>
              <a:lnSpc>
                <a:spcPct val="90000"/>
              </a:lnSpc>
              <a:spcBef>
                <a:spcPts val="400"/>
              </a:spcBef>
            </a:pPr>
            <a:r>
              <a:rPr lang="en-US" sz="1100" dirty="0"/>
              <a:t>Corporate Social Responsibility</a:t>
            </a:r>
          </a:p>
        </p:txBody>
      </p:sp>
      <p:sp>
        <p:nvSpPr>
          <p:cNvPr id="28" name="Rectangle 27"/>
          <p:cNvSpPr>
            <a:spLocks/>
          </p:cNvSpPr>
          <p:nvPr/>
        </p:nvSpPr>
        <p:spPr>
          <a:xfrm>
            <a:off x="2008429" y="2288805"/>
            <a:ext cx="6828367" cy="730969"/>
          </a:xfrm>
          <a:prstGeom prst="rect">
            <a:avLst/>
          </a:prstGeom>
          <a:noFill/>
          <a:ln w="9525" cap="flat" cmpd="sng" algn="ctr">
            <a:noFill/>
            <a:prstDash val="solid"/>
          </a:ln>
          <a:effectLst/>
        </p:spPr>
        <p:txBody>
          <a:bodyPr wrap="square" lIns="0" tIns="0" rIns="0" bIns="0" rtlCol="0" anchor="t" anchorCtr="0">
            <a:spAutoFit/>
          </a:bodyPr>
          <a:lstStyle/>
          <a:p>
            <a:pPr marL="180000" indent="-180000">
              <a:lnSpc>
                <a:spcPts val="1200"/>
              </a:lnSpc>
              <a:spcBef>
                <a:spcPts val="300"/>
              </a:spcBef>
              <a:buClr>
                <a:srgbClr val="E60028"/>
              </a:buClr>
              <a:buSzPct val="100000"/>
              <a:buFont typeface="Wingdings"/>
              <a:buChar char="n"/>
              <a:defRPr/>
            </a:pPr>
            <a:r>
              <a:rPr lang="en-US" sz="1000" b="1" dirty="0" smtClean="0">
                <a:latin typeface="Arial" pitchFamily="34" charset="0"/>
                <a:cs typeface="Arial" pitchFamily="34" charset="0"/>
              </a:rPr>
              <a:t>Proactively</a:t>
            </a:r>
            <a:r>
              <a:rPr lang="en-US" sz="1000" dirty="0" smtClean="0">
                <a:latin typeface="Arial" pitchFamily="34" charset="0"/>
                <a:cs typeface="Arial" pitchFamily="34" charset="0"/>
              </a:rPr>
              <a:t> understand </a:t>
            </a:r>
            <a:r>
              <a:rPr lang="en-US" sz="1000" dirty="0">
                <a:latin typeface="Arial" pitchFamily="34" charset="0"/>
                <a:cs typeface="Arial" pitchFamily="34" charset="0"/>
              </a:rPr>
              <a:t>and </a:t>
            </a:r>
            <a:r>
              <a:rPr lang="en-US" sz="1000" dirty="0" smtClean="0">
                <a:latin typeface="Arial" pitchFamily="34" charset="0"/>
                <a:cs typeface="Arial" pitchFamily="34" charset="0"/>
              </a:rPr>
              <a:t>deliver </a:t>
            </a:r>
            <a:r>
              <a:rPr lang="en-US" sz="1000" dirty="0">
                <a:latin typeface="Arial" pitchFamily="34" charset="0"/>
                <a:cs typeface="Arial" pitchFamily="34" charset="0"/>
              </a:rPr>
              <a:t>on the </a:t>
            </a:r>
            <a:r>
              <a:rPr lang="en-US" sz="1000" b="1" dirty="0">
                <a:latin typeface="Arial" pitchFamily="34" charset="0"/>
                <a:cs typeface="Arial" pitchFamily="34" charset="0"/>
              </a:rPr>
              <a:t>needs of our customers</a:t>
            </a:r>
          </a:p>
          <a:p>
            <a:pPr marL="180000" indent="-180000">
              <a:lnSpc>
                <a:spcPts val="1200"/>
              </a:lnSpc>
              <a:spcBef>
                <a:spcPts val="300"/>
              </a:spcBef>
              <a:buClr>
                <a:srgbClr val="E60028"/>
              </a:buClr>
              <a:buSzPct val="100000"/>
              <a:buFont typeface="Wingdings"/>
              <a:buChar char="n"/>
              <a:defRPr/>
            </a:pPr>
            <a:r>
              <a:rPr lang="en-US" sz="1000" dirty="0" smtClean="0">
                <a:latin typeface="Arial" pitchFamily="34" charset="0"/>
                <a:cs typeface="Arial" pitchFamily="34" charset="0"/>
              </a:rPr>
              <a:t>Gain </a:t>
            </a:r>
            <a:r>
              <a:rPr lang="en-US" sz="1000" dirty="0">
                <a:latin typeface="Arial" pitchFamily="34" charset="0"/>
                <a:cs typeface="Arial" pitchFamily="34" charset="0"/>
              </a:rPr>
              <a:t>market leadership on </a:t>
            </a:r>
            <a:r>
              <a:rPr lang="en-US" sz="1000" b="1" dirty="0">
                <a:latin typeface="Arial" pitchFamily="34" charset="0"/>
                <a:cs typeface="Arial" pitchFamily="34" charset="0"/>
              </a:rPr>
              <a:t>customer </a:t>
            </a:r>
            <a:r>
              <a:rPr lang="en-US" sz="1000" b="1" dirty="0" smtClean="0">
                <a:latin typeface="Arial" pitchFamily="34" charset="0"/>
                <a:cs typeface="Arial" pitchFamily="34" charset="0"/>
              </a:rPr>
              <a:t>experience</a:t>
            </a:r>
            <a:endParaRPr lang="en-US" sz="1000" b="1" dirty="0">
              <a:latin typeface="Arial" pitchFamily="34" charset="0"/>
              <a:cs typeface="Arial" pitchFamily="34" charset="0"/>
            </a:endParaRPr>
          </a:p>
          <a:p>
            <a:pPr marL="180000" indent="-180000">
              <a:lnSpc>
                <a:spcPts val="1200"/>
              </a:lnSpc>
              <a:spcBef>
                <a:spcPts val="300"/>
              </a:spcBef>
              <a:buClr>
                <a:srgbClr val="E60028"/>
              </a:buClr>
              <a:buSzPct val="100000"/>
              <a:buFont typeface="Wingdings"/>
              <a:buChar char="n"/>
              <a:defRPr/>
            </a:pPr>
            <a:r>
              <a:rPr lang="en-US" sz="1000" dirty="0" smtClean="0">
                <a:latin typeface="Arial" pitchFamily="34" charset="0"/>
                <a:cs typeface="Arial" pitchFamily="34" charset="0"/>
              </a:rPr>
              <a:t>Develop further </a:t>
            </a:r>
            <a:r>
              <a:rPr lang="en-US" sz="1000" b="1" dirty="0">
                <a:latin typeface="Arial" pitchFamily="34" charset="0"/>
                <a:cs typeface="Arial" pitchFamily="34" charset="0"/>
              </a:rPr>
              <a:t>digital capabilities </a:t>
            </a:r>
            <a:r>
              <a:rPr lang="en-US" sz="1000" dirty="0">
                <a:latin typeface="Arial" pitchFamily="34" charset="0"/>
                <a:cs typeface="Arial" pitchFamily="34" charset="0"/>
              </a:rPr>
              <a:t>and enhance </a:t>
            </a:r>
            <a:r>
              <a:rPr lang="en-US" sz="1000" b="1" dirty="0">
                <a:latin typeface="Arial" pitchFamily="34" charset="0"/>
                <a:cs typeface="Arial" pitchFamily="34" charset="0"/>
              </a:rPr>
              <a:t>integrated multi-channel </a:t>
            </a:r>
            <a:r>
              <a:rPr lang="en-US" sz="1000" dirty="0">
                <a:latin typeface="Arial" pitchFamily="34" charset="0"/>
                <a:cs typeface="Arial" pitchFamily="34" charset="0"/>
              </a:rPr>
              <a:t>user </a:t>
            </a:r>
            <a:r>
              <a:rPr lang="en-US" sz="1000" dirty="0" smtClean="0">
                <a:latin typeface="Arial" pitchFamily="34" charset="0"/>
                <a:cs typeface="Arial" pitchFamily="34" charset="0"/>
              </a:rPr>
              <a:t>experience</a:t>
            </a:r>
          </a:p>
          <a:p>
            <a:pPr marL="180000" indent="-180000">
              <a:lnSpc>
                <a:spcPts val="1200"/>
              </a:lnSpc>
              <a:spcBef>
                <a:spcPts val="300"/>
              </a:spcBef>
              <a:buClr>
                <a:srgbClr val="E60028"/>
              </a:buClr>
              <a:buSzPct val="100000"/>
              <a:buFont typeface="Wingdings"/>
              <a:buChar char="n"/>
              <a:defRPr/>
            </a:pPr>
            <a:r>
              <a:rPr lang="en-US" sz="1000" dirty="0">
                <a:latin typeface="Arial" pitchFamily="34" charset="0"/>
                <a:cs typeface="Arial" pitchFamily="34" charset="0"/>
              </a:rPr>
              <a:t>Become the </a:t>
            </a:r>
            <a:r>
              <a:rPr lang="en-US" sz="1000" b="1" dirty="0">
                <a:latin typeface="Arial" pitchFamily="34" charset="0"/>
                <a:cs typeface="Arial" pitchFamily="34" charset="0"/>
              </a:rPr>
              <a:t>reference relationship bank </a:t>
            </a:r>
            <a:r>
              <a:rPr lang="en-US" sz="1000" dirty="0">
                <a:latin typeface="Arial" pitchFamily="34" charset="0"/>
                <a:cs typeface="Arial" pitchFamily="34" charset="0"/>
              </a:rPr>
              <a:t>in </a:t>
            </a:r>
            <a:r>
              <a:rPr lang="en-US" sz="1000" dirty="0" smtClean="0">
                <a:latin typeface="Arial" pitchFamily="34" charset="0"/>
                <a:cs typeface="Arial" pitchFamily="34" charset="0"/>
              </a:rPr>
              <a:t>Romania</a:t>
            </a:r>
            <a:endParaRPr lang="en-US" sz="1000" dirty="0">
              <a:latin typeface="Arial" pitchFamily="34" charset="0"/>
              <a:cs typeface="Arial" pitchFamily="34" charset="0"/>
            </a:endParaRPr>
          </a:p>
        </p:txBody>
      </p:sp>
      <p:sp>
        <p:nvSpPr>
          <p:cNvPr id="29" name="Rectangle 28"/>
          <p:cNvSpPr>
            <a:spLocks/>
          </p:cNvSpPr>
          <p:nvPr/>
        </p:nvSpPr>
        <p:spPr>
          <a:xfrm>
            <a:off x="2008430" y="3235194"/>
            <a:ext cx="6828366" cy="692497"/>
          </a:xfrm>
          <a:prstGeom prst="rect">
            <a:avLst/>
          </a:prstGeom>
          <a:noFill/>
          <a:ln w="9525" cap="flat" cmpd="sng" algn="ctr">
            <a:noFill/>
            <a:prstDash val="solid"/>
          </a:ln>
          <a:effectLst/>
        </p:spPr>
        <p:txBody>
          <a:bodyPr wrap="square" lIns="0" tIns="0" rIns="0" bIns="0" rtlCol="0" anchor="t" anchorCtr="0">
            <a:spAutoFit/>
          </a:bodyPr>
          <a:lstStyle/>
          <a:p>
            <a:pPr marL="180000" lvl="1" indent="-180000">
              <a:lnSpc>
                <a:spcPts val="1200"/>
              </a:lnSpc>
              <a:spcBef>
                <a:spcPts val="300"/>
              </a:spcBef>
              <a:buClr>
                <a:srgbClr val="E60028"/>
              </a:buClr>
              <a:buSzPct val="100000"/>
              <a:buFont typeface="Wingdings"/>
              <a:buChar char="n"/>
              <a:defRPr/>
            </a:pPr>
            <a:r>
              <a:rPr lang="en-US" sz="1000" dirty="0" smtClean="0">
                <a:latin typeface="Arial" pitchFamily="34" charset="0"/>
                <a:cs typeface="Arial" pitchFamily="34" charset="0"/>
              </a:rPr>
              <a:t>Become </a:t>
            </a:r>
            <a:r>
              <a:rPr lang="en-US" sz="1000" b="1" dirty="0">
                <a:latin typeface="Arial" pitchFamily="34" charset="0"/>
                <a:cs typeface="Arial" pitchFamily="34" charset="0"/>
              </a:rPr>
              <a:t>employer of choice </a:t>
            </a:r>
            <a:r>
              <a:rPr lang="en-US" sz="1000" dirty="0">
                <a:latin typeface="Arial" pitchFamily="34" charset="0"/>
                <a:cs typeface="Arial" pitchFamily="34" charset="0"/>
              </a:rPr>
              <a:t>in Romania</a:t>
            </a:r>
          </a:p>
          <a:p>
            <a:pPr marL="180000" lvl="1" indent="-180000">
              <a:lnSpc>
                <a:spcPts val="1200"/>
              </a:lnSpc>
              <a:spcBef>
                <a:spcPts val="300"/>
              </a:spcBef>
              <a:buClr>
                <a:srgbClr val="E60028"/>
              </a:buClr>
              <a:buSzPct val="100000"/>
              <a:buFont typeface="Wingdings"/>
              <a:buChar char="n"/>
              <a:defRPr/>
            </a:pPr>
            <a:r>
              <a:rPr lang="en-US" sz="1000" dirty="0">
                <a:latin typeface="Arial" pitchFamily="34" charset="0"/>
                <a:cs typeface="Arial" pitchFamily="34" charset="0"/>
              </a:rPr>
              <a:t>Foster a culture geared towards </a:t>
            </a:r>
            <a:r>
              <a:rPr lang="en-US" sz="1000" b="1" dirty="0">
                <a:latin typeface="Arial" pitchFamily="34" charset="0"/>
                <a:cs typeface="Arial" pitchFamily="34" charset="0"/>
              </a:rPr>
              <a:t>excellence</a:t>
            </a:r>
            <a:r>
              <a:rPr lang="en-US" sz="1000" dirty="0">
                <a:latin typeface="Arial" pitchFamily="34" charset="0"/>
                <a:cs typeface="Arial" pitchFamily="34" charset="0"/>
              </a:rPr>
              <a:t> and high </a:t>
            </a:r>
            <a:r>
              <a:rPr lang="en-US" sz="1000" b="1" dirty="0">
                <a:latin typeface="Arial" pitchFamily="34" charset="0"/>
                <a:cs typeface="Arial" pitchFamily="34" charset="0"/>
              </a:rPr>
              <a:t>employee engagement</a:t>
            </a:r>
            <a:r>
              <a:rPr lang="en-US" sz="1000" dirty="0">
                <a:latin typeface="Arial" pitchFamily="34" charset="0"/>
                <a:cs typeface="Arial" pitchFamily="34" charset="0"/>
              </a:rPr>
              <a:t>, built on mutual trust, team spirit and people development</a:t>
            </a:r>
          </a:p>
          <a:p>
            <a:pPr marL="180000" lvl="1" indent="-180000">
              <a:lnSpc>
                <a:spcPts val="1200"/>
              </a:lnSpc>
              <a:spcBef>
                <a:spcPts val="300"/>
              </a:spcBef>
              <a:buClr>
                <a:srgbClr val="E60028"/>
              </a:buClr>
              <a:buSzPct val="100000"/>
              <a:buFont typeface="Wingdings"/>
              <a:buChar char="n"/>
              <a:defRPr/>
            </a:pPr>
            <a:r>
              <a:rPr lang="en-US" sz="1000" dirty="0">
                <a:latin typeface="Arial" pitchFamily="34" charset="0"/>
                <a:cs typeface="Arial" pitchFamily="34" charset="0"/>
              </a:rPr>
              <a:t>Increase </a:t>
            </a:r>
            <a:r>
              <a:rPr lang="en-US" sz="1000" b="1" dirty="0">
                <a:latin typeface="Arial" pitchFamily="34" charset="0"/>
                <a:cs typeface="Arial" pitchFamily="34" charset="0"/>
              </a:rPr>
              <a:t>organizational agility </a:t>
            </a:r>
            <a:r>
              <a:rPr lang="en-US" sz="1000" dirty="0">
                <a:latin typeface="Arial" pitchFamily="34" charset="0"/>
                <a:cs typeface="Arial" pitchFamily="34" charset="0"/>
              </a:rPr>
              <a:t>and </a:t>
            </a:r>
            <a:r>
              <a:rPr lang="en-US" sz="1000" b="1" dirty="0">
                <a:latin typeface="Arial" pitchFamily="34" charset="0"/>
                <a:cs typeface="Arial" pitchFamily="34" charset="0"/>
              </a:rPr>
              <a:t>change readiness </a:t>
            </a:r>
            <a:r>
              <a:rPr lang="en-US" sz="1000" dirty="0">
                <a:latin typeface="Arial" pitchFamily="34" charset="0"/>
                <a:cs typeface="Arial" pitchFamily="34" charset="0"/>
              </a:rPr>
              <a:t>to </a:t>
            </a:r>
            <a:r>
              <a:rPr lang="en-US" sz="1000" dirty="0" smtClean="0">
                <a:latin typeface="Arial" pitchFamily="34" charset="0"/>
                <a:cs typeface="Arial" pitchFamily="34" charset="0"/>
              </a:rPr>
              <a:t>support </a:t>
            </a:r>
            <a:r>
              <a:rPr lang="en-US" sz="1000" b="1" dirty="0" smtClean="0">
                <a:latin typeface="Arial" pitchFamily="34" charset="0"/>
                <a:cs typeface="Arial" pitchFamily="34" charset="0"/>
              </a:rPr>
              <a:t>ongoing </a:t>
            </a:r>
            <a:r>
              <a:rPr lang="en-US" sz="1000" b="1" dirty="0">
                <a:latin typeface="Arial" pitchFamily="34" charset="0"/>
                <a:cs typeface="Arial" pitchFamily="34" charset="0"/>
              </a:rPr>
              <a:t>innovation</a:t>
            </a:r>
          </a:p>
        </p:txBody>
      </p:sp>
      <p:sp>
        <p:nvSpPr>
          <p:cNvPr id="30" name="Rectangle 29"/>
          <p:cNvSpPr>
            <a:spLocks/>
          </p:cNvSpPr>
          <p:nvPr/>
        </p:nvSpPr>
        <p:spPr>
          <a:xfrm>
            <a:off x="2008429" y="5331403"/>
            <a:ext cx="6828367" cy="153888"/>
          </a:xfrm>
          <a:prstGeom prst="rect">
            <a:avLst/>
          </a:prstGeom>
          <a:noFill/>
          <a:ln w="9525" cap="flat" cmpd="sng" algn="ctr">
            <a:noFill/>
            <a:prstDash val="solid"/>
          </a:ln>
          <a:effectLst/>
        </p:spPr>
        <p:txBody>
          <a:bodyPr wrap="square" lIns="0" tIns="0" rIns="0" bIns="0" rtlCol="0" anchor="t" anchorCtr="0">
            <a:spAutoFit/>
          </a:bodyPr>
          <a:lstStyle/>
          <a:p>
            <a:pPr marL="180000" lvl="1" indent="-180000">
              <a:lnSpc>
                <a:spcPts val="1200"/>
              </a:lnSpc>
              <a:spcBef>
                <a:spcPts val="300"/>
              </a:spcBef>
              <a:buClr>
                <a:srgbClr val="E60028"/>
              </a:buClr>
              <a:buSzPct val="100000"/>
              <a:buFont typeface="Wingdings"/>
              <a:buChar char="n"/>
              <a:defRPr/>
            </a:pPr>
            <a:r>
              <a:rPr lang="en-US" sz="1000" dirty="0">
                <a:latin typeface="Arial" pitchFamily="34" charset="0"/>
                <a:cs typeface="Arial" pitchFamily="34" charset="0"/>
              </a:rPr>
              <a:t>Target </a:t>
            </a:r>
            <a:r>
              <a:rPr lang="en-US" sz="1000" b="1" dirty="0">
                <a:latin typeface="Arial" pitchFamily="34" charset="0"/>
                <a:cs typeface="Arial" pitchFamily="34" charset="0"/>
              </a:rPr>
              <a:t>solid performance </a:t>
            </a:r>
            <a:r>
              <a:rPr lang="en-US" sz="1000" b="1" dirty="0" smtClean="0">
                <a:latin typeface="Arial" pitchFamily="34" charset="0"/>
                <a:cs typeface="Arial" pitchFamily="34" charset="0"/>
              </a:rPr>
              <a:t>growth </a:t>
            </a:r>
            <a:r>
              <a:rPr lang="en-US" sz="1000" dirty="0" smtClean="0">
                <a:latin typeface="Arial" pitchFamily="34" charset="0"/>
                <a:cs typeface="Arial" pitchFamily="34" charset="0"/>
              </a:rPr>
              <a:t>on </a:t>
            </a:r>
            <a:r>
              <a:rPr lang="en-US" sz="1000" dirty="0">
                <a:latin typeface="Arial" pitchFamily="34" charset="0"/>
                <a:cs typeface="Arial" pitchFamily="34" charset="0"/>
              </a:rPr>
              <a:t>both retail and corporate segments and </a:t>
            </a:r>
            <a:r>
              <a:rPr lang="en-US" sz="1000" b="1" dirty="0">
                <a:latin typeface="Arial" pitchFamily="34" charset="0"/>
                <a:cs typeface="Arial" pitchFamily="34" charset="0"/>
              </a:rPr>
              <a:t>improve </a:t>
            </a:r>
            <a:r>
              <a:rPr lang="en-US" sz="1000" b="1" dirty="0" smtClean="0">
                <a:latin typeface="Arial" pitchFamily="34" charset="0"/>
                <a:cs typeface="Arial" pitchFamily="34" charset="0"/>
              </a:rPr>
              <a:t>overall core profitability</a:t>
            </a:r>
            <a:endParaRPr lang="en-US" sz="1000" b="1" dirty="0">
              <a:latin typeface="Arial" pitchFamily="34" charset="0"/>
              <a:cs typeface="Arial" pitchFamily="34" charset="0"/>
            </a:endParaRPr>
          </a:p>
        </p:txBody>
      </p:sp>
      <p:sp>
        <p:nvSpPr>
          <p:cNvPr id="31" name="Rectangle 30"/>
          <p:cNvSpPr>
            <a:spLocks/>
          </p:cNvSpPr>
          <p:nvPr/>
        </p:nvSpPr>
        <p:spPr>
          <a:xfrm>
            <a:off x="2012518" y="4225986"/>
            <a:ext cx="6820187" cy="538609"/>
          </a:xfrm>
          <a:prstGeom prst="rect">
            <a:avLst/>
          </a:prstGeom>
          <a:noFill/>
          <a:ln w="9525" cap="flat" cmpd="sng" algn="ctr">
            <a:noFill/>
            <a:prstDash val="solid"/>
          </a:ln>
          <a:effectLst/>
        </p:spPr>
        <p:txBody>
          <a:bodyPr wrap="square" lIns="0" tIns="0" rIns="0" bIns="0" rtlCol="0" anchor="t" anchorCtr="0">
            <a:spAutoFit/>
          </a:bodyPr>
          <a:lstStyle/>
          <a:p>
            <a:pPr marL="180000" lvl="1" indent="-180000">
              <a:lnSpc>
                <a:spcPts val="1200"/>
              </a:lnSpc>
              <a:spcBef>
                <a:spcPts val="300"/>
              </a:spcBef>
              <a:buClr>
                <a:srgbClr val="E60028"/>
              </a:buClr>
              <a:buSzPct val="100000"/>
              <a:buFont typeface="Wingdings"/>
              <a:buChar char="n"/>
              <a:defRPr/>
            </a:pPr>
            <a:r>
              <a:rPr lang="en-US" sz="1000" dirty="0" smtClean="0">
                <a:latin typeface="Arial" pitchFamily="34" charset="0"/>
                <a:cs typeface="Arial" pitchFamily="34" charset="0"/>
              </a:rPr>
              <a:t>Support </a:t>
            </a:r>
            <a:r>
              <a:rPr lang="en-US" sz="1000" dirty="0">
                <a:latin typeface="Arial" pitchFamily="34" charset="0"/>
                <a:cs typeface="Arial" pitchFamily="34" charset="0"/>
              </a:rPr>
              <a:t>Romania's </a:t>
            </a:r>
            <a:r>
              <a:rPr lang="en-US" sz="1000" b="1" dirty="0">
                <a:latin typeface="Arial" pitchFamily="34" charset="0"/>
                <a:cs typeface="Arial" pitchFamily="34" charset="0"/>
              </a:rPr>
              <a:t>economic growth </a:t>
            </a:r>
            <a:r>
              <a:rPr lang="en-US" sz="1000" dirty="0">
                <a:latin typeface="Arial" pitchFamily="34" charset="0"/>
                <a:cs typeface="Arial" pitchFamily="34" charset="0"/>
              </a:rPr>
              <a:t>and </a:t>
            </a:r>
            <a:r>
              <a:rPr lang="en-US" sz="1000" b="1" dirty="0">
                <a:latin typeface="Arial" pitchFamily="34" charset="0"/>
                <a:cs typeface="Arial" pitchFamily="34" charset="0"/>
              </a:rPr>
              <a:t>investments</a:t>
            </a:r>
          </a:p>
          <a:p>
            <a:pPr marL="180000" lvl="1" indent="-180000">
              <a:lnSpc>
                <a:spcPts val="1200"/>
              </a:lnSpc>
              <a:spcBef>
                <a:spcPts val="300"/>
              </a:spcBef>
              <a:buClr>
                <a:srgbClr val="E60028"/>
              </a:buClr>
              <a:buSzPct val="100000"/>
              <a:buFont typeface="Wingdings"/>
              <a:buChar char="n"/>
              <a:defRPr/>
            </a:pPr>
            <a:r>
              <a:rPr lang="en-US" sz="1000" dirty="0">
                <a:latin typeface="Arial" pitchFamily="34" charset="0"/>
                <a:cs typeface="Arial" pitchFamily="34" charset="0"/>
              </a:rPr>
              <a:t>Conduct an </a:t>
            </a:r>
            <a:r>
              <a:rPr lang="en-US" sz="1000" b="1" dirty="0">
                <a:latin typeface="Arial" pitchFamily="34" charset="0"/>
                <a:cs typeface="Arial" pitchFamily="34" charset="0"/>
              </a:rPr>
              <a:t>ethical</a:t>
            </a:r>
            <a:r>
              <a:rPr lang="en-US" sz="1000" dirty="0">
                <a:latin typeface="Arial" pitchFamily="34" charset="0"/>
                <a:cs typeface="Arial" pitchFamily="34" charset="0"/>
              </a:rPr>
              <a:t> and </a:t>
            </a:r>
            <a:r>
              <a:rPr lang="en-US" sz="1000" b="1" dirty="0">
                <a:latin typeface="Arial" pitchFamily="34" charset="0"/>
                <a:cs typeface="Arial" pitchFamily="34" charset="0"/>
              </a:rPr>
              <a:t>fair</a:t>
            </a:r>
            <a:r>
              <a:rPr lang="en-US" sz="1000" dirty="0">
                <a:latin typeface="Arial" pitchFamily="34" charset="0"/>
                <a:cs typeface="Arial" pitchFamily="34" charset="0"/>
              </a:rPr>
              <a:t> business, in line with the bank's legal and ethical </a:t>
            </a:r>
            <a:r>
              <a:rPr lang="en-US" sz="1000" dirty="0" smtClean="0">
                <a:latin typeface="Arial" pitchFamily="34" charset="0"/>
                <a:cs typeface="Arial" pitchFamily="34" charset="0"/>
              </a:rPr>
              <a:t>responsibility</a:t>
            </a:r>
          </a:p>
          <a:p>
            <a:pPr marL="180000" lvl="1" indent="-180000">
              <a:lnSpc>
                <a:spcPts val="1200"/>
              </a:lnSpc>
              <a:spcBef>
                <a:spcPts val="300"/>
              </a:spcBef>
              <a:buClr>
                <a:srgbClr val="E60028"/>
              </a:buClr>
              <a:buSzPct val="100000"/>
              <a:buFont typeface="Wingdings"/>
              <a:buChar char="n"/>
              <a:defRPr/>
            </a:pPr>
            <a:r>
              <a:rPr lang="en-US" sz="1000" dirty="0" smtClean="0">
                <a:latin typeface="Arial" pitchFamily="34" charset="0"/>
                <a:cs typeface="Arial" pitchFamily="34" charset="0"/>
              </a:rPr>
              <a:t>Support initiatives aimed at </a:t>
            </a:r>
            <a:r>
              <a:rPr lang="en-US" sz="1000" b="1" dirty="0" smtClean="0">
                <a:latin typeface="Arial" pitchFamily="34" charset="0"/>
                <a:cs typeface="Arial" pitchFamily="34" charset="0"/>
              </a:rPr>
              <a:t>developing education, culture, technological advances and sports</a:t>
            </a:r>
            <a:endParaRPr lang="en-US" sz="1000" b="1" dirty="0">
              <a:latin typeface="Arial" pitchFamily="34" charset="0"/>
              <a:cs typeface="Arial" pitchFamily="34" charset="0"/>
            </a:endParaRPr>
          </a:p>
        </p:txBody>
      </p:sp>
      <p:grpSp>
        <p:nvGrpSpPr>
          <p:cNvPr id="33" name="Group 112"/>
          <p:cNvGrpSpPr/>
          <p:nvPr/>
        </p:nvGrpSpPr>
        <p:grpSpPr>
          <a:xfrm>
            <a:off x="301590" y="954044"/>
            <a:ext cx="914400" cy="914400"/>
            <a:chOff x="3002757" y="1211375"/>
            <a:chExt cx="2770188" cy="2765312"/>
          </a:xfrm>
        </p:grpSpPr>
        <p:sp>
          <p:nvSpPr>
            <p:cNvPr id="34" name="Freeform 155"/>
            <p:cNvSpPr>
              <a:spLocks/>
            </p:cNvSpPr>
            <p:nvPr/>
          </p:nvSpPr>
          <p:spPr bwMode="auto">
            <a:xfrm>
              <a:off x="4622008" y="2044700"/>
              <a:ext cx="1150937" cy="1150938"/>
            </a:xfrm>
            <a:custGeom>
              <a:avLst/>
              <a:gdLst>
                <a:gd name="T0" fmla="*/ 328 w 1143"/>
                <a:gd name="T1" fmla="*/ 487 h 1143"/>
                <a:gd name="T2" fmla="*/ 276 w 1143"/>
                <a:gd name="T3" fmla="*/ 363 h 1143"/>
                <a:gd name="T4" fmla="*/ 174 w 1143"/>
                <a:gd name="T5" fmla="*/ 398 h 1143"/>
                <a:gd name="T6" fmla="*/ 0 w 1143"/>
                <a:gd name="T7" fmla="*/ 572 h 1143"/>
                <a:gd name="T8" fmla="*/ 175 w 1143"/>
                <a:gd name="T9" fmla="*/ 746 h 1143"/>
                <a:gd name="T10" fmla="*/ 211 w 1143"/>
                <a:gd name="T11" fmla="*/ 849 h 1143"/>
                <a:gd name="T12" fmla="*/ 86 w 1143"/>
                <a:gd name="T13" fmla="*/ 900 h 1143"/>
                <a:gd name="T14" fmla="*/ 246 w 1143"/>
                <a:gd name="T15" fmla="*/ 1060 h 1143"/>
                <a:gd name="T16" fmla="*/ 298 w 1143"/>
                <a:gd name="T17" fmla="*/ 936 h 1143"/>
                <a:gd name="T18" fmla="*/ 400 w 1143"/>
                <a:gd name="T19" fmla="*/ 972 h 1143"/>
                <a:gd name="T20" fmla="*/ 572 w 1143"/>
                <a:gd name="T21" fmla="*/ 1143 h 1143"/>
                <a:gd name="T22" fmla="*/ 1143 w 1143"/>
                <a:gd name="T23" fmla="*/ 572 h 1143"/>
                <a:gd name="T24" fmla="*/ 959 w 1143"/>
                <a:gd name="T25" fmla="*/ 388 h 1143"/>
                <a:gd name="T26" fmla="*/ 916 w 1143"/>
                <a:gd name="T27" fmla="*/ 345 h 1143"/>
                <a:gd name="T28" fmla="*/ 759 w 1143"/>
                <a:gd name="T29" fmla="*/ 187 h 1143"/>
                <a:gd name="T30" fmla="*/ 746 w 1143"/>
                <a:gd name="T31" fmla="*/ 175 h 1143"/>
                <a:gd name="T32" fmla="*/ 572 w 1143"/>
                <a:gd name="T33" fmla="*/ 0 h 1143"/>
                <a:gd name="T34" fmla="*/ 572 w 1143"/>
                <a:gd name="T35" fmla="*/ 0 h 1143"/>
                <a:gd name="T36" fmla="*/ 398 w 1143"/>
                <a:gd name="T37" fmla="*/ 174 h 1143"/>
                <a:gd name="T38" fmla="*/ 378 w 1143"/>
                <a:gd name="T39" fmla="*/ 194 h 1143"/>
                <a:gd name="T40" fmla="*/ 379 w 1143"/>
                <a:gd name="T41" fmla="*/ 194 h 1143"/>
                <a:gd name="T42" fmla="*/ 363 w 1143"/>
                <a:gd name="T43" fmla="*/ 276 h 1143"/>
                <a:gd name="T44" fmla="*/ 488 w 1143"/>
                <a:gd name="T45" fmla="*/ 328 h 1143"/>
                <a:gd name="T46" fmla="*/ 328 w 1143"/>
                <a:gd name="T47" fmla="*/ 487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328" y="487"/>
                  </a:moveTo>
                  <a:cubicBezTo>
                    <a:pt x="272" y="446"/>
                    <a:pt x="296" y="413"/>
                    <a:pt x="276" y="363"/>
                  </a:cubicBezTo>
                  <a:cubicBezTo>
                    <a:pt x="266" y="336"/>
                    <a:pt x="236" y="336"/>
                    <a:pt x="174" y="398"/>
                  </a:cubicBezTo>
                  <a:cubicBezTo>
                    <a:pt x="0" y="572"/>
                    <a:pt x="0" y="572"/>
                    <a:pt x="0" y="572"/>
                  </a:cubicBezTo>
                  <a:cubicBezTo>
                    <a:pt x="175" y="746"/>
                    <a:pt x="175" y="746"/>
                    <a:pt x="175" y="746"/>
                  </a:cubicBezTo>
                  <a:cubicBezTo>
                    <a:pt x="238" y="809"/>
                    <a:pt x="237" y="839"/>
                    <a:pt x="211" y="849"/>
                  </a:cubicBezTo>
                  <a:cubicBezTo>
                    <a:pt x="160" y="868"/>
                    <a:pt x="127" y="844"/>
                    <a:pt x="86" y="900"/>
                  </a:cubicBezTo>
                  <a:cubicBezTo>
                    <a:pt x="16" y="997"/>
                    <a:pt x="150" y="1131"/>
                    <a:pt x="246" y="1060"/>
                  </a:cubicBezTo>
                  <a:cubicBezTo>
                    <a:pt x="303" y="1019"/>
                    <a:pt x="279" y="986"/>
                    <a:pt x="298" y="936"/>
                  </a:cubicBezTo>
                  <a:cubicBezTo>
                    <a:pt x="308" y="909"/>
                    <a:pt x="338" y="909"/>
                    <a:pt x="400" y="972"/>
                  </a:cubicBezTo>
                  <a:cubicBezTo>
                    <a:pt x="572" y="1143"/>
                    <a:pt x="572" y="1143"/>
                    <a:pt x="572" y="1143"/>
                  </a:cubicBezTo>
                  <a:cubicBezTo>
                    <a:pt x="1143" y="572"/>
                    <a:pt x="1143" y="572"/>
                    <a:pt x="1143" y="572"/>
                  </a:cubicBezTo>
                  <a:cubicBezTo>
                    <a:pt x="959" y="388"/>
                    <a:pt x="959" y="388"/>
                    <a:pt x="959" y="388"/>
                  </a:cubicBezTo>
                  <a:cubicBezTo>
                    <a:pt x="916" y="345"/>
                    <a:pt x="916" y="345"/>
                    <a:pt x="916" y="345"/>
                  </a:cubicBezTo>
                  <a:cubicBezTo>
                    <a:pt x="759" y="187"/>
                    <a:pt x="759" y="187"/>
                    <a:pt x="759" y="187"/>
                  </a:cubicBezTo>
                  <a:cubicBezTo>
                    <a:pt x="755" y="183"/>
                    <a:pt x="751" y="179"/>
                    <a:pt x="746" y="175"/>
                  </a:cubicBezTo>
                  <a:cubicBezTo>
                    <a:pt x="572" y="0"/>
                    <a:pt x="572" y="0"/>
                    <a:pt x="572" y="0"/>
                  </a:cubicBezTo>
                  <a:cubicBezTo>
                    <a:pt x="572" y="0"/>
                    <a:pt x="572" y="0"/>
                    <a:pt x="572" y="0"/>
                  </a:cubicBezTo>
                  <a:cubicBezTo>
                    <a:pt x="398" y="174"/>
                    <a:pt x="398" y="174"/>
                    <a:pt x="398" y="174"/>
                  </a:cubicBezTo>
                  <a:cubicBezTo>
                    <a:pt x="378" y="194"/>
                    <a:pt x="378" y="194"/>
                    <a:pt x="378" y="194"/>
                  </a:cubicBezTo>
                  <a:cubicBezTo>
                    <a:pt x="379" y="194"/>
                    <a:pt x="379" y="194"/>
                    <a:pt x="379" y="194"/>
                  </a:cubicBezTo>
                  <a:cubicBezTo>
                    <a:pt x="336" y="243"/>
                    <a:pt x="339" y="267"/>
                    <a:pt x="363" y="276"/>
                  </a:cubicBezTo>
                  <a:cubicBezTo>
                    <a:pt x="413" y="295"/>
                    <a:pt x="446" y="272"/>
                    <a:pt x="488" y="328"/>
                  </a:cubicBezTo>
                  <a:cubicBezTo>
                    <a:pt x="559" y="425"/>
                    <a:pt x="425" y="558"/>
                    <a:pt x="328" y="487"/>
                  </a:cubicBezTo>
                  <a:close/>
                </a:path>
              </a:pathLst>
            </a:custGeom>
            <a:solidFill>
              <a:schemeClr val="tx2">
                <a:lumMod val="75000"/>
              </a:schemeClr>
            </a:solidFill>
            <a:ln>
              <a:noFill/>
            </a:ln>
          </p:spPr>
          <p:txBody>
            <a:bodyPr vert="horz" wrap="square" lIns="84406" tIns="42203" rIns="84406" bIns="42203"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75" b="0" i="0" u="none" strike="noStrike" kern="1200" cap="none" spc="0" normalizeH="0" baseline="0" noProof="0">
                <a:ln>
                  <a:noFill/>
                </a:ln>
                <a:solidFill>
                  <a:prstClr val="black"/>
                </a:solidFill>
                <a:effectLst/>
                <a:uLnTx/>
                <a:uFillTx/>
                <a:latin typeface="Arial"/>
                <a:ea typeface="+mn-ea"/>
                <a:cs typeface="+mn-cs"/>
              </a:endParaRPr>
            </a:p>
          </p:txBody>
        </p:sp>
        <p:sp>
          <p:nvSpPr>
            <p:cNvPr id="35" name="Freeform 157"/>
            <p:cNvSpPr>
              <a:spLocks/>
            </p:cNvSpPr>
            <p:nvPr/>
          </p:nvSpPr>
          <p:spPr bwMode="auto">
            <a:xfrm>
              <a:off x="3851332" y="1211375"/>
              <a:ext cx="1071563" cy="1069975"/>
            </a:xfrm>
            <a:custGeom>
              <a:avLst/>
              <a:gdLst>
                <a:gd name="T0" fmla="*/ 378 w 1062"/>
                <a:gd name="T1" fmla="*/ 908 h 1062"/>
                <a:gd name="T2" fmla="*/ 335 w 1062"/>
                <a:gd name="T3" fmla="*/ 852 h 1062"/>
                <a:gd name="T4" fmla="*/ 372 w 1062"/>
                <a:gd name="T5" fmla="*/ 845 h 1062"/>
                <a:gd name="T6" fmla="*/ 470 w 1062"/>
                <a:gd name="T7" fmla="*/ 791 h 1062"/>
                <a:gd name="T8" fmla="*/ 451 w 1062"/>
                <a:gd name="T9" fmla="*/ 611 h 1062"/>
                <a:gd name="T10" fmla="*/ 271 w 1062"/>
                <a:gd name="T11" fmla="*/ 592 h 1062"/>
                <a:gd name="T12" fmla="*/ 217 w 1062"/>
                <a:gd name="T13" fmla="*/ 690 h 1062"/>
                <a:gd name="T14" fmla="*/ 210 w 1062"/>
                <a:gd name="T15" fmla="*/ 727 h 1062"/>
                <a:gd name="T16" fmla="*/ 173 w 1062"/>
                <a:gd name="T17" fmla="*/ 703 h 1062"/>
                <a:gd name="T18" fmla="*/ 164 w 1062"/>
                <a:gd name="T19" fmla="*/ 694 h 1062"/>
                <a:gd name="T20" fmla="*/ 0 w 1062"/>
                <a:gd name="T21" fmla="*/ 531 h 1062"/>
                <a:gd name="T22" fmla="*/ 155 w 1062"/>
                <a:gd name="T23" fmla="*/ 376 h 1062"/>
                <a:gd name="T24" fmla="*/ 167 w 1062"/>
                <a:gd name="T25" fmla="*/ 365 h 1062"/>
                <a:gd name="T26" fmla="*/ 167 w 1062"/>
                <a:gd name="T27" fmla="*/ 365 h 1062"/>
                <a:gd name="T28" fmla="*/ 532 w 1062"/>
                <a:gd name="T29" fmla="*/ 0 h 1062"/>
                <a:gd name="T30" fmla="*/ 1062 w 1062"/>
                <a:gd name="T31" fmla="*/ 531 h 1062"/>
                <a:gd name="T32" fmla="*/ 911 w 1062"/>
                <a:gd name="T33" fmla="*/ 682 h 1062"/>
                <a:gd name="T34" fmla="*/ 857 w 1062"/>
                <a:gd name="T35" fmla="*/ 753 h 1062"/>
                <a:gd name="T36" fmla="*/ 865 w 1062"/>
                <a:gd name="T37" fmla="*/ 819 h 1062"/>
                <a:gd name="T38" fmla="*/ 886 w 1062"/>
                <a:gd name="T39" fmla="*/ 832 h 1062"/>
                <a:gd name="T40" fmla="*/ 940 w 1062"/>
                <a:gd name="T41" fmla="*/ 843 h 1062"/>
                <a:gd name="T42" fmla="*/ 986 w 1062"/>
                <a:gd name="T43" fmla="*/ 860 h 1062"/>
                <a:gd name="T44" fmla="*/ 997 w 1062"/>
                <a:gd name="T45" fmla="*/ 873 h 1062"/>
                <a:gd name="T46" fmla="*/ 982 w 1062"/>
                <a:gd name="T47" fmla="*/ 979 h 1062"/>
                <a:gd name="T48" fmla="*/ 877 w 1062"/>
                <a:gd name="T49" fmla="*/ 993 h 1062"/>
                <a:gd name="T50" fmla="*/ 864 w 1062"/>
                <a:gd name="T51" fmla="*/ 982 h 1062"/>
                <a:gd name="T52" fmla="*/ 847 w 1062"/>
                <a:gd name="T53" fmla="*/ 936 h 1062"/>
                <a:gd name="T54" fmla="*/ 836 w 1062"/>
                <a:gd name="T55" fmla="*/ 882 h 1062"/>
                <a:gd name="T56" fmla="*/ 822 w 1062"/>
                <a:gd name="T57" fmla="*/ 861 h 1062"/>
                <a:gd name="T58" fmla="*/ 686 w 1062"/>
                <a:gd name="T59" fmla="*/ 907 h 1062"/>
                <a:gd name="T60" fmla="*/ 531 w 1062"/>
                <a:gd name="T61" fmla="*/ 1062 h 1062"/>
                <a:gd name="T62" fmla="*/ 378 w 1062"/>
                <a:gd name="T63" fmla="*/ 908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2" h="1062">
                  <a:moveTo>
                    <a:pt x="378" y="908"/>
                  </a:moveTo>
                  <a:cubicBezTo>
                    <a:pt x="346" y="876"/>
                    <a:pt x="337" y="859"/>
                    <a:pt x="335" y="852"/>
                  </a:cubicBezTo>
                  <a:cubicBezTo>
                    <a:pt x="348" y="848"/>
                    <a:pt x="360" y="847"/>
                    <a:pt x="372" y="845"/>
                  </a:cubicBezTo>
                  <a:cubicBezTo>
                    <a:pt x="402" y="842"/>
                    <a:pt x="436" y="839"/>
                    <a:pt x="470" y="791"/>
                  </a:cubicBezTo>
                  <a:cubicBezTo>
                    <a:pt x="510" y="737"/>
                    <a:pt x="502" y="663"/>
                    <a:pt x="451" y="611"/>
                  </a:cubicBezTo>
                  <a:cubicBezTo>
                    <a:pt x="399" y="560"/>
                    <a:pt x="326" y="552"/>
                    <a:pt x="271" y="592"/>
                  </a:cubicBezTo>
                  <a:cubicBezTo>
                    <a:pt x="223" y="627"/>
                    <a:pt x="220" y="660"/>
                    <a:pt x="217" y="690"/>
                  </a:cubicBezTo>
                  <a:cubicBezTo>
                    <a:pt x="216" y="703"/>
                    <a:pt x="215" y="715"/>
                    <a:pt x="210" y="727"/>
                  </a:cubicBezTo>
                  <a:cubicBezTo>
                    <a:pt x="205" y="726"/>
                    <a:pt x="193" y="720"/>
                    <a:pt x="173" y="703"/>
                  </a:cubicBezTo>
                  <a:cubicBezTo>
                    <a:pt x="164" y="694"/>
                    <a:pt x="164" y="694"/>
                    <a:pt x="164" y="694"/>
                  </a:cubicBezTo>
                  <a:cubicBezTo>
                    <a:pt x="0" y="531"/>
                    <a:pt x="0" y="531"/>
                    <a:pt x="0" y="531"/>
                  </a:cubicBezTo>
                  <a:cubicBezTo>
                    <a:pt x="155" y="376"/>
                    <a:pt x="155" y="376"/>
                    <a:pt x="155" y="376"/>
                  </a:cubicBezTo>
                  <a:cubicBezTo>
                    <a:pt x="159" y="372"/>
                    <a:pt x="163" y="369"/>
                    <a:pt x="167" y="365"/>
                  </a:cubicBezTo>
                  <a:cubicBezTo>
                    <a:pt x="167" y="365"/>
                    <a:pt x="167" y="365"/>
                    <a:pt x="167" y="365"/>
                  </a:cubicBezTo>
                  <a:cubicBezTo>
                    <a:pt x="532" y="0"/>
                    <a:pt x="532" y="0"/>
                    <a:pt x="532" y="0"/>
                  </a:cubicBezTo>
                  <a:cubicBezTo>
                    <a:pt x="1062" y="531"/>
                    <a:pt x="1062" y="531"/>
                    <a:pt x="1062" y="531"/>
                  </a:cubicBezTo>
                  <a:cubicBezTo>
                    <a:pt x="911" y="682"/>
                    <a:pt x="911" y="682"/>
                    <a:pt x="911" y="682"/>
                  </a:cubicBezTo>
                  <a:cubicBezTo>
                    <a:pt x="884" y="710"/>
                    <a:pt x="866" y="733"/>
                    <a:pt x="857" y="753"/>
                  </a:cubicBezTo>
                  <a:cubicBezTo>
                    <a:pt x="842" y="788"/>
                    <a:pt x="855" y="809"/>
                    <a:pt x="865" y="819"/>
                  </a:cubicBezTo>
                  <a:cubicBezTo>
                    <a:pt x="870" y="824"/>
                    <a:pt x="877" y="829"/>
                    <a:pt x="886" y="832"/>
                  </a:cubicBezTo>
                  <a:cubicBezTo>
                    <a:pt x="906" y="840"/>
                    <a:pt x="925" y="841"/>
                    <a:pt x="940" y="843"/>
                  </a:cubicBezTo>
                  <a:cubicBezTo>
                    <a:pt x="960" y="845"/>
                    <a:pt x="972" y="846"/>
                    <a:pt x="986" y="860"/>
                  </a:cubicBezTo>
                  <a:cubicBezTo>
                    <a:pt x="990" y="864"/>
                    <a:pt x="993" y="868"/>
                    <a:pt x="997" y="873"/>
                  </a:cubicBezTo>
                  <a:cubicBezTo>
                    <a:pt x="1025" y="912"/>
                    <a:pt x="1007" y="954"/>
                    <a:pt x="982" y="979"/>
                  </a:cubicBezTo>
                  <a:cubicBezTo>
                    <a:pt x="958" y="1003"/>
                    <a:pt x="916" y="1022"/>
                    <a:pt x="877" y="993"/>
                  </a:cubicBezTo>
                  <a:cubicBezTo>
                    <a:pt x="872" y="990"/>
                    <a:pt x="867" y="986"/>
                    <a:pt x="864" y="982"/>
                  </a:cubicBezTo>
                  <a:cubicBezTo>
                    <a:pt x="850" y="968"/>
                    <a:pt x="849" y="957"/>
                    <a:pt x="847" y="936"/>
                  </a:cubicBezTo>
                  <a:cubicBezTo>
                    <a:pt x="845" y="921"/>
                    <a:pt x="843" y="903"/>
                    <a:pt x="836" y="882"/>
                  </a:cubicBezTo>
                  <a:cubicBezTo>
                    <a:pt x="832" y="874"/>
                    <a:pt x="828" y="866"/>
                    <a:pt x="822" y="861"/>
                  </a:cubicBezTo>
                  <a:cubicBezTo>
                    <a:pt x="777" y="816"/>
                    <a:pt x="708" y="885"/>
                    <a:pt x="686" y="907"/>
                  </a:cubicBezTo>
                  <a:cubicBezTo>
                    <a:pt x="531" y="1062"/>
                    <a:pt x="531" y="1062"/>
                    <a:pt x="531" y="1062"/>
                  </a:cubicBezTo>
                  <a:lnTo>
                    <a:pt x="378" y="908"/>
                  </a:lnTo>
                  <a:close/>
                </a:path>
              </a:pathLst>
            </a:custGeom>
            <a:solidFill>
              <a:schemeClr val="bg2"/>
            </a:solidFill>
            <a:ln>
              <a:noFill/>
            </a:ln>
          </p:spPr>
          <p:txBody>
            <a:bodyPr vert="horz" wrap="square" lIns="84406" tIns="42203" rIns="84406" bIns="42203"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75" b="0" i="0" u="none" strike="noStrike" kern="1200" cap="none" spc="0" normalizeH="0" baseline="0" noProof="0">
                <a:ln>
                  <a:noFill/>
                </a:ln>
                <a:solidFill>
                  <a:prstClr val="black"/>
                </a:solidFill>
                <a:effectLst/>
                <a:uLnTx/>
                <a:uFillTx/>
                <a:latin typeface="Arial"/>
                <a:ea typeface="+mn-ea"/>
                <a:cs typeface="+mn-cs"/>
              </a:endParaRPr>
            </a:p>
          </p:txBody>
        </p:sp>
        <p:sp>
          <p:nvSpPr>
            <p:cNvPr id="36" name="Freeform 159"/>
            <p:cNvSpPr>
              <a:spLocks/>
            </p:cNvSpPr>
            <p:nvPr/>
          </p:nvSpPr>
          <p:spPr bwMode="auto">
            <a:xfrm>
              <a:off x="3002757" y="1990725"/>
              <a:ext cx="1150938" cy="1152525"/>
            </a:xfrm>
            <a:custGeom>
              <a:avLst/>
              <a:gdLst>
                <a:gd name="T0" fmla="*/ 814 w 1143"/>
                <a:gd name="T1" fmla="*/ 656 h 1143"/>
                <a:gd name="T2" fmla="*/ 866 w 1143"/>
                <a:gd name="T3" fmla="*/ 780 h 1143"/>
                <a:gd name="T4" fmla="*/ 969 w 1143"/>
                <a:gd name="T5" fmla="*/ 745 h 1143"/>
                <a:gd name="T6" fmla="*/ 1143 w 1143"/>
                <a:gd name="T7" fmla="*/ 572 h 1143"/>
                <a:gd name="T8" fmla="*/ 968 w 1143"/>
                <a:gd name="T9" fmla="*/ 397 h 1143"/>
                <a:gd name="T10" fmla="*/ 932 w 1143"/>
                <a:gd name="T11" fmla="*/ 294 h 1143"/>
                <a:gd name="T12" fmla="*/ 1057 w 1143"/>
                <a:gd name="T13" fmla="*/ 243 h 1143"/>
                <a:gd name="T14" fmla="*/ 896 w 1143"/>
                <a:gd name="T15" fmla="*/ 83 h 1143"/>
                <a:gd name="T16" fmla="*/ 845 w 1143"/>
                <a:gd name="T17" fmla="*/ 207 h 1143"/>
                <a:gd name="T18" fmla="*/ 743 w 1143"/>
                <a:gd name="T19" fmla="*/ 172 h 1143"/>
                <a:gd name="T20" fmla="*/ 571 w 1143"/>
                <a:gd name="T21" fmla="*/ 0 h 1143"/>
                <a:gd name="T22" fmla="*/ 0 w 1143"/>
                <a:gd name="T23" fmla="*/ 571 h 1143"/>
                <a:gd name="T24" fmla="*/ 184 w 1143"/>
                <a:gd name="T25" fmla="*/ 755 h 1143"/>
                <a:gd name="T26" fmla="*/ 227 w 1143"/>
                <a:gd name="T27" fmla="*/ 798 h 1143"/>
                <a:gd name="T28" fmla="*/ 384 w 1143"/>
                <a:gd name="T29" fmla="*/ 956 h 1143"/>
                <a:gd name="T30" fmla="*/ 396 w 1143"/>
                <a:gd name="T31" fmla="*/ 968 h 1143"/>
                <a:gd name="T32" fmla="*/ 571 w 1143"/>
                <a:gd name="T33" fmla="*/ 1143 h 1143"/>
                <a:gd name="T34" fmla="*/ 571 w 1143"/>
                <a:gd name="T35" fmla="*/ 1143 h 1143"/>
                <a:gd name="T36" fmla="*/ 745 w 1143"/>
                <a:gd name="T37" fmla="*/ 969 h 1143"/>
                <a:gd name="T38" fmla="*/ 765 w 1143"/>
                <a:gd name="T39" fmla="*/ 949 h 1143"/>
                <a:gd name="T40" fmla="*/ 764 w 1143"/>
                <a:gd name="T41" fmla="*/ 949 h 1143"/>
                <a:gd name="T42" fmla="*/ 780 w 1143"/>
                <a:gd name="T43" fmla="*/ 867 h 1143"/>
                <a:gd name="T44" fmla="*/ 655 w 1143"/>
                <a:gd name="T45" fmla="*/ 815 h 1143"/>
                <a:gd name="T46" fmla="*/ 814 w 1143"/>
                <a:gd name="T47" fmla="*/ 656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814" y="656"/>
                  </a:moveTo>
                  <a:cubicBezTo>
                    <a:pt x="871" y="697"/>
                    <a:pt x="847" y="730"/>
                    <a:pt x="866" y="780"/>
                  </a:cubicBezTo>
                  <a:cubicBezTo>
                    <a:pt x="877" y="807"/>
                    <a:pt x="907" y="808"/>
                    <a:pt x="969" y="745"/>
                  </a:cubicBezTo>
                  <a:cubicBezTo>
                    <a:pt x="1143" y="572"/>
                    <a:pt x="1143" y="572"/>
                    <a:pt x="1143" y="572"/>
                  </a:cubicBezTo>
                  <a:cubicBezTo>
                    <a:pt x="968" y="397"/>
                    <a:pt x="968" y="397"/>
                    <a:pt x="968" y="397"/>
                  </a:cubicBezTo>
                  <a:cubicBezTo>
                    <a:pt x="905" y="334"/>
                    <a:pt x="905" y="304"/>
                    <a:pt x="932" y="294"/>
                  </a:cubicBezTo>
                  <a:cubicBezTo>
                    <a:pt x="983" y="275"/>
                    <a:pt x="1016" y="299"/>
                    <a:pt x="1057" y="243"/>
                  </a:cubicBezTo>
                  <a:cubicBezTo>
                    <a:pt x="1127" y="146"/>
                    <a:pt x="993" y="12"/>
                    <a:pt x="896" y="83"/>
                  </a:cubicBezTo>
                  <a:cubicBezTo>
                    <a:pt x="840" y="124"/>
                    <a:pt x="864" y="157"/>
                    <a:pt x="845" y="207"/>
                  </a:cubicBezTo>
                  <a:cubicBezTo>
                    <a:pt x="835" y="234"/>
                    <a:pt x="805" y="234"/>
                    <a:pt x="743" y="172"/>
                  </a:cubicBezTo>
                  <a:cubicBezTo>
                    <a:pt x="571" y="0"/>
                    <a:pt x="571" y="0"/>
                    <a:pt x="571" y="0"/>
                  </a:cubicBezTo>
                  <a:cubicBezTo>
                    <a:pt x="0" y="571"/>
                    <a:pt x="0" y="571"/>
                    <a:pt x="0" y="571"/>
                  </a:cubicBezTo>
                  <a:cubicBezTo>
                    <a:pt x="184" y="755"/>
                    <a:pt x="184" y="755"/>
                    <a:pt x="184" y="755"/>
                  </a:cubicBezTo>
                  <a:cubicBezTo>
                    <a:pt x="227" y="798"/>
                    <a:pt x="227" y="798"/>
                    <a:pt x="227" y="798"/>
                  </a:cubicBezTo>
                  <a:cubicBezTo>
                    <a:pt x="384" y="956"/>
                    <a:pt x="384" y="956"/>
                    <a:pt x="384" y="956"/>
                  </a:cubicBezTo>
                  <a:cubicBezTo>
                    <a:pt x="388" y="960"/>
                    <a:pt x="392" y="964"/>
                    <a:pt x="396" y="968"/>
                  </a:cubicBezTo>
                  <a:cubicBezTo>
                    <a:pt x="571" y="1143"/>
                    <a:pt x="571" y="1143"/>
                    <a:pt x="571" y="1143"/>
                  </a:cubicBezTo>
                  <a:cubicBezTo>
                    <a:pt x="571" y="1143"/>
                    <a:pt x="571" y="1143"/>
                    <a:pt x="571" y="1143"/>
                  </a:cubicBezTo>
                  <a:cubicBezTo>
                    <a:pt x="745" y="969"/>
                    <a:pt x="745" y="969"/>
                    <a:pt x="745" y="969"/>
                  </a:cubicBezTo>
                  <a:cubicBezTo>
                    <a:pt x="765" y="949"/>
                    <a:pt x="765" y="949"/>
                    <a:pt x="765" y="949"/>
                  </a:cubicBezTo>
                  <a:cubicBezTo>
                    <a:pt x="764" y="949"/>
                    <a:pt x="764" y="949"/>
                    <a:pt x="764" y="949"/>
                  </a:cubicBezTo>
                  <a:cubicBezTo>
                    <a:pt x="807" y="900"/>
                    <a:pt x="804" y="876"/>
                    <a:pt x="780" y="867"/>
                  </a:cubicBezTo>
                  <a:cubicBezTo>
                    <a:pt x="729" y="848"/>
                    <a:pt x="697" y="872"/>
                    <a:pt x="655" y="815"/>
                  </a:cubicBezTo>
                  <a:cubicBezTo>
                    <a:pt x="584" y="718"/>
                    <a:pt x="717" y="585"/>
                    <a:pt x="814" y="656"/>
                  </a:cubicBezTo>
                  <a:close/>
                </a:path>
              </a:pathLst>
            </a:custGeom>
            <a:solidFill>
              <a:schemeClr val="bg1">
                <a:lumMod val="85000"/>
              </a:schemeClr>
            </a:solidFill>
            <a:ln>
              <a:noFill/>
            </a:ln>
          </p:spPr>
          <p:txBody>
            <a:bodyPr vert="horz" wrap="square" lIns="84406" tIns="42203" rIns="84406" bIns="42203"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75" b="0" i="0" u="none" strike="noStrike" kern="1200" cap="none" spc="0" normalizeH="0" baseline="0" noProof="0">
                <a:ln>
                  <a:noFill/>
                </a:ln>
                <a:solidFill>
                  <a:prstClr val="black"/>
                </a:solidFill>
                <a:effectLst/>
                <a:uLnTx/>
                <a:uFillTx/>
                <a:latin typeface="Arial"/>
                <a:ea typeface="+mn-ea"/>
                <a:cs typeface="+mn-cs"/>
              </a:endParaRPr>
            </a:p>
          </p:txBody>
        </p:sp>
        <p:sp>
          <p:nvSpPr>
            <p:cNvPr id="37" name="Freeform 161"/>
            <p:cNvSpPr>
              <a:spLocks/>
            </p:cNvSpPr>
            <p:nvPr/>
          </p:nvSpPr>
          <p:spPr bwMode="auto">
            <a:xfrm>
              <a:off x="3825082" y="2825749"/>
              <a:ext cx="1150937" cy="1150938"/>
            </a:xfrm>
            <a:custGeom>
              <a:avLst/>
              <a:gdLst>
                <a:gd name="T0" fmla="*/ 655 w 1143"/>
                <a:gd name="T1" fmla="*/ 328 h 1143"/>
                <a:gd name="T2" fmla="*/ 780 w 1143"/>
                <a:gd name="T3" fmla="*/ 276 h 1143"/>
                <a:gd name="T4" fmla="*/ 745 w 1143"/>
                <a:gd name="T5" fmla="*/ 174 h 1143"/>
                <a:gd name="T6" fmla="*/ 571 w 1143"/>
                <a:gd name="T7" fmla="*/ 0 h 1143"/>
                <a:gd name="T8" fmla="*/ 396 w 1143"/>
                <a:gd name="T9" fmla="*/ 175 h 1143"/>
                <a:gd name="T10" fmla="*/ 294 w 1143"/>
                <a:gd name="T11" fmla="*/ 211 h 1143"/>
                <a:gd name="T12" fmla="*/ 243 w 1143"/>
                <a:gd name="T13" fmla="*/ 86 h 1143"/>
                <a:gd name="T14" fmla="*/ 82 w 1143"/>
                <a:gd name="T15" fmla="*/ 247 h 1143"/>
                <a:gd name="T16" fmla="*/ 207 w 1143"/>
                <a:gd name="T17" fmla="*/ 298 h 1143"/>
                <a:gd name="T18" fmla="*/ 171 w 1143"/>
                <a:gd name="T19" fmla="*/ 400 h 1143"/>
                <a:gd name="T20" fmla="*/ 0 w 1143"/>
                <a:gd name="T21" fmla="*/ 572 h 1143"/>
                <a:gd name="T22" fmla="*/ 571 w 1143"/>
                <a:gd name="T23" fmla="*/ 1143 h 1143"/>
                <a:gd name="T24" fmla="*/ 755 w 1143"/>
                <a:gd name="T25" fmla="*/ 959 h 1143"/>
                <a:gd name="T26" fmla="*/ 798 w 1143"/>
                <a:gd name="T27" fmla="*/ 916 h 1143"/>
                <a:gd name="T28" fmla="*/ 955 w 1143"/>
                <a:gd name="T29" fmla="*/ 759 h 1143"/>
                <a:gd name="T30" fmla="*/ 968 w 1143"/>
                <a:gd name="T31" fmla="*/ 747 h 1143"/>
                <a:gd name="T32" fmla="*/ 1143 w 1143"/>
                <a:gd name="T33" fmla="*/ 572 h 1143"/>
                <a:gd name="T34" fmla="*/ 1143 w 1143"/>
                <a:gd name="T35" fmla="*/ 572 h 1143"/>
                <a:gd name="T36" fmla="*/ 969 w 1143"/>
                <a:gd name="T37" fmla="*/ 398 h 1143"/>
                <a:gd name="T38" fmla="*/ 949 w 1143"/>
                <a:gd name="T39" fmla="*/ 378 h 1143"/>
                <a:gd name="T40" fmla="*/ 948 w 1143"/>
                <a:gd name="T41" fmla="*/ 379 h 1143"/>
                <a:gd name="T42" fmla="*/ 867 w 1143"/>
                <a:gd name="T43" fmla="*/ 363 h 1143"/>
                <a:gd name="T44" fmla="*/ 815 w 1143"/>
                <a:gd name="T45" fmla="*/ 488 h 1143"/>
                <a:gd name="T46" fmla="*/ 655 w 1143"/>
                <a:gd name="T47" fmla="*/ 328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655" y="328"/>
                  </a:moveTo>
                  <a:cubicBezTo>
                    <a:pt x="697" y="272"/>
                    <a:pt x="730" y="296"/>
                    <a:pt x="780" y="276"/>
                  </a:cubicBezTo>
                  <a:cubicBezTo>
                    <a:pt x="807" y="266"/>
                    <a:pt x="807" y="236"/>
                    <a:pt x="745" y="174"/>
                  </a:cubicBezTo>
                  <a:cubicBezTo>
                    <a:pt x="571" y="0"/>
                    <a:pt x="571" y="0"/>
                    <a:pt x="571" y="0"/>
                  </a:cubicBezTo>
                  <a:cubicBezTo>
                    <a:pt x="396" y="175"/>
                    <a:pt x="396" y="175"/>
                    <a:pt x="396" y="175"/>
                  </a:cubicBezTo>
                  <a:cubicBezTo>
                    <a:pt x="334" y="238"/>
                    <a:pt x="304" y="237"/>
                    <a:pt x="294" y="211"/>
                  </a:cubicBezTo>
                  <a:cubicBezTo>
                    <a:pt x="275" y="160"/>
                    <a:pt x="299" y="127"/>
                    <a:pt x="243" y="86"/>
                  </a:cubicBezTo>
                  <a:cubicBezTo>
                    <a:pt x="146" y="16"/>
                    <a:pt x="12" y="150"/>
                    <a:pt x="82" y="247"/>
                  </a:cubicBezTo>
                  <a:cubicBezTo>
                    <a:pt x="123" y="303"/>
                    <a:pt x="156" y="279"/>
                    <a:pt x="207" y="298"/>
                  </a:cubicBezTo>
                  <a:cubicBezTo>
                    <a:pt x="234" y="308"/>
                    <a:pt x="234" y="338"/>
                    <a:pt x="171" y="400"/>
                  </a:cubicBezTo>
                  <a:cubicBezTo>
                    <a:pt x="0" y="572"/>
                    <a:pt x="0" y="572"/>
                    <a:pt x="0" y="572"/>
                  </a:cubicBezTo>
                  <a:cubicBezTo>
                    <a:pt x="571" y="1143"/>
                    <a:pt x="571" y="1143"/>
                    <a:pt x="571" y="1143"/>
                  </a:cubicBezTo>
                  <a:cubicBezTo>
                    <a:pt x="755" y="959"/>
                    <a:pt x="755" y="959"/>
                    <a:pt x="755" y="959"/>
                  </a:cubicBezTo>
                  <a:cubicBezTo>
                    <a:pt x="798" y="916"/>
                    <a:pt x="798" y="916"/>
                    <a:pt x="798" y="916"/>
                  </a:cubicBezTo>
                  <a:cubicBezTo>
                    <a:pt x="955" y="759"/>
                    <a:pt x="955" y="759"/>
                    <a:pt x="955" y="759"/>
                  </a:cubicBezTo>
                  <a:cubicBezTo>
                    <a:pt x="959" y="755"/>
                    <a:pt x="964" y="751"/>
                    <a:pt x="968" y="747"/>
                  </a:cubicBezTo>
                  <a:cubicBezTo>
                    <a:pt x="1143" y="572"/>
                    <a:pt x="1143" y="572"/>
                    <a:pt x="1143" y="572"/>
                  </a:cubicBezTo>
                  <a:cubicBezTo>
                    <a:pt x="1143" y="572"/>
                    <a:pt x="1143" y="572"/>
                    <a:pt x="1143" y="572"/>
                  </a:cubicBezTo>
                  <a:cubicBezTo>
                    <a:pt x="969" y="398"/>
                    <a:pt x="969" y="398"/>
                    <a:pt x="969" y="398"/>
                  </a:cubicBezTo>
                  <a:cubicBezTo>
                    <a:pt x="949" y="378"/>
                    <a:pt x="949" y="378"/>
                    <a:pt x="949" y="378"/>
                  </a:cubicBezTo>
                  <a:cubicBezTo>
                    <a:pt x="948" y="379"/>
                    <a:pt x="948" y="379"/>
                    <a:pt x="948" y="379"/>
                  </a:cubicBezTo>
                  <a:cubicBezTo>
                    <a:pt x="900" y="336"/>
                    <a:pt x="876" y="339"/>
                    <a:pt x="867" y="363"/>
                  </a:cubicBezTo>
                  <a:cubicBezTo>
                    <a:pt x="847" y="413"/>
                    <a:pt x="871" y="446"/>
                    <a:pt x="815" y="488"/>
                  </a:cubicBezTo>
                  <a:cubicBezTo>
                    <a:pt x="718" y="559"/>
                    <a:pt x="584" y="425"/>
                    <a:pt x="655" y="328"/>
                  </a:cubicBezTo>
                  <a:close/>
                </a:path>
              </a:pathLst>
            </a:custGeom>
            <a:solidFill>
              <a:schemeClr val="bg2">
                <a:lumMod val="40000"/>
                <a:lumOff val="60000"/>
              </a:schemeClr>
            </a:solidFill>
            <a:ln>
              <a:noFill/>
            </a:ln>
          </p:spPr>
          <p:txBody>
            <a:bodyPr vert="horz" wrap="square" lIns="84406" tIns="42203" rIns="84406" bIns="42203"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75" b="0" i="0" u="none" strike="noStrike" kern="1200" cap="none" spc="0" normalizeH="0" baseline="0" noProof="0">
                <a:ln>
                  <a:noFill/>
                </a:ln>
                <a:solidFill>
                  <a:prstClr val="black"/>
                </a:solidFill>
                <a:effectLst/>
                <a:uLnTx/>
                <a:uFillTx/>
                <a:latin typeface="Arial"/>
                <a:ea typeface="+mn-ea"/>
                <a:cs typeface="+mn-cs"/>
              </a:endParaRPr>
            </a:p>
          </p:txBody>
        </p:sp>
      </p:grpSp>
      <p:sp>
        <p:nvSpPr>
          <p:cNvPr id="3" name="TextBox 2"/>
          <p:cNvSpPr txBox="1"/>
          <p:nvPr/>
        </p:nvSpPr>
        <p:spPr>
          <a:xfrm rot="18894124">
            <a:off x="453508" y="1568327"/>
            <a:ext cx="1281367" cy="318924"/>
          </a:xfrm>
          <a:prstGeom prst="rect">
            <a:avLst/>
          </a:prstGeom>
          <a:noFill/>
        </p:spPr>
        <p:txBody>
          <a:bodyPr wrap="none" lIns="36000" tIns="36000" rIns="36000" bIns="36000" rtlCol="0" anchor="ctr">
            <a:spAutoFit/>
          </a:bodyPr>
          <a:lstStyle/>
          <a:p>
            <a:pPr>
              <a:spcBef>
                <a:spcPts val="1600"/>
              </a:spcBef>
              <a:buClr>
                <a:schemeClr val="bg2"/>
              </a:buClr>
              <a:buSzPct val="90000"/>
            </a:pPr>
            <a:r>
              <a:rPr lang="en-US" sz="1600" b="1" dirty="0" smtClean="0">
                <a:solidFill>
                  <a:schemeClr val="tx1"/>
                </a:solidFill>
                <a:latin typeface="Arial"/>
              </a:rPr>
              <a:t>VISION 2020</a:t>
            </a:r>
          </a:p>
        </p:txBody>
      </p:sp>
    </p:spTree>
    <p:extLst>
      <p:ext uri="{BB962C8B-B14F-4D97-AF65-F5344CB8AC3E}">
        <p14:creationId xmlns:p14="http://schemas.microsoft.com/office/powerpoint/2010/main" val="4291495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176085" y="6034783"/>
            <a:ext cx="3868881" cy="205621"/>
          </a:xfrm>
          <a:prstGeom prst="rect">
            <a:avLst/>
          </a:prstGeom>
          <a:noFill/>
        </p:spPr>
        <p:txBody>
          <a:bodyPr wrap="square" lIns="33236" tIns="33236" rIns="33236" bIns="33236" rtlCol="0" anchor="ctr">
            <a:spAutoFit/>
          </a:bodyPr>
          <a:lstStyle/>
          <a:p>
            <a:pPr>
              <a:spcBef>
                <a:spcPts val="1477"/>
              </a:spcBef>
              <a:buClr>
                <a:schemeClr val="bg2"/>
              </a:buClr>
              <a:buSzPct val="90000"/>
            </a:pPr>
            <a:endParaRPr lang="en-US" sz="900" i="1" dirty="0">
              <a:latin typeface="Arial"/>
            </a:endParaRPr>
          </a:p>
        </p:txBody>
      </p:sp>
      <p:sp>
        <p:nvSpPr>
          <p:cNvPr id="22" name="Title 2"/>
          <p:cNvSpPr>
            <a:spLocks noGrp="1"/>
          </p:cNvSpPr>
          <p:nvPr>
            <p:ph type="title"/>
          </p:nvPr>
        </p:nvSpPr>
        <p:spPr>
          <a:xfrm>
            <a:off x="371475" y="240917"/>
            <a:ext cx="8424380" cy="276999"/>
          </a:xfrm>
        </p:spPr>
        <p:txBody>
          <a:bodyPr/>
          <a:lstStyle/>
          <a:p>
            <a:r>
              <a:rPr lang="en-US" sz="1800" b="1" dirty="0"/>
              <a:t>BRD </a:t>
            </a:r>
            <a:r>
              <a:rPr lang="en-US" sz="1800" b="1" dirty="0" smtClean="0"/>
              <a:t>Transformation program</a:t>
            </a:r>
            <a:endParaRPr lang="en-GB" sz="1800" b="1" dirty="0"/>
          </a:p>
        </p:txBody>
      </p:sp>
      <p:sp>
        <p:nvSpPr>
          <p:cNvPr id="52" name="Rounded Rectangle 51"/>
          <p:cNvSpPr/>
          <p:nvPr/>
        </p:nvSpPr>
        <p:spPr>
          <a:xfrm>
            <a:off x="371475" y="1857375"/>
            <a:ext cx="3590925" cy="3333750"/>
          </a:xfrm>
          <a:prstGeom prst="roundRect">
            <a:avLst>
              <a:gd name="adj" fmla="val 0"/>
            </a:avLst>
          </a:prstGeom>
          <a:solidFill>
            <a:srgbClr val="EAEAEE"/>
          </a:solidFill>
          <a:ln w="15875" cap="flat" cmpd="sng" algn="ctr">
            <a:solidFill>
              <a:srgbClr val="FFFFFF"/>
            </a:solidFill>
            <a:prstDash val="solid"/>
          </a:ln>
          <a:effectLst/>
        </p:spPr>
        <p:txBody>
          <a:bodyPr lIns="72000" tIns="72000" rIns="72000" bIns="72000" rtlCol="0" anchor="t" anchorCtr="0">
            <a:noAutofit/>
          </a:bodyPr>
          <a:lstStyle/>
          <a:p>
            <a:pPr marL="0" marR="0" lvl="0" indent="0" defTabSz="914400" eaLnBrk="1" fontAlgn="base" latinLnBrk="0" hangingPunct="1">
              <a:lnSpc>
                <a:spcPct val="90000"/>
              </a:lnSpc>
              <a:spcBef>
                <a:spcPts val="400"/>
              </a:spcBef>
              <a:spcAft>
                <a:spcPct val="0"/>
              </a:spcAft>
              <a:buClrTx/>
              <a:buSzTx/>
              <a:buFontTx/>
              <a:buNone/>
              <a:tabLst/>
              <a:defRPr/>
            </a:pPr>
            <a:endParaRPr kumimoji="0" lang="ro-RO" sz="15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53" name="Rectangle 52"/>
          <p:cNvSpPr>
            <a:spLocks/>
          </p:cNvSpPr>
          <p:nvPr/>
        </p:nvSpPr>
        <p:spPr>
          <a:xfrm>
            <a:off x="793704" y="3066036"/>
            <a:ext cx="3019425" cy="1354217"/>
          </a:xfrm>
          <a:prstGeom prst="rect">
            <a:avLst/>
          </a:prstGeom>
          <a:noFill/>
          <a:ln w="9525" cap="flat" cmpd="sng" algn="ctr">
            <a:noFill/>
            <a:prstDash val="solid"/>
          </a:ln>
          <a:effectLst/>
        </p:spPr>
        <p:txBody>
          <a:bodyPr wrap="square" lIns="0" tIns="0" rIns="0" bIns="0" rtlCol="0" anchor="t" anchorCtr="0">
            <a:spAutoFit/>
          </a:bodyPr>
          <a:lstStyle/>
          <a:p>
            <a:pPr marL="0" lvl="1" fontAlgn="base">
              <a:spcAft>
                <a:spcPct val="0"/>
              </a:spcAft>
              <a:buSzPct val="100000"/>
            </a:pPr>
            <a:r>
              <a:rPr lang="en-US" sz="2000" b="1" kern="0" dirty="0">
                <a:solidFill>
                  <a:srgbClr val="C40021"/>
                </a:solidFill>
                <a:cs typeface="Arial Narrow" pitchFamily="34" charset="0"/>
              </a:rPr>
              <a:t>Accelerate</a:t>
            </a:r>
            <a:r>
              <a:rPr lang="en-US" sz="2000" b="1" kern="0" dirty="0">
                <a:solidFill>
                  <a:srgbClr val="6E6E87"/>
                </a:solidFill>
                <a:cs typeface="Arial Narrow" pitchFamily="34" charset="0"/>
              </a:rPr>
              <a:t> </a:t>
            </a:r>
            <a:r>
              <a:rPr lang="en-US" sz="1600" kern="0" dirty="0" smtClean="0">
                <a:solidFill>
                  <a:srgbClr val="6E6E87"/>
                </a:solidFill>
                <a:cs typeface="Arial Narrow" pitchFamily="34" charset="0"/>
              </a:rPr>
              <a:t>the </a:t>
            </a:r>
            <a:r>
              <a:rPr lang="en-US" sz="1600" kern="0" dirty="0">
                <a:solidFill>
                  <a:srgbClr val="6E6E87"/>
                </a:solidFill>
                <a:cs typeface="Arial Narrow" pitchFamily="34" charset="0"/>
              </a:rPr>
              <a:t>transformation of the </a:t>
            </a:r>
            <a:r>
              <a:rPr lang="en-US" sz="1600" kern="0" dirty="0" smtClean="0">
                <a:solidFill>
                  <a:srgbClr val="6E6E87"/>
                </a:solidFill>
                <a:cs typeface="Arial Narrow" pitchFamily="34" charset="0"/>
              </a:rPr>
              <a:t>business model</a:t>
            </a:r>
          </a:p>
          <a:p>
            <a:pPr marL="0" lvl="1" fontAlgn="base">
              <a:spcAft>
                <a:spcPct val="0"/>
              </a:spcAft>
              <a:buSzPct val="100000"/>
            </a:pPr>
            <a:endParaRPr lang="en-US" sz="1600" kern="0" dirty="0" smtClean="0">
              <a:solidFill>
                <a:srgbClr val="6E6E87"/>
              </a:solidFill>
              <a:cs typeface="Arial Narrow" pitchFamily="34" charset="0"/>
            </a:endParaRPr>
          </a:p>
          <a:p>
            <a:pPr marL="0" lvl="1" fontAlgn="base">
              <a:spcAft>
                <a:spcPct val="0"/>
              </a:spcAft>
              <a:buSzPct val="100000"/>
            </a:pPr>
            <a:r>
              <a:rPr lang="en-US" sz="2000" b="1" kern="0" dirty="0">
                <a:solidFill>
                  <a:srgbClr val="C40021"/>
                </a:solidFill>
                <a:cs typeface="Arial Narrow" pitchFamily="34" charset="0"/>
              </a:rPr>
              <a:t>Enable</a:t>
            </a:r>
            <a:r>
              <a:rPr lang="en-US" sz="1600" b="1" kern="0" dirty="0" smtClean="0">
                <a:solidFill>
                  <a:srgbClr val="6E6E87"/>
                </a:solidFill>
                <a:cs typeface="Arial Narrow" pitchFamily="34" charset="0"/>
              </a:rPr>
              <a:t> </a:t>
            </a:r>
            <a:r>
              <a:rPr lang="en-US" sz="1600" kern="0" dirty="0" smtClean="0">
                <a:solidFill>
                  <a:srgbClr val="6E6E87"/>
                </a:solidFill>
                <a:cs typeface="Arial Narrow" pitchFamily="34" charset="0"/>
              </a:rPr>
              <a:t>the bank to reach its 2020 objectives</a:t>
            </a:r>
            <a:endParaRPr lang="en-US" sz="2000" kern="0" dirty="0">
              <a:solidFill>
                <a:srgbClr val="C40021"/>
              </a:solidFill>
              <a:cs typeface="Arial Narrow" pitchFamily="34" charset="0"/>
            </a:endParaRPr>
          </a:p>
        </p:txBody>
      </p:sp>
      <p:grpSp>
        <p:nvGrpSpPr>
          <p:cNvPr id="54" name="Group 53">
            <a:extLst>
              <a:ext uri="{FF2B5EF4-FFF2-40B4-BE49-F238E27FC236}">
                <a16:creationId xmlns:a16="http://schemas.microsoft.com/office/drawing/2014/main" id="{DD04424A-582B-4DF4-8BE3-1704CB89B00C}"/>
              </a:ext>
            </a:extLst>
          </p:cNvPr>
          <p:cNvGrpSpPr/>
          <p:nvPr/>
        </p:nvGrpSpPr>
        <p:grpSpPr>
          <a:xfrm>
            <a:off x="4347127" y="1819275"/>
            <a:ext cx="4330148" cy="3238500"/>
            <a:chOff x="4366177" y="2476929"/>
            <a:chExt cx="4330148" cy="2647521"/>
          </a:xfrm>
        </p:grpSpPr>
        <p:sp>
          <p:nvSpPr>
            <p:cNvPr id="55" name="Rounded Rectangle 54"/>
            <p:cNvSpPr>
              <a:spLocks/>
            </p:cNvSpPr>
            <p:nvPr/>
          </p:nvSpPr>
          <p:spPr>
            <a:xfrm>
              <a:off x="4366177" y="4097029"/>
              <a:ext cx="1020736" cy="1027421"/>
            </a:xfrm>
            <a:prstGeom prst="roundRect">
              <a:avLst>
                <a:gd name="adj" fmla="val 0"/>
              </a:avLst>
            </a:prstGeom>
            <a:solidFill>
              <a:srgbClr val="6E6E87"/>
            </a:solidFill>
            <a:ln w="9525" cap="flat" cmpd="sng" algn="ctr">
              <a:noFill/>
              <a:prstDash val="solid"/>
            </a:ln>
            <a:effectLst/>
          </p:spPr>
          <p:txBody>
            <a:bodyPr lIns="0" tIns="72000" rIns="0" bIns="72000" rtlCol="0" anchor="ctr" anchorCtr="1">
              <a:noAutofit/>
            </a:bodyPr>
            <a:lstStyle/>
            <a:p>
              <a:pPr marL="0" marR="0" lvl="0" indent="0" algn="ctr" defTabSz="914400" eaLnBrk="1" fontAlgn="base" latinLnBrk="0" hangingPunct="1">
                <a:lnSpc>
                  <a:spcPct val="90000"/>
                </a:lnSpc>
                <a:spcBef>
                  <a:spcPts val="400"/>
                </a:spcBef>
                <a:spcAft>
                  <a:spcPct val="0"/>
                </a:spcAft>
                <a:buClrTx/>
                <a:buSzTx/>
                <a:buFontTx/>
                <a:buNone/>
                <a:tabLst/>
                <a:defRPr/>
              </a:pPr>
              <a:r>
                <a:rPr kumimoji="0" lang="en-US" sz="1300" b="1" i="0" u="none" strike="noStrike" kern="0" cap="none" spc="0" normalizeH="0" baseline="0" noProof="0" dirty="0" smtClean="0">
                  <a:ln>
                    <a:noFill/>
                  </a:ln>
                  <a:solidFill>
                    <a:srgbClr val="FFFFFF"/>
                  </a:solidFill>
                  <a:effectLst/>
                  <a:uLnTx/>
                  <a:uFillTx/>
                  <a:latin typeface="Arial"/>
                  <a:ea typeface="+mn-ea"/>
                  <a:cs typeface="+mn-cs"/>
                </a:rPr>
                <a:t>Retail</a:t>
              </a:r>
            </a:p>
          </p:txBody>
        </p:sp>
        <p:sp>
          <p:nvSpPr>
            <p:cNvPr id="56" name="Rounded Rectangle 55"/>
            <p:cNvSpPr>
              <a:spLocks/>
            </p:cNvSpPr>
            <p:nvPr/>
          </p:nvSpPr>
          <p:spPr>
            <a:xfrm>
              <a:off x="5469314" y="4097029"/>
              <a:ext cx="1020736" cy="1027421"/>
            </a:xfrm>
            <a:prstGeom prst="roundRect">
              <a:avLst>
                <a:gd name="adj" fmla="val 0"/>
              </a:avLst>
            </a:prstGeom>
            <a:solidFill>
              <a:srgbClr val="6E6E87">
                <a:lumMod val="40000"/>
                <a:lumOff val="60000"/>
              </a:srgbClr>
            </a:solidFill>
            <a:ln w="9525" cap="flat" cmpd="sng" algn="ctr">
              <a:noFill/>
              <a:prstDash val="solid"/>
            </a:ln>
            <a:effectLst/>
          </p:spPr>
          <p:txBody>
            <a:bodyPr lIns="0" tIns="72000" rIns="0" bIns="72000" rtlCol="0" anchor="ctr" anchorCtr="1">
              <a:noAutofit/>
            </a:bodyPr>
            <a:lstStyle/>
            <a:p>
              <a:pPr marL="0" marR="0" lvl="0" indent="0" algn="ctr" defTabSz="914400" eaLnBrk="1" fontAlgn="base" latinLnBrk="0" hangingPunct="1">
                <a:lnSpc>
                  <a:spcPct val="90000"/>
                </a:lnSpc>
                <a:spcBef>
                  <a:spcPts val="400"/>
                </a:spcBef>
                <a:spcAft>
                  <a:spcPct val="0"/>
                </a:spcAft>
                <a:buClrTx/>
                <a:buSzTx/>
                <a:buFontTx/>
                <a:buNone/>
                <a:tabLst/>
                <a:defRPr/>
              </a:pPr>
              <a:r>
                <a:rPr kumimoji="0" lang="en-US" sz="1300" b="1" i="0" u="none" strike="noStrike" kern="0" cap="none" spc="0" normalizeH="0" baseline="0" noProof="0" dirty="0" smtClean="0">
                  <a:ln>
                    <a:noFill/>
                  </a:ln>
                  <a:solidFill>
                    <a:srgbClr val="FFFFFF"/>
                  </a:solidFill>
                  <a:effectLst/>
                  <a:uLnTx/>
                  <a:uFillTx/>
                  <a:latin typeface="Arial"/>
                  <a:ea typeface="+mn-ea"/>
                  <a:cs typeface="+mn-cs"/>
                </a:rPr>
                <a:t>Corporate</a:t>
              </a:r>
            </a:p>
          </p:txBody>
        </p:sp>
        <p:sp>
          <p:nvSpPr>
            <p:cNvPr id="57" name="Rounded Rectangle 56"/>
            <p:cNvSpPr>
              <a:spLocks/>
            </p:cNvSpPr>
            <p:nvPr/>
          </p:nvSpPr>
          <p:spPr>
            <a:xfrm>
              <a:off x="6572451" y="4097029"/>
              <a:ext cx="1020736" cy="1027421"/>
            </a:xfrm>
            <a:prstGeom prst="roundRect">
              <a:avLst>
                <a:gd name="adj" fmla="val 0"/>
              </a:avLst>
            </a:prstGeom>
            <a:solidFill>
              <a:srgbClr val="7F7F7F"/>
            </a:solidFill>
            <a:ln w="9525" cap="flat" cmpd="sng" algn="ctr">
              <a:noFill/>
              <a:prstDash val="solid"/>
            </a:ln>
            <a:effectLst/>
          </p:spPr>
          <p:txBody>
            <a:bodyPr lIns="0" tIns="72000" rIns="0" bIns="72000" rtlCol="0" anchor="ctr" anchorCtr="1">
              <a:noAutofit/>
            </a:bodyPr>
            <a:lstStyle/>
            <a:p>
              <a:pPr marL="0" marR="0" lvl="0" indent="0" algn="ctr" defTabSz="914400" eaLnBrk="1" fontAlgn="base" latinLnBrk="0" hangingPunct="1">
                <a:lnSpc>
                  <a:spcPct val="90000"/>
                </a:lnSpc>
                <a:spcBef>
                  <a:spcPts val="400"/>
                </a:spcBef>
                <a:spcAft>
                  <a:spcPct val="0"/>
                </a:spcAft>
                <a:buClrTx/>
                <a:buSzTx/>
                <a:buFontTx/>
                <a:buNone/>
                <a:tabLst/>
                <a:defRPr/>
              </a:pPr>
              <a:r>
                <a:rPr kumimoji="0" lang="en-US" sz="1300" b="1" i="0" u="none" strike="noStrike" kern="0" cap="none" spc="0" normalizeH="0" baseline="0" noProof="0" dirty="0" smtClean="0">
                  <a:ln>
                    <a:noFill/>
                  </a:ln>
                  <a:solidFill>
                    <a:srgbClr val="FFFFFF"/>
                  </a:solidFill>
                  <a:effectLst/>
                  <a:uLnTx/>
                  <a:uFillTx/>
                  <a:latin typeface="Arial"/>
                  <a:ea typeface="+mn-ea"/>
                  <a:cs typeface="+mn-cs"/>
                </a:rPr>
                <a:t>Operations</a:t>
              </a:r>
            </a:p>
          </p:txBody>
        </p:sp>
        <p:sp>
          <p:nvSpPr>
            <p:cNvPr id="58" name="Rounded Rectangle 57"/>
            <p:cNvSpPr>
              <a:spLocks/>
            </p:cNvSpPr>
            <p:nvPr/>
          </p:nvSpPr>
          <p:spPr>
            <a:xfrm>
              <a:off x="7675589" y="4097029"/>
              <a:ext cx="1020736" cy="1027421"/>
            </a:xfrm>
            <a:prstGeom prst="roundRect">
              <a:avLst>
                <a:gd name="adj" fmla="val 0"/>
              </a:avLst>
            </a:prstGeom>
            <a:solidFill>
              <a:srgbClr val="6E6E87">
                <a:lumMod val="20000"/>
                <a:lumOff val="80000"/>
              </a:srgbClr>
            </a:solidFill>
            <a:ln w="9525" cap="flat" cmpd="sng" algn="ctr">
              <a:noFill/>
              <a:prstDash val="solid"/>
            </a:ln>
            <a:effectLst/>
          </p:spPr>
          <p:txBody>
            <a:bodyPr lIns="0" tIns="72000" rIns="0" bIns="72000" rtlCol="0" anchor="ctr" anchorCtr="1">
              <a:noAutofit/>
            </a:bodyPr>
            <a:lstStyle/>
            <a:p>
              <a:pPr marL="0" marR="0" lvl="0" indent="0" algn="ctr" defTabSz="914400" eaLnBrk="1" fontAlgn="base" latinLnBrk="0" hangingPunct="1">
                <a:lnSpc>
                  <a:spcPct val="90000"/>
                </a:lnSpc>
                <a:spcBef>
                  <a:spcPts val="400"/>
                </a:spcBef>
                <a:spcAft>
                  <a:spcPct val="0"/>
                </a:spcAft>
                <a:buClrTx/>
                <a:buSzTx/>
                <a:buFontTx/>
                <a:buNone/>
                <a:tabLst/>
                <a:defRPr/>
              </a:pPr>
              <a:r>
                <a:rPr kumimoji="0" lang="en-US" sz="1300" b="1" i="0" u="none" strike="noStrike" kern="0" cap="none" spc="0" normalizeH="0" baseline="0" noProof="0" dirty="0" smtClean="0">
                  <a:ln>
                    <a:noFill/>
                  </a:ln>
                  <a:solidFill>
                    <a:srgbClr val="6E6E87"/>
                  </a:solidFill>
                  <a:effectLst/>
                  <a:uLnTx/>
                  <a:uFillTx/>
                  <a:latin typeface="Arial"/>
                  <a:ea typeface="+mn-ea"/>
                  <a:cs typeface="+mn-cs"/>
                </a:rPr>
                <a:t>IS &amp; </a:t>
              </a:r>
              <a:br>
                <a:rPr kumimoji="0" lang="en-US" sz="1300" b="1" i="0" u="none" strike="noStrike" kern="0" cap="none" spc="0" normalizeH="0" baseline="0" noProof="0" dirty="0" smtClean="0">
                  <a:ln>
                    <a:noFill/>
                  </a:ln>
                  <a:solidFill>
                    <a:srgbClr val="6E6E87"/>
                  </a:solidFill>
                  <a:effectLst/>
                  <a:uLnTx/>
                  <a:uFillTx/>
                  <a:latin typeface="Arial"/>
                  <a:ea typeface="+mn-ea"/>
                  <a:cs typeface="+mn-cs"/>
                </a:rPr>
              </a:br>
              <a:r>
                <a:rPr kumimoji="0" lang="en-US" sz="1300" b="1" i="0" u="none" strike="noStrike" kern="0" cap="none" spc="0" normalizeH="0" baseline="0" noProof="0" dirty="0" smtClean="0">
                  <a:ln>
                    <a:noFill/>
                  </a:ln>
                  <a:solidFill>
                    <a:srgbClr val="6E6E87"/>
                  </a:solidFill>
                  <a:effectLst/>
                  <a:uLnTx/>
                  <a:uFillTx/>
                  <a:latin typeface="Arial"/>
                  <a:ea typeface="+mn-ea"/>
                  <a:cs typeface="+mn-cs"/>
                </a:rPr>
                <a:t>Projects</a:t>
              </a:r>
            </a:p>
          </p:txBody>
        </p:sp>
        <p:sp>
          <p:nvSpPr>
            <p:cNvPr id="59" name="Rounded Rectangle 58"/>
            <p:cNvSpPr/>
            <p:nvPr/>
          </p:nvSpPr>
          <p:spPr>
            <a:xfrm>
              <a:off x="4366177" y="3412081"/>
              <a:ext cx="4330148" cy="606640"/>
            </a:xfrm>
            <a:prstGeom prst="roundRect">
              <a:avLst>
                <a:gd name="adj" fmla="val 0"/>
              </a:avLst>
            </a:prstGeom>
            <a:solidFill>
              <a:srgbClr val="C8AAC3"/>
            </a:solidFill>
            <a:ln w="9525" cap="flat" cmpd="sng" algn="ctr">
              <a:solidFill>
                <a:srgbClr val="C8AAC3"/>
              </a:solidFill>
              <a:prstDash val="solid"/>
            </a:ln>
            <a:effectLst/>
          </p:spPr>
          <p:txBody>
            <a:bodyPr lIns="72000" tIns="72000" rIns="72000" bIns="72000" rtlCol="0" anchor="ctr" anchorCtr="1">
              <a:noAutofit/>
            </a:bodyPr>
            <a:lstStyle/>
            <a:p>
              <a:pPr marL="0" marR="0" lvl="0" indent="0" algn="ctr" defTabSz="914400" eaLnBrk="1" fontAlgn="base" latinLnBrk="0" hangingPunct="1">
                <a:lnSpc>
                  <a:spcPct val="90000"/>
                </a:lnSpc>
                <a:spcBef>
                  <a:spcPts val="400"/>
                </a:spcBef>
                <a:spcAft>
                  <a:spcPct val="0"/>
                </a:spcAft>
                <a:buClrTx/>
                <a:buSzTx/>
                <a:buFontTx/>
                <a:buNone/>
                <a:tabLst/>
                <a:defRPr/>
              </a:pPr>
              <a:r>
                <a:rPr kumimoji="0" lang="en-US" sz="1300" b="1" i="0" u="none" strike="noStrike" kern="0" cap="none" spc="0" normalizeH="0" baseline="0" noProof="0" dirty="0" smtClean="0">
                  <a:ln>
                    <a:noFill/>
                  </a:ln>
                  <a:solidFill>
                    <a:srgbClr val="FFFFFF"/>
                  </a:solidFill>
                  <a:effectLst/>
                  <a:uLnTx/>
                  <a:uFillTx/>
                  <a:latin typeface="Arial"/>
                  <a:ea typeface="+mn-ea"/>
                  <a:cs typeface="+mn-cs"/>
                </a:rPr>
                <a:t>Transformation Program structured around four pillars</a:t>
              </a:r>
            </a:p>
          </p:txBody>
        </p:sp>
        <p:sp>
          <p:nvSpPr>
            <p:cNvPr id="60" name="AutoShape 4"/>
            <p:cNvSpPr>
              <a:spLocks noChangeArrowheads="1"/>
            </p:cNvSpPr>
            <p:nvPr/>
          </p:nvSpPr>
          <p:spPr bwMode="auto">
            <a:xfrm rot="16200000">
              <a:off x="6110455" y="782425"/>
              <a:ext cx="796874" cy="4185881"/>
            </a:xfrm>
            <a:prstGeom prst="chevron">
              <a:avLst>
                <a:gd name="adj" fmla="val 88785"/>
              </a:avLst>
            </a:prstGeom>
            <a:solidFill>
              <a:srgbClr val="C40021"/>
            </a:solidFill>
            <a:ln w="28575">
              <a:solidFill>
                <a:srgbClr val="C40021"/>
              </a:solidFill>
              <a:miter lim="800000"/>
              <a:headEnd/>
              <a:tailEnd/>
            </a:ln>
            <a:effectLst/>
          </p:spPr>
          <p:txBody>
            <a:bodyPr wrap="none" lIns="0" tIns="0" rIns="0" bIns="0" anchor="ctr"/>
            <a:lstStyle/>
            <a:p>
              <a:pPr marL="0" marR="0" lvl="0" indent="0" defTabSz="914400" eaLnBrk="1" fontAlgn="base" latinLnBrk="0" hangingPunct="1">
                <a:lnSpc>
                  <a:spcPct val="90000"/>
                </a:lnSpc>
                <a:spcBef>
                  <a:spcPct val="0"/>
                </a:spcBef>
                <a:spcAft>
                  <a:spcPct val="0"/>
                </a:spcAft>
                <a:buClrTx/>
                <a:buSzTx/>
                <a:buFontTx/>
                <a:buNone/>
                <a:tabLst/>
                <a:defRPr/>
              </a:pPr>
              <a:endParaRPr kumimoji="0" lang="en-US" sz="1300" b="1" i="0" u="none" strike="noStrike" kern="0" cap="none" spc="0" normalizeH="0" baseline="0" noProof="0" dirty="0" smtClean="0">
                <a:ln>
                  <a:noFill/>
                </a:ln>
                <a:solidFill>
                  <a:srgbClr val="000000"/>
                </a:solidFill>
                <a:effectLst/>
                <a:uLnTx/>
                <a:uFillTx/>
                <a:cs typeface="Arial" pitchFamily="34" charset="0"/>
              </a:endParaRPr>
            </a:p>
          </p:txBody>
        </p:sp>
        <p:sp>
          <p:nvSpPr>
            <p:cNvPr id="61" name="TextBox 60"/>
            <p:cNvSpPr txBox="1"/>
            <p:nvPr/>
          </p:nvSpPr>
          <p:spPr>
            <a:xfrm>
              <a:off x="5606038" y="2921389"/>
              <a:ext cx="1805709" cy="317031"/>
            </a:xfrm>
            <a:prstGeom prst="rect">
              <a:avLst/>
            </a:prstGeom>
            <a:noFill/>
            <a:ln w="9525">
              <a:noFill/>
            </a:ln>
          </p:spPr>
          <p:txBody>
            <a:bodyPr vert="horz" wrap="square" lIns="0" tIns="0" rIns="0" bIns="0" rtlCol="0" anchor="ctr">
              <a:spAutoFit/>
            </a:bodyPr>
            <a:lstStyle/>
            <a:p>
              <a:pPr marL="0" marR="0" lvl="0" indent="0" algn="ctr" defTabSz="914400" eaLnBrk="1" fontAlgn="base" latinLnBrk="0" hangingPunct="1">
                <a:lnSpc>
                  <a:spcPct val="90000"/>
                </a:lnSpc>
                <a:spcBef>
                  <a:spcPct val="0"/>
                </a:spcBef>
                <a:spcAft>
                  <a:spcPct val="0"/>
                </a:spcAft>
                <a:buClrTx/>
                <a:buSzPct val="100000"/>
                <a:buFontTx/>
                <a:buNone/>
                <a:tabLst/>
                <a:defRPr/>
              </a:pPr>
              <a:r>
                <a:rPr kumimoji="0" lang="en-US" sz="1400" b="1" i="0" u="none" strike="noStrike" kern="0" cap="none" spc="0" normalizeH="0" baseline="0" noProof="0" dirty="0" smtClean="0">
                  <a:ln>
                    <a:noFill/>
                  </a:ln>
                  <a:solidFill>
                    <a:srgbClr val="C40021"/>
                  </a:solidFill>
                  <a:effectLst/>
                  <a:uLnTx/>
                  <a:uFillTx/>
                  <a:cs typeface="Arial" pitchFamily="34" charset="0"/>
                </a:rPr>
                <a:t>2020</a:t>
              </a:r>
            </a:p>
            <a:p>
              <a:pPr marL="0" marR="0" lvl="0" indent="0" algn="ctr" defTabSz="914400" eaLnBrk="1" fontAlgn="base" latinLnBrk="0" hangingPunct="1">
                <a:lnSpc>
                  <a:spcPct val="90000"/>
                </a:lnSpc>
                <a:spcBef>
                  <a:spcPct val="0"/>
                </a:spcBef>
                <a:spcAft>
                  <a:spcPct val="0"/>
                </a:spcAft>
                <a:buClrTx/>
                <a:buSzPct val="100000"/>
                <a:buFontTx/>
                <a:buNone/>
                <a:tabLst/>
                <a:defRPr/>
              </a:pPr>
              <a:r>
                <a:rPr kumimoji="0" lang="en-US" sz="1400" b="1" i="0" u="none" strike="noStrike" kern="0" cap="none" spc="0" normalizeH="0" baseline="0" noProof="0" dirty="0" smtClean="0">
                  <a:ln>
                    <a:noFill/>
                  </a:ln>
                  <a:solidFill>
                    <a:srgbClr val="C40021"/>
                  </a:solidFill>
                  <a:effectLst/>
                  <a:uLnTx/>
                  <a:uFillTx/>
                  <a:cs typeface="Arial" pitchFamily="34" charset="0"/>
                </a:rPr>
                <a:t>Ambition &amp; Strategy</a:t>
              </a:r>
            </a:p>
          </p:txBody>
        </p:sp>
      </p:grpSp>
      <p:sp>
        <p:nvSpPr>
          <p:cNvPr id="62" name="Oval 61"/>
          <p:cNvSpPr/>
          <p:nvPr/>
        </p:nvSpPr>
        <p:spPr>
          <a:xfrm>
            <a:off x="2028825" y="1733550"/>
            <a:ext cx="219075" cy="219075"/>
          </a:xfrm>
          <a:prstGeom prst="ellipse">
            <a:avLst/>
          </a:prstGeom>
          <a:solidFill>
            <a:srgbClr val="FFFFFF"/>
          </a:solidFill>
          <a:ln w="9525" cap="flat" cmpd="sng" algn="ctr">
            <a:solidFill>
              <a:srgbClr val="FFFFFF"/>
            </a:solidFill>
            <a:prstDash val="solid"/>
            <a:headEnd w="lg" len="lg"/>
            <a:tailEnd w="lg" len="lg"/>
          </a:ln>
          <a:effectLst/>
        </p:spPr>
        <p:txBody>
          <a:bodyPr lIns="72000" tIns="72000" rIns="72000" bIns="72000" rtlCol="0" anchor="t" anchorCtr="0">
            <a:noAutofit/>
          </a:bodyPr>
          <a:lstStyle/>
          <a:p>
            <a:pPr marL="0" marR="0" lvl="0" indent="0" defTabSz="914400" eaLnBrk="1" fontAlgn="base" latinLnBrk="0" hangingPunct="1">
              <a:lnSpc>
                <a:spcPct val="90000"/>
              </a:lnSpc>
              <a:spcBef>
                <a:spcPts val="400"/>
              </a:spcBef>
              <a:spcAft>
                <a:spcPct val="0"/>
              </a:spcAft>
              <a:buClrTx/>
              <a:buSzTx/>
              <a:buFontTx/>
              <a:buNone/>
              <a:tabLst/>
              <a:defRPr/>
            </a:pPr>
            <a:endParaRPr kumimoji="0" lang="en-US" sz="15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3" name="Oval 62"/>
          <p:cNvSpPr/>
          <p:nvPr/>
        </p:nvSpPr>
        <p:spPr>
          <a:xfrm>
            <a:off x="2028825" y="5076825"/>
            <a:ext cx="219075" cy="219075"/>
          </a:xfrm>
          <a:prstGeom prst="ellipse">
            <a:avLst/>
          </a:prstGeom>
          <a:solidFill>
            <a:srgbClr val="FFFFFF"/>
          </a:solidFill>
          <a:ln w="9525" cap="flat" cmpd="sng" algn="ctr">
            <a:solidFill>
              <a:srgbClr val="FFFFFF"/>
            </a:solidFill>
            <a:prstDash val="solid"/>
            <a:headEnd w="lg" len="lg"/>
            <a:tailEnd w="lg" len="lg"/>
          </a:ln>
          <a:effectLst/>
        </p:spPr>
        <p:txBody>
          <a:bodyPr lIns="72000" tIns="72000" rIns="72000" bIns="72000" rtlCol="0" anchor="t" anchorCtr="0">
            <a:noAutofit/>
          </a:bodyPr>
          <a:lstStyle/>
          <a:p>
            <a:pPr marL="0" marR="0" lvl="0" indent="0" defTabSz="914400" eaLnBrk="1" fontAlgn="base" latinLnBrk="0" hangingPunct="1">
              <a:lnSpc>
                <a:spcPct val="90000"/>
              </a:lnSpc>
              <a:spcBef>
                <a:spcPts val="400"/>
              </a:spcBef>
              <a:spcAft>
                <a:spcPct val="0"/>
              </a:spcAft>
              <a:buClrTx/>
              <a:buSzTx/>
              <a:buFontTx/>
              <a:buNone/>
              <a:tabLst/>
              <a:defRPr/>
            </a:pPr>
            <a:endParaRPr kumimoji="0" lang="en-US" sz="15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4" name="RbLeanShape Right Angle 24"/>
          <p:cNvSpPr>
            <a:spLocks/>
          </p:cNvSpPr>
          <p:nvPr/>
        </p:nvSpPr>
        <p:spPr>
          <a:xfrm>
            <a:off x="2133601" y="1438274"/>
            <a:ext cx="6648450" cy="409575"/>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noFill/>
          <a:ln w="9525" cap="flat" cmpd="sng" algn="ctr">
            <a:solidFill>
              <a:srgbClr val="7F7F7F"/>
            </a:solidFill>
            <a:prstDash val="solid"/>
            <a:headEnd type="none"/>
            <a:tailEnd type="oval" w="lg" len="lg"/>
          </a:ln>
          <a:effectLst/>
        </p:spPr>
        <p:txBody>
          <a:bodyPr lIns="0" tIns="0" rIns="0" bIns="0" rtlCol="0" anchor="ctr"/>
          <a:lstStyle/>
          <a:p>
            <a:pPr marL="0" marR="0" lvl="0" indent="0" defTabSz="914400" eaLnBrk="1" fontAlgn="base" latinLnBrk="0" hangingPunct="1">
              <a:lnSpc>
                <a:spcPct val="90000"/>
              </a:lnSpc>
              <a:spcBef>
                <a:spcPts val="0"/>
              </a:spcBef>
              <a:spcAft>
                <a:spcPct val="0"/>
              </a:spcAft>
              <a:buClrTx/>
              <a:buSzTx/>
              <a:buFontTx/>
              <a:buNone/>
              <a:tabLst/>
              <a:defRPr/>
            </a:pPr>
            <a:endParaRPr kumimoji="0" lang="ro-RO" sz="1300" b="1" i="0" u="none" strike="noStrike" kern="0" cap="none" spc="0" normalizeH="0" baseline="0" noProof="0" smtClean="0">
              <a:ln>
                <a:noFill/>
              </a:ln>
              <a:solidFill>
                <a:srgbClr val="000000"/>
              </a:solidFill>
              <a:effectLst/>
              <a:uLnTx/>
              <a:uFillTx/>
              <a:latin typeface="Arial"/>
              <a:ea typeface="+mn-ea"/>
              <a:cs typeface="+mn-cs"/>
            </a:endParaRPr>
          </a:p>
        </p:txBody>
      </p:sp>
      <p:sp>
        <p:nvSpPr>
          <p:cNvPr id="65" name="RbLeanShape Right Angle 24"/>
          <p:cNvSpPr>
            <a:spLocks/>
          </p:cNvSpPr>
          <p:nvPr/>
        </p:nvSpPr>
        <p:spPr>
          <a:xfrm flipV="1">
            <a:off x="2133601" y="5183183"/>
            <a:ext cx="6648450" cy="409575"/>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noFill/>
          <a:ln w="9525" cap="flat" cmpd="sng" algn="ctr">
            <a:solidFill>
              <a:srgbClr val="7F7F7F"/>
            </a:solidFill>
            <a:prstDash val="solid"/>
            <a:headEnd type="none" w="lg" len="lg"/>
            <a:tailEnd type="oval" w="lg" len="lg"/>
          </a:ln>
          <a:effectLst/>
        </p:spPr>
        <p:txBody>
          <a:bodyPr lIns="0" tIns="0" rIns="0" bIns="0" rtlCol="0" anchor="ctr"/>
          <a:lstStyle/>
          <a:p>
            <a:pPr marL="0" marR="0" lvl="0" indent="0" defTabSz="914400" eaLnBrk="1" fontAlgn="base" latinLnBrk="0" hangingPunct="1">
              <a:lnSpc>
                <a:spcPct val="90000"/>
              </a:lnSpc>
              <a:spcBef>
                <a:spcPts val="0"/>
              </a:spcBef>
              <a:spcAft>
                <a:spcPct val="0"/>
              </a:spcAft>
              <a:buClrTx/>
              <a:buSzTx/>
              <a:buFontTx/>
              <a:buNone/>
              <a:tabLst/>
              <a:defRPr/>
            </a:pPr>
            <a:endParaRPr kumimoji="0" lang="ro-RO" sz="1300" b="1" i="0" u="none" strike="noStrike" kern="0" cap="none" spc="0" normalizeH="0" baseline="0" noProof="0" smtClean="0">
              <a:ln>
                <a:noFill/>
              </a:ln>
              <a:solidFill>
                <a:srgbClr val="000000"/>
              </a:solidFill>
              <a:effectLst/>
              <a:uLnTx/>
              <a:uFillTx/>
              <a:latin typeface="Arial"/>
              <a:ea typeface="+mn-ea"/>
              <a:cs typeface="+mn-cs"/>
            </a:endParaRPr>
          </a:p>
        </p:txBody>
      </p:sp>
      <p:sp>
        <p:nvSpPr>
          <p:cNvPr id="66" name="TextBox 65">
            <a:extLst>
              <a:ext uri="{FF2B5EF4-FFF2-40B4-BE49-F238E27FC236}">
                <a16:creationId xmlns:a16="http://schemas.microsoft.com/office/drawing/2014/main" id="{792FF489-48C2-41A3-8CAC-B7DBD2CFDA60}"/>
              </a:ext>
            </a:extLst>
          </p:cNvPr>
          <p:cNvSpPr txBox="1">
            <a:spLocks/>
          </p:cNvSpPr>
          <p:nvPr>
            <p:custDataLst>
              <p:tags r:id="rId1"/>
            </p:custDataLst>
          </p:nvPr>
        </p:nvSpPr>
        <p:spPr>
          <a:xfrm>
            <a:off x="514350" y="2177409"/>
            <a:ext cx="3305174" cy="498598"/>
          </a:xfrm>
          <a:prstGeom prst="rect">
            <a:avLst/>
          </a:prstGeom>
          <a:noFill/>
          <a:ln w="9525">
            <a:noFill/>
          </a:ln>
        </p:spPr>
        <p:txBody>
          <a:bodyPr wrap="square" lIns="0" tIns="0" rIns="0" bIns="0" rtlCol="0">
            <a:spAutoFit/>
          </a:bodyPr>
          <a:lstStyle/>
          <a:p>
            <a:pPr algn="ctr" fontAlgn="base">
              <a:lnSpc>
                <a:spcPct val="90000"/>
              </a:lnSpc>
              <a:spcAft>
                <a:spcPct val="0"/>
              </a:spcAft>
            </a:pPr>
            <a:r>
              <a:rPr lang="en-US" b="1" dirty="0">
                <a:solidFill>
                  <a:srgbClr val="C40021"/>
                </a:solidFill>
                <a:cs typeface="Arial" pitchFamily="34" charset="0"/>
              </a:rPr>
              <a:t>Transformation </a:t>
            </a:r>
            <a:r>
              <a:rPr lang="en-US" b="1" dirty="0" smtClean="0">
                <a:solidFill>
                  <a:srgbClr val="C40021"/>
                </a:solidFill>
                <a:cs typeface="Arial" pitchFamily="34" charset="0"/>
              </a:rPr>
              <a:t>Program Goals</a:t>
            </a:r>
            <a:endParaRPr lang="en-US" b="1" dirty="0">
              <a:solidFill>
                <a:srgbClr val="C40021"/>
              </a:solidFill>
              <a:cs typeface="Arial" pitchFamily="34" charset="0"/>
            </a:endParaRPr>
          </a:p>
        </p:txBody>
      </p:sp>
      <p:sp>
        <p:nvSpPr>
          <p:cNvPr id="19" name="Right Arrow 18"/>
          <p:cNvSpPr/>
          <p:nvPr/>
        </p:nvSpPr>
        <p:spPr>
          <a:xfrm>
            <a:off x="491150" y="3154108"/>
            <a:ext cx="182880" cy="146304"/>
          </a:xfrm>
          <a:prstGeom prst="rightArrow">
            <a:avLst/>
          </a:prstGeom>
          <a:solidFill>
            <a:srgbClr val="C40021"/>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21" name="Right Arrow 20"/>
          <p:cNvSpPr/>
          <p:nvPr/>
        </p:nvSpPr>
        <p:spPr>
          <a:xfrm>
            <a:off x="478183" y="3942314"/>
            <a:ext cx="182880" cy="146304"/>
          </a:xfrm>
          <a:prstGeom prst="rightArrow">
            <a:avLst/>
          </a:prstGeom>
          <a:solidFill>
            <a:srgbClr val="C40021"/>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139739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992" y="98526"/>
            <a:ext cx="8424381" cy="553998"/>
          </a:xfrm>
        </p:spPr>
        <p:txBody>
          <a:bodyPr/>
          <a:lstStyle/>
          <a:p>
            <a:r>
              <a:rPr lang="en-US" sz="1800" b="1" dirty="0" smtClean="0">
                <a:solidFill>
                  <a:srgbClr val="E60028"/>
                </a:solidFill>
              </a:rPr>
              <a:t>RETAIL  – towards a more customer centric, digital, and efficient bank</a:t>
            </a:r>
            <a:endParaRPr lang="en-US" sz="1800" b="1" dirty="0">
              <a:solidFill>
                <a:srgbClr val="E60028"/>
              </a:solidFill>
            </a:endParaRPr>
          </a:p>
        </p:txBody>
      </p:sp>
      <p:sp>
        <p:nvSpPr>
          <p:cNvPr id="17" name="TextBox 16"/>
          <p:cNvSpPr txBox="1"/>
          <p:nvPr/>
        </p:nvSpPr>
        <p:spPr>
          <a:xfrm>
            <a:off x="5176085" y="6034783"/>
            <a:ext cx="3868881" cy="205621"/>
          </a:xfrm>
          <a:prstGeom prst="rect">
            <a:avLst/>
          </a:prstGeom>
          <a:noFill/>
        </p:spPr>
        <p:txBody>
          <a:bodyPr wrap="square" lIns="33236" tIns="33236" rIns="33236" bIns="33236" rtlCol="0" anchor="ctr">
            <a:spAutoFit/>
          </a:bodyPr>
          <a:lstStyle/>
          <a:p>
            <a:pPr>
              <a:spcBef>
                <a:spcPts val="1477"/>
              </a:spcBef>
              <a:buClr>
                <a:schemeClr val="bg2"/>
              </a:buClr>
              <a:buSzPct val="90000"/>
            </a:pPr>
            <a:endParaRPr lang="en-US" sz="900" i="1" dirty="0">
              <a:latin typeface="Arial"/>
            </a:endParaRPr>
          </a:p>
        </p:txBody>
      </p:sp>
      <p:sp>
        <p:nvSpPr>
          <p:cNvPr id="18" name="Rectangle 5">
            <a:extLst>
              <a:ext uri="{FF2B5EF4-FFF2-40B4-BE49-F238E27FC236}">
                <a16:creationId xmlns:a16="http://schemas.microsoft.com/office/drawing/2014/main" id="{FD9F20C6-661F-4754-9FD5-EE9CA0981D5F}"/>
              </a:ext>
            </a:extLst>
          </p:cNvPr>
          <p:cNvSpPr>
            <a:spLocks noChangeArrowheads="1"/>
          </p:cNvSpPr>
          <p:nvPr/>
        </p:nvSpPr>
        <p:spPr bwMode="auto">
          <a:xfrm>
            <a:off x="353552" y="1676526"/>
            <a:ext cx="2651760" cy="802273"/>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Customize THE value proposition</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4" name="TextBox 3"/>
          <p:cNvSpPr txBox="1"/>
          <p:nvPr/>
        </p:nvSpPr>
        <p:spPr>
          <a:xfrm>
            <a:off x="353552" y="2668236"/>
            <a:ext cx="2651760" cy="3017520"/>
          </a:xfrm>
          <a:prstGeom prst="rect">
            <a:avLst/>
          </a:prstGeom>
          <a:solidFill>
            <a:schemeClr val="bg1"/>
          </a:solidFill>
          <a:ln>
            <a:solidFill>
              <a:schemeClr val="bg1">
                <a:lumMod val="7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Objective:</a:t>
            </a:r>
            <a:r>
              <a:rPr lang="en-US" sz="1000" b="1" dirty="0" smtClean="0"/>
              <a:t> Adjust the value proposal, including sales and service model, to the clients’ needs and potential</a:t>
            </a:r>
          </a:p>
          <a:p>
            <a:pPr marL="180000" indent="-180000">
              <a:lnSpc>
                <a:spcPts val="1200"/>
              </a:lnSpc>
              <a:spcBef>
                <a:spcPts val="300"/>
              </a:spcBef>
              <a:spcAft>
                <a:spcPts val="400"/>
              </a:spcAft>
              <a:buClr>
                <a:srgbClr val="E60028"/>
              </a:buClr>
              <a:buSzPct val="100000"/>
              <a:buFont typeface="Wingdings"/>
              <a:buChar char="n"/>
              <a:defRPr/>
            </a:pPr>
            <a:endParaRPr lang="en-US" sz="1000" dirty="0"/>
          </a:p>
          <a:p>
            <a:pPr marL="180000" indent="-180000">
              <a:lnSpc>
                <a:spcPts val="1200"/>
              </a:lnSpc>
              <a:spcBef>
                <a:spcPts val="300"/>
              </a:spcBef>
              <a:spcAft>
                <a:spcPts val="400"/>
              </a:spcAft>
              <a:buClr>
                <a:srgbClr val="E60028"/>
              </a:buClr>
              <a:buSzPct val="100000"/>
              <a:buFont typeface="Wingdings"/>
              <a:buChar char="n"/>
              <a:defRPr/>
            </a:pPr>
            <a:r>
              <a:rPr lang="en-US" sz="1000" dirty="0" smtClean="0"/>
              <a:t>Implement </a:t>
            </a:r>
            <a:r>
              <a:rPr lang="en-US" sz="1000" dirty="0"/>
              <a:t>a comprehensive </a:t>
            </a:r>
            <a:r>
              <a:rPr lang="en-US" sz="1000" b="1" dirty="0"/>
              <a:t>behavioral sub-segmentation</a:t>
            </a:r>
            <a:r>
              <a:rPr lang="en-US" sz="1000" dirty="0"/>
              <a:t> and </a:t>
            </a:r>
            <a:r>
              <a:rPr lang="en-US" sz="1000" b="1" dirty="0"/>
              <a:t>targeted value proposition, </a:t>
            </a:r>
            <a:r>
              <a:rPr lang="en-US" sz="1000" dirty="0"/>
              <a:t>adjusted to </a:t>
            </a:r>
            <a:r>
              <a:rPr lang="en-US" sz="1000" dirty="0" smtClean="0"/>
              <a:t>the different </a:t>
            </a:r>
            <a:r>
              <a:rPr lang="en-US" sz="1000" dirty="0"/>
              <a:t>sub-segments</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Create </a:t>
            </a:r>
            <a:r>
              <a:rPr lang="en-US" sz="1000" dirty="0">
                <a:latin typeface="Arial" pitchFamily="34" charset="0"/>
                <a:cs typeface="Arial" pitchFamily="34" charset="0"/>
              </a:rPr>
              <a:t>full cycle </a:t>
            </a:r>
            <a:r>
              <a:rPr lang="en-US" sz="1000" b="1" dirty="0">
                <a:latin typeface="Arial" pitchFamily="34" charset="0"/>
                <a:cs typeface="Arial" pitchFamily="34" charset="0"/>
              </a:rPr>
              <a:t>customer </a:t>
            </a:r>
            <a:r>
              <a:rPr lang="en-US" sz="1000" b="1" dirty="0" smtClean="0">
                <a:latin typeface="Arial" pitchFamily="34" charset="0"/>
                <a:cs typeface="Arial" pitchFamily="34" charset="0"/>
              </a:rPr>
              <a:t>journeys</a:t>
            </a:r>
          </a:p>
          <a:p>
            <a:pPr marL="18000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Concentrate </a:t>
            </a:r>
            <a:r>
              <a:rPr lang="en-US" sz="1000" dirty="0" smtClean="0">
                <a:latin typeface="Arial" pitchFamily="34" charset="0"/>
                <a:cs typeface="Arial" pitchFamily="34" charset="0"/>
              </a:rPr>
              <a:t>resources on </a:t>
            </a:r>
            <a:r>
              <a:rPr lang="en-US" sz="1000" b="1" dirty="0" smtClean="0">
                <a:latin typeface="Arial" pitchFamily="34" charset="0"/>
                <a:cs typeface="Arial" pitchFamily="34" charset="0"/>
              </a:rPr>
              <a:t>most attractive segments</a:t>
            </a:r>
            <a:endParaRPr lang="en-US" sz="1000" b="1" dirty="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00" dirty="0">
              <a:latin typeface="Arial" pitchFamily="34" charset="0"/>
              <a:cs typeface="Arial" pitchFamily="34" charset="0"/>
            </a:endParaRPr>
          </a:p>
        </p:txBody>
      </p:sp>
      <p:sp>
        <p:nvSpPr>
          <p:cNvPr id="31" name="Rectangle 5">
            <a:extLst>
              <a:ext uri="{FF2B5EF4-FFF2-40B4-BE49-F238E27FC236}">
                <a16:creationId xmlns:a16="http://schemas.microsoft.com/office/drawing/2014/main" id="{FD9F20C6-661F-4754-9FD5-EE9CA0981D5F}"/>
              </a:ext>
            </a:extLst>
          </p:cNvPr>
          <p:cNvSpPr>
            <a:spLocks noChangeArrowheads="1"/>
          </p:cNvSpPr>
          <p:nvPr/>
        </p:nvSpPr>
        <p:spPr bwMode="auto">
          <a:xfrm>
            <a:off x="6083054" y="1677994"/>
            <a:ext cx="2651760" cy="813739"/>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Streamline THE OPERATING MODEL AND invest in</a:t>
            </a:r>
            <a:r>
              <a:rPr kumimoji="0" lang="en-US" sz="1200" b="1" i="0" u="none" strike="noStrike" kern="1200" cap="all" spc="0" normalizeH="0" noProof="0" dirty="0" smtClean="0">
                <a:ln>
                  <a:noFill/>
                </a:ln>
                <a:solidFill>
                  <a:srgbClr val="FFFFFF"/>
                </a:solidFill>
                <a:effectLst/>
                <a:uLnTx/>
                <a:uFillTx/>
                <a:latin typeface="Arial" pitchFamily="34" charset="0"/>
                <a:ea typeface="+mn-ea"/>
                <a:cs typeface="Arial" pitchFamily="34" charset="0"/>
              </a:rPr>
              <a:t> people</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33" name="TextBox 32"/>
          <p:cNvSpPr txBox="1"/>
          <p:nvPr/>
        </p:nvSpPr>
        <p:spPr>
          <a:xfrm>
            <a:off x="6083054" y="2657429"/>
            <a:ext cx="2651760" cy="3017520"/>
          </a:xfrm>
          <a:prstGeom prst="rect">
            <a:avLst/>
          </a:prstGeom>
          <a:solidFill>
            <a:schemeClr val="bg1"/>
          </a:solidFill>
          <a:ln>
            <a:solidFill>
              <a:schemeClr val="bg1">
                <a:lumMod val="7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latin typeface="Arial" pitchFamily="34" charset="0"/>
                <a:cs typeface="Arial" pitchFamily="34" charset="0"/>
              </a:rPr>
              <a:t>      </a:t>
            </a:r>
            <a:r>
              <a:rPr lang="en-US" sz="1000" b="1" u="sng" dirty="0" smtClean="0">
                <a:latin typeface="Arial" pitchFamily="34" charset="0"/>
                <a:cs typeface="Arial" pitchFamily="34" charset="0"/>
              </a:rPr>
              <a:t>Key Objective:</a:t>
            </a:r>
            <a:r>
              <a:rPr lang="en-US" sz="1000" b="1" dirty="0" smtClean="0">
                <a:latin typeface="Arial" pitchFamily="34" charset="0"/>
                <a:cs typeface="Arial" pitchFamily="34" charset="0"/>
              </a:rPr>
              <a:t> Optimize processes and organization, maximize employee engagement</a:t>
            </a:r>
          </a:p>
          <a:p>
            <a:pPr>
              <a:lnSpc>
                <a:spcPts val="1200"/>
              </a:lnSpc>
              <a:spcBef>
                <a:spcPts val="300"/>
              </a:spcBef>
              <a:spcAft>
                <a:spcPts val="400"/>
              </a:spcAft>
              <a:buClr>
                <a:srgbClr val="E60028"/>
              </a:buClr>
              <a:buSzPct val="100000"/>
              <a:defRPr/>
            </a:pPr>
            <a:endParaRPr lang="en-US" sz="1000" b="1" dirty="0" smtClean="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Enhance processes </a:t>
            </a:r>
            <a:r>
              <a:rPr lang="en-US" sz="1000" dirty="0" smtClean="0">
                <a:latin typeface="Arial" pitchFamily="34" charset="0"/>
                <a:cs typeface="Arial" pitchFamily="34" charset="0"/>
              </a:rPr>
              <a:t>through an increased level of </a:t>
            </a:r>
            <a:r>
              <a:rPr lang="en-US" sz="1000" b="1" dirty="0" smtClean="0">
                <a:latin typeface="Arial" pitchFamily="34" charset="0"/>
                <a:cs typeface="Arial" pitchFamily="34" charset="0"/>
              </a:rPr>
              <a:t>digitization</a:t>
            </a:r>
            <a:r>
              <a:rPr lang="en-US" sz="1000" dirty="0" smtClean="0">
                <a:latin typeface="Arial" pitchFamily="34" charset="0"/>
                <a:cs typeface="Arial" pitchFamily="34" charset="0"/>
              </a:rPr>
              <a:t> and </a:t>
            </a:r>
            <a:r>
              <a:rPr lang="en-US" sz="1000" b="1" dirty="0" smtClean="0">
                <a:latin typeface="Arial" pitchFamily="34" charset="0"/>
                <a:cs typeface="Arial" pitchFamily="34" charset="0"/>
              </a:rPr>
              <a:t>workflow automation</a:t>
            </a:r>
          </a:p>
          <a:p>
            <a:pPr marL="18000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Improve organization efficiency</a:t>
            </a:r>
            <a:endParaRPr lang="en-US" sz="1000" dirty="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Further grow and engage employees </a:t>
            </a:r>
            <a:r>
              <a:rPr lang="en-US" sz="1000" dirty="0" smtClean="0">
                <a:latin typeface="Arial" pitchFamily="34" charset="0"/>
                <a:cs typeface="Arial" pitchFamily="34" charset="0"/>
              </a:rPr>
              <a:t>via upgraded training journeys and enhanced performance management </a:t>
            </a:r>
            <a:r>
              <a:rPr lang="en-US" sz="1000" dirty="0">
                <a:latin typeface="Arial" pitchFamily="34" charset="0"/>
                <a:cs typeface="Arial" pitchFamily="34" charset="0"/>
              </a:rPr>
              <a:t> </a:t>
            </a:r>
            <a:r>
              <a:rPr lang="en-US" sz="1000" dirty="0" smtClean="0">
                <a:latin typeface="Arial" pitchFamily="34" charset="0"/>
                <a:cs typeface="Arial" pitchFamily="34" charset="0"/>
              </a:rPr>
              <a:t>system</a:t>
            </a:r>
            <a:endParaRPr lang="en-US" sz="1000" dirty="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endParaRPr lang="en-US" sz="1000" dirty="0">
              <a:latin typeface="Arial" pitchFamily="34" charset="0"/>
              <a:cs typeface="Arial" pitchFamily="34" charset="0"/>
            </a:endParaRPr>
          </a:p>
        </p:txBody>
      </p:sp>
      <p:sp>
        <p:nvSpPr>
          <p:cNvPr id="29" name="Rectangle 5">
            <a:extLst>
              <a:ext uri="{FF2B5EF4-FFF2-40B4-BE49-F238E27FC236}">
                <a16:creationId xmlns:a16="http://schemas.microsoft.com/office/drawing/2014/main" id="{FD9F20C6-661F-4754-9FD5-EE9CA0981D5F}"/>
              </a:ext>
            </a:extLst>
          </p:cNvPr>
          <p:cNvSpPr>
            <a:spLocks noChangeArrowheads="1"/>
          </p:cNvSpPr>
          <p:nvPr/>
        </p:nvSpPr>
        <p:spPr bwMode="auto">
          <a:xfrm>
            <a:off x="3218303" y="1676526"/>
            <a:ext cx="2651760" cy="809603"/>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Adapt the DISTRIBUTION CHANNEL MIX</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34" name="TextBox 33"/>
          <p:cNvSpPr txBox="1"/>
          <p:nvPr/>
        </p:nvSpPr>
        <p:spPr>
          <a:xfrm>
            <a:off x="3218303" y="2657428"/>
            <a:ext cx="2651760" cy="3017520"/>
          </a:xfrm>
          <a:prstGeom prst="rect">
            <a:avLst/>
          </a:prstGeom>
          <a:solidFill>
            <a:schemeClr val="bg1"/>
          </a:solidFill>
          <a:ln>
            <a:solidFill>
              <a:schemeClr val="bg1">
                <a:lumMod val="75000"/>
              </a:schemeClr>
            </a:solidFill>
          </a:ln>
        </p:spPr>
        <p:txBody>
          <a:bodyPr wrap="square" lIns="36000" tIns="36000" rIns="36000" bIns="36000" rtlCol="0" anchor="t" anchorCtr="0">
            <a:noAutofit/>
          </a:bodyPr>
          <a:lstStyle/>
          <a:p>
            <a:pPr lvl="0">
              <a:lnSpc>
                <a:spcPts val="1200"/>
              </a:lnSpc>
              <a:spcBef>
                <a:spcPts val="300"/>
              </a:spcBef>
              <a:spcAft>
                <a:spcPts val="400"/>
              </a:spcAft>
              <a:buClr>
                <a:srgbClr val="E60028"/>
              </a:buClr>
              <a:buSzPct val="100000"/>
              <a:defRPr/>
            </a:pPr>
            <a:r>
              <a:rPr lang="en-US" sz="1000" b="1" dirty="0" smtClean="0">
                <a:latin typeface="Arial" pitchFamily="34" charset="0"/>
                <a:cs typeface="Arial" pitchFamily="34" charset="0"/>
              </a:rPr>
              <a:t>      </a:t>
            </a:r>
            <a:r>
              <a:rPr lang="en-US" sz="1000" b="1" u="sng" dirty="0" smtClean="0">
                <a:latin typeface="Arial" pitchFamily="34" charset="0"/>
                <a:cs typeface="Arial" pitchFamily="34" charset="0"/>
              </a:rPr>
              <a:t>Key Objective:</a:t>
            </a:r>
            <a:r>
              <a:rPr lang="en-US" sz="1000" b="1" dirty="0" smtClean="0">
                <a:latin typeface="Arial" pitchFamily="34" charset="0"/>
                <a:cs typeface="Arial" pitchFamily="34" charset="0"/>
              </a:rPr>
              <a:t> Reposition the channel mix in line with the evolution of customers’ expectations</a:t>
            </a:r>
          </a:p>
          <a:p>
            <a:pPr lvl="0">
              <a:lnSpc>
                <a:spcPts val="1200"/>
              </a:lnSpc>
              <a:spcBef>
                <a:spcPts val="300"/>
              </a:spcBef>
              <a:spcAft>
                <a:spcPts val="400"/>
              </a:spcAft>
              <a:buClr>
                <a:srgbClr val="E60028"/>
              </a:buClr>
              <a:buSzPct val="100000"/>
              <a:defRPr/>
            </a:pPr>
            <a:endParaRPr lang="en-US" sz="1000" b="1" dirty="0" smtClean="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Further develop </a:t>
            </a:r>
            <a:r>
              <a:rPr lang="en-US" sz="1000" b="1" dirty="0" smtClean="0">
                <a:latin typeface="Arial" pitchFamily="34" charset="0"/>
                <a:cs typeface="Arial" pitchFamily="34" charset="0"/>
              </a:rPr>
              <a:t>digital channels </a:t>
            </a:r>
            <a:r>
              <a:rPr lang="en-US" sz="1000" dirty="0" smtClean="0">
                <a:latin typeface="Arial" pitchFamily="34" charset="0"/>
                <a:cs typeface="Arial" pitchFamily="34" charset="0"/>
              </a:rPr>
              <a:t>penetration and capabilities</a:t>
            </a:r>
            <a:r>
              <a:rPr lang="en-US" sz="1000" b="1" dirty="0" smtClean="0">
                <a:latin typeface="Arial" pitchFamily="34" charset="0"/>
                <a:cs typeface="Arial" pitchFamily="34" charset="0"/>
              </a:rPr>
              <a:t>:</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greater efficiency for daily banking operations</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end-to-end digital subscription process</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Increase the </a:t>
            </a:r>
            <a:r>
              <a:rPr lang="en-US" sz="1000" dirty="0">
                <a:latin typeface="Arial" pitchFamily="34" charset="0"/>
                <a:cs typeface="Arial" pitchFamily="34" charset="0"/>
              </a:rPr>
              <a:t>capacity and </a:t>
            </a:r>
            <a:r>
              <a:rPr lang="en-US" sz="1000" dirty="0" smtClean="0">
                <a:latin typeface="Arial" pitchFamily="34" charset="0"/>
                <a:cs typeface="Arial" pitchFamily="34" charset="0"/>
              </a:rPr>
              <a:t>role of the </a:t>
            </a:r>
            <a:r>
              <a:rPr lang="en-US" sz="1000" b="1" dirty="0" smtClean="0">
                <a:latin typeface="Arial" pitchFamily="34" charset="0"/>
                <a:cs typeface="Arial" pitchFamily="34" charset="0"/>
              </a:rPr>
              <a:t>contact center</a:t>
            </a:r>
          </a:p>
          <a:p>
            <a:pPr marL="180000" lvl="0" indent="-180000">
              <a:lnSpc>
                <a:spcPts val="1200"/>
              </a:lnSpc>
              <a:spcBef>
                <a:spcPts val="300"/>
              </a:spcBef>
              <a:spcAft>
                <a:spcPts val="400"/>
              </a:spcAft>
              <a:buClr>
                <a:srgbClr val="E60028"/>
              </a:buClr>
              <a:buSzPct val="100000"/>
              <a:buFont typeface="Wingdings"/>
              <a:buChar char="n"/>
              <a:defRPr/>
            </a:pPr>
            <a:r>
              <a:rPr lang="en-US" sz="1000" b="1" dirty="0" smtClean="0">
                <a:latin typeface="Arial" pitchFamily="34" charset="0"/>
                <a:cs typeface="Arial" pitchFamily="34" charset="0"/>
              </a:rPr>
              <a:t>Brick </a:t>
            </a:r>
            <a:r>
              <a:rPr lang="en-US" sz="1000" b="1" dirty="0">
                <a:latin typeface="Arial" pitchFamily="34" charset="0"/>
                <a:cs typeface="Arial" pitchFamily="34" charset="0"/>
              </a:rPr>
              <a:t>and mortar </a:t>
            </a:r>
            <a:r>
              <a:rPr lang="en-US" sz="1000" dirty="0" smtClean="0">
                <a:latin typeface="Arial" pitchFamily="34" charset="0"/>
                <a:cs typeface="Arial" pitchFamily="34" charset="0"/>
              </a:rPr>
              <a:t>– fewer branches, increasingly focused on expertise and advisory services</a:t>
            </a:r>
          </a:p>
        </p:txBody>
      </p:sp>
      <p:sp>
        <p:nvSpPr>
          <p:cNvPr id="38" name="Flèche : droite 46">
            <a:extLst>
              <a:ext uri="{FF2B5EF4-FFF2-40B4-BE49-F238E27FC236}">
                <a16:creationId xmlns:a16="http://schemas.microsoft.com/office/drawing/2014/main" id="{50613649-B409-4F3F-8F16-BCA34D430459}"/>
              </a:ext>
            </a:extLst>
          </p:cNvPr>
          <p:cNvSpPr/>
          <p:nvPr/>
        </p:nvSpPr>
        <p:spPr>
          <a:xfrm>
            <a:off x="324000" y="1083600"/>
            <a:ext cx="8426537" cy="365760"/>
          </a:xfrm>
          <a:prstGeom prst="rightArrow">
            <a:avLst/>
          </a:prstGeom>
          <a:solidFill>
            <a:srgbClr val="E6002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30000"/>
              </a:spcBef>
              <a:defRPr/>
            </a:pPr>
            <a:endParaRPr lang="en-US" sz="1200" b="1" cap="all" dirty="0">
              <a:solidFill>
                <a:srgbClr val="FFFFFF"/>
              </a:solidFill>
              <a:latin typeface="Arial" pitchFamily="34" charset="0"/>
              <a:cs typeface="Arial" pitchFamily="34" charset="0"/>
            </a:endParaRPr>
          </a:p>
        </p:txBody>
      </p:sp>
      <p:sp>
        <p:nvSpPr>
          <p:cNvPr id="3" name="Right Arrow 2"/>
          <p:cNvSpPr/>
          <p:nvPr/>
        </p:nvSpPr>
        <p:spPr>
          <a:xfrm>
            <a:off x="406687" y="2764928"/>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12" name="Right Arrow 11"/>
          <p:cNvSpPr/>
          <p:nvPr/>
        </p:nvSpPr>
        <p:spPr>
          <a:xfrm>
            <a:off x="3269103" y="2739528"/>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13" name="Right Arrow 12"/>
          <p:cNvSpPr/>
          <p:nvPr/>
        </p:nvSpPr>
        <p:spPr>
          <a:xfrm>
            <a:off x="6139303" y="2752228"/>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710971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Connecteur droit 161"/>
          <p:cNvCxnSpPr/>
          <p:nvPr/>
        </p:nvCxnSpPr>
        <p:spPr>
          <a:xfrm>
            <a:off x="6223813" y="3792310"/>
            <a:ext cx="256032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78" name="Connecteur droit 161"/>
          <p:cNvCxnSpPr/>
          <p:nvPr/>
        </p:nvCxnSpPr>
        <p:spPr>
          <a:xfrm flipV="1">
            <a:off x="267431" y="3791387"/>
            <a:ext cx="274320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3" name="Title 12"/>
          <p:cNvSpPr>
            <a:spLocks noGrp="1"/>
          </p:cNvSpPr>
          <p:nvPr>
            <p:ph type="title"/>
          </p:nvPr>
        </p:nvSpPr>
        <p:spPr>
          <a:xfrm>
            <a:off x="424781" y="103693"/>
            <a:ext cx="8497887" cy="553998"/>
          </a:xfrm>
        </p:spPr>
        <p:txBody>
          <a:bodyPr/>
          <a:lstStyle/>
          <a:p>
            <a:r>
              <a:rPr lang="en-US" dirty="0" smtClean="0"/>
              <a:t>Moving toward an omni-channel </a:t>
            </a:r>
            <a:r>
              <a:rPr lang="en-US" dirty="0"/>
              <a:t>BUSINESS </a:t>
            </a:r>
            <a:r>
              <a:rPr lang="en-US" dirty="0" smtClean="0"/>
              <a:t>MODEL, COMBINING Human </a:t>
            </a:r>
            <a:r>
              <a:rPr lang="en-US" dirty="0"/>
              <a:t>expertise and digital </a:t>
            </a:r>
            <a:r>
              <a:rPr lang="en-US" dirty="0" smtClean="0"/>
              <a:t>efficiency</a:t>
            </a:r>
            <a:endParaRPr lang="en-US" dirty="0"/>
          </a:p>
        </p:txBody>
      </p:sp>
      <p:graphicFrame>
        <p:nvGraphicFramePr>
          <p:cNvPr id="61" name="Chart 2"/>
          <p:cNvGraphicFramePr>
            <a:graphicFrameLocks/>
          </p:cNvGraphicFramePr>
          <p:nvPr>
            <p:extLst/>
          </p:nvPr>
        </p:nvGraphicFramePr>
        <p:xfrm>
          <a:off x="2288776" y="1322501"/>
          <a:ext cx="4572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1" name="Ellipse 80"/>
          <p:cNvSpPr/>
          <p:nvPr/>
        </p:nvSpPr>
        <p:spPr>
          <a:xfrm>
            <a:off x="4193228" y="3194098"/>
            <a:ext cx="810820" cy="817158"/>
          </a:xfrm>
          <a:prstGeom prst="ellipse">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defRPr/>
            </a:pPr>
            <a:r>
              <a:rPr lang="en-US" sz="900" b="1" dirty="0">
                <a:solidFill>
                  <a:prstClr val="white"/>
                </a:solidFill>
                <a:latin typeface="Arial"/>
              </a:rPr>
              <a:t>CLIENTS</a:t>
            </a:r>
          </a:p>
        </p:txBody>
      </p:sp>
      <p:sp>
        <p:nvSpPr>
          <p:cNvPr id="82" name="Textfeld 31"/>
          <p:cNvSpPr txBox="1"/>
          <p:nvPr/>
        </p:nvSpPr>
        <p:spPr bwMode="gray">
          <a:xfrm>
            <a:off x="4199588" y="3068962"/>
            <a:ext cx="804460" cy="539539"/>
          </a:xfrm>
          <a:prstGeom prst="rect">
            <a:avLst/>
          </a:prstGeom>
          <a:noFill/>
        </p:spPr>
        <p:txBody>
          <a:bodyPr spcFirstLastPara="1" wrap="none" lIns="0" tIns="0" rIns="0" bIns="0" numCol="1" rtlCol="0" anchor="ctr" anchorCtr="0">
            <a:prstTxWarp prst="textArchUp">
              <a:avLst>
                <a:gd name="adj" fmla="val 10369676"/>
              </a:avLst>
            </a:prstTxWarp>
            <a:noAutofit/>
          </a:bodyPr>
          <a:lstStyle/>
          <a:p>
            <a:pPr algn="ctr" defTabSz="914377">
              <a:lnSpc>
                <a:spcPts val="1400"/>
              </a:lnSpc>
              <a:defRPr/>
            </a:pPr>
            <a:r>
              <a:rPr lang="en-US" sz="900" b="1" kern="0" cap="all" dirty="0">
                <a:solidFill>
                  <a:srgbClr val="E60028"/>
                </a:solidFill>
                <a:latin typeface="Arial"/>
              </a:rPr>
              <a:t>CLIENT DATA </a:t>
            </a:r>
          </a:p>
          <a:p>
            <a:pPr algn="ctr" defTabSz="914377">
              <a:lnSpc>
                <a:spcPts val="1400"/>
              </a:lnSpc>
              <a:defRPr/>
            </a:pPr>
            <a:r>
              <a:rPr lang="en-US" sz="1400" b="1" kern="0" cap="all" dirty="0">
                <a:solidFill>
                  <a:srgbClr val="E60028"/>
                </a:solidFill>
                <a:latin typeface="Arial"/>
              </a:rPr>
              <a:t>360</a:t>
            </a:r>
            <a:r>
              <a:rPr lang="en-US" sz="900" b="1" kern="0" cap="all" dirty="0">
                <a:solidFill>
                  <a:srgbClr val="E60028"/>
                </a:solidFill>
                <a:latin typeface="Arial"/>
              </a:rPr>
              <a:t>°</a:t>
            </a:r>
          </a:p>
        </p:txBody>
      </p:sp>
      <p:sp>
        <p:nvSpPr>
          <p:cNvPr id="84" name="Isosceles Triangle 51"/>
          <p:cNvSpPr/>
          <p:nvPr/>
        </p:nvSpPr>
        <p:spPr>
          <a:xfrm rot="19754702">
            <a:off x="3375537" y="4139316"/>
            <a:ext cx="251156" cy="173732"/>
          </a:xfrm>
          <a:prstGeom prst="triangle">
            <a:avLst/>
          </a:prstGeom>
          <a:solidFill>
            <a:schemeClr val="accent5">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200" dirty="0">
              <a:solidFill>
                <a:prstClr val="white"/>
              </a:solidFill>
              <a:latin typeface="Arial"/>
            </a:endParaRPr>
          </a:p>
        </p:txBody>
      </p:sp>
      <p:sp>
        <p:nvSpPr>
          <p:cNvPr id="85" name="Isosceles Triangle 51"/>
          <p:cNvSpPr/>
          <p:nvPr/>
        </p:nvSpPr>
        <p:spPr>
          <a:xfrm rot="5400000">
            <a:off x="4461281" y="2324981"/>
            <a:ext cx="251156" cy="173732"/>
          </a:xfrm>
          <a:prstGeom prst="triangle">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200" dirty="0">
              <a:solidFill>
                <a:prstClr val="white"/>
              </a:solidFill>
              <a:latin typeface="Arial"/>
            </a:endParaRPr>
          </a:p>
        </p:txBody>
      </p:sp>
      <p:sp>
        <p:nvSpPr>
          <p:cNvPr id="87" name="Isosceles Triangle 51"/>
          <p:cNvSpPr/>
          <p:nvPr/>
        </p:nvSpPr>
        <p:spPr>
          <a:xfrm rot="12600000">
            <a:off x="5530618" y="4168652"/>
            <a:ext cx="240322" cy="166237"/>
          </a:xfrm>
          <a:custGeom>
            <a:avLst/>
            <a:gdLst>
              <a:gd name="connsiteX0" fmla="*/ 0 w 251156"/>
              <a:gd name="connsiteY0" fmla="*/ 173732 h 173732"/>
              <a:gd name="connsiteX1" fmla="*/ 125578 w 251156"/>
              <a:gd name="connsiteY1" fmla="*/ 0 h 173732"/>
              <a:gd name="connsiteX2" fmla="*/ 251156 w 251156"/>
              <a:gd name="connsiteY2" fmla="*/ 173732 h 173732"/>
              <a:gd name="connsiteX3" fmla="*/ 0 w 251156"/>
              <a:gd name="connsiteY3" fmla="*/ 173732 h 173732"/>
            </a:gdLst>
            <a:ahLst/>
            <a:cxnLst>
              <a:cxn ang="0">
                <a:pos x="connsiteX0" y="connsiteY0"/>
              </a:cxn>
              <a:cxn ang="0">
                <a:pos x="connsiteX1" y="connsiteY1"/>
              </a:cxn>
              <a:cxn ang="0">
                <a:pos x="connsiteX2" y="connsiteY2"/>
              </a:cxn>
              <a:cxn ang="0">
                <a:pos x="connsiteX3" y="connsiteY3"/>
              </a:cxn>
            </a:cxnLst>
            <a:rect l="l" t="t" r="r" b="b"/>
            <a:pathLst>
              <a:path w="251156" h="173732">
                <a:moveTo>
                  <a:pt x="0" y="173732"/>
                </a:moveTo>
                <a:lnTo>
                  <a:pt x="125578" y="0"/>
                </a:lnTo>
                <a:lnTo>
                  <a:pt x="251156" y="173732"/>
                </a:lnTo>
                <a:lnTo>
                  <a:pt x="0" y="173732"/>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200" dirty="0">
              <a:solidFill>
                <a:prstClr val="white"/>
              </a:solidFill>
              <a:latin typeface="Arial"/>
            </a:endParaRPr>
          </a:p>
        </p:txBody>
      </p:sp>
      <p:grpSp>
        <p:nvGrpSpPr>
          <p:cNvPr id="89" name="Groupe 88"/>
          <p:cNvGrpSpPr/>
          <p:nvPr/>
        </p:nvGrpSpPr>
        <p:grpSpPr>
          <a:xfrm>
            <a:off x="3150111" y="2762575"/>
            <a:ext cx="397332" cy="172058"/>
            <a:chOff x="7301772" y="3187359"/>
            <a:chExt cx="803194" cy="347810"/>
          </a:xfrm>
          <a:solidFill>
            <a:schemeClr val="bg1"/>
          </a:solidFill>
        </p:grpSpPr>
        <p:grpSp>
          <p:nvGrpSpPr>
            <p:cNvPr id="90" name="Group 112"/>
            <p:cNvGrpSpPr>
              <a:grpSpLocks noChangeAspect="1"/>
            </p:cNvGrpSpPr>
            <p:nvPr/>
          </p:nvGrpSpPr>
          <p:grpSpPr bwMode="auto">
            <a:xfrm>
              <a:off x="7301772" y="3330667"/>
              <a:ext cx="226932" cy="204501"/>
              <a:chOff x="-4507" y="4968"/>
              <a:chExt cx="3460" cy="3118"/>
            </a:xfrm>
            <a:grpFill/>
          </p:grpSpPr>
          <p:sp>
            <p:nvSpPr>
              <p:cNvPr id="97" name="Freeform 113"/>
              <p:cNvSpPr>
                <a:spLocks/>
              </p:cNvSpPr>
              <p:nvPr/>
            </p:nvSpPr>
            <p:spPr bwMode="auto">
              <a:xfrm>
                <a:off x="-4013" y="5588"/>
                <a:ext cx="2472" cy="2498"/>
              </a:xfrm>
              <a:custGeom>
                <a:avLst/>
                <a:gdLst/>
                <a:ahLst/>
                <a:cxnLst>
                  <a:cxn ang="0">
                    <a:pos x="1236" y="0"/>
                  </a:cxn>
                  <a:cxn ang="0">
                    <a:pos x="2" y="1018"/>
                  </a:cxn>
                  <a:cxn ang="0">
                    <a:pos x="2" y="1018"/>
                  </a:cxn>
                  <a:cxn ang="0">
                    <a:pos x="0" y="1024"/>
                  </a:cxn>
                  <a:cxn ang="0">
                    <a:pos x="0" y="1024"/>
                  </a:cxn>
                  <a:cxn ang="0">
                    <a:pos x="0" y="1032"/>
                  </a:cxn>
                  <a:cxn ang="0">
                    <a:pos x="0" y="1330"/>
                  </a:cxn>
                  <a:cxn ang="0">
                    <a:pos x="0" y="2062"/>
                  </a:cxn>
                  <a:cxn ang="0">
                    <a:pos x="0" y="2360"/>
                  </a:cxn>
                  <a:cxn ang="0">
                    <a:pos x="0" y="2360"/>
                  </a:cxn>
                  <a:cxn ang="0">
                    <a:pos x="0" y="2374"/>
                  </a:cxn>
                  <a:cxn ang="0">
                    <a:pos x="2" y="2388"/>
                  </a:cxn>
                  <a:cxn ang="0">
                    <a:pos x="6" y="2400"/>
                  </a:cxn>
                  <a:cxn ang="0">
                    <a:pos x="10" y="2412"/>
                  </a:cxn>
                  <a:cxn ang="0">
                    <a:pos x="16" y="2424"/>
                  </a:cxn>
                  <a:cxn ang="0">
                    <a:pos x="22" y="2436"/>
                  </a:cxn>
                  <a:cxn ang="0">
                    <a:pos x="30" y="2446"/>
                  </a:cxn>
                  <a:cxn ang="0">
                    <a:pos x="40" y="2458"/>
                  </a:cxn>
                  <a:cxn ang="0">
                    <a:pos x="40" y="2458"/>
                  </a:cxn>
                  <a:cxn ang="0">
                    <a:pos x="50" y="2466"/>
                  </a:cxn>
                  <a:cxn ang="0">
                    <a:pos x="62" y="2474"/>
                  </a:cxn>
                  <a:cxn ang="0">
                    <a:pos x="72" y="2482"/>
                  </a:cxn>
                  <a:cxn ang="0">
                    <a:pos x="84" y="2488"/>
                  </a:cxn>
                  <a:cxn ang="0">
                    <a:pos x="98" y="2492"/>
                  </a:cxn>
                  <a:cxn ang="0">
                    <a:pos x="110" y="2496"/>
                  </a:cxn>
                  <a:cxn ang="0">
                    <a:pos x="124" y="2498"/>
                  </a:cxn>
                  <a:cxn ang="0">
                    <a:pos x="136" y="2498"/>
                  </a:cxn>
                  <a:cxn ang="0">
                    <a:pos x="912" y="2498"/>
                  </a:cxn>
                  <a:cxn ang="0">
                    <a:pos x="912" y="2200"/>
                  </a:cxn>
                  <a:cxn ang="0">
                    <a:pos x="912" y="1658"/>
                  </a:cxn>
                  <a:cxn ang="0">
                    <a:pos x="962" y="1658"/>
                  </a:cxn>
                  <a:cxn ang="0">
                    <a:pos x="1510" y="1658"/>
                  </a:cxn>
                  <a:cxn ang="0">
                    <a:pos x="1556" y="1658"/>
                  </a:cxn>
                  <a:cxn ang="0">
                    <a:pos x="1556" y="2200"/>
                  </a:cxn>
                  <a:cxn ang="0">
                    <a:pos x="1556" y="2498"/>
                  </a:cxn>
                  <a:cxn ang="0">
                    <a:pos x="2336" y="2498"/>
                  </a:cxn>
                  <a:cxn ang="0">
                    <a:pos x="2336" y="2498"/>
                  </a:cxn>
                  <a:cxn ang="0">
                    <a:pos x="2348" y="2498"/>
                  </a:cxn>
                  <a:cxn ang="0">
                    <a:pos x="2362" y="2496"/>
                  </a:cxn>
                  <a:cxn ang="0">
                    <a:pos x="2374" y="2492"/>
                  </a:cxn>
                  <a:cxn ang="0">
                    <a:pos x="2388" y="2488"/>
                  </a:cxn>
                  <a:cxn ang="0">
                    <a:pos x="2400" y="2482"/>
                  </a:cxn>
                  <a:cxn ang="0">
                    <a:pos x="2410" y="2474"/>
                  </a:cxn>
                  <a:cxn ang="0">
                    <a:pos x="2422" y="2466"/>
                  </a:cxn>
                  <a:cxn ang="0">
                    <a:pos x="2432" y="2458"/>
                  </a:cxn>
                  <a:cxn ang="0">
                    <a:pos x="2432" y="2458"/>
                  </a:cxn>
                  <a:cxn ang="0">
                    <a:pos x="2442" y="2446"/>
                  </a:cxn>
                  <a:cxn ang="0">
                    <a:pos x="2450" y="2436"/>
                  </a:cxn>
                  <a:cxn ang="0">
                    <a:pos x="2456" y="2424"/>
                  </a:cxn>
                  <a:cxn ang="0">
                    <a:pos x="2462" y="2412"/>
                  </a:cxn>
                  <a:cxn ang="0">
                    <a:pos x="2466" y="2400"/>
                  </a:cxn>
                  <a:cxn ang="0">
                    <a:pos x="2470" y="2388"/>
                  </a:cxn>
                  <a:cxn ang="0">
                    <a:pos x="2472" y="2374"/>
                  </a:cxn>
                  <a:cxn ang="0">
                    <a:pos x="2472" y="2360"/>
                  </a:cxn>
                  <a:cxn ang="0">
                    <a:pos x="2472" y="2062"/>
                  </a:cxn>
                  <a:cxn ang="0">
                    <a:pos x="2472" y="1330"/>
                  </a:cxn>
                  <a:cxn ang="0">
                    <a:pos x="2472" y="1032"/>
                  </a:cxn>
                  <a:cxn ang="0">
                    <a:pos x="2472" y="1032"/>
                  </a:cxn>
                  <a:cxn ang="0">
                    <a:pos x="2472" y="1024"/>
                  </a:cxn>
                  <a:cxn ang="0">
                    <a:pos x="2470" y="1018"/>
                  </a:cxn>
                  <a:cxn ang="0">
                    <a:pos x="1236" y="0"/>
                  </a:cxn>
                </a:cxnLst>
                <a:rect l="0" t="0" r="r" b="b"/>
                <a:pathLst>
                  <a:path w="2472" h="2498">
                    <a:moveTo>
                      <a:pt x="1236" y="0"/>
                    </a:moveTo>
                    <a:lnTo>
                      <a:pt x="2" y="1018"/>
                    </a:lnTo>
                    <a:lnTo>
                      <a:pt x="2" y="1018"/>
                    </a:lnTo>
                    <a:lnTo>
                      <a:pt x="0" y="1024"/>
                    </a:lnTo>
                    <a:lnTo>
                      <a:pt x="0" y="1024"/>
                    </a:lnTo>
                    <a:lnTo>
                      <a:pt x="0" y="1032"/>
                    </a:lnTo>
                    <a:lnTo>
                      <a:pt x="0" y="1330"/>
                    </a:lnTo>
                    <a:lnTo>
                      <a:pt x="0" y="2062"/>
                    </a:lnTo>
                    <a:lnTo>
                      <a:pt x="0" y="2360"/>
                    </a:lnTo>
                    <a:lnTo>
                      <a:pt x="0" y="2360"/>
                    </a:lnTo>
                    <a:lnTo>
                      <a:pt x="0" y="2374"/>
                    </a:lnTo>
                    <a:lnTo>
                      <a:pt x="2" y="2388"/>
                    </a:lnTo>
                    <a:lnTo>
                      <a:pt x="6" y="2400"/>
                    </a:lnTo>
                    <a:lnTo>
                      <a:pt x="10" y="2412"/>
                    </a:lnTo>
                    <a:lnTo>
                      <a:pt x="16" y="2424"/>
                    </a:lnTo>
                    <a:lnTo>
                      <a:pt x="22" y="2436"/>
                    </a:lnTo>
                    <a:lnTo>
                      <a:pt x="30" y="2446"/>
                    </a:lnTo>
                    <a:lnTo>
                      <a:pt x="40" y="2458"/>
                    </a:lnTo>
                    <a:lnTo>
                      <a:pt x="40" y="2458"/>
                    </a:lnTo>
                    <a:lnTo>
                      <a:pt x="50" y="2466"/>
                    </a:lnTo>
                    <a:lnTo>
                      <a:pt x="62" y="2474"/>
                    </a:lnTo>
                    <a:lnTo>
                      <a:pt x="72" y="2482"/>
                    </a:lnTo>
                    <a:lnTo>
                      <a:pt x="84" y="2488"/>
                    </a:lnTo>
                    <a:lnTo>
                      <a:pt x="98" y="2492"/>
                    </a:lnTo>
                    <a:lnTo>
                      <a:pt x="110" y="2496"/>
                    </a:lnTo>
                    <a:lnTo>
                      <a:pt x="124" y="2498"/>
                    </a:lnTo>
                    <a:lnTo>
                      <a:pt x="136" y="2498"/>
                    </a:lnTo>
                    <a:lnTo>
                      <a:pt x="912" y="2498"/>
                    </a:lnTo>
                    <a:lnTo>
                      <a:pt x="912" y="2200"/>
                    </a:lnTo>
                    <a:lnTo>
                      <a:pt x="912" y="1658"/>
                    </a:lnTo>
                    <a:lnTo>
                      <a:pt x="962" y="1658"/>
                    </a:lnTo>
                    <a:lnTo>
                      <a:pt x="1510" y="1658"/>
                    </a:lnTo>
                    <a:lnTo>
                      <a:pt x="1556" y="1658"/>
                    </a:lnTo>
                    <a:lnTo>
                      <a:pt x="1556" y="2200"/>
                    </a:lnTo>
                    <a:lnTo>
                      <a:pt x="1556" y="2498"/>
                    </a:lnTo>
                    <a:lnTo>
                      <a:pt x="2336" y="2498"/>
                    </a:lnTo>
                    <a:lnTo>
                      <a:pt x="2336" y="2498"/>
                    </a:lnTo>
                    <a:lnTo>
                      <a:pt x="2348" y="2498"/>
                    </a:lnTo>
                    <a:lnTo>
                      <a:pt x="2362" y="2496"/>
                    </a:lnTo>
                    <a:lnTo>
                      <a:pt x="2374" y="2492"/>
                    </a:lnTo>
                    <a:lnTo>
                      <a:pt x="2388" y="2488"/>
                    </a:lnTo>
                    <a:lnTo>
                      <a:pt x="2400" y="2482"/>
                    </a:lnTo>
                    <a:lnTo>
                      <a:pt x="2410" y="2474"/>
                    </a:lnTo>
                    <a:lnTo>
                      <a:pt x="2422" y="2466"/>
                    </a:lnTo>
                    <a:lnTo>
                      <a:pt x="2432" y="2458"/>
                    </a:lnTo>
                    <a:lnTo>
                      <a:pt x="2432" y="2458"/>
                    </a:lnTo>
                    <a:lnTo>
                      <a:pt x="2442" y="2446"/>
                    </a:lnTo>
                    <a:lnTo>
                      <a:pt x="2450" y="2436"/>
                    </a:lnTo>
                    <a:lnTo>
                      <a:pt x="2456" y="2424"/>
                    </a:lnTo>
                    <a:lnTo>
                      <a:pt x="2462" y="2412"/>
                    </a:lnTo>
                    <a:lnTo>
                      <a:pt x="2466" y="2400"/>
                    </a:lnTo>
                    <a:lnTo>
                      <a:pt x="2470" y="2388"/>
                    </a:lnTo>
                    <a:lnTo>
                      <a:pt x="2472" y="2374"/>
                    </a:lnTo>
                    <a:lnTo>
                      <a:pt x="2472" y="2360"/>
                    </a:lnTo>
                    <a:lnTo>
                      <a:pt x="2472" y="2062"/>
                    </a:lnTo>
                    <a:lnTo>
                      <a:pt x="2472" y="1330"/>
                    </a:lnTo>
                    <a:lnTo>
                      <a:pt x="2472" y="1032"/>
                    </a:lnTo>
                    <a:lnTo>
                      <a:pt x="2472" y="1032"/>
                    </a:lnTo>
                    <a:lnTo>
                      <a:pt x="2472" y="1024"/>
                    </a:lnTo>
                    <a:lnTo>
                      <a:pt x="2470" y="1018"/>
                    </a:lnTo>
                    <a:lnTo>
                      <a:pt x="123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98" name="Freeform 114"/>
              <p:cNvSpPr>
                <a:spLocks/>
              </p:cNvSpPr>
              <p:nvPr/>
            </p:nvSpPr>
            <p:spPr bwMode="auto">
              <a:xfrm>
                <a:off x="-4507" y="4968"/>
                <a:ext cx="3460" cy="1622"/>
              </a:xfrm>
              <a:custGeom>
                <a:avLst/>
                <a:gdLst/>
                <a:ahLst/>
                <a:cxnLst>
                  <a:cxn ang="0">
                    <a:pos x="3460" y="1388"/>
                  </a:cxn>
                  <a:cxn ang="0">
                    <a:pos x="3454" y="1362"/>
                  </a:cxn>
                  <a:cxn ang="0">
                    <a:pos x="3436" y="1342"/>
                  </a:cxn>
                  <a:cxn ang="0">
                    <a:pos x="2966" y="298"/>
                  </a:cxn>
                  <a:cxn ang="0">
                    <a:pos x="2966" y="216"/>
                  </a:cxn>
                  <a:cxn ang="0">
                    <a:pos x="2966" y="202"/>
                  </a:cxn>
                  <a:cxn ang="0">
                    <a:pos x="2956" y="176"/>
                  </a:cxn>
                  <a:cxn ang="0">
                    <a:pos x="2948" y="166"/>
                  </a:cxn>
                  <a:cxn ang="0">
                    <a:pos x="2926" y="152"/>
                  </a:cxn>
                  <a:cxn ang="0">
                    <a:pos x="2898" y="146"/>
                  </a:cxn>
                  <a:cxn ang="0">
                    <a:pos x="2486" y="146"/>
                  </a:cxn>
                  <a:cxn ang="0">
                    <a:pos x="2458" y="152"/>
                  </a:cxn>
                  <a:cxn ang="0">
                    <a:pos x="2436" y="166"/>
                  </a:cxn>
                  <a:cxn ang="0">
                    <a:pos x="2428" y="176"/>
                  </a:cxn>
                  <a:cxn ang="0">
                    <a:pos x="2418" y="202"/>
                  </a:cxn>
                  <a:cxn ang="0">
                    <a:pos x="2416" y="242"/>
                  </a:cxn>
                  <a:cxn ang="0">
                    <a:pos x="2416" y="494"/>
                  </a:cxn>
                  <a:cxn ang="0">
                    <a:pos x="1894" y="56"/>
                  </a:cxn>
                  <a:cxn ang="0">
                    <a:pos x="1858" y="32"/>
                  </a:cxn>
                  <a:cxn ang="0">
                    <a:pos x="1818" y="14"/>
                  </a:cxn>
                  <a:cxn ang="0">
                    <a:pos x="1776" y="4"/>
                  </a:cxn>
                  <a:cxn ang="0">
                    <a:pos x="1730" y="0"/>
                  </a:cxn>
                  <a:cxn ang="0">
                    <a:pos x="1706" y="2"/>
                  </a:cxn>
                  <a:cxn ang="0">
                    <a:pos x="1662" y="8"/>
                  </a:cxn>
                  <a:cxn ang="0">
                    <a:pos x="1622" y="22"/>
                  </a:cxn>
                  <a:cxn ang="0">
                    <a:pos x="1584" y="44"/>
                  </a:cxn>
                  <a:cxn ang="0">
                    <a:pos x="24" y="1342"/>
                  </a:cxn>
                  <a:cxn ang="0">
                    <a:pos x="14" y="1352"/>
                  </a:cxn>
                  <a:cxn ang="0">
                    <a:pos x="2" y="1374"/>
                  </a:cxn>
                  <a:cxn ang="0">
                    <a:pos x="0" y="1388"/>
                  </a:cxn>
                  <a:cxn ang="0">
                    <a:pos x="2" y="1416"/>
                  </a:cxn>
                  <a:cxn ang="0">
                    <a:pos x="14" y="1440"/>
                  </a:cxn>
                  <a:cxn ang="0">
                    <a:pos x="148" y="1598"/>
                  </a:cxn>
                  <a:cxn ang="0">
                    <a:pos x="168" y="1614"/>
                  </a:cxn>
                  <a:cxn ang="0">
                    <a:pos x="192" y="1622"/>
                  </a:cxn>
                  <a:cxn ang="0">
                    <a:pos x="206" y="1622"/>
                  </a:cxn>
                  <a:cxn ang="0">
                    <a:pos x="232" y="1614"/>
                  </a:cxn>
                  <a:cxn ang="0">
                    <a:pos x="1730" y="368"/>
                  </a:cxn>
                  <a:cxn ang="0">
                    <a:pos x="3216" y="1606"/>
                  </a:cxn>
                  <a:cxn ang="0">
                    <a:pos x="3236" y="1618"/>
                  </a:cxn>
                  <a:cxn ang="0">
                    <a:pos x="3260" y="1622"/>
                  </a:cxn>
                  <a:cxn ang="0">
                    <a:pos x="3268" y="1622"/>
                  </a:cxn>
                  <a:cxn ang="0">
                    <a:pos x="3292" y="1614"/>
                  </a:cxn>
                  <a:cxn ang="0">
                    <a:pos x="3312" y="1598"/>
                  </a:cxn>
                  <a:cxn ang="0">
                    <a:pos x="3446" y="1440"/>
                  </a:cxn>
                  <a:cxn ang="0">
                    <a:pos x="3458" y="1416"/>
                  </a:cxn>
                  <a:cxn ang="0">
                    <a:pos x="3460" y="1388"/>
                  </a:cxn>
                </a:cxnLst>
                <a:rect l="0" t="0" r="r" b="b"/>
                <a:pathLst>
                  <a:path w="3460" h="1622">
                    <a:moveTo>
                      <a:pt x="3460" y="1388"/>
                    </a:moveTo>
                    <a:lnTo>
                      <a:pt x="3460" y="1388"/>
                    </a:lnTo>
                    <a:lnTo>
                      <a:pt x="3458" y="1374"/>
                    </a:lnTo>
                    <a:lnTo>
                      <a:pt x="3454" y="1362"/>
                    </a:lnTo>
                    <a:lnTo>
                      <a:pt x="3446" y="1352"/>
                    </a:lnTo>
                    <a:lnTo>
                      <a:pt x="3436" y="1342"/>
                    </a:lnTo>
                    <a:lnTo>
                      <a:pt x="2966" y="952"/>
                    </a:lnTo>
                    <a:lnTo>
                      <a:pt x="2966" y="298"/>
                    </a:lnTo>
                    <a:lnTo>
                      <a:pt x="2966" y="242"/>
                    </a:lnTo>
                    <a:lnTo>
                      <a:pt x="2966" y="216"/>
                    </a:lnTo>
                    <a:lnTo>
                      <a:pt x="2966" y="216"/>
                    </a:lnTo>
                    <a:lnTo>
                      <a:pt x="2966" y="202"/>
                    </a:lnTo>
                    <a:lnTo>
                      <a:pt x="2962" y="188"/>
                    </a:lnTo>
                    <a:lnTo>
                      <a:pt x="2956" y="176"/>
                    </a:lnTo>
                    <a:lnTo>
                      <a:pt x="2948" y="166"/>
                    </a:lnTo>
                    <a:lnTo>
                      <a:pt x="2948" y="166"/>
                    </a:lnTo>
                    <a:lnTo>
                      <a:pt x="2936" y="158"/>
                    </a:lnTo>
                    <a:lnTo>
                      <a:pt x="2926" y="152"/>
                    </a:lnTo>
                    <a:lnTo>
                      <a:pt x="2912" y="148"/>
                    </a:lnTo>
                    <a:lnTo>
                      <a:pt x="2898" y="146"/>
                    </a:lnTo>
                    <a:lnTo>
                      <a:pt x="2486" y="146"/>
                    </a:lnTo>
                    <a:lnTo>
                      <a:pt x="2486" y="146"/>
                    </a:lnTo>
                    <a:lnTo>
                      <a:pt x="2472" y="148"/>
                    </a:lnTo>
                    <a:lnTo>
                      <a:pt x="2458" y="152"/>
                    </a:lnTo>
                    <a:lnTo>
                      <a:pt x="2446" y="158"/>
                    </a:lnTo>
                    <a:lnTo>
                      <a:pt x="2436" y="166"/>
                    </a:lnTo>
                    <a:lnTo>
                      <a:pt x="2436" y="166"/>
                    </a:lnTo>
                    <a:lnTo>
                      <a:pt x="2428" y="176"/>
                    </a:lnTo>
                    <a:lnTo>
                      <a:pt x="2422" y="188"/>
                    </a:lnTo>
                    <a:lnTo>
                      <a:pt x="2418" y="202"/>
                    </a:lnTo>
                    <a:lnTo>
                      <a:pt x="2416" y="216"/>
                    </a:lnTo>
                    <a:lnTo>
                      <a:pt x="2416" y="242"/>
                    </a:lnTo>
                    <a:lnTo>
                      <a:pt x="2416" y="298"/>
                    </a:lnTo>
                    <a:lnTo>
                      <a:pt x="2416" y="494"/>
                    </a:lnTo>
                    <a:lnTo>
                      <a:pt x="1894" y="56"/>
                    </a:lnTo>
                    <a:lnTo>
                      <a:pt x="1894" y="56"/>
                    </a:lnTo>
                    <a:lnTo>
                      <a:pt x="1876" y="44"/>
                    </a:lnTo>
                    <a:lnTo>
                      <a:pt x="1858" y="32"/>
                    </a:lnTo>
                    <a:lnTo>
                      <a:pt x="1838" y="22"/>
                    </a:lnTo>
                    <a:lnTo>
                      <a:pt x="1818" y="14"/>
                    </a:lnTo>
                    <a:lnTo>
                      <a:pt x="1798" y="8"/>
                    </a:lnTo>
                    <a:lnTo>
                      <a:pt x="1776" y="4"/>
                    </a:lnTo>
                    <a:lnTo>
                      <a:pt x="1754" y="2"/>
                    </a:lnTo>
                    <a:lnTo>
                      <a:pt x="1730" y="0"/>
                    </a:lnTo>
                    <a:lnTo>
                      <a:pt x="1730" y="0"/>
                    </a:lnTo>
                    <a:lnTo>
                      <a:pt x="1706" y="2"/>
                    </a:lnTo>
                    <a:lnTo>
                      <a:pt x="1684" y="4"/>
                    </a:lnTo>
                    <a:lnTo>
                      <a:pt x="1662" y="8"/>
                    </a:lnTo>
                    <a:lnTo>
                      <a:pt x="1642" y="14"/>
                    </a:lnTo>
                    <a:lnTo>
                      <a:pt x="1622" y="22"/>
                    </a:lnTo>
                    <a:lnTo>
                      <a:pt x="1602" y="32"/>
                    </a:lnTo>
                    <a:lnTo>
                      <a:pt x="1584" y="44"/>
                    </a:lnTo>
                    <a:lnTo>
                      <a:pt x="1566" y="56"/>
                    </a:lnTo>
                    <a:lnTo>
                      <a:pt x="24" y="1342"/>
                    </a:lnTo>
                    <a:lnTo>
                      <a:pt x="24" y="1342"/>
                    </a:lnTo>
                    <a:lnTo>
                      <a:pt x="14" y="1352"/>
                    </a:lnTo>
                    <a:lnTo>
                      <a:pt x="6" y="1362"/>
                    </a:lnTo>
                    <a:lnTo>
                      <a:pt x="2" y="1374"/>
                    </a:lnTo>
                    <a:lnTo>
                      <a:pt x="0" y="1388"/>
                    </a:lnTo>
                    <a:lnTo>
                      <a:pt x="0" y="1388"/>
                    </a:lnTo>
                    <a:lnTo>
                      <a:pt x="0" y="1402"/>
                    </a:lnTo>
                    <a:lnTo>
                      <a:pt x="2" y="1416"/>
                    </a:lnTo>
                    <a:lnTo>
                      <a:pt x="8" y="1428"/>
                    </a:lnTo>
                    <a:lnTo>
                      <a:pt x="14" y="1440"/>
                    </a:lnTo>
                    <a:lnTo>
                      <a:pt x="148" y="1598"/>
                    </a:lnTo>
                    <a:lnTo>
                      <a:pt x="148" y="1598"/>
                    </a:lnTo>
                    <a:lnTo>
                      <a:pt x="158" y="1606"/>
                    </a:lnTo>
                    <a:lnTo>
                      <a:pt x="168" y="1614"/>
                    </a:lnTo>
                    <a:lnTo>
                      <a:pt x="180" y="1618"/>
                    </a:lnTo>
                    <a:lnTo>
                      <a:pt x="192" y="1622"/>
                    </a:lnTo>
                    <a:lnTo>
                      <a:pt x="192" y="1622"/>
                    </a:lnTo>
                    <a:lnTo>
                      <a:pt x="206" y="1622"/>
                    </a:lnTo>
                    <a:lnTo>
                      <a:pt x="218" y="1620"/>
                    </a:lnTo>
                    <a:lnTo>
                      <a:pt x="232" y="1614"/>
                    </a:lnTo>
                    <a:lnTo>
                      <a:pt x="244" y="1606"/>
                    </a:lnTo>
                    <a:lnTo>
                      <a:pt x="1730" y="368"/>
                    </a:lnTo>
                    <a:lnTo>
                      <a:pt x="3216" y="1606"/>
                    </a:lnTo>
                    <a:lnTo>
                      <a:pt x="3216" y="1606"/>
                    </a:lnTo>
                    <a:lnTo>
                      <a:pt x="3224" y="1614"/>
                    </a:lnTo>
                    <a:lnTo>
                      <a:pt x="3236" y="1618"/>
                    </a:lnTo>
                    <a:lnTo>
                      <a:pt x="3248" y="1620"/>
                    </a:lnTo>
                    <a:lnTo>
                      <a:pt x="3260" y="1622"/>
                    </a:lnTo>
                    <a:lnTo>
                      <a:pt x="3268" y="1622"/>
                    </a:lnTo>
                    <a:lnTo>
                      <a:pt x="3268" y="1622"/>
                    </a:lnTo>
                    <a:lnTo>
                      <a:pt x="3280" y="1618"/>
                    </a:lnTo>
                    <a:lnTo>
                      <a:pt x="3292" y="1614"/>
                    </a:lnTo>
                    <a:lnTo>
                      <a:pt x="3302" y="1606"/>
                    </a:lnTo>
                    <a:lnTo>
                      <a:pt x="3312" y="1598"/>
                    </a:lnTo>
                    <a:lnTo>
                      <a:pt x="3446" y="1440"/>
                    </a:lnTo>
                    <a:lnTo>
                      <a:pt x="3446" y="1440"/>
                    </a:lnTo>
                    <a:lnTo>
                      <a:pt x="3452" y="1428"/>
                    </a:lnTo>
                    <a:lnTo>
                      <a:pt x="3458" y="1416"/>
                    </a:lnTo>
                    <a:lnTo>
                      <a:pt x="3460" y="1402"/>
                    </a:lnTo>
                    <a:lnTo>
                      <a:pt x="3460" y="1388"/>
                    </a:lnTo>
                    <a:lnTo>
                      <a:pt x="3460" y="13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grpSp>
        <p:grpSp>
          <p:nvGrpSpPr>
            <p:cNvPr id="91" name="Group 112"/>
            <p:cNvGrpSpPr>
              <a:grpSpLocks noChangeAspect="1"/>
            </p:cNvGrpSpPr>
            <p:nvPr/>
          </p:nvGrpSpPr>
          <p:grpSpPr bwMode="auto">
            <a:xfrm>
              <a:off x="7524328" y="3187359"/>
              <a:ext cx="385960" cy="347810"/>
              <a:chOff x="-4507" y="4968"/>
              <a:chExt cx="3460" cy="3118"/>
            </a:xfrm>
            <a:grpFill/>
          </p:grpSpPr>
          <p:sp>
            <p:nvSpPr>
              <p:cNvPr id="95" name="Freeform 113"/>
              <p:cNvSpPr>
                <a:spLocks/>
              </p:cNvSpPr>
              <p:nvPr/>
            </p:nvSpPr>
            <p:spPr bwMode="auto">
              <a:xfrm>
                <a:off x="-4013" y="5588"/>
                <a:ext cx="2472" cy="2498"/>
              </a:xfrm>
              <a:custGeom>
                <a:avLst/>
                <a:gdLst/>
                <a:ahLst/>
                <a:cxnLst>
                  <a:cxn ang="0">
                    <a:pos x="1236" y="0"/>
                  </a:cxn>
                  <a:cxn ang="0">
                    <a:pos x="2" y="1018"/>
                  </a:cxn>
                  <a:cxn ang="0">
                    <a:pos x="2" y="1018"/>
                  </a:cxn>
                  <a:cxn ang="0">
                    <a:pos x="0" y="1024"/>
                  </a:cxn>
                  <a:cxn ang="0">
                    <a:pos x="0" y="1024"/>
                  </a:cxn>
                  <a:cxn ang="0">
                    <a:pos x="0" y="1032"/>
                  </a:cxn>
                  <a:cxn ang="0">
                    <a:pos x="0" y="1330"/>
                  </a:cxn>
                  <a:cxn ang="0">
                    <a:pos x="0" y="2062"/>
                  </a:cxn>
                  <a:cxn ang="0">
                    <a:pos x="0" y="2360"/>
                  </a:cxn>
                  <a:cxn ang="0">
                    <a:pos x="0" y="2360"/>
                  </a:cxn>
                  <a:cxn ang="0">
                    <a:pos x="0" y="2374"/>
                  </a:cxn>
                  <a:cxn ang="0">
                    <a:pos x="2" y="2388"/>
                  </a:cxn>
                  <a:cxn ang="0">
                    <a:pos x="6" y="2400"/>
                  </a:cxn>
                  <a:cxn ang="0">
                    <a:pos x="10" y="2412"/>
                  </a:cxn>
                  <a:cxn ang="0">
                    <a:pos x="16" y="2424"/>
                  </a:cxn>
                  <a:cxn ang="0">
                    <a:pos x="22" y="2436"/>
                  </a:cxn>
                  <a:cxn ang="0">
                    <a:pos x="30" y="2446"/>
                  </a:cxn>
                  <a:cxn ang="0">
                    <a:pos x="40" y="2458"/>
                  </a:cxn>
                  <a:cxn ang="0">
                    <a:pos x="40" y="2458"/>
                  </a:cxn>
                  <a:cxn ang="0">
                    <a:pos x="50" y="2466"/>
                  </a:cxn>
                  <a:cxn ang="0">
                    <a:pos x="62" y="2474"/>
                  </a:cxn>
                  <a:cxn ang="0">
                    <a:pos x="72" y="2482"/>
                  </a:cxn>
                  <a:cxn ang="0">
                    <a:pos x="84" y="2488"/>
                  </a:cxn>
                  <a:cxn ang="0">
                    <a:pos x="98" y="2492"/>
                  </a:cxn>
                  <a:cxn ang="0">
                    <a:pos x="110" y="2496"/>
                  </a:cxn>
                  <a:cxn ang="0">
                    <a:pos x="124" y="2498"/>
                  </a:cxn>
                  <a:cxn ang="0">
                    <a:pos x="136" y="2498"/>
                  </a:cxn>
                  <a:cxn ang="0">
                    <a:pos x="912" y="2498"/>
                  </a:cxn>
                  <a:cxn ang="0">
                    <a:pos x="912" y="2200"/>
                  </a:cxn>
                  <a:cxn ang="0">
                    <a:pos x="912" y="1658"/>
                  </a:cxn>
                  <a:cxn ang="0">
                    <a:pos x="962" y="1658"/>
                  </a:cxn>
                  <a:cxn ang="0">
                    <a:pos x="1510" y="1658"/>
                  </a:cxn>
                  <a:cxn ang="0">
                    <a:pos x="1556" y="1658"/>
                  </a:cxn>
                  <a:cxn ang="0">
                    <a:pos x="1556" y="2200"/>
                  </a:cxn>
                  <a:cxn ang="0">
                    <a:pos x="1556" y="2498"/>
                  </a:cxn>
                  <a:cxn ang="0">
                    <a:pos x="2336" y="2498"/>
                  </a:cxn>
                  <a:cxn ang="0">
                    <a:pos x="2336" y="2498"/>
                  </a:cxn>
                  <a:cxn ang="0">
                    <a:pos x="2348" y="2498"/>
                  </a:cxn>
                  <a:cxn ang="0">
                    <a:pos x="2362" y="2496"/>
                  </a:cxn>
                  <a:cxn ang="0">
                    <a:pos x="2374" y="2492"/>
                  </a:cxn>
                  <a:cxn ang="0">
                    <a:pos x="2388" y="2488"/>
                  </a:cxn>
                  <a:cxn ang="0">
                    <a:pos x="2400" y="2482"/>
                  </a:cxn>
                  <a:cxn ang="0">
                    <a:pos x="2410" y="2474"/>
                  </a:cxn>
                  <a:cxn ang="0">
                    <a:pos x="2422" y="2466"/>
                  </a:cxn>
                  <a:cxn ang="0">
                    <a:pos x="2432" y="2458"/>
                  </a:cxn>
                  <a:cxn ang="0">
                    <a:pos x="2432" y="2458"/>
                  </a:cxn>
                  <a:cxn ang="0">
                    <a:pos x="2442" y="2446"/>
                  </a:cxn>
                  <a:cxn ang="0">
                    <a:pos x="2450" y="2436"/>
                  </a:cxn>
                  <a:cxn ang="0">
                    <a:pos x="2456" y="2424"/>
                  </a:cxn>
                  <a:cxn ang="0">
                    <a:pos x="2462" y="2412"/>
                  </a:cxn>
                  <a:cxn ang="0">
                    <a:pos x="2466" y="2400"/>
                  </a:cxn>
                  <a:cxn ang="0">
                    <a:pos x="2470" y="2388"/>
                  </a:cxn>
                  <a:cxn ang="0">
                    <a:pos x="2472" y="2374"/>
                  </a:cxn>
                  <a:cxn ang="0">
                    <a:pos x="2472" y="2360"/>
                  </a:cxn>
                  <a:cxn ang="0">
                    <a:pos x="2472" y="2062"/>
                  </a:cxn>
                  <a:cxn ang="0">
                    <a:pos x="2472" y="1330"/>
                  </a:cxn>
                  <a:cxn ang="0">
                    <a:pos x="2472" y="1032"/>
                  </a:cxn>
                  <a:cxn ang="0">
                    <a:pos x="2472" y="1032"/>
                  </a:cxn>
                  <a:cxn ang="0">
                    <a:pos x="2472" y="1024"/>
                  </a:cxn>
                  <a:cxn ang="0">
                    <a:pos x="2470" y="1018"/>
                  </a:cxn>
                  <a:cxn ang="0">
                    <a:pos x="1236" y="0"/>
                  </a:cxn>
                </a:cxnLst>
                <a:rect l="0" t="0" r="r" b="b"/>
                <a:pathLst>
                  <a:path w="2472" h="2498">
                    <a:moveTo>
                      <a:pt x="1236" y="0"/>
                    </a:moveTo>
                    <a:lnTo>
                      <a:pt x="2" y="1018"/>
                    </a:lnTo>
                    <a:lnTo>
                      <a:pt x="2" y="1018"/>
                    </a:lnTo>
                    <a:lnTo>
                      <a:pt x="0" y="1024"/>
                    </a:lnTo>
                    <a:lnTo>
                      <a:pt x="0" y="1024"/>
                    </a:lnTo>
                    <a:lnTo>
                      <a:pt x="0" y="1032"/>
                    </a:lnTo>
                    <a:lnTo>
                      <a:pt x="0" y="1330"/>
                    </a:lnTo>
                    <a:lnTo>
                      <a:pt x="0" y="2062"/>
                    </a:lnTo>
                    <a:lnTo>
                      <a:pt x="0" y="2360"/>
                    </a:lnTo>
                    <a:lnTo>
                      <a:pt x="0" y="2360"/>
                    </a:lnTo>
                    <a:lnTo>
                      <a:pt x="0" y="2374"/>
                    </a:lnTo>
                    <a:lnTo>
                      <a:pt x="2" y="2388"/>
                    </a:lnTo>
                    <a:lnTo>
                      <a:pt x="6" y="2400"/>
                    </a:lnTo>
                    <a:lnTo>
                      <a:pt x="10" y="2412"/>
                    </a:lnTo>
                    <a:lnTo>
                      <a:pt x="16" y="2424"/>
                    </a:lnTo>
                    <a:lnTo>
                      <a:pt x="22" y="2436"/>
                    </a:lnTo>
                    <a:lnTo>
                      <a:pt x="30" y="2446"/>
                    </a:lnTo>
                    <a:lnTo>
                      <a:pt x="40" y="2458"/>
                    </a:lnTo>
                    <a:lnTo>
                      <a:pt x="40" y="2458"/>
                    </a:lnTo>
                    <a:lnTo>
                      <a:pt x="50" y="2466"/>
                    </a:lnTo>
                    <a:lnTo>
                      <a:pt x="62" y="2474"/>
                    </a:lnTo>
                    <a:lnTo>
                      <a:pt x="72" y="2482"/>
                    </a:lnTo>
                    <a:lnTo>
                      <a:pt x="84" y="2488"/>
                    </a:lnTo>
                    <a:lnTo>
                      <a:pt x="98" y="2492"/>
                    </a:lnTo>
                    <a:lnTo>
                      <a:pt x="110" y="2496"/>
                    </a:lnTo>
                    <a:lnTo>
                      <a:pt x="124" y="2498"/>
                    </a:lnTo>
                    <a:lnTo>
                      <a:pt x="136" y="2498"/>
                    </a:lnTo>
                    <a:lnTo>
                      <a:pt x="912" y="2498"/>
                    </a:lnTo>
                    <a:lnTo>
                      <a:pt x="912" y="2200"/>
                    </a:lnTo>
                    <a:lnTo>
                      <a:pt x="912" y="1658"/>
                    </a:lnTo>
                    <a:lnTo>
                      <a:pt x="962" y="1658"/>
                    </a:lnTo>
                    <a:lnTo>
                      <a:pt x="1510" y="1658"/>
                    </a:lnTo>
                    <a:lnTo>
                      <a:pt x="1556" y="1658"/>
                    </a:lnTo>
                    <a:lnTo>
                      <a:pt x="1556" y="2200"/>
                    </a:lnTo>
                    <a:lnTo>
                      <a:pt x="1556" y="2498"/>
                    </a:lnTo>
                    <a:lnTo>
                      <a:pt x="2336" y="2498"/>
                    </a:lnTo>
                    <a:lnTo>
                      <a:pt x="2336" y="2498"/>
                    </a:lnTo>
                    <a:lnTo>
                      <a:pt x="2348" y="2498"/>
                    </a:lnTo>
                    <a:lnTo>
                      <a:pt x="2362" y="2496"/>
                    </a:lnTo>
                    <a:lnTo>
                      <a:pt x="2374" y="2492"/>
                    </a:lnTo>
                    <a:lnTo>
                      <a:pt x="2388" y="2488"/>
                    </a:lnTo>
                    <a:lnTo>
                      <a:pt x="2400" y="2482"/>
                    </a:lnTo>
                    <a:lnTo>
                      <a:pt x="2410" y="2474"/>
                    </a:lnTo>
                    <a:lnTo>
                      <a:pt x="2422" y="2466"/>
                    </a:lnTo>
                    <a:lnTo>
                      <a:pt x="2432" y="2458"/>
                    </a:lnTo>
                    <a:lnTo>
                      <a:pt x="2432" y="2458"/>
                    </a:lnTo>
                    <a:lnTo>
                      <a:pt x="2442" y="2446"/>
                    </a:lnTo>
                    <a:lnTo>
                      <a:pt x="2450" y="2436"/>
                    </a:lnTo>
                    <a:lnTo>
                      <a:pt x="2456" y="2424"/>
                    </a:lnTo>
                    <a:lnTo>
                      <a:pt x="2462" y="2412"/>
                    </a:lnTo>
                    <a:lnTo>
                      <a:pt x="2466" y="2400"/>
                    </a:lnTo>
                    <a:lnTo>
                      <a:pt x="2470" y="2388"/>
                    </a:lnTo>
                    <a:lnTo>
                      <a:pt x="2472" y="2374"/>
                    </a:lnTo>
                    <a:lnTo>
                      <a:pt x="2472" y="2360"/>
                    </a:lnTo>
                    <a:lnTo>
                      <a:pt x="2472" y="2062"/>
                    </a:lnTo>
                    <a:lnTo>
                      <a:pt x="2472" y="1330"/>
                    </a:lnTo>
                    <a:lnTo>
                      <a:pt x="2472" y="1032"/>
                    </a:lnTo>
                    <a:lnTo>
                      <a:pt x="2472" y="1032"/>
                    </a:lnTo>
                    <a:lnTo>
                      <a:pt x="2472" y="1024"/>
                    </a:lnTo>
                    <a:lnTo>
                      <a:pt x="2470" y="1018"/>
                    </a:lnTo>
                    <a:lnTo>
                      <a:pt x="123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96" name="Freeform 114"/>
              <p:cNvSpPr>
                <a:spLocks/>
              </p:cNvSpPr>
              <p:nvPr/>
            </p:nvSpPr>
            <p:spPr bwMode="auto">
              <a:xfrm>
                <a:off x="-4507" y="4968"/>
                <a:ext cx="3460" cy="1622"/>
              </a:xfrm>
              <a:custGeom>
                <a:avLst/>
                <a:gdLst/>
                <a:ahLst/>
                <a:cxnLst>
                  <a:cxn ang="0">
                    <a:pos x="3460" y="1388"/>
                  </a:cxn>
                  <a:cxn ang="0">
                    <a:pos x="3454" y="1362"/>
                  </a:cxn>
                  <a:cxn ang="0">
                    <a:pos x="3436" y="1342"/>
                  </a:cxn>
                  <a:cxn ang="0">
                    <a:pos x="2966" y="298"/>
                  </a:cxn>
                  <a:cxn ang="0">
                    <a:pos x="2966" y="216"/>
                  </a:cxn>
                  <a:cxn ang="0">
                    <a:pos x="2966" y="202"/>
                  </a:cxn>
                  <a:cxn ang="0">
                    <a:pos x="2956" y="176"/>
                  </a:cxn>
                  <a:cxn ang="0">
                    <a:pos x="2948" y="166"/>
                  </a:cxn>
                  <a:cxn ang="0">
                    <a:pos x="2926" y="152"/>
                  </a:cxn>
                  <a:cxn ang="0">
                    <a:pos x="2898" y="146"/>
                  </a:cxn>
                  <a:cxn ang="0">
                    <a:pos x="2486" y="146"/>
                  </a:cxn>
                  <a:cxn ang="0">
                    <a:pos x="2458" y="152"/>
                  </a:cxn>
                  <a:cxn ang="0">
                    <a:pos x="2436" y="166"/>
                  </a:cxn>
                  <a:cxn ang="0">
                    <a:pos x="2428" y="176"/>
                  </a:cxn>
                  <a:cxn ang="0">
                    <a:pos x="2418" y="202"/>
                  </a:cxn>
                  <a:cxn ang="0">
                    <a:pos x="2416" y="242"/>
                  </a:cxn>
                  <a:cxn ang="0">
                    <a:pos x="2416" y="494"/>
                  </a:cxn>
                  <a:cxn ang="0">
                    <a:pos x="1894" y="56"/>
                  </a:cxn>
                  <a:cxn ang="0">
                    <a:pos x="1858" y="32"/>
                  </a:cxn>
                  <a:cxn ang="0">
                    <a:pos x="1818" y="14"/>
                  </a:cxn>
                  <a:cxn ang="0">
                    <a:pos x="1776" y="4"/>
                  </a:cxn>
                  <a:cxn ang="0">
                    <a:pos x="1730" y="0"/>
                  </a:cxn>
                  <a:cxn ang="0">
                    <a:pos x="1706" y="2"/>
                  </a:cxn>
                  <a:cxn ang="0">
                    <a:pos x="1662" y="8"/>
                  </a:cxn>
                  <a:cxn ang="0">
                    <a:pos x="1622" y="22"/>
                  </a:cxn>
                  <a:cxn ang="0">
                    <a:pos x="1584" y="44"/>
                  </a:cxn>
                  <a:cxn ang="0">
                    <a:pos x="24" y="1342"/>
                  </a:cxn>
                  <a:cxn ang="0">
                    <a:pos x="14" y="1352"/>
                  </a:cxn>
                  <a:cxn ang="0">
                    <a:pos x="2" y="1374"/>
                  </a:cxn>
                  <a:cxn ang="0">
                    <a:pos x="0" y="1388"/>
                  </a:cxn>
                  <a:cxn ang="0">
                    <a:pos x="2" y="1416"/>
                  </a:cxn>
                  <a:cxn ang="0">
                    <a:pos x="14" y="1440"/>
                  </a:cxn>
                  <a:cxn ang="0">
                    <a:pos x="148" y="1598"/>
                  </a:cxn>
                  <a:cxn ang="0">
                    <a:pos x="168" y="1614"/>
                  </a:cxn>
                  <a:cxn ang="0">
                    <a:pos x="192" y="1622"/>
                  </a:cxn>
                  <a:cxn ang="0">
                    <a:pos x="206" y="1622"/>
                  </a:cxn>
                  <a:cxn ang="0">
                    <a:pos x="232" y="1614"/>
                  </a:cxn>
                  <a:cxn ang="0">
                    <a:pos x="1730" y="368"/>
                  </a:cxn>
                  <a:cxn ang="0">
                    <a:pos x="3216" y="1606"/>
                  </a:cxn>
                  <a:cxn ang="0">
                    <a:pos x="3236" y="1618"/>
                  </a:cxn>
                  <a:cxn ang="0">
                    <a:pos x="3260" y="1622"/>
                  </a:cxn>
                  <a:cxn ang="0">
                    <a:pos x="3268" y="1622"/>
                  </a:cxn>
                  <a:cxn ang="0">
                    <a:pos x="3292" y="1614"/>
                  </a:cxn>
                  <a:cxn ang="0">
                    <a:pos x="3312" y="1598"/>
                  </a:cxn>
                  <a:cxn ang="0">
                    <a:pos x="3446" y="1440"/>
                  </a:cxn>
                  <a:cxn ang="0">
                    <a:pos x="3458" y="1416"/>
                  </a:cxn>
                  <a:cxn ang="0">
                    <a:pos x="3460" y="1388"/>
                  </a:cxn>
                </a:cxnLst>
                <a:rect l="0" t="0" r="r" b="b"/>
                <a:pathLst>
                  <a:path w="3460" h="1622">
                    <a:moveTo>
                      <a:pt x="3460" y="1388"/>
                    </a:moveTo>
                    <a:lnTo>
                      <a:pt x="3460" y="1388"/>
                    </a:lnTo>
                    <a:lnTo>
                      <a:pt x="3458" y="1374"/>
                    </a:lnTo>
                    <a:lnTo>
                      <a:pt x="3454" y="1362"/>
                    </a:lnTo>
                    <a:lnTo>
                      <a:pt x="3446" y="1352"/>
                    </a:lnTo>
                    <a:lnTo>
                      <a:pt x="3436" y="1342"/>
                    </a:lnTo>
                    <a:lnTo>
                      <a:pt x="2966" y="952"/>
                    </a:lnTo>
                    <a:lnTo>
                      <a:pt x="2966" y="298"/>
                    </a:lnTo>
                    <a:lnTo>
                      <a:pt x="2966" y="242"/>
                    </a:lnTo>
                    <a:lnTo>
                      <a:pt x="2966" y="216"/>
                    </a:lnTo>
                    <a:lnTo>
                      <a:pt x="2966" y="216"/>
                    </a:lnTo>
                    <a:lnTo>
                      <a:pt x="2966" y="202"/>
                    </a:lnTo>
                    <a:lnTo>
                      <a:pt x="2962" y="188"/>
                    </a:lnTo>
                    <a:lnTo>
                      <a:pt x="2956" y="176"/>
                    </a:lnTo>
                    <a:lnTo>
                      <a:pt x="2948" y="166"/>
                    </a:lnTo>
                    <a:lnTo>
                      <a:pt x="2948" y="166"/>
                    </a:lnTo>
                    <a:lnTo>
                      <a:pt x="2936" y="158"/>
                    </a:lnTo>
                    <a:lnTo>
                      <a:pt x="2926" y="152"/>
                    </a:lnTo>
                    <a:lnTo>
                      <a:pt x="2912" y="148"/>
                    </a:lnTo>
                    <a:lnTo>
                      <a:pt x="2898" y="146"/>
                    </a:lnTo>
                    <a:lnTo>
                      <a:pt x="2486" y="146"/>
                    </a:lnTo>
                    <a:lnTo>
                      <a:pt x="2486" y="146"/>
                    </a:lnTo>
                    <a:lnTo>
                      <a:pt x="2472" y="148"/>
                    </a:lnTo>
                    <a:lnTo>
                      <a:pt x="2458" y="152"/>
                    </a:lnTo>
                    <a:lnTo>
                      <a:pt x="2446" y="158"/>
                    </a:lnTo>
                    <a:lnTo>
                      <a:pt x="2436" y="166"/>
                    </a:lnTo>
                    <a:lnTo>
                      <a:pt x="2436" y="166"/>
                    </a:lnTo>
                    <a:lnTo>
                      <a:pt x="2428" y="176"/>
                    </a:lnTo>
                    <a:lnTo>
                      <a:pt x="2422" y="188"/>
                    </a:lnTo>
                    <a:lnTo>
                      <a:pt x="2418" y="202"/>
                    </a:lnTo>
                    <a:lnTo>
                      <a:pt x="2416" y="216"/>
                    </a:lnTo>
                    <a:lnTo>
                      <a:pt x="2416" y="242"/>
                    </a:lnTo>
                    <a:lnTo>
                      <a:pt x="2416" y="298"/>
                    </a:lnTo>
                    <a:lnTo>
                      <a:pt x="2416" y="494"/>
                    </a:lnTo>
                    <a:lnTo>
                      <a:pt x="1894" y="56"/>
                    </a:lnTo>
                    <a:lnTo>
                      <a:pt x="1894" y="56"/>
                    </a:lnTo>
                    <a:lnTo>
                      <a:pt x="1876" y="44"/>
                    </a:lnTo>
                    <a:lnTo>
                      <a:pt x="1858" y="32"/>
                    </a:lnTo>
                    <a:lnTo>
                      <a:pt x="1838" y="22"/>
                    </a:lnTo>
                    <a:lnTo>
                      <a:pt x="1818" y="14"/>
                    </a:lnTo>
                    <a:lnTo>
                      <a:pt x="1798" y="8"/>
                    </a:lnTo>
                    <a:lnTo>
                      <a:pt x="1776" y="4"/>
                    </a:lnTo>
                    <a:lnTo>
                      <a:pt x="1754" y="2"/>
                    </a:lnTo>
                    <a:lnTo>
                      <a:pt x="1730" y="0"/>
                    </a:lnTo>
                    <a:lnTo>
                      <a:pt x="1730" y="0"/>
                    </a:lnTo>
                    <a:lnTo>
                      <a:pt x="1706" y="2"/>
                    </a:lnTo>
                    <a:lnTo>
                      <a:pt x="1684" y="4"/>
                    </a:lnTo>
                    <a:lnTo>
                      <a:pt x="1662" y="8"/>
                    </a:lnTo>
                    <a:lnTo>
                      <a:pt x="1642" y="14"/>
                    </a:lnTo>
                    <a:lnTo>
                      <a:pt x="1622" y="22"/>
                    </a:lnTo>
                    <a:lnTo>
                      <a:pt x="1602" y="32"/>
                    </a:lnTo>
                    <a:lnTo>
                      <a:pt x="1584" y="44"/>
                    </a:lnTo>
                    <a:lnTo>
                      <a:pt x="1566" y="56"/>
                    </a:lnTo>
                    <a:lnTo>
                      <a:pt x="24" y="1342"/>
                    </a:lnTo>
                    <a:lnTo>
                      <a:pt x="24" y="1342"/>
                    </a:lnTo>
                    <a:lnTo>
                      <a:pt x="14" y="1352"/>
                    </a:lnTo>
                    <a:lnTo>
                      <a:pt x="6" y="1362"/>
                    </a:lnTo>
                    <a:lnTo>
                      <a:pt x="2" y="1374"/>
                    </a:lnTo>
                    <a:lnTo>
                      <a:pt x="0" y="1388"/>
                    </a:lnTo>
                    <a:lnTo>
                      <a:pt x="0" y="1388"/>
                    </a:lnTo>
                    <a:lnTo>
                      <a:pt x="0" y="1402"/>
                    </a:lnTo>
                    <a:lnTo>
                      <a:pt x="2" y="1416"/>
                    </a:lnTo>
                    <a:lnTo>
                      <a:pt x="8" y="1428"/>
                    </a:lnTo>
                    <a:lnTo>
                      <a:pt x="14" y="1440"/>
                    </a:lnTo>
                    <a:lnTo>
                      <a:pt x="148" y="1598"/>
                    </a:lnTo>
                    <a:lnTo>
                      <a:pt x="148" y="1598"/>
                    </a:lnTo>
                    <a:lnTo>
                      <a:pt x="158" y="1606"/>
                    </a:lnTo>
                    <a:lnTo>
                      <a:pt x="168" y="1614"/>
                    </a:lnTo>
                    <a:lnTo>
                      <a:pt x="180" y="1618"/>
                    </a:lnTo>
                    <a:lnTo>
                      <a:pt x="192" y="1622"/>
                    </a:lnTo>
                    <a:lnTo>
                      <a:pt x="192" y="1622"/>
                    </a:lnTo>
                    <a:lnTo>
                      <a:pt x="206" y="1622"/>
                    </a:lnTo>
                    <a:lnTo>
                      <a:pt x="218" y="1620"/>
                    </a:lnTo>
                    <a:lnTo>
                      <a:pt x="232" y="1614"/>
                    </a:lnTo>
                    <a:lnTo>
                      <a:pt x="244" y="1606"/>
                    </a:lnTo>
                    <a:lnTo>
                      <a:pt x="1730" y="368"/>
                    </a:lnTo>
                    <a:lnTo>
                      <a:pt x="3216" y="1606"/>
                    </a:lnTo>
                    <a:lnTo>
                      <a:pt x="3216" y="1606"/>
                    </a:lnTo>
                    <a:lnTo>
                      <a:pt x="3224" y="1614"/>
                    </a:lnTo>
                    <a:lnTo>
                      <a:pt x="3236" y="1618"/>
                    </a:lnTo>
                    <a:lnTo>
                      <a:pt x="3248" y="1620"/>
                    </a:lnTo>
                    <a:lnTo>
                      <a:pt x="3260" y="1622"/>
                    </a:lnTo>
                    <a:lnTo>
                      <a:pt x="3268" y="1622"/>
                    </a:lnTo>
                    <a:lnTo>
                      <a:pt x="3268" y="1622"/>
                    </a:lnTo>
                    <a:lnTo>
                      <a:pt x="3280" y="1618"/>
                    </a:lnTo>
                    <a:lnTo>
                      <a:pt x="3292" y="1614"/>
                    </a:lnTo>
                    <a:lnTo>
                      <a:pt x="3302" y="1606"/>
                    </a:lnTo>
                    <a:lnTo>
                      <a:pt x="3312" y="1598"/>
                    </a:lnTo>
                    <a:lnTo>
                      <a:pt x="3446" y="1440"/>
                    </a:lnTo>
                    <a:lnTo>
                      <a:pt x="3446" y="1440"/>
                    </a:lnTo>
                    <a:lnTo>
                      <a:pt x="3452" y="1428"/>
                    </a:lnTo>
                    <a:lnTo>
                      <a:pt x="3458" y="1416"/>
                    </a:lnTo>
                    <a:lnTo>
                      <a:pt x="3460" y="1402"/>
                    </a:lnTo>
                    <a:lnTo>
                      <a:pt x="3460" y="1388"/>
                    </a:lnTo>
                    <a:lnTo>
                      <a:pt x="3460" y="13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grpSp>
        <p:grpSp>
          <p:nvGrpSpPr>
            <p:cNvPr id="92" name="Group 112"/>
            <p:cNvGrpSpPr>
              <a:grpSpLocks noChangeAspect="1"/>
            </p:cNvGrpSpPr>
            <p:nvPr/>
          </p:nvGrpSpPr>
          <p:grpSpPr bwMode="auto">
            <a:xfrm>
              <a:off x="7878034" y="3330667"/>
              <a:ext cx="226932" cy="204501"/>
              <a:chOff x="-4507" y="4968"/>
              <a:chExt cx="3460" cy="3118"/>
            </a:xfrm>
            <a:grpFill/>
          </p:grpSpPr>
          <p:sp>
            <p:nvSpPr>
              <p:cNvPr id="93" name="Freeform 113"/>
              <p:cNvSpPr>
                <a:spLocks/>
              </p:cNvSpPr>
              <p:nvPr/>
            </p:nvSpPr>
            <p:spPr bwMode="auto">
              <a:xfrm>
                <a:off x="-4013" y="5588"/>
                <a:ext cx="2472" cy="2498"/>
              </a:xfrm>
              <a:custGeom>
                <a:avLst/>
                <a:gdLst/>
                <a:ahLst/>
                <a:cxnLst>
                  <a:cxn ang="0">
                    <a:pos x="1236" y="0"/>
                  </a:cxn>
                  <a:cxn ang="0">
                    <a:pos x="2" y="1018"/>
                  </a:cxn>
                  <a:cxn ang="0">
                    <a:pos x="2" y="1018"/>
                  </a:cxn>
                  <a:cxn ang="0">
                    <a:pos x="0" y="1024"/>
                  </a:cxn>
                  <a:cxn ang="0">
                    <a:pos x="0" y="1024"/>
                  </a:cxn>
                  <a:cxn ang="0">
                    <a:pos x="0" y="1032"/>
                  </a:cxn>
                  <a:cxn ang="0">
                    <a:pos x="0" y="1330"/>
                  </a:cxn>
                  <a:cxn ang="0">
                    <a:pos x="0" y="2062"/>
                  </a:cxn>
                  <a:cxn ang="0">
                    <a:pos x="0" y="2360"/>
                  </a:cxn>
                  <a:cxn ang="0">
                    <a:pos x="0" y="2360"/>
                  </a:cxn>
                  <a:cxn ang="0">
                    <a:pos x="0" y="2374"/>
                  </a:cxn>
                  <a:cxn ang="0">
                    <a:pos x="2" y="2388"/>
                  </a:cxn>
                  <a:cxn ang="0">
                    <a:pos x="6" y="2400"/>
                  </a:cxn>
                  <a:cxn ang="0">
                    <a:pos x="10" y="2412"/>
                  </a:cxn>
                  <a:cxn ang="0">
                    <a:pos x="16" y="2424"/>
                  </a:cxn>
                  <a:cxn ang="0">
                    <a:pos x="22" y="2436"/>
                  </a:cxn>
                  <a:cxn ang="0">
                    <a:pos x="30" y="2446"/>
                  </a:cxn>
                  <a:cxn ang="0">
                    <a:pos x="40" y="2458"/>
                  </a:cxn>
                  <a:cxn ang="0">
                    <a:pos x="40" y="2458"/>
                  </a:cxn>
                  <a:cxn ang="0">
                    <a:pos x="50" y="2466"/>
                  </a:cxn>
                  <a:cxn ang="0">
                    <a:pos x="62" y="2474"/>
                  </a:cxn>
                  <a:cxn ang="0">
                    <a:pos x="72" y="2482"/>
                  </a:cxn>
                  <a:cxn ang="0">
                    <a:pos x="84" y="2488"/>
                  </a:cxn>
                  <a:cxn ang="0">
                    <a:pos x="98" y="2492"/>
                  </a:cxn>
                  <a:cxn ang="0">
                    <a:pos x="110" y="2496"/>
                  </a:cxn>
                  <a:cxn ang="0">
                    <a:pos x="124" y="2498"/>
                  </a:cxn>
                  <a:cxn ang="0">
                    <a:pos x="136" y="2498"/>
                  </a:cxn>
                  <a:cxn ang="0">
                    <a:pos x="912" y="2498"/>
                  </a:cxn>
                  <a:cxn ang="0">
                    <a:pos x="912" y="2200"/>
                  </a:cxn>
                  <a:cxn ang="0">
                    <a:pos x="912" y="1658"/>
                  </a:cxn>
                  <a:cxn ang="0">
                    <a:pos x="962" y="1658"/>
                  </a:cxn>
                  <a:cxn ang="0">
                    <a:pos x="1510" y="1658"/>
                  </a:cxn>
                  <a:cxn ang="0">
                    <a:pos x="1556" y="1658"/>
                  </a:cxn>
                  <a:cxn ang="0">
                    <a:pos x="1556" y="2200"/>
                  </a:cxn>
                  <a:cxn ang="0">
                    <a:pos x="1556" y="2498"/>
                  </a:cxn>
                  <a:cxn ang="0">
                    <a:pos x="2336" y="2498"/>
                  </a:cxn>
                  <a:cxn ang="0">
                    <a:pos x="2336" y="2498"/>
                  </a:cxn>
                  <a:cxn ang="0">
                    <a:pos x="2348" y="2498"/>
                  </a:cxn>
                  <a:cxn ang="0">
                    <a:pos x="2362" y="2496"/>
                  </a:cxn>
                  <a:cxn ang="0">
                    <a:pos x="2374" y="2492"/>
                  </a:cxn>
                  <a:cxn ang="0">
                    <a:pos x="2388" y="2488"/>
                  </a:cxn>
                  <a:cxn ang="0">
                    <a:pos x="2400" y="2482"/>
                  </a:cxn>
                  <a:cxn ang="0">
                    <a:pos x="2410" y="2474"/>
                  </a:cxn>
                  <a:cxn ang="0">
                    <a:pos x="2422" y="2466"/>
                  </a:cxn>
                  <a:cxn ang="0">
                    <a:pos x="2432" y="2458"/>
                  </a:cxn>
                  <a:cxn ang="0">
                    <a:pos x="2432" y="2458"/>
                  </a:cxn>
                  <a:cxn ang="0">
                    <a:pos x="2442" y="2446"/>
                  </a:cxn>
                  <a:cxn ang="0">
                    <a:pos x="2450" y="2436"/>
                  </a:cxn>
                  <a:cxn ang="0">
                    <a:pos x="2456" y="2424"/>
                  </a:cxn>
                  <a:cxn ang="0">
                    <a:pos x="2462" y="2412"/>
                  </a:cxn>
                  <a:cxn ang="0">
                    <a:pos x="2466" y="2400"/>
                  </a:cxn>
                  <a:cxn ang="0">
                    <a:pos x="2470" y="2388"/>
                  </a:cxn>
                  <a:cxn ang="0">
                    <a:pos x="2472" y="2374"/>
                  </a:cxn>
                  <a:cxn ang="0">
                    <a:pos x="2472" y="2360"/>
                  </a:cxn>
                  <a:cxn ang="0">
                    <a:pos x="2472" y="2062"/>
                  </a:cxn>
                  <a:cxn ang="0">
                    <a:pos x="2472" y="1330"/>
                  </a:cxn>
                  <a:cxn ang="0">
                    <a:pos x="2472" y="1032"/>
                  </a:cxn>
                  <a:cxn ang="0">
                    <a:pos x="2472" y="1032"/>
                  </a:cxn>
                  <a:cxn ang="0">
                    <a:pos x="2472" y="1024"/>
                  </a:cxn>
                  <a:cxn ang="0">
                    <a:pos x="2470" y="1018"/>
                  </a:cxn>
                  <a:cxn ang="0">
                    <a:pos x="1236" y="0"/>
                  </a:cxn>
                </a:cxnLst>
                <a:rect l="0" t="0" r="r" b="b"/>
                <a:pathLst>
                  <a:path w="2472" h="2498">
                    <a:moveTo>
                      <a:pt x="1236" y="0"/>
                    </a:moveTo>
                    <a:lnTo>
                      <a:pt x="2" y="1018"/>
                    </a:lnTo>
                    <a:lnTo>
                      <a:pt x="2" y="1018"/>
                    </a:lnTo>
                    <a:lnTo>
                      <a:pt x="0" y="1024"/>
                    </a:lnTo>
                    <a:lnTo>
                      <a:pt x="0" y="1024"/>
                    </a:lnTo>
                    <a:lnTo>
                      <a:pt x="0" y="1032"/>
                    </a:lnTo>
                    <a:lnTo>
                      <a:pt x="0" y="1330"/>
                    </a:lnTo>
                    <a:lnTo>
                      <a:pt x="0" y="2062"/>
                    </a:lnTo>
                    <a:lnTo>
                      <a:pt x="0" y="2360"/>
                    </a:lnTo>
                    <a:lnTo>
                      <a:pt x="0" y="2360"/>
                    </a:lnTo>
                    <a:lnTo>
                      <a:pt x="0" y="2374"/>
                    </a:lnTo>
                    <a:lnTo>
                      <a:pt x="2" y="2388"/>
                    </a:lnTo>
                    <a:lnTo>
                      <a:pt x="6" y="2400"/>
                    </a:lnTo>
                    <a:lnTo>
                      <a:pt x="10" y="2412"/>
                    </a:lnTo>
                    <a:lnTo>
                      <a:pt x="16" y="2424"/>
                    </a:lnTo>
                    <a:lnTo>
                      <a:pt x="22" y="2436"/>
                    </a:lnTo>
                    <a:lnTo>
                      <a:pt x="30" y="2446"/>
                    </a:lnTo>
                    <a:lnTo>
                      <a:pt x="40" y="2458"/>
                    </a:lnTo>
                    <a:lnTo>
                      <a:pt x="40" y="2458"/>
                    </a:lnTo>
                    <a:lnTo>
                      <a:pt x="50" y="2466"/>
                    </a:lnTo>
                    <a:lnTo>
                      <a:pt x="62" y="2474"/>
                    </a:lnTo>
                    <a:lnTo>
                      <a:pt x="72" y="2482"/>
                    </a:lnTo>
                    <a:lnTo>
                      <a:pt x="84" y="2488"/>
                    </a:lnTo>
                    <a:lnTo>
                      <a:pt x="98" y="2492"/>
                    </a:lnTo>
                    <a:lnTo>
                      <a:pt x="110" y="2496"/>
                    </a:lnTo>
                    <a:lnTo>
                      <a:pt x="124" y="2498"/>
                    </a:lnTo>
                    <a:lnTo>
                      <a:pt x="136" y="2498"/>
                    </a:lnTo>
                    <a:lnTo>
                      <a:pt x="912" y="2498"/>
                    </a:lnTo>
                    <a:lnTo>
                      <a:pt x="912" y="2200"/>
                    </a:lnTo>
                    <a:lnTo>
                      <a:pt x="912" y="1658"/>
                    </a:lnTo>
                    <a:lnTo>
                      <a:pt x="962" y="1658"/>
                    </a:lnTo>
                    <a:lnTo>
                      <a:pt x="1510" y="1658"/>
                    </a:lnTo>
                    <a:lnTo>
                      <a:pt x="1556" y="1658"/>
                    </a:lnTo>
                    <a:lnTo>
                      <a:pt x="1556" y="2200"/>
                    </a:lnTo>
                    <a:lnTo>
                      <a:pt x="1556" y="2498"/>
                    </a:lnTo>
                    <a:lnTo>
                      <a:pt x="2336" y="2498"/>
                    </a:lnTo>
                    <a:lnTo>
                      <a:pt x="2336" y="2498"/>
                    </a:lnTo>
                    <a:lnTo>
                      <a:pt x="2348" y="2498"/>
                    </a:lnTo>
                    <a:lnTo>
                      <a:pt x="2362" y="2496"/>
                    </a:lnTo>
                    <a:lnTo>
                      <a:pt x="2374" y="2492"/>
                    </a:lnTo>
                    <a:lnTo>
                      <a:pt x="2388" y="2488"/>
                    </a:lnTo>
                    <a:lnTo>
                      <a:pt x="2400" y="2482"/>
                    </a:lnTo>
                    <a:lnTo>
                      <a:pt x="2410" y="2474"/>
                    </a:lnTo>
                    <a:lnTo>
                      <a:pt x="2422" y="2466"/>
                    </a:lnTo>
                    <a:lnTo>
                      <a:pt x="2432" y="2458"/>
                    </a:lnTo>
                    <a:lnTo>
                      <a:pt x="2432" y="2458"/>
                    </a:lnTo>
                    <a:lnTo>
                      <a:pt x="2442" y="2446"/>
                    </a:lnTo>
                    <a:lnTo>
                      <a:pt x="2450" y="2436"/>
                    </a:lnTo>
                    <a:lnTo>
                      <a:pt x="2456" y="2424"/>
                    </a:lnTo>
                    <a:lnTo>
                      <a:pt x="2462" y="2412"/>
                    </a:lnTo>
                    <a:lnTo>
                      <a:pt x="2466" y="2400"/>
                    </a:lnTo>
                    <a:lnTo>
                      <a:pt x="2470" y="2388"/>
                    </a:lnTo>
                    <a:lnTo>
                      <a:pt x="2472" y="2374"/>
                    </a:lnTo>
                    <a:lnTo>
                      <a:pt x="2472" y="2360"/>
                    </a:lnTo>
                    <a:lnTo>
                      <a:pt x="2472" y="2062"/>
                    </a:lnTo>
                    <a:lnTo>
                      <a:pt x="2472" y="1330"/>
                    </a:lnTo>
                    <a:lnTo>
                      <a:pt x="2472" y="1032"/>
                    </a:lnTo>
                    <a:lnTo>
                      <a:pt x="2472" y="1032"/>
                    </a:lnTo>
                    <a:lnTo>
                      <a:pt x="2472" y="1024"/>
                    </a:lnTo>
                    <a:lnTo>
                      <a:pt x="2470" y="1018"/>
                    </a:lnTo>
                    <a:lnTo>
                      <a:pt x="123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94" name="Freeform 114"/>
              <p:cNvSpPr>
                <a:spLocks/>
              </p:cNvSpPr>
              <p:nvPr/>
            </p:nvSpPr>
            <p:spPr bwMode="auto">
              <a:xfrm>
                <a:off x="-4507" y="4968"/>
                <a:ext cx="3460" cy="1622"/>
              </a:xfrm>
              <a:custGeom>
                <a:avLst/>
                <a:gdLst/>
                <a:ahLst/>
                <a:cxnLst>
                  <a:cxn ang="0">
                    <a:pos x="3460" y="1388"/>
                  </a:cxn>
                  <a:cxn ang="0">
                    <a:pos x="3454" y="1362"/>
                  </a:cxn>
                  <a:cxn ang="0">
                    <a:pos x="3436" y="1342"/>
                  </a:cxn>
                  <a:cxn ang="0">
                    <a:pos x="2966" y="298"/>
                  </a:cxn>
                  <a:cxn ang="0">
                    <a:pos x="2966" y="216"/>
                  </a:cxn>
                  <a:cxn ang="0">
                    <a:pos x="2966" y="202"/>
                  </a:cxn>
                  <a:cxn ang="0">
                    <a:pos x="2956" y="176"/>
                  </a:cxn>
                  <a:cxn ang="0">
                    <a:pos x="2948" y="166"/>
                  </a:cxn>
                  <a:cxn ang="0">
                    <a:pos x="2926" y="152"/>
                  </a:cxn>
                  <a:cxn ang="0">
                    <a:pos x="2898" y="146"/>
                  </a:cxn>
                  <a:cxn ang="0">
                    <a:pos x="2486" y="146"/>
                  </a:cxn>
                  <a:cxn ang="0">
                    <a:pos x="2458" y="152"/>
                  </a:cxn>
                  <a:cxn ang="0">
                    <a:pos x="2436" y="166"/>
                  </a:cxn>
                  <a:cxn ang="0">
                    <a:pos x="2428" y="176"/>
                  </a:cxn>
                  <a:cxn ang="0">
                    <a:pos x="2418" y="202"/>
                  </a:cxn>
                  <a:cxn ang="0">
                    <a:pos x="2416" y="242"/>
                  </a:cxn>
                  <a:cxn ang="0">
                    <a:pos x="2416" y="494"/>
                  </a:cxn>
                  <a:cxn ang="0">
                    <a:pos x="1894" y="56"/>
                  </a:cxn>
                  <a:cxn ang="0">
                    <a:pos x="1858" y="32"/>
                  </a:cxn>
                  <a:cxn ang="0">
                    <a:pos x="1818" y="14"/>
                  </a:cxn>
                  <a:cxn ang="0">
                    <a:pos x="1776" y="4"/>
                  </a:cxn>
                  <a:cxn ang="0">
                    <a:pos x="1730" y="0"/>
                  </a:cxn>
                  <a:cxn ang="0">
                    <a:pos x="1706" y="2"/>
                  </a:cxn>
                  <a:cxn ang="0">
                    <a:pos x="1662" y="8"/>
                  </a:cxn>
                  <a:cxn ang="0">
                    <a:pos x="1622" y="22"/>
                  </a:cxn>
                  <a:cxn ang="0">
                    <a:pos x="1584" y="44"/>
                  </a:cxn>
                  <a:cxn ang="0">
                    <a:pos x="24" y="1342"/>
                  </a:cxn>
                  <a:cxn ang="0">
                    <a:pos x="14" y="1352"/>
                  </a:cxn>
                  <a:cxn ang="0">
                    <a:pos x="2" y="1374"/>
                  </a:cxn>
                  <a:cxn ang="0">
                    <a:pos x="0" y="1388"/>
                  </a:cxn>
                  <a:cxn ang="0">
                    <a:pos x="2" y="1416"/>
                  </a:cxn>
                  <a:cxn ang="0">
                    <a:pos x="14" y="1440"/>
                  </a:cxn>
                  <a:cxn ang="0">
                    <a:pos x="148" y="1598"/>
                  </a:cxn>
                  <a:cxn ang="0">
                    <a:pos x="168" y="1614"/>
                  </a:cxn>
                  <a:cxn ang="0">
                    <a:pos x="192" y="1622"/>
                  </a:cxn>
                  <a:cxn ang="0">
                    <a:pos x="206" y="1622"/>
                  </a:cxn>
                  <a:cxn ang="0">
                    <a:pos x="232" y="1614"/>
                  </a:cxn>
                  <a:cxn ang="0">
                    <a:pos x="1730" y="368"/>
                  </a:cxn>
                  <a:cxn ang="0">
                    <a:pos x="3216" y="1606"/>
                  </a:cxn>
                  <a:cxn ang="0">
                    <a:pos x="3236" y="1618"/>
                  </a:cxn>
                  <a:cxn ang="0">
                    <a:pos x="3260" y="1622"/>
                  </a:cxn>
                  <a:cxn ang="0">
                    <a:pos x="3268" y="1622"/>
                  </a:cxn>
                  <a:cxn ang="0">
                    <a:pos x="3292" y="1614"/>
                  </a:cxn>
                  <a:cxn ang="0">
                    <a:pos x="3312" y="1598"/>
                  </a:cxn>
                  <a:cxn ang="0">
                    <a:pos x="3446" y="1440"/>
                  </a:cxn>
                  <a:cxn ang="0">
                    <a:pos x="3458" y="1416"/>
                  </a:cxn>
                  <a:cxn ang="0">
                    <a:pos x="3460" y="1388"/>
                  </a:cxn>
                </a:cxnLst>
                <a:rect l="0" t="0" r="r" b="b"/>
                <a:pathLst>
                  <a:path w="3460" h="1622">
                    <a:moveTo>
                      <a:pt x="3460" y="1388"/>
                    </a:moveTo>
                    <a:lnTo>
                      <a:pt x="3460" y="1388"/>
                    </a:lnTo>
                    <a:lnTo>
                      <a:pt x="3458" y="1374"/>
                    </a:lnTo>
                    <a:lnTo>
                      <a:pt x="3454" y="1362"/>
                    </a:lnTo>
                    <a:lnTo>
                      <a:pt x="3446" y="1352"/>
                    </a:lnTo>
                    <a:lnTo>
                      <a:pt x="3436" y="1342"/>
                    </a:lnTo>
                    <a:lnTo>
                      <a:pt x="2966" y="952"/>
                    </a:lnTo>
                    <a:lnTo>
                      <a:pt x="2966" y="298"/>
                    </a:lnTo>
                    <a:lnTo>
                      <a:pt x="2966" y="242"/>
                    </a:lnTo>
                    <a:lnTo>
                      <a:pt x="2966" y="216"/>
                    </a:lnTo>
                    <a:lnTo>
                      <a:pt x="2966" y="216"/>
                    </a:lnTo>
                    <a:lnTo>
                      <a:pt x="2966" y="202"/>
                    </a:lnTo>
                    <a:lnTo>
                      <a:pt x="2962" y="188"/>
                    </a:lnTo>
                    <a:lnTo>
                      <a:pt x="2956" y="176"/>
                    </a:lnTo>
                    <a:lnTo>
                      <a:pt x="2948" y="166"/>
                    </a:lnTo>
                    <a:lnTo>
                      <a:pt x="2948" y="166"/>
                    </a:lnTo>
                    <a:lnTo>
                      <a:pt x="2936" y="158"/>
                    </a:lnTo>
                    <a:lnTo>
                      <a:pt x="2926" y="152"/>
                    </a:lnTo>
                    <a:lnTo>
                      <a:pt x="2912" y="148"/>
                    </a:lnTo>
                    <a:lnTo>
                      <a:pt x="2898" y="146"/>
                    </a:lnTo>
                    <a:lnTo>
                      <a:pt x="2486" y="146"/>
                    </a:lnTo>
                    <a:lnTo>
                      <a:pt x="2486" y="146"/>
                    </a:lnTo>
                    <a:lnTo>
                      <a:pt x="2472" y="148"/>
                    </a:lnTo>
                    <a:lnTo>
                      <a:pt x="2458" y="152"/>
                    </a:lnTo>
                    <a:lnTo>
                      <a:pt x="2446" y="158"/>
                    </a:lnTo>
                    <a:lnTo>
                      <a:pt x="2436" y="166"/>
                    </a:lnTo>
                    <a:lnTo>
                      <a:pt x="2436" y="166"/>
                    </a:lnTo>
                    <a:lnTo>
                      <a:pt x="2428" y="176"/>
                    </a:lnTo>
                    <a:lnTo>
                      <a:pt x="2422" y="188"/>
                    </a:lnTo>
                    <a:lnTo>
                      <a:pt x="2418" y="202"/>
                    </a:lnTo>
                    <a:lnTo>
                      <a:pt x="2416" y="216"/>
                    </a:lnTo>
                    <a:lnTo>
                      <a:pt x="2416" y="242"/>
                    </a:lnTo>
                    <a:lnTo>
                      <a:pt x="2416" y="298"/>
                    </a:lnTo>
                    <a:lnTo>
                      <a:pt x="2416" y="494"/>
                    </a:lnTo>
                    <a:lnTo>
                      <a:pt x="1894" y="56"/>
                    </a:lnTo>
                    <a:lnTo>
                      <a:pt x="1894" y="56"/>
                    </a:lnTo>
                    <a:lnTo>
                      <a:pt x="1876" y="44"/>
                    </a:lnTo>
                    <a:lnTo>
                      <a:pt x="1858" y="32"/>
                    </a:lnTo>
                    <a:lnTo>
                      <a:pt x="1838" y="22"/>
                    </a:lnTo>
                    <a:lnTo>
                      <a:pt x="1818" y="14"/>
                    </a:lnTo>
                    <a:lnTo>
                      <a:pt x="1798" y="8"/>
                    </a:lnTo>
                    <a:lnTo>
                      <a:pt x="1776" y="4"/>
                    </a:lnTo>
                    <a:lnTo>
                      <a:pt x="1754" y="2"/>
                    </a:lnTo>
                    <a:lnTo>
                      <a:pt x="1730" y="0"/>
                    </a:lnTo>
                    <a:lnTo>
                      <a:pt x="1730" y="0"/>
                    </a:lnTo>
                    <a:lnTo>
                      <a:pt x="1706" y="2"/>
                    </a:lnTo>
                    <a:lnTo>
                      <a:pt x="1684" y="4"/>
                    </a:lnTo>
                    <a:lnTo>
                      <a:pt x="1662" y="8"/>
                    </a:lnTo>
                    <a:lnTo>
                      <a:pt x="1642" y="14"/>
                    </a:lnTo>
                    <a:lnTo>
                      <a:pt x="1622" y="22"/>
                    </a:lnTo>
                    <a:lnTo>
                      <a:pt x="1602" y="32"/>
                    </a:lnTo>
                    <a:lnTo>
                      <a:pt x="1584" y="44"/>
                    </a:lnTo>
                    <a:lnTo>
                      <a:pt x="1566" y="56"/>
                    </a:lnTo>
                    <a:lnTo>
                      <a:pt x="24" y="1342"/>
                    </a:lnTo>
                    <a:lnTo>
                      <a:pt x="24" y="1342"/>
                    </a:lnTo>
                    <a:lnTo>
                      <a:pt x="14" y="1352"/>
                    </a:lnTo>
                    <a:lnTo>
                      <a:pt x="6" y="1362"/>
                    </a:lnTo>
                    <a:lnTo>
                      <a:pt x="2" y="1374"/>
                    </a:lnTo>
                    <a:lnTo>
                      <a:pt x="0" y="1388"/>
                    </a:lnTo>
                    <a:lnTo>
                      <a:pt x="0" y="1388"/>
                    </a:lnTo>
                    <a:lnTo>
                      <a:pt x="0" y="1402"/>
                    </a:lnTo>
                    <a:lnTo>
                      <a:pt x="2" y="1416"/>
                    </a:lnTo>
                    <a:lnTo>
                      <a:pt x="8" y="1428"/>
                    </a:lnTo>
                    <a:lnTo>
                      <a:pt x="14" y="1440"/>
                    </a:lnTo>
                    <a:lnTo>
                      <a:pt x="148" y="1598"/>
                    </a:lnTo>
                    <a:lnTo>
                      <a:pt x="148" y="1598"/>
                    </a:lnTo>
                    <a:lnTo>
                      <a:pt x="158" y="1606"/>
                    </a:lnTo>
                    <a:lnTo>
                      <a:pt x="168" y="1614"/>
                    </a:lnTo>
                    <a:lnTo>
                      <a:pt x="180" y="1618"/>
                    </a:lnTo>
                    <a:lnTo>
                      <a:pt x="192" y="1622"/>
                    </a:lnTo>
                    <a:lnTo>
                      <a:pt x="192" y="1622"/>
                    </a:lnTo>
                    <a:lnTo>
                      <a:pt x="206" y="1622"/>
                    </a:lnTo>
                    <a:lnTo>
                      <a:pt x="218" y="1620"/>
                    </a:lnTo>
                    <a:lnTo>
                      <a:pt x="232" y="1614"/>
                    </a:lnTo>
                    <a:lnTo>
                      <a:pt x="244" y="1606"/>
                    </a:lnTo>
                    <a:lnTo>
                      <a:pt x="1730" y="368"/>
                    </a:lnTo>
                    <a:lnTo>
                      <a:pt x="3216" y="1606"/>
                    </a:lnTo>
                    <a:lnTo>
                      <a:pt x="3216" y="1606"/>
                    </a:lnTo>
                    <a:lnTo>
                      <a:pt x="3224" y="1614"/>
                    </a:lnTo>
                    <a:lnTo>
                      <a:pt x="3236" y="1618"/>
                    </a:lnTo>
                    <a:lnTo>
                      <a:pt x="3248" y="1620"/>
                    </a:lnTo>
                    <a:lnTo>
                      <a:pt x="3260" y="1622"/>
                    </a:lnTo>
                    <a:lnTo>
                      <a:pt x="3268" y="1622"/>
                    </a:lnTo>
                    <a:lnTo>
                      <a:pt x="3268" y="1622"/>
                    </a:lnTo>
                    <a:lnTo>
                      <a:pt x="3280" y="1618"/>
                    </a:lnTo>
                    <a:lnTo>
                      <a:pt x="3292" y="1614"/>
                    </a:lnTo>
                    <a:lnTo>
                      <a:pt x="3302" y="1606"/>
                    </a:lnTo>
                    <a:lnTo>
                      <a:pt x="3312" y="1598"/>
                    </a:lnTo>
                    <a:lnTo>
                      <a:pt x="3446" y="1440"/>
                    </a:lnTo>
                    <a:lnTo>
                      <a:pt x="3446" y="1440"/>
                    </a:lnTo>
                    <a:lnTo>
                      <a:pt x="3452" y="1428"/>
                    </a:lnTo>
                    <a:lnTo>
                      <a:pt x="3458" y="1416"/>
                    </a:lnTo>
                    <a:lnTo>
                      <a:pt x="3460" y="1402"/>
                    </a:lnTo>
                    <a:lnTo>
                      <a:pt x="3460" y="1388"/>
                    </a:lnTo>
                    <a:lnTo>
                      <a:pt x="3460" y="13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grpSp>
      </p:grpSp>
      <p:grpSp>
        <p:nvGrpSpPr>
          <p:cNvPr id="99" name="Group 66"/>
          <p:cNvGrpSpPr>
            <a:grpSpLocks noChangeAspect="1"/>
          </p:cNvGrpSpPr>
          <p:nvPr/>
        </p:nvGrpSpPr>
        <p:grpSpPr bwMode="auto">
          <a:xfrm>
            <a:off x="3159307" y="3672118"/>
            <a:ext cx="296694" cy="242958"/>
            <a:chOff x="205" y="-4883"/>
            <a:chExt cx="4406" cy="3608"/>
          </a:xfrm>
          <a:solidFill>
            <a:schemeClr val="bg1"/>
          </a:solidFill>
        </p:grpSpPr>
        <p:sp>
          <p:nvSpPr>
            <p:cNvPr id="100" name="Freeform 67"/>
            <p:cNvSpPr>
              <a:spLocks noEditPoints="1"/>
            </p:cNvSpPr>
            <p:nvPr/>
          </p:nvSpPr>
          <p:spPr bwMode="auto">
            <a:xfrm>
              <a:off x="205" y="-4179"/>
              <a:ext cx="3614" cy="2904"/>
            </a:xfrm>
            <a:custGeom>
              <a:avLst/>
              <a:gdLst/>
              <a:ahLst/>
              <a:cxnLst>
                <a:cxn ang="0">
                  <a:pos x="3584" y="466"/>
                </a:cxn>
                <a:cxn ang="0">
                  <a:pos x="3532" y="348"/>
                </a:cxn>
                <a:cxn ang="0">
                  <a:pos x="3460" y="242"/>
                </a:cxn>
                <a:cxn ang="0">
                  <a:pos x="3370" y="154"/>
                </a:cxn>
                <a:cxn ang="0">
                  <a:pos x="3264" y="82"/>
                </a:cxn>
                <a:cxn ang="0">
                  <a:pos x="3146" y="30"/>
                </a:cxn>
                <a:cxn ang="0">
                  <a:pos x="3016" y="6"/>
                </a:cxn>
                <a:cxn ang="0">
                  <a:pos x="648" y="4"/>
                </a:cxn>
                <a:cxn ang="0">
                  <a:pos x="514" y="22"/>
                </a:cxn>
                <a:cxn ang="0">
                  <a:pos x="390" y="68"/>
                </a:cxn>
                <a:cxn ang="0">
                  <a:pos x="278" y="136"/>
                </a:cxn>
                <a:cxn ang="0">
                  <a:pos x="178" y="220"/>
                </a:cxn>
                <a:cxn ang="0">
                  <a:pos x="100" y="324"/>
                </a:cxn>
                <a:cxn ang="0">
                  <a:pos x="42" y="438"/>
                </a:cxn>
                <a:cxn ang="0">
                  <a:pos x="8" y="564"/>
                </a:cxn>
                <a:cxn ang="0">
                  <a:pos x="0" y="1614"/>
                </a:cxn>
                <a:cxn ang="0">
                  <a:pos x="14" y="1744"/>
                </a:cxn>
                <a:cxn ang="0">
                  <a:pos x="54" y="1868"/>
                </a:cxn>
                <a:cxn ang="0">
                  <a:pos x="120" y="1982"/>
                </a:cxn>
                <a:cxn ang="0">
                  <a:pos x="204" y="2078"/>
                </a:cxn>
                <a:cxn ang="0">
                  <a:pos x="306" y="2160"/>
                </a:cxn>
                <a:cxn ang="0">
                  <a:pos x="422" y="2222"/>
                </a:cxn>
                <a:cxn ang="0">
                  <a:pos x="550" y="2262"/>
                </a:cxn>
                <a:cxn ang="0">
                  <a:pos x="686" y="2278"/>
                </a:cxn>
                <a:cxn ang="0">
                  <a:pos x="2948" y="2278"/>
                </a:cxn>
                <a:cxn ang="0">
                  <a:pos x="3080" y="2262"/>
                </a:cxn>
                <a:cxn ang="0">
                  <a:pos x="3208" y="2224"/>
                </a:cxn>
                <a:cxn ang="0">
                  <a:pos x="3320" y="2162"/>
                </a:cxn>
                <a:cxn ang="0">
                  <a:pos x="3418" y="2080"/>
                </a:cxn>
                <a:cxn ang="0">
                  <a:pos x="3500" y="1984"/>
                </a:cxn>
                <a:cxn ang="0">
                  <a:pos x="3560" y="1872"/>
                </a:cxn>
                <a:cxn ang="0">
                  <a:pos x="3600" y="1746"/>
                </a:cxn>
                <a:cxn ang="0">
                  <a:pos x="3614" y="1614"/>
                </a:cxn>
                <a:cxn ang="0">
                  <a:pos x="3604" y="560"/>
                </a:cxn>
                <a:cxn ang="0">
                  <a:pos x="3442" y="1662"/>
                </a:cxn>
                <a:cxn ang="0">
                  <a:pos x="3406" y="1806"/>
                </a:cxn>
                <a:cxn ang="0">
                  <a:pos x="3298" y="1962"/>
                </a:cxn>
                <a:cxn ang="0">
                  <a:pos x="3140" y="2068"/>
                </a:cxn>
                <a:cxn ang="0">
                  <a:pos x="2974" y="2106"/>
                </a:cxn>
                <a:cxn ang="0">
                  <a:pos x="934" y="2108"/>
                </a:cxn>
                <a:cxn ang="0">
                  <a:pos x="610" y="2102"/>
                </a:cxn>
                <a:cxn ang="0">
                  <a:pos x="442" y="2046"/>
                </a:cxn>
                <a:cxn ang="0">
                  <a:pos x="290" y="1924"/>
                </a:cxn>
                <a:cxn ang="0">
                  <a:pos x="196" y="1758"/>
                </a:cxn>
                <a:cxn ang="0">
                  <a:pos x="174" y="1662"/>
                </a:cxn>
                <a:cxn ang="0">
                  <a:pos x="172" y="638"/>
                </a:cxn>
                <a:cxn ang="0">
                  <a:pos x="188" y="542"/>
                </a:cxn>
                <a:cxn ang="0">
                  <a:pos x="262" y="390"/>
                </a:cxn>
                <a:cxn ang="0">
                  <a:pos x="400" y="254"/>
                </a:cxn>
                <a:cxn ang="0">
                  <a:pos x="584" y="180"/>
                </a:cxn>
                <a:cxn ang="0">
                  <a:pos x="2948" y="170"/>
                </a:cxn>
                <a:cxn ang="0">
                  <a:pos x="3096" y="194"/>
                </a:cxn>
                <a:cxn ang="0">
                  <a:pos x="3264" y="284"/>
                </a:cxn>
                <a:cxn ang="0">
                  <a:pos x="3384" y="428"/>
                </a:cxn>
                <a:cxn ang="0">
                  <a:pos x="3442" y="612"/>
                </a:cxn>
              </a:cxnLst>
              <a:rect l="0" t="0" r="r" b="b"/>
              <a:pathLst>
                <a:path w="3614" h="2904">
                  <a:moveTo>
                    <a:pt x="3604" y="560"/>
                  </a:moveTo>
                  <a:lnTo>
                    <a:pt x="3600" y="530"/>
                  </a:lnTo>
                  <a:lnTo>
                    <a:pt x="3592" y="498"/>
                  </a:lnTo>
                  <a:lnTo>
                    <a:pt x="3584" y="466"/>
                  </a:lnTo>
                  <a:lnTo>
                    <a:pt x="3572" y="434"/>
                  </a:lnTo>
                  <a:lnTo>
                    <a:pt x="3560" y="404"/>
                  </a:lnTo>
                  <a:lnTo>
                    <a:pt x="3548" y="374"/>
                  </a:lnTo>
                  <a:lnTo>
                    <a:pt x="3532" y="348"/>
                  </a:lnTo>
                  <a:lnTo>
                    <a:pt x="3516" y="320"/>
                  </a:lnTo>
                  <a:lnTo>
                    <a:pt x="3500" y="292"/>
                  </a:lnTo>
                  <a:lnTo>
                    <a:pt x="3480" y="268"/>
                  </a:lnTo>
                  <a:lnTo>
                    <a:pt x="3460" y="242"/>
                  </a:lnTo>
                  <a:lnTo>
                    <a:pt x="3440" y="218"/>
                  </a:lnTo>
                  <a:lnTo>
                    <a:pt x="3418" y="196"/>
                  </a:lnTo>
                  <a:lnTo>
                    <a:pt x="3396" y="172"/>
                  </a:lnTo>
                  <a:lnTo>
                    <a:pt x="3370" y="154"/>
                  </a:lnTo>
                  <a:lnTo>
                    <a:pt x="3346" y="132"/>
                  </a:lnTo>
                  <a:lnTo>
                    <a:pt x="3320" y="116"/>
                  </a:lnTo>
                  <a:lnTo>
                    <a:pt x="3292" y="98"/>
                  </a:lnTo>
                  <a:lnTo>
                    <a:pt x="3264" y="82"/>
                  </a:lnTo>
                  <a:lnTo>
                    <a:pt x="3238" y="66"/>
                  </a:lnTo>
                  <a:lnTo>
                    <a:pt x="3208" y="54"/>
                  </a:lnTo>
                  <a:lnTo>
                    <a:pt x="3176" y="42"/>
                  </a:lnTo>
                  <a:lnTo>
                    <a:pt x="3146" y="30"/>
                  </a:lnTo>
                  <a:lnTo>
                    <a:pt x="3114" y="22"/>
                  </a:lnTo>
                  <a:lnTo>
                    <a:pt x="3080" y="16"/>
                  </a:lnTo>
                  <a:lnTo>
                    <a:pt x="3050" y="10"/>
                  </a:lnTo>
                  <a:lnTo>
                    <a:pt x="3016" y="6"/>
                  </a:lnTo>
                  <a:lnTo>
                    <a:pt x="2982" y="4"/>
                  </a:lnTo>
                  <a:lnTo>
                    <a:pt x="2948" y="0"/>
                  </a:lnTo>
                  <a:lnTo>
                    <a:pt x="684" y="0"/>
                  </a:lnTo>
                  <a:lnTo>
                    <a:pt x="648" y="4"/>
                  </a:lnTo>
                  <a:lnTo>
                    <a:pt x="614" y="6"/>
                  </a:lnTo>
                  <a:lnTo>
                    <a:pt x="580" y="10"/>
                  </a:lnTo>
                  <a:lnTo>
                    <a:pt x="546" y="16"/>
                  </a:lnTo>
                  <a:lnTo>
                    <a:pt x="514" y="22"/>
                  </a:lnTo>
                  <a:lnTo>
                    <a:pt x="482" y="32"/>
                  </a:lnTo>
                  <a:lnTo>
                    <a:pt x="452" y="44"/>
                  </a:lnTo>
                  <a:lnTo>
                    <a:pt x="420" y="54"/>
                  </a:lnTo>
                  <a:lnTo>
                    <a:pt x="390" y="68"/>
                  </a:lnTo>
                  <a:lnTo>
                    <a:pt x="360" y="84"/>
                  </a:lnTo>
                  <a:lnTo>
                    <a:pt x="330" y="98"/>
                  </a:lnTo>
                  <a:lnTo>
                    <a:pt x="304" y="118"/>
                  </a:lnTo>
                  <a:lnTo>
                    <a:pt x="278" y="136"/>
                  </a:lnTo>
                  <a:lnTo>
                    <a:pt x="250" y="156"/>
                  </a:lnTo>
                  <a:lnTo>
                    <a:pt x="226" y="176"/>
                  </a:lnTo>
                  <a:lnTo>
                    <a:pt x="202" y="198"/>
                  </a:lnTo>
                  <a:lnTo>
                    <a:pt x="178" y="220"/>
                  </a:lnTo>
                  <a:lnTo>
                    <a:pt x="158" y="246"/>
                  </a:lnTo>
                  <a:lnTo>
                    <a:pt x="136" y="272"/>
                  </a:lnTo>
                  <a:lnTo>
                    <a:pt x="118" y="296"/>
                  </a:lnTo>
                  <a:lnTo>
                    <a:pt x="100" y="324"/>
                  </a:lnTo>
                  <a:lnTo>
                    <a:pt x="84" y="352"/>
                  </a:lnTo>
                  <a:lnTo>
                    <a:pt x="68" y="380"/>
                  </a:lnTo>
                  <a:lnTo>
                    <a:pt x="54" y="408"/>
                  </a:lnTo>
                  <a:lnTo>
                    <a:pt x="42" y="438"/>
                  </a:lnTo>
                  <a:lnTo>
                    <a:pt x="30" y="468"/>
                  </a:lnTo>
                  <a:lnTo>
                    <a:pt x="22" y="500"/>
                  </a:lnTo>
                  <a:lnTo>
                    <a:pt x="14" y="532"/>
                  </a:lnTo>
                  <a:lnTo>
                    <a:pt x="8" y="564"/>
                  </a:lnTo>
                  <a:lnTo>
                    <a:pt x="4" y="596"/>
                  </a:lnTo>
                  <a:lnTo>
                    <a:pt x="2" y="628"/>
                  </a:lnTo>
                  <a:lnTo>
                    <a:pt x="0" y="662"/>
                  </a:lnTo>
                  <a:lnTo>
                    <a:pt x="0" y="1614"/>
                  </a:lnTo>
                  <a:lnTo>
                    <a:pt x="2" y="1646"/>
                  </a:lnTo>
                  <a:lnTo>
                    <a:pt x="4" y="1678"/>
                  </a:lnTo>
                  <a:lnTo>
                    <a:pt x="8" y="1712"/>
                  </a:lnTo>
                  <a:lnTo>
                    <a:pt x="14" y="1744"/>
                  </a:lnTo>
                  <a:lnTo>
                    <a:pt x="22" y="1776"/>
                  </a:lnTo>
                  <a:lnTo>
                    <a:pt x="30" y="1808"/>
                  </a:lnTo>
                  <a:lnTo>
                    <a:pt x="44" y="1838"/>
                  </a:lnTo>
                  <a:lnTo>
                    <a:pt x="54" y="1868"/>
                  </a:lnTo>
                  <a:lnTo>
                    <a:pt x="68" y="1896"/>
                  </a:lnTo>
                  <a:lnTo>
                    <a:pt x="84" y="1926"/>
                  </a:lnTo>
                  <a:lnTo>
                    <a:pt x="100" y="1954"/>
                  </a:lnTo>
                  <a:lnTo>
                    <a:pt x="120" y="1982"/>
                  </a:lnTo>
                  <a:lnTo>
                    <a:pt x="138" y="2006"/>
                  </a:lnTo>
                  <a:lnTo>
                    <a:pt x="160" y="2032"/>
                  </a:lnTo>
                  <a:lnTo>
                    <a:pt x="180" y="2056"/>
                  </a:lnTo>
                  <a:lnTo>
                    <a:pt x="204" y="2078"/>
                  </a:lnTo>
                  <a:lnTo>
                    <a:pt x="228" y="2102"/>
                  </a:lnTo>
                  <a:lnTo>
                    <a:pt x="252" y="2122"/>
                  </a:lnTo>
                  <a:lnTo>
                    <a:pt x="278" y="2142"/>
                  </a:lnTo>
                  <a:lnTo>
                    <a:pt x="306" y="2160"/>
                  </a:lnTo>
                  <a:lnTo>
                    <a:pt x="332" y="2178"/>
                  </a:lnTo>
                  <a:lnTo>
                    <a:pt x="362" y="2194"/>
                  </a:lnTo>
                  <a:lnTo>
                    <a:pt x="392" y="2210"/>
                  </a:lnTo>
                  <a:lnTo>
                    <a:pt x="422" y="2222"/>
                  </a:lnTo>
                  <a:lnTo>
                    <a:pt x="454" y="2234"/>
                  </a:lnTo>
                  <a:lnTo>
                    <a:pt x="486" y="2246"/>
                  </a:lnTo>
                  <a:lnTo>
                    <a:pt x="516" y="2254"/>
                  </a:lnTo>
                  <a:lnTo>
                    <a:pt x="550" y="2262"/>
                  </a:lnTo>
                  <a:lnTo>
                    <a:pt x="582" y="2268"/>
                  </a:lnTo>
                  <a:lnTo>
                    <a:pt x="616" y="2272"/>
                  </a:lnTo>
                  <a:lnTo>
                    <a:pt x="652" y="2274"/>
                  </a:lnTo>
                  <a:lnTo>
                    <a:pt x="686" y="2278"/>
                  </a:lnTo>
                  <a:lnTo>
                    <a:pt x="768" y="2278"/>
                  </a:lnTo>
                  <a:lnTo>
                    <a:pt x="768" y="2904"/>
                  </a:lnTo>
                  <a:lnTo>
                    <a:pt x="1794" y="2278"/>
                  </a:lnTo>
                  <a:lnTo>
                    <a:pt x="2948" y="2278"/>
                  </a:lnTo>
                  <a:lnTo>
                    <a:pt x="2982" y="2274"/>
                  </a:lnTo>
                  <a:lnTo>
                    <a:pt x="3016" y="2272"/>
                  </a:lnTo>
                  <a:lnTo>
                    <a:pt x="3050" y="2268"/>
                  </a:lnTo>
                  <a:lnTo>
                    <a:pt x="3080" y="2262"/>
                  </a:lnTo>
                  <a:lnTo>
                    <a:pt x="3114" y="2256"/>
                  </a:lnTo>
                  <a:lnTo>
                    <a:pt x="3146" y="2246"/>
                  </a:lnTo>
                  <a:lnTo>
                    <a:pt x="3176" y="2234"/>
                  </a:lnTo>
                  <a:lnTo>
                    <a:pt x="3208" y="2224"/>
                  </a:lnTo>
                  <a:lnTo>
                    <a:pt x="3238" y="2210"/>
                  </a:lnTo>
                  <a:lnTo>
                    <a:pt x="3264" y="2196"/>
                  </a:lnTo>
                  <a:lnTo>
                    <a:pt x="3292" y="2180"/>
                  </a:lnTo>
                  <a:lnTo>
                    <a:pt x="3320" y="2162"/>
                  </a:lnTo>
                  <a:lnTo>
                    <a:pt x="3346" y="2144"/>
                  </a:lnTo>
                  <a:lnTo>
                    <a:pt x="3370" y="2124"/>
                  </a:lnTo>
                  <a:lnTo>
                    <a:pt x="3396" y="2104"/>
                  </a:lnTo>
                  <a:lnTo>
                    <a:pt x="3418" y="2080"/>
                  </a:lnTo>
                  <a:lnTo>
                    <a:pt x="3440" y="2058"/>
                  </a:lnTo>
                  <a:lnTo>
                    <a:pt x="3460" y="2034"/>
                  </a:lnTo>
                  <a:lnTo>
                    <a:pt x="3480" y="2008"/>
                  </a:lnTo>
                  <a:lnTo>
                    <a:pt x="3500" y="1984"/>
                  </a:lnTo>
                  <a:lnTo>
                    <a:pt x="3516" y="1956"/>
                  </a:lnTo>
                  <a:lnTo>
                    <a:pt x="3532" y="1928"/>
                  </a:lnTo>
                  <a:lnTo>
                    <a:pt x="3548" y="1898"/>
                  </a:lnTo>
                  <a:lnTo>
                    <a:pt x="3560" y="1872"/>
                  </a:lnTo>
                  <a:lnTo>
                    <a:pt x="3572" y="1840"/>
                  </a:lnTo>
                  <a:lnTo>
                    <a:pt x="3584" y="1810"/>
                  </a:lnTo>
                  <a:lnTo>
                    <a:pt x="3592" y="1778"/>
                  </a:lnTo>
                  <a:lnTo>
                    <a:pt x="3600" y="1746"/>
                  </a:lnTo>
                  <a:lnTo>
                    <a:pt x="3604" y="1712"/>
                  </a:lnTo>
                  <a:lnTo>
                    <a:pt x="3608" y="1682"/>
                  </a:lnTo>
                  <a:lnTo>
                    <a:pt x="3614" y="1648"/>
                  </a:lnTo>
                  <a:lnTo>
                    <a:pt x="3614" y="1614"/>
                  </a:lnTo>
                  <a:lnTo>
                    <a:pt x="3614" y="662"/>
                  </a:lnTo>
                  <a:lnTo>
                    <a:pt x="3614" y="628"/>
                  </a:lnTo>
                  <a:lnTo>
                    <a:pt x="3608" y="594"/>
                  </a:lnTo>
                  <a:lnTo>
                    <a:pt x="3604" y="560"/>
                  </a:lnTo>
                  <a:close/>
                  <a:moveTo>
                    <a:pt x="3444" y="662"/>
                  </a:moveTo>
                  <a:lnTo>
                    <a:pt x="3444" y="1614"/>
                  </a:lnTo>
                  <a:lnTo>
                    <a:pt x="3444" y="1638"/>
                  </a:lnTo>
                  <a:lnTo>
                    <a:pt x="3442" y="1662"/>
                  </a:lnTo>
                  <a:lnTo>
                    <a:pt x="3440" y="1688"/>
                  </a:lnTo>
                  <a:lnTo>
                    <a:pt x="3434" y="1712"/>
                  </a:lnTo>
                  <a:lnTo>
                    <a:pt x="3422" y="1760"/>
                  </a:lnTo>
                  <a:lnTo>
                    <a:pt x="3406" y="1806"/>
                  </a:lnTo>
                  <a:lnTo>
                    <a:pt x="3384" y="1848"/>
                  </a:lnTo>
                  <a:lnTo>
                    <a:pt x="3360" y="1888"/>
                  </a:lnTo>
                  <a:lnTo>
                    <a:pt x="3330" y="1926"/>
                  </a:lnTo>
                  <a:lnTo>
                    <a:pt x="3298" y="1962"/>
                  </a:lnTo>
                  <a:lnTo>
                    <a:pt x="3262" y="1994"/>
                  </a:lnTo>
                  <a:lnTo>
                    <a:pt x="3224" y="2024"/>
                  </a:lnTo>
                  <a:lnTo>
                    <a:pt x="3184" y="2046"/>
                  </a:lnTo>
                  <a:lnTo>
                    <a:pt x="3140" y="2068"/>
                  </a:lnTo>
                  <a:lnTo>
                    <a:pt x="3094" y="2084"/>
                  </a:lnTo>
                  <a:lnTo>
                    <a:pt x="3048" y="2098"/>
                  </a:lnTo>
                  <a:lnTo>
                    <a:pt x="2998" y="2104"/>
                  </a:lnTo>
                  <a:lnTo>
                    <a:pt x="2974" y="2106"/>
                  </a:lnTo>
                  <a:lnTo>
                    <a:pt x="2948" y="2108"/>
                  </a:lnTo>
                  <a:lnTo>
                    <a:pt x="1748" y="2108"/>
                  </a:lnTo>
                  <a:lnTo>
                    <a:pt x="934" y="2604"/>
                  </a:lnTo>
                  <a:lnTo>
                    <a:pt x="934" y="2108"/>
                  </a:lnTo>
                  <a:lnTo>
                    <a:pt x="686" y="2108"/>
                  </a:lnTo>
                  <a:lnTo>
                    <a:pt x="660" y="2106"/>
                  </a:lnTo>
                  <a:lnTo>
                    <a:pt x="634" y="2104"/>
                  </a:lnTo>
                  <a:lnTo>
                    <a:pt x="610" y="2102"/>
                  </a:lnTo>
                  <a:lnTo>
                    <a:pt x="584" y="2098"/>
                  </a:lnTo>
                  <a:lnTo>
                    <a:pt x="536" y="2084"/>
                  </a:lnTo>
                  <a:lnTo>
                    <a:pt x="488" y="2068"/>
                  </a:lnTo>
                  <a:lnTo>
                    <a:pt x="442" y="2046"/>
                  </a:lnTo>
                  <a:lnTo>
                    <a:pt x="400" y="2022"/>
                  </a:lnTo>
                  <a:lnTo>
                    <a:pt x="360" y="1992"/>
                  </a:lnTo>
                  <a:lnTo>
                    <a:pt x="324" y="1960"/>
                  </a:lnTo>
                  <a:lnTo>
                    <a:pt x="290" y="1924"/>
                  </a:lnTo>
                  <a:lnTo>
                    <a:pt x="262" y="1886"/>
                  </a:lnTo>
                  <a:lnTo>
                    <a:pt x="234" y="1846"/>
                  </a:lnTo>
                  <a:lnTo>
                    <a:pt x="212" y="1802"/>
                  </a:lnTo>
                  <a:lnTo>
                    <a:pt x="196" y="1758"/>
                  </a:lnTo>
                  <a:lnTo>
                    <a:pt x="188" y="1734"/>
                  </a:lnTo>
                  <a:lnTo>
                    <a:pt x="182" y="1710"/>
                  </a:lnTo>
                  <a:lnTo>
                    <a:pt x="176" y="1688"/>
                  </a:lnTo>
                  <a:lnTo>
                    <a:pt x="174" y="1662"/>
                  </a:lnTo>
                  <a:lnTo>
                    <a:pt x="172" y="1636"/>
                  </a:lnTo>
                  <a:lnTo>
                    <a:pt x="172" y="1614"/>
                  </a:lnTo>
                  <a:lnTo>
                    <a:pt x="172" y="662"/>
                  </a:lnTo>
                  <a:lnTo>
                    <a:pt x="172" y="638"/>
                  </a:lnTo>
                  <a:lnTo>
                    <a:pt x="174" y="614"/>
                  </a:lnTo>
                  <a:lnTo>
                    <a:pt x="176" y="588"/>
                  </a:lnTo>
                  <a:lnTo>
                    <a:pt x="182" y="566"/>
                  </a:lnTo>
                  <a:lnTo>
                    <a:pt x="188" y="542"/>
                  </a:lnTo>
                  <a:lnTo>
                    <a:pt x="196" y="518"/>
                  </a:lnTo>
                  <a:lnTo>
                    <a:pt x="212" y="472"/>
                  </a:lnTo>
                  <a:lnTo>
                    <a:pt x="234" y="430"/>
                  </a:lnTo>
                  <a:lnTo>
                    <a:pt x="262" y="390"/>
                  </a:lnTo>
                  <a:lnTo>
                    <a:pt x="290" y="352"/>
                  </a:lnTo>
                  <a:lnTo>
                    <a:pt x="324" y="316"/>
                  </a:lnTo>
                  <a:lnTo>
                    <a:pt x="360" y="284"/>
                  </a:lnTo>
                  <a:lnTo>
                    <a:pt x="400" y="254"/>
                  </a:lnTo>
                  <a:lnTo>
                    <a:pt x="442" y="232"/>
                  </a:lnTo>
                  <a:lnTo>
                    <a:pt x="488" y="210"/>
                  </a:lnTo>
                  <a:lnTo>
                    <a:pt x="536" y="194"/>
                  </a:lnTo>
                  <a:lnTo>
                    <a:pt x="584" y="180"/>
                  </a:lnTo>
                  <a:lnTo>
                    <a:pt x="634" y="172"/>
                  </a:lnTo>
                  <a:lnTo>
                    <a:pt x="660" y="170"/>
                  </a:lnTo>
                  <a:lnTo>
                    <a:pt x="686" y="170"/>
                  </a:lnTo>
                  <a:lnTo>
                    <a:pt x="2948" y="170"/>
                  </a:lnTo>
                  <a:lnTo>
                    <a:pt x="2974" y="170"/>
                  </a:lnTo>
                  <a:lnTo>
                    <a:pt x="2998" y="172"/>
                  </a:lnTo>
                  <a:lnTo>
                    <a:pt x="3048" y="180"/>
                  </a:lnTo>
                  <a:lnTo>
                    <a:pt x="3096" y="194"/>
                  </a:lnTo>
                  <a:lnTo>
                    <a:pt x="3142" y="210"/>
                  </a:lnTo>
                  <a:lnTo>
                    <a:pt x="3184" y="230"/>
                  </a:lnTo>
                  <a:lnTo>
                    <a:pt x="3226" y="254"/>
                  </a:lnTo>
                  <a:lnTo>
                    <a:pt x="3264" y="284"/>
                  </a:lnTo>
                  <a:lnTo>
                    <a:pt x="3298" y="316"/>
                  </a:lnTo>
                  <a:lnTo>
                    <a:pt x="3332" y="350"/>
                  </a:lnTo>
                  <a:lnTo>
                    <a:pt x="3360" y="388"/>
                  </a:lnTo>
                  <a:lnTo>
                    <a:pt x="3384" y="428"/>
                  </a:lnTo>
                  <a:lnTo>
                    <a:pt x="3406" y="472"/>
                  </a:lnTo>
                  <a:lnTo>
                    <a:pt x="3422" y="516"/>
                  </a:lnTo>
                  <a:lnTo>
                    <a:pt x="3434" y="564"/>
                  </a:lnTo>
                  <a:lnTo>
                    <a:pt x="3442" y="612"/>
                  </a:lnTo>
                  <a:lnTo>
                    <a:pt x="3444" y="638"/>
                  </a:lnTo>
                  <a:lnTo>
                    <a:pt x="3444" y="66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101" name="Freeform 68"/>
            <p:cNvSpPr>
              <a:spLocks/>
            </p:cNvSpPr>
            <p:nvPr/>
          </p:nvSpPr>
          <p:spPr bwMode="auto">
            <a:xfrm>
              <a:off x="1527" y="-4883"/>
              <a:ext cx="3084" cy="1848"/>
            </a:xfrm>
            <a:custGeom>
              <a:avLst/>
              <a:gdLst/>
              <a:ahLst/>
              <a:cxnLst>
                <a:cxn ang="0">
                  <a:pos x="3080" y="510"/>
                </a:cxn>
                <a:cxn ang="0">
                  <a:pos x="3070" y="454"/>
                </a:cxn>
                <a:cxn ang="0">
                  <a:pos x="3054" y="398"/>
                </a:cxn>
                <a:cxn ang="0">
                  <a:pos x="3034" y="348"/>
                </a:cxn>
                <a:cxn ang="0">
                  <a:pos x="3006" y="298"/>
                </a:cxn>
                <a:cxn ang="0">
                  <a:pos x="2974" y="252"/>
                </a:cxn>
                <a:cxn ang="0">
                  <a:pos x="2938" y="206"/>
                </a:cxn>
                <a:cxn ang="0">
                  <a:pos x="2894" y="168"/>
                </a:cxn>
                <a:cxn ang="0">
                  <a:pos x="2850" y="132"/>
                </a:cxn>
                <a:cxn ang="0">
                  <a:pos x="2804" y="98"/>
                </a:cxn>
                <a:cxn ang="0">
                  <a:pos x="2752" y="70"/>
                </a:cxn>
                <a:cxn ang="0">
                  <a:pos x="2696" y="46"/>
                </a:cxn>
                <a:cxn ang="0">
                  <a:pos x="2642" y="28"/>
                </a:cxn>
                <a:cxn ang="0">
                  <a:pos x="2584" y="14"/>
                </a:cxn>
                <a:cxn ang="0">
                  <a:pos x="2524" y="6"/>
                </a:cxn>
                <a:cxn ang="0">
                  <a:pos x="2462" y="0"/>
                </a:cxn>
                <a:cxn ang="0">
                  <a:pos x="532" y="2"/>
                </a:cxn>
                <a:cxn ang="0">
                  <a:pos x="476" y="8"/>
                </a:cxn>
                <a:cxn ang="0">
                  <a:pos x="424" y="18"/>
                </a:cxn>
                <a:cxn ang="0">
                  <a:pos x="372" y="32"/>
                </a:cxn>
                <a:cxn ang="0">
                  <a:pos x="324" y="52"/>
                </a:cxn>
                <a:cxn ang="0">
                  <a:pos x="256" y="88"/>
                </a:cxn>
                <a:cxn ang="0">
                  <a:pos x="176" y="150"/>
                </a:cxn>
                <a:cxn ang="0">
                  <a:pos x="108" y="226"/>
                </a:cxn>
                <a:cxn ang="0">
                  <a:pos x="56" y="314"/>
                </a:cxn>
                <a:cxn ang="0">
                  <a:pos x="20" y="410"/>
                </a:cxn>
                <a:cxn ang="0">
                  <a:pos x="0" y="514"/>
                </a:cxn>
                <a:cxn ang="0">
                  <a:pos x="1852" y="514"/>
                </a:cxn>
                <a:cxn ang="0">
                  <a:pos x="1926" y="518"/>
                </a:cxn>
                <a:cxn ang="0">
                  <a:pos x="1994" y="528"/>
                </a:cxn>
                <a:cxn ang="0">
                  <a:pos x="2062" y="544"/>
                </a:cxn>
                <a:cxn ang="0">
                  <a:pos x="2126" y="566"/>
                </a:cxn>
                <a:cxn ang="0">
                  <a:pos x="2186" y="594"/>
                </a:cxn>
                <a:cxn ang="0">
                  <a:pos x="2242" y="630"/>
                </a:cxn>
                <a:cxn ang="0">
                  <a:pos x="2298" y="666"/>
                </a:cxn>
                <a:cxn ang="0">
                  <a:pos x="2348" y="710"/>
                </a:cxn>
                <a:cxn ang="0">
                  <a:pos x="2392" y="758"/>
                </a:cxn>
                <a:cxn ang="0">
                  <a:pos x="2432" y="808"/>
                </a:cxn>
                <a:cxn ang="0">
                  <a:pos x="2466" y="864"/>
                </a:cxn>
                <a:cxn ang="0">
                  <a:pos x="2496" y="922"/>
                </a:cxn>
                <a:cxn ang="0">
                  <a:pos x="2520" y="984"/>
                </a:cxn>
                <a:cxn ang="0">
                  <a:pos x="2536" y="1048"/>
                </a:cxn>
                <a:cxn ang="0">
                  <a:pos x="2548" y="1114"/>
                </a:cxn>
                <a:cxn ang="0">
                  <a:pos x="2552" y="1182"/>
                </a:cxn>
                <a:cxn ang="0">
                  <a:pos x="2544" y="1848"/>
                </a:cxn>
                <a:cxn ang="0">
                  <a:pos x="2650" y="1828"/>
                </a:cxn>
                <a:cxn ang="0">
                  <a:pos x="2752" y="1790"/>
                </a:cxn>
                <a:cxn ang="0">
                  <a:pos x="2844" y="1734"/>
                </a:cxn>
                <a:cxn ang="0">
                  <a:pos x="2924" y="1666"/>
                </a:cxn>
                <a:cxn ang="0">
                  <a:pos x="2990" y="1584"/>
                </a:cxn>
                <a:cxn ang="0">
                  <a:pos x="3040" y="1492"/>
                </a:cxn>
                <a:cxn ang="0">
                  <a:pos x="3058" y="1442"/>
                </a:cxn>
                <a:cxn ang="0">
                  <a:pos x="3072" y="1392"/>
                </a:cxn>
                <a:cxn ang="0">
                  <a:pos x="3080" y="1338"/>
                </a:cxn>
                <a:cxn ang="0">
                  <a:pos x="3084" y="1286"/>
                </a:cxn>
                <a:cxn ang="0">
                  <a:pos x="3082" y="540"/>
                </a:cxn>
              </a:cxnLst>
              <a:rect l="0" t="0" r="r" b="b"/>
              <a:pathLst>
                <a:path w="3084" h="1848">
                  <a:moveTo>
                    <a:pt x="3082" y="540"/>
                  </a:moveTo>
                  <a:lnTo>
                    <a:pt x="3080" y="510"/>
                  </a:lnTo>
                  <a:lnTo>
                    <a:pt x="3076" y="482"/>
                  </a:lnTo>
                  <a:lnTo>
                    <a:pt x="3070" y="454"/>
                  </a:lnTo>
                  <a:lnTo>
                    <a:pt x="3062" y="428"/>
                  </a:lnTo>
                  <a:lnTo>
                    <a:pt x="3054" y="398"/>
                  </a:lnTo>
                  <a:lnTo>
                    <a:pt x="3044" y="374"/>
                  </a:lnTo>
                  <a:lnTo>
                    <a:pt x="3034" y="348"/>
                  </a:lnTo>
                  <a:lnTo>
                    <a:pt x="3020" y="324"/>
                  </a:lnTo>
                  <a:lnTo>
                    <a:pt x="3006" y="298"/>
                  </a:lnTo>
                  <a:lnTo>
                    <a:pt x="2990" y="274"/>
                  </a:lnTo>
                  <a:lnTo>
                    <a:pt x="2974" y="252"/>
                  </a:lnTo>
                  <a:lnTo>
                    <a:pt x="2954" y="230"/>
                  </a:lnTo>
                  <a:lnTo>
                    <a:pt x="2938" y="206"/>
                  </a:lnTo>
                  <a:lnTo>
                    <a:pt x="2916" y="186"/>
                  </a:lnTo>
                  <a:lnTo>
                    <a:pt x="2894" y="168"/>
                  </a:lnTo>
                  <a:lnTo>
                    <a:pt x="2874" y="148"/>
                  </a:lnTo>
                  <a:lnTo>
                    <a:pt x="2850" y="132"/>
                  </a:lnTo>
                  <a:lnTo>
                    <a:pt x="2826" y="114"/>
                  </a:lnTo>
                  <a:lnTo>
                    <a:pt x="2804" y="98"/>
                  </a:lnTo>
                  <a:lnTo>
                    <a:pt x="2778" y="82"/>
                  </a:lnTo>
                  <a:lnTo>
                    <a:pt x="2752" y="70"/>
                  </a:lnTo>
                  <a:lnTo>
                    <a:pt x="2724" y="58"/>
                  </a:lnTo>
                  <a:lnTo>
                    <a:pt x="2696" y="46"/>
                  </a:lnTo>
                  <a:lnTo>
                    <a:pt x="2668" y="36"/>
                  </a:lnTo>
                  <a:lnTo>
                    <a:pt x="2642" y="28"/>
                  </a:lnTo>
                  <a:lnTo>
                    <a:pt x="2614" y="20"/>
                  </a:lnTo>
                  <a:lnTo>
                    <a:pt x="2584" y="14"/>
                  </a:lnTo>
                  <a:lnTo>
                    <a:pt x="2554" y="10"/>
                  </a:lnTo>
                  <a:lnTo>
                    <a:pt x="2524" y="6"/>
                  </a:lnTo>
                  <a:lnTo>
                    <a:pt x="2494" y="2"/>
                  </a:lnTo>
                  <a:lnTo>
                    <a:pt x="2462" y="0"/>
                  </a:lnTo>
                  <a:lnTo>
                    <a:pt x="562" y="0"/>
                  </a:lnTo>
                  <a:lnTo>
                    <a:pt x="532" y="2"/>
                  </a:lnTo>
                  <a:lnTo>
                    <a:pt x="504" y="6"/>
                  </a:lnTo>
                  <a:lnTo>
                    <a:pt x="476" y="8"/>
                  </a:lnTo>
                  <a:lnTo>
                    <a:pt x="448" y="12"/>
                  </a:lnTo>
                  <a:lnTo>
                    <a:pt x="424" y="18"/>
                  </a:lnTo>
                  <a:lnTo>
                    <a:pt x="398" y="26"/>
                  </a:lnTo>
                  <a:lnTo>
                    <a:pt x="372" y="32"/>
                  </a:lnTo>
                  <a:lnTo>
                    <a:pt x="346" y="42"/>
                  </a:lnTo>
                  <a:lnTo>
                    <a:pt x="324" y="52"/>
                  </a:lnTo>
                  <a:lnTo>
                    <a:pt x="300" y="62"/>
                  </a:lnTo>
                  <a:lnTo>
                    <a:pt x="256" y="88"/>
                  </a:lnTo>
                  <a:lnTo>
                    <a:pt x="214" y="118"/>
                  </a:lnTo>
                  <a:lnTo>
                    <a:pt x="176" y="150"/>
                  </a:lnTo>
                  <a:lnTo>
                    <a:pt x="140" y="186"/>
                  </a:lnTo>
                  <a:lnTo>
                    <a:pt x="108" y="226"/>
                  </a:lnTo>
                  <a:lnTo>
                    <a:pt x="80" y="268"/>
                  </a:lnTo>
                  <a:lnTo>
                    <a:pt x="56" y="314"/>
                  </a:lnTo>
                  <a:lnTo>
                    <a:pt x="36" y="360"/>
                  </a:lnTo>
                  <a:lnTo>
                    <a:pt x="20" y="410"/>
                  </a:lnTo>
                  <a:lnTo>
                    <a:pt x="8" y="462"/>
                  </a:lnTo>
                  <a:lnTo>
                    <a:pt x="0" y="514"/>
                  </a:lnTo>
                  <a:lnTo>
                    <a:pt x="1794" y="514"/>
                  </a:lnTo>
                  <a:lnTo>
                    <a:pt x="1852" y="514"/>
                  </a:lnTo>
                  <a:lnTo>
                    <a:pt x="1890" y="514"/>
                  </a:lnTo>
                  <a:lnTo>
                    <a:pt x="1926" y="518"/>
                  </a:lnTo>
                  <a:lnTo>
                    <a:pt x="1960" y="524"/>
                  </a:lnTo>
                  <a:lnTo>
                    <a:pt x="1994" y="528"/>
                  </a:lnTo>
                  <a:lnTo>
                    <a:pt x="2028" y="536"/>
                  </a:lnTo>
                  <a:lnTo>
                    <a:pt x="2062" y="544"/>
                  </a:lnTo>
                  <a:lnTo>
                    <a:pt x="2094" y="556"/>
                  </a:lnTo>
                  <a:lnTo>
                    <a:pt x="2126" y="566"/>
                  </a:lnTo>
                  <a:lnTo>
                    <a:pt x="2156" y="580"/>
                  </a:lnTo>
                  <a:lnTo>
                    <a:pt x="2186" y="594"/>
                  </a:lnTo>
                  <a:lnTo>
                    <a:pt x="2216" y="610"/>
                  </a:lnTo>
                  <a:lnTo>
                    <a:pt x="2242" y="630"/>
                  </a:lnTo>
                  <a:lnTo>
                    <a:pt x="2270" y="648"/>
                  </a:lnTo>
                  <a:lnTo>
                    <a:pt x="2298" y="666"/>
                  </a:lnTo>
                  <a:lnTo>
                    <a:pt x="2322" y="688"/>
                  </a:lnTo>
                  <a:lnTo>
                    <a:pt x="2348" y="710"/>
                  </a:lnTo>
                  <a:lnTo>
                    <a:pt x="2370" y="734"/>
                  </a:lnTo>
                  <a:lnTo>
                    <a:pt x="2392" y="758"/>
                  </a:lnTo>
                  <a:lnTo>
                    <a:pt x="2414" y="782"/>
                  </a:lnTo>
                  <a:lnTo>
                    <a:pt x="2432" y="808"/>
                  </a:lnTo>
                  <a:lnTo>
                    <a:pt x="2450" y="836"/>
                  </a:lnTo>
                  <a:lnTo>
                    <a:pt x="2466" y="864"/>
                  </a:lnTo>
                  <a:lnTo>
                    <a:pt x="2482" y="892"/>
                  </a:lnTo>
                  <a:lnTo>
                    <a:pt x="2496" y="922"/>
                  </a:lnTo>
                  <a:lnTo>
                    <a:pt x="2510" y="952"/>
                  </a:lnTo>
                  <a:lnTo>
                    <a:pt x="2520" y="984"/>
                  </a:lnTo>
                  <a:lnTo>
                    <a:pt x="2528" y="1014"/>
                  </a:lnTo>
                  <a:lnTo>
                    <a:pt x="2536" y="1048"/>
                  </a:lnTo>
                  <a:lnTo>
                    <a:pt x="2544" y="1080"/>
                  </a:lnTo>
                  <a:lnTo>
                    <a:pt x="2548" y="1114"/>
                  </a:lnTo>
                  <a:lnTo>
                    <a:pt x="2550" y="1148"/>
                  </a:lnTo>
                  <a:lnTo>
                    <a:pt x="2552" y="1182"/>
                  </a:lnTo>
                  <a:lnTo>
                    <a:pt x="2546" y="1360"/>
                  </a:lnTo>
                  <a:lnTo>
                    <a:pt x="2544" y="1848"/>
                  </a:lnTo>
                  <a:lnTo>
                    <a:pt x="2596" y="1840"/>
                  </a:lnTo>
                  <a:lnTo>
                    <a:pt x="2650" y="1828"/>
                  </a:lnTo>
                  <a:lnTo>
                    <a:pt x="2700" y="1810"/>
                  </a:lnTo>
                  <a:lnTo>
                    <a:pt x="2752" y="1790"/>
                  </a:lnTo>
                  <a:lnTo>
                    <a:pt x="2798" y="1764"/>
                  </a:lnTo>
                  <a:lnTo>
                    <a:pt x="2844" y="1734"/>
                  </a:lnTo>
                  <a:lnTo>
                    <a:pt x="2884" y="1702"/>
                  </a:lnTo>
                  <a:lnTo>
                    <a:pt x="2924" y="1666"/>
                  </a:lnTo>
                  <a:lnTo>
                    <a:pt x="2958" y="1626"/>
                  </a:lnTo>
                  <a:lnTo>
                    <a:pt x="2990" y="1584"/>
                  </a:lnTo>
                  <a:lnTo>
                    <a:pt x="3018" y="1538"/>
                  </a:lnTo>
                  <a:lnTo>
                    <a:pt x="3040" y="1492"/>
                  </a:lnTo>
                  <a:lnTo>
                    <a:pt x="3050" y="1468"/>
                  </a:lnTo>
                  <a:lnTo>
                    <a:pt x="3058" y="1442"/>
                  </a:lnTo>
                  <a:lnTo>
                    <a:pt x="3068" y="1418"/>
                  </a:lnTo>
                  <a:lnTo>
                    <a:pt x="3072" y="1392"/>
                  </a:lnTo>
                  <a:lnTo>
                    <a:pt x="3078" y="1366"/>
                  </a:lnTo>
                  <a:lnTo>
                    <a:pt x="3080" y="1338"/>
                  </a:lnTo>
                  <a:lnTo>
                    <a:pt x="3082" y="1312"/>
                  </a:lnTo>
                  <a:lnTo>
                    <a:pt x="3084" y="1286"/>
                  </a:lnTo>
                  <a:lnTo>
                    <a:pt x="3084" y="568"/>
                  </a:lnTo>
                  <a:lnTo>
                    <a:pt x="3082" y="54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102" name="Rectangle 69"/>
            <p:cNvSpPr>
              <a:spLocks noChangeArrowheads="1"/>
            </p:cNvSpPr>
            <p:nvPr/>
          </p:nvSpPr>
          <p:spPr bwMode="auto">
            <a:xfrm>
              <a:off x="863" y="-3587"/>
              <a:ext cx="2296" cy="17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103" name="Rectangle 70"/>
            <p:cNvSpPr>
              <a:spLocks noChangeArrowheads="1"/>
            </p:cNvSpPr>
            <p:nvPr/>
          </p:nvSpPr>
          <p:spPr bwMode="auto">
            <a:xfrm>
              <a:off x="863" y="-3143"/>
              <a:ext cx="2296" cy="17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104" name="Rectangle 71"/>
            <p:cNvSpPr>
              <a:spLocks noChangeArrowheads="1"/>
            </p:cNvSpPr>
            <p:nvPr/>
          </p:nvSpPr>
          <p:spPr bwMode="auto">
            <a:xfrm>
              <a:off x="863" y="-2699"/>
              <a:ext cx="2296" cy="17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grpSp>
      <p:sp>
        <p:nvSpPr>
          <p:cNvPr id="105" name="ZoneTexte 104"/>
          <p:cNvSpPr txBox="1"/>
          <p:nvPr/>
        </p:nvSpPr>
        <p:spPr>
          <a:xfrm>
            <a:off x="2970528" y="2928182"/>
            <a:ext cx="715125" cy="252239"/>
          </a:xfrm>
          <a:prstGeom prst="rect">
            <a:avLst/>
          </a:prstGeom>
          <a:noFill/>
        </p:spPr>
        <p:txBody>
          <a:bodyPr wrap="square" lIns="36000" tIns="36000" rIns="36000" bIns="36000" rtlCol="0">
            <a:spAutoFit/>
          </a:bodyPr>
          <a:lstStyle/>
          <a:p>
            <a:pPr algn="ctr">
              <a:lnSpc>
                <a:spcPts val="700"/>
              </a:lnSpc>
              <a:defRPr/>
            </a:pPr>
            <a:r>
              <a:rPr lang="en-US" sz="700" b="1" dirty="0">
                <a:solidFill>
                  <a:prstClr val="white"/>
                </a:solidFill>
                <a:latin typeface="Calibri Light" panose="020F0302020204030204" pitchFamily="34" charset="0"/>
                <a:cs typeface="Arial" pitchFamily="34" charset="0"/>
              </a:rPr>
              <a:t>Various  branch format</a:t>
            </a:r>
          </a:p>
        </p:txBody>
      </p:sp>
      <p:sp>
        <p:nvSpPr>
          <p:cNvPr id="106" name="ZoneTexte 105"/>
          <p:cNvSpPr txBox="1"/>
          <p:nvPr/>
        </p:nvSpPr>
        <p:spPr>
          <a:xfrm>
            <a:off x="2833465" y="3867785"/>
            <a:ext cx="660864" cy="188119"/>
          </a:xfrm>
          <a:prstGeom prst="rect">
            <a:avLst/>
          </a:prstGeom>
          <a:noFill/>
        </p:spPr>
        <p:txBody>
          <a:bodyPr wrap="square" lIns="36000" tIns="36000" rIns="36000" bIns="36000" rtlCol="0">
            <a:spAutoFit/>
          </a:bodyPr>
          <a:lstStyle/>
          <a:p>
            <a:pPr algn="ctr">
              <a:lnSpc>
                <a:spcPts val="900"/>
              </a:lnSpc>
              <a:defRPr/>
            </a:pPr>
            <a:r>
              <a:rPr lang="en-US" sz="700" b="1" dirty="0">
                <a:solidFill>
                  <a:prstClr val="white"/>
                </a:solidFill>
                <a:latin typeface="Calibri Light" panose="020F0302020204030204" pitchFamily="34" charset="0"/>
                <a:cs typeface="Arial" pitchFamily="34" charset="0"/>
              </a:rPr>
              <a:t>Digital </a:t>
            </a:r>
            <a:r>
              <a:rPr lang="en-US" sz="700" b="1" dirty="0" smtClean="0">
                <a:solidFill>
                  <a:prstClr val="white"/>
                </a:solidFill>
                <a:latin typeface="Calibri Light" panose="020F0302020204030204" pitchFamily="34" charset="0"/>
                <a:cs typeface="Arial" pitchFamily="34" charset="0"/>
              </a:rPr>
              <a:t>corners</a:t>
            </a:r>
            <a:endParaRPr lang="en-US" sz="700" b="1" dirty="0">
              <a:solidFill>
                <a:prstClr val="white"/>
              </a:solidFill>
              <a:latin typeface="Calibri Light" panose="020F0302020204030204" pitchFamily="34" charset="0"/>
              <a:cs typeface="Arial" pitchFamily="34" charset="0"/>
            </a:endParaRPr>
          </a:p>
        </p:txBody>
      </p:sp>
      <p:sp>
        <p:nvSpPr>
          <p:cNvPr id="107" name="ZoneTexte 106"/>
          <p:cNvSpPr txBox="1"/>
          <p:nvPr/>
        </p:nvSpPr>
        <p:spPr>
          <a:xfrm>
            <a:off x="3643545" y="2346974"/>
            <a:ext cx="732759" cy="252239"/>
          </a:xfrm>
          <a:prstGeom prst="rect">
            <a:avLst/>
          </a:prstGeom>
          <a:noFill/>
        </p:spPr>
        <p:txBody>
          <a:bodyPr wrap="square" lIns="36000" tIns="36000" rIns="36000" bIns="36000" rtlCol="0">
            <a:spAutoFit/>
          </a:bodyPr>
          <a:lstStyle/>
          <a:p>
            <a:pPr algn="ctr">
              <a:lnSpc>
                <a:spcPts val="700"/>
              </a:lnSpc>
              <a:defRPr/>
            </a:pPr>
            <a:r>
              <a:rPr lang="en-US" sz="700" b="1" dirty="0">
                <a:solidFill>
                  <a:prstClr val="white"/>
                </a:solidFill>
                <a:latin typeface="Calibri Light" panose="020F0302020204030204" pitchFamily="34" charset="0"/>
                <a:cs typeface="Arial" pitchFamily="34" charset="0"/>
              </a:rPr>
              <a:t>Business </a:t>
            </a:r>
          </a:p>
          <a:p>
            <a:pPr algn="ctr">
              <a:lnSpc>
                <a:spcPts val="700"/>
              </a:lnSpc>
              <a:defRPr/>
            </a:pPr>
            <a:r>
              <a:rPr lang="en-US" sz="700" b="1" dirty="0" smtClean="0">
                <a:solidFill>
                  <a:prstClr val="white"/>
                </a:solidFill>
                <a:latin typeface="Calibri Light" panose="020F0302020204030204" pitchFamily="34" charset="0"/>
                <a:cs typeface="Arial" pitchFamily="34" charset="0"/>
              </a:rPr>
              <a:t>centers</a:t>
            </a:r>
            <a:endParaRPr lang="en-US" sz="700" b="1" dirty="0">
              <a:solidFill>
                <a:prstClr val="white"/>
              </a:solidFill>
              <a:latin typeface="Calibri Light" panose="020F0302020204030204" pitchFamily="34" charset="0"/>
              <a:cs typeface="Arial" pitchFamily="34" charset="0"/>
            </a:endParaRPr>
          </a:p>
        </p:txBody>
      </p:sp>
      <p:grpSp>
        <p:nvGrpSpPr>
          <p:cNvPr id="1028" name="Group 4"/>
          <p:cNvGrpSpPr>
            <a:grpSpLocks noChangeAspect="1"/>
          </p:cNvGrpSpPr>
          <p:nvPr/>
        </p:nvGrpSpPr>
        <p:grpSpPr bwMode="auto">
          <a:xfrm>
            <a:off x="3796901" y="2111028"/>
            <a:ext cx="369010" cy="235944"/>
            <a:chOff x="1944" y="1626"/>
            <a:chExt cx="330" cy="211"/>
          </a:xfrm>
          <a:solidFill>
            <a:schemeClr val="bg1"/>
          </a:solidFill>
        </p:grpSpPr>
        <p:sp>
          <p:nvSpPr>
            <p:cNvPr id="1029" name="Freeform 5"/>
            <p:cNvSpPr>
              <a:spLocks noEditPoints="1"/>
            </p:cNvSpPr>
            <p:nvPr/>
          </p:nvSpPr>
          <p:spPr bwMode="auto">
            <a:xfrm>
              <a:off x="1944" y="1626"/>
              <a:ext cx="330" cy="211"/>
            </a:xfrm>
            <a:custGeom>
              <a:avLst/>
              <a:gdLst/>
              <a:ahLst/>
              <a:cxnLst>
                <a:cxn ang="0">
                  <a:pos x="398" y="178"/>
                </a:cxn>
                <a:cxn ang="0">
                  <a:pos x="358" y="37"/>
                </a:cxn>
                <a:cxn ang="0">
                  <a:pos x="291" y="19"/>
                </a:cxn>
                <a:cxn ang="0">
                  <a:pos x="151" y="82"/>
                </a:cxn>
                <a:cxn ang="0">
                  <a:pos x="169" y="110"/>
                </a:cxn>
                <a:cxn ang="0">
                  <a:pos x="276" y="98"/>
                </a:cxn>
                <a:cxn ang="0">
                  <a:pos x="375" y="206"/>
                </a:cxn>
                <a:cxn ang="0">
                  <a:pos x="466" y="117"/>
                </a:cxn>
                <a:cxn ang="0">
                  <a:pos x="383" y="12"/>
                </a:cxn>
                <a:cxn ang="0">
                  <a:pos x="423" y="131"/>
                </a:cxn>
                <a:cxn ang="0">
                  <a:pos x="472" y="130"/>
                </a:cxn>
                <a:cxn ang="0">
                  <a:pos x="69" y="7"/>
                </a:cxn>
                <a:cxn ang="0">
                  <a:pos x="45" y="10"/>
                </a:cxn>
                <a:cxn ang="0">
                  <a:pos x="7" y="142"/>
                </a:cxn>
                <a:cxn ang="0">
                  <a:pos x="40" y="139"/>
                </a:cxn>
                <a:cxn ang="0">
                  <a:pos x="84" y="23"/>
                </a:cxn>
                <a:cxn ang="0">
                  <a:pos x="370" y="221"/>
                </a:cxn>
                <a:cxn ang="0">
                  <a:pos x="307" y="189"/>
                </a:cxn>
                <a:cxn ang="0">
                  <a:pos x="300" y="196"/>
                </a:cxn>
                <a:cxn ang="0">
                  <a:pos x="323" y="255"/>
                </a:cxn>
                <a:cxn ang="0">
                  <a:pos x="274" y="221"/>
                </a:cxn>
                <a:cxn ang="0">
                  <a:pos x="253" y="207"/>
                </a:cxn>
                <a:cxn ang="0">
                  <a:pos x="283" y="248"/>
                </a:cxn>
                <a:cxn ang="0">
                  <a:pos x="263" y="291"/>
                </a:cxn>
                <a:cxn ang="0">
                  <a:pos x="343" y="242"/>
                </a:cxn>
                <a:cxn ang="0">
                  <a:pos x="95" y="187"/>
                </a:cxn>
                <a:cxn ang="0">
                  <a:pos x="86" y="172"/>
                </a:cxn>
                <a:cxn ang="0">
                  <a:pos x="107" y="32"/>
                </a:cxn>
                <a:cxn ang="0">
                  <a:pos x="213" y="20"/>
                </a:cxn>
                <a:cxn ang="0">
                  <a:pos x="182" y="13"/>
                </a:cxn>
                <a:cxn ang="0">
                  <a:pos x="118" y="26"/>
                </a:cxn>
                <a:cxn ang="0">
                  <a:pos x="57" y="137"/>
                </a:cxn>
                <a:cxn ang="0">
                  <a:pos x="86" y="185"/>
                </a:cxn>
                <a:cxn ang="0">
                  <a:pos x="235" y="233"/>
                </a:cxn>
                <a:cxn ang="0">
                  <a:pos x="172" y="252"/>
                </a:cxn>
                <a:cxn ang="0">
                  <a:pos x="191" y="278"/>
                </a:cxn>
                <a:cxn ang="0">
                  <a:pos x="235" y="233"/>
                </a:cxn>
                <a:cxn ang="0">
                  <a:pos x="158" y="249"/>
                </a:cxn>
                <a:cxn ang="0">
                  <a:pos x="188" y="195"/>
                </a:cxn>
                <a:cxn ang="0">
                  <a:pos x="142" y="219"/>
                </a:cxn>
                <a:cxn ang="0">
                  <a:pos x="258" y="267"/>
                </a:cxn>
                <a:cxn ang="0">
                  <a:pos x="232" y="257"/>
                </a:cxn>
                <a:cxn ang="0">
                  <a:pos x="215" y="296"/>
                </a:cxn>
                <a:cxn ang="0">
                  <a:pos x="258" y="267"/>
                </a:cxn>
                <a:cxn ang="0">
                  <a:pos x="112" y="227"/>
                </a:cxn>
                <a:cxn ang="0">
                  <a:pos x="119" y="188"/>
                </a:cxn>
              </a:cxnLst>
              <a:rect l="0" t="0" r="r" b="b"/>
              <a:pathLst>
                <a:path w="472" h="302">
                  <a:moveTo>
                    <a:pt x="375" y="206"/>
                  </a:moveTo>
                  <a:cubicBezTo>
                    <a:pt x="383" y="195"/>
                    <a:pt x="390" y="186"/>
                    <a:pt x="398" y="178"/>
                  </a:cubicBezTo>
                  <a:cubicBezTo>
                    <a:pt x="419" y="154"/>
                    <a:pt x="419" y="154"/>
                    <a:pt x="404" y="125"/>
                  </a:cubicBezTo>
                  <a:cubicBezTo>
                    <a:pt x="389" y="96"/>
                    <a:pt x="374" y="67"/>
                    <a:pt x="358" y="37"/>
                  </a:cubicBezTo>
                  <a:cubicBezTo>
                    <a:pt x="341" y="48"/>
                    <a:pt x="327" y="42"/>
                    <a:pt x="313" y="32"/>
                  </a:cubicBezTo>
                  <a:cubicBezTo>
                    <a:pt x="307" y="27"/>
                    <a:pt x="299" y="23"/>
                    <a:pt x="291" y="19"/>
                  </a:cubicBezTo>
                  <a:cubicBezTo>
                    <a:pt x="277" y="12"/>
                    <a:pt x="261" y="10"/>
                    <a:pt x="247" y="18"/>
                  </a:cubicBezTo>
                  <a:cubicBezTo>
                    <a:pt x="214" y="39"/>
                    <a:pt x="182" y="60"/>
                    <a:pt x="151" y="82"/>
                  </a:cubicBezTo>
                  <a:cubicBezTo>
                    <a:pt x="142" y="88"/>
                    <a:pt x="139" y="97"/>
                    <a:pt x="145" y="107"/>
                  </a:cubicBezTo>
                  <a:cubicBezTo>
                    <a:pt x="152" y="117"/>
                    <a:pt x="161" y="114"/>
                    <a:pt x="169" y="110"/>
                  </a:cubicBezTo>
                  <a:cubicBezTo>
                    <a:pt x="184" y="103"/>
                    <a:pt x="199" y="96"/>
                    <a:pt x="214" y="88"/>
                  </a:cubicBezTo>
                  <a:cubicBezTo>
                    <a:pt x="249" y="69"/>
                    <a:pt x="249" y="69"/>
                    <a:pt x="276" y="98"/>
                  </a:cubicBezTo>
                  <a:cubicBezTo>
                    <a:pt x="280" y="102"/>
                    <a:pt x="284" y="106"/>
                    <a:pt x="288" y="110"/>
                  </a:cubicBezTo>
                  <a:cubicBezTo>
                    <a:pt x="315" y="140"/>
                    <a:pt x="342" y="171"/>
                    <a:pt x="375" y="206"/>
                  </a:cubicBezTo>
                  <a:close/>
                  <a:moveTo>
                    <a:pt x="472" y="130"/>
                  </a:moveTo>
                  <a:cubicBezTo>
                    <a:pt x="469" y="124"/>
                    <a:pt x="468" y="121"/>
                    <a:pt x="466" y="117"/>
                  </a:cubicBezTo>
                  <a:cubicBezTo>
                    <a:pt x="449" y="85"/>
                    <a:pt x="433" y="53"/>
                    <a:pt x="416" y="22"/>
                  </a:cubicBezTo>
                  <a:cubicBezTo>
                    <a:pt x="405" y="0"/>
                    <a:pt x="405" y="0"/>
                    <a:pt x="383" y="12"/>
                  </a:cubicBezTo>
                  <a:cubicBezTo>
                    <a:pt x="367" y="20"/>
                    <a:pt x="367" y="21"/>
                    <a:pt x="376" y="38"/>
                  </a:cubicBezTo>
                  <a:cubicBezTo>
                    <a:pt x="392" y="69"/>
                    <a:pt x="408" y="100"/>
                    <a:pt x="423" y="131"/>
                  </a:cubicBezTo>
                  <a:cubicBezTo>
                    <a:pt x="435" y="153"/>
                    <a:pt x="436" y="154"/>
                    <a:pt x="458" y="141"/>
                  </a:cubicBezTo>
                  <a:cubicBezTo>
                    <a:pt x="463" y="138"/>
                    <a:pt x="467" y="134"/>
                    <a:pt x="472" y="130"/>
                  </a:cubicBezTo>
                  <a:close/>
                  <a:moveTo>
                    <a:pt x="84" y="23"/>
                  </a:moveTo>
                  <a:cubicBezTo>
                    <a:pt x="86" y="9"/>
                    <a:pt x="76" y="8"/>
                    <a:pt x="69" y="7"/>
                  </a:cubicBezTo>
                  <a:cubicBezTo>
                    <a:pt x="62" y="5"/>
                    <a:pt x="54" y="7"/>
                    <a:pt x="46" y="7"/>
                  </a:cubicBezTo>
                  <a:cubicBezTo>
                    <a:pt x="46" y="7"/>
                    <a:pt x="46" y="9"/>
                    <a:pt x="45" y="10"/>
                  </a:cubicBezTo>
                  <a:cubicBezTo>
                    <a:pt x="30" y="49"/>
                    <a:pt x="15" y="89"/>
                    <a:pt x="1" y="129"/>
                  </a:cubicBezTo>
                  <a:cubicBezTo>
                    <a:pt x="0" y="132"/>
                    <a:pt x="3" y="139"/>
                    <a:pt x="7" y="142"/>
                  </a:cubicBezTo>
                  <a:cubicBezTo>
                    <a:pt x="11" y="145"/>
                    <a:pt x="17" y="145"/>
                    <a:pt x="22" y="147"/>
                  </a:cubicBezTo>
                  <a:cubicBezTo>
                    <a:pt x="31" y="151"/>
                    <a:pt x="37" y="149"/>
                    <a:pt x="40" y="139"/>
                  </a:cubicBezTo>
                  <a:cubicBezTo>
                    <a:pt x="47" y="121"/>
                    <a:pt x="54" y="104"/>
                    <a:pt x="60" y="87"/>
                  </a:cubicBezTo>
                  <a:cubicBezTo>
                    <a:pt x="68" y="65"/>
                    <a:pt x="76" y="43"/>
                    <a:pt x="84" y="23"/>
                  </a:cubicBezTo>
                  <a:close/>
                  <a:moveTo>
                    <a:pt x="378" y="213"/>
                  </a:moveTo>
                  <a:cubicBezTo>
                    <a:pt x="375" y="216"/>
                    <a:pt x="372" y="218"/>
                    <a:pt x="370" y="221"/>
                  </a:cubicBezTo>
                  <a:cubicBezTo>
                    <a:pt x="358" y="236"/>
                    <a:pt x="350" y="236"/>
                    <a:pt x="337" y="222"/>
                  </a:cubicBezTo>
                  <a:cubicBezTo>
                    <a:pt x="327" y="211"/>
                    <a:pt x="317" y="199"/>
                    <a:pt x="307" y="189"/>
                  </a:cubicBezTo>
                  <a:cubicBezTo>
                    <a:pt x="302" y="184"/>
                    <a:pt x="296" y="182"/>
                    <a:pt x="290" y="178"/>
                  </a:cubicBezTo>
                  <a:cubicBezTo>
                    <a:pt x="293" y="184"/>
                    <a:pt x="296" y="191"/>
                    <a:pt x="300" y="196"/>
                  </a:cubicBezTo>
                  <a:cubicBezTo>
                    <a:pt x="308" y="207"/>
                    <a:pt x="319" y="217"/>
                    <a:pt x="327" y="228"/>
                  </a:cubicBezTo>
                  <a:cubicBezTo>
                    <a:pt x="334" y="237"/>
                    <a:pt x="333" y="247"/>
                    <a:pt x="323" y="255"/>
                  </a:cubicBezTo>
                  <a:cubicBezTo>
                    <a:pt x="315" y="261"/>
                    <a:pt x="306" y="258"/>
                    <a:pt x="300" y="250"/>
                  </a:cubicBezTo>
                  <a:cubicBezTo>
                    <a:pt x="291" y="241"/>
                    <a:pt x="283" y="231"/>
                    <a:pt x="274" y="221"/>
                  </a:cubicBezTo>
                  <a:cubicBezTo>
                    <a:pt x="268" y="215"/>
                    <a:pt x="263" y="210"/>
                    <a:pt x="257" y="204"/>
                  </a:cubicBezTo>
                  <a:cubicBezTo>
                    <a:pt x="256" y="205"/>
                    <a:pt x="254" y="206"/>
                    <a:pt x="253" y="207"/>
                  </a:cubicBezTo>
                  <a:cubicBezTo>
                    <a:pt x="255" y="211"/>
                    <a:pt x="256" y="216"/>
                    <a:pt x="259" y="220"/>
                  </a:cubicBezTo>
                  <a:cubicBezTo>
                    <a:pt x="267" y="230"/>
                    <a:pt x="275" y="239"/>
                    <a:pt x="283" y="248"/>
                  </a:cubicBezTo>
                  <a:cubicBezTo>
                    <a:pt x="296" y="263"/>
                    <a:pt x="291" y="278"/>
                    <a:pt x="272" y="283"/>
                  </a:cubicBezTo>
                  <a:cubicBezTo>
                    <a:pt x="269" y="284"/>
                    <a:pt x="267" y="287"/>
                    <a:pt x="263" y="291"/>
                  </a:cubicBezTo>
                  <a:cubicBezTo>
                    <a:pt x="285" y="294"/>
                    <a:pt x="290" y="291"/>
                    <a:pt x="301" y="267"/>
                  </a:cubicBezTo>
                  <a:cubicBezTo>
                    <a:pt x="326" y="269"/>
                    <a:pt x="330" y="267"/>
                    <a:pt x="343" y="242"/>
                  </a:cubicBezTo>
                  <a:cubicBezTo>
                    <a:pt x="369" y="243"/>
                    <a:pt x="379" y="236"/>
                    <a:pt x="378" y="213"/>
                  </a:cubicBezTo>
                  <a:close/>
                  <a:moveTo>
                    <a:pt x="95" y="187"/>
                  </a:moveTo>
                  <a:cubicBezTo>
                    <a:pt x="95" y="185"/>
                    <a:pt x="95" y="184"/>
                    <a:pt x="96" y="183"/>
                  </a:cubicBezTo>
                  <a:cubicBezTo>
                    <a:pt x="92" y="179"/>
                    <a:pt x="90" y="174"/>
                    <a:pt x="86" y="172"/>
                  </a:cubicBezTo>
                  <a:cubicBezTo>
                    <a:pt x="64" y="156"/>
                    <a:pt x="63" y="138"/>
                    <a:pt x="75" y="115"/>
                  </a:cubicBezTo>
                  <a:cubicBezTo>
                    <a:pt x="88" y="89"/>
                    <a:pt x="96" y="60"/>
                    <a:pt x="107" y="32"/>
                  </a:cubicBezTo>
                  <a:cubicBezTo>
                    <a:pt x="136" y="46"/>
                    <a:pt x="141" y="46"/>
                    <a:pt x="170" y="31"/>
                  </a:cubicBezTo>
                  <a:cubicBezTo>
                    <a:pt x="183" y="23"/>
                    <a:pt x="197" y="16"/>
                    <a:pt x="213" y="20"/>
                  </a:cubicBezTo>
                  <a:cubicBezTo>
                    <a:pt x="215" y="20"/>
                    <a:pt x="217" y="18"/>
                    <a:pt x="221" y="17"/>
                  </a:cubicBezTo>
                  <a:cubicBezTo>
                    <a:pt x="208" y="5"/>
                    <a:pt x="195" y="8"/>
                    <a:pt x="182" y="13"/>
                  </a:cubicBezTo>
                  <a:cubicBezTo>
                    <a:pt x="172" y="17"/>
                    <a:pt x="162" y="24"/>
                    <a:pt x="151" y="29"/>
                  </a:cubicBezTo>
                  <a:cubicBezTo>
                    <a:pt x="140" y="34"/>
                    <a:pt x="129" y="34"/>
                    <a:pt x="118" y="26"/>
                  </a:cubicBezTo>
                  <a:cubicBezTo>
                    <a:pt x="107" y="17"/>
                    <a:pt x="102" y="18"/>
                    <a:pt x="97" y="31"/>
                  </a:cubicBezTo>
                  <a:cubicBezTo>
                    <a:pt x="84" y="66"/>
                    <a:pt x="70" y="102"/>
                    <a:pt x="57" y="137"/>
                  </a:cubicBezTo>
                  <a:cubicBezTo>
                    <a:pt x="56" y="142"/>
                    <a:pt x="55" y="150"/>
                    <a:pt x="58" y="154"/>
                  </a:cubicBezTo>
                  <a:cubicBezTo>
                    <a:pt x="66" y="165"/>
                    <a:pt x="76" y="175"/>
                    <a:pt x="86" y="185"/>
                  </a:cubicBezTo>
                  <a:cubicBezTo>
                    <a:pt x="88" y="187"/>
                    <a:pt x="92" y="186"/>
                    <a:pt x="95" y="187"/>
                  </a:cubicBezTo>
                  <a:close/>
                  <a:moveTo>
                    <a:pt x="235" y="233"/>
                  </a:moveTo>
                  <a:cubicBezTo>
                    <a:pt x="235" y="218"/>
                    <a:pt x="222" y="208"/>
                    <a:pt x="212" y="215"/>
                  </a:cubicBezTo>
                  <a:cubicBezTo>
                    <a:pt x="198" y="226"/>
                    <a:pt x="184" y="238"/>
                    <a:pt x="172" y="252"/>
                  </a:cubicBezTo>
                  <a:cubicBezTo>
                    <a:pt x="168" y="257"/>
                    <a:pt x="170" y="268"/>
                    <a:pt x="173" y="275"/>
                  </a:cubicBezTo>
                  <a:cubicBezTo>
                    <a:pt x="175" y="278"/>
                    <a:pt x="187" y="280"/>
                    <a:pt x="191" y="278"/>
                  </a:cubicBezTo>
                  <a:cubicBezTo>
                    <a:pt x="205" y="267"/>
                    <a:pt x="218" y="254"/>
                    <a:pt x="231" y="241"/>
                  </a:cubicBezTo>
                  <a:cubicBezTo>
                    <a:pt x="234" y="239"/>
                    <a:pt x="234" y="235"/>
                    <a:pt x="235" y="233"/>
                  </a:cubicBezTo>
                  <a:close/>
                  <a:moveTo>
                    <a:pt x="136" y="229"/>
                  </a:moveTo>
                  <a:cubicBezTo>
                    <a:pt x="136" y="247"/>
                    <a:pt x="148" y="256"/>
                    <a:pt x="158" y="249"/>
                  </a:cubicBezTo>
                  <a:cubicBezTo>
                    <a:pt x="170" y="240"/>
                    <a:pt x="182" y="229"/>
                    <a:pt x="191" y="217"/>
                  </a:cubicBezTo>
                  <a:cubicBezTo>
                    <a:pt x="195" y="213"/>
                    <a:pt x="192" y="200"/>
                    <a:pt x="188" y="195"/>
                  </a:cubicBezTo>
                  <a:cubicBezTo>
                    <a:pt x="186" y="192"/>
                    <a:pt x="173" y="193"/>
                    <a:pt x="168" y="196"/>
                  </a:cubicBezTo>
                  <a:cubicBezTo>
                    <a:pt x="158" y="202"/>
                    <a:pt x="150" y="210"/>
                    <a:pt x="142" y="219"/>
                  </a:cubicBezTo>
                  <a:cubicBezTo>
                    <a:pt x="139" y="222"/>
                    <a:pt x="137" y="228"/>
                    <a:pt x="136" y="229"/>
                  </a:cubicBezTo>
                  <a:close/>
                  <a:moveTo>
                    <a:pt x="258" y="267"/>
                  </a:moveTo>
                  <a:cubicBezTo>
                    <a:pt x="256" y="264"/>
                    <a:pt x="254" y="257"/>
                    <a:pt x="249" y="254"/>
                  </a:cubicBezTo>
                  <a:cubicBezTo>
                    <a:pt x="244" y="252"/>
                    <a:pt x="236" y="254"/>
                    <a:pt x="232" y="257"/>
                  </a:cubicBezTo>
                  <a:cubicBezTo>
                    <a:pt x="225" y="261"/>
                    <a:pt x="218" y="268"/>
                    <a:pt x="215" y="275"/>
                  </a:cubicBezTo>
                  <a:cubicBezTo>
                    <a:pt x="212" y="281"/>
                    <a:pt x="212" y="290"/>
                    <a:pt x="215" y="296"/>
                  </a:cubicBezTo>
                  <a:cubicBezTo>
                    <a:pt x="216" y="299"/>
                    <a:pt x="224" y="302"/>
                    <a:pt x="229" y="302"/>
                  </a:cubicBezTo>
                  <a:cubicBezTo>
                    <a:pt x="239" y="302"/>
                    <a:pt x="257" y="279"/>
                    <a:pt x="258" y="267"/>
                  </a:cubicBezTo>
                  <a:close/>
                  <a:moveTo>
                    <a:pt x="97" y="215"/>
                  </a:moveTo>
                  <a:cubicBezTo>
                    <a:pt x="100" y="218"/>
                    <a:pt x="105" y="225"/>
                    <a:pt x="112" y="227"/>
                  </a:cubicBezTo>
                  <a:cubicBezTo>
                    <a:pt x="121" y="229"/>
                    <a:pt x="135" y="216"/>
                    <a:pt x="135" y="206"/>
                  </a:cubicBezTo>
                  <a:cubicBezTo>
                    <a:pt x="135" y="196"/>
                    <a:pt x="130" y="188"/>
                    <a:pt x="119" y="188"/>
                  </a:cubicBezTo>
                  <a:cubicBezTo>
                    <a:pt x="109" y="187"/>
                    <a:pt x="97" y="199"/>
                    <a:pt x="97" y="21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0" name="Freeform 6"/>
            <p:cNvSpPr>
              <a:spLocks/>
            </p:cNvSpPr>
            <p:nvPr/>
          </p:nvSpPr>
          <p:spPr bwMode="auto">
            <a:xfrm>
              <a:off x="2041" y="1633"/>
              <a:ext cx="196" cy="137"/>
            </a:xfrm>
            <a:custGeom>
              <a:avLst/>
              <a:gdLst/>
              <a:ahLst/>
              <a:cxnLst>
                <a:cxn ang="0">
                  <a:pos x="236" y="196"/>
                </a:cxn>
                <a:cxn ang="0">
                  <a:pos x="149" y="100"/>
                </a:cxn>
                <a:cxn ang="0">
                  <a:pos x="137" y="88"/>
                </a:cxn>
                <a:cxn ang="0">
                  <a:pos x="75" y="78"/>
                </a:cxn>
                <a:cxn ang="0">
                  <a:pos x="30" y="100"/>
                </a:cxn>
                <a:cxn ang="0">
                  <a:pos x="6" y="97"/>
                </a:cxn>
                <a:cxn ang="0">
                  <a:pos x="12" y="72"/>
                </a:cxn>
                <a:cxn ang="0">
                  <a:pos x="108" y="8"/>
                </a:cxn>
                <a:cxn ang="0">
                  <a:pos x="152" y="9"/>
                </a:cxn>
                <a:cxn ang="0">
                  <a:pos x="174" y="22"/>
                </a:cxn>
                <a:cxn ang="0">
                  <a:pos x="219" y="27"/>
                </a:cxn>
                <a:cxn ang="0">
                  <a:pos x="265" y="115"/>
                </a:cxn>
                <a:cxn ang="0">
                  <a:pos x="259" y="168"/>
                </a:cxn>
                <a:cxn ang="0">
                  <a:pos x="236" y="196"/>
                </a:cxn>
              </a:cxnLst>
              <a:rect l="0" t="0" r="r" b="b"/>
              <a:pathLst>
                <a:path w="280" h="196">
                  <a:moveTo>
                    <a:pt x="236" y="196"/>
                  </a:moveTo>
                  <a:cubicBezTo>
                    <a:pt x="203" y="161"/>
                    <a:pt x="176" y="130"/>
                    <a:pt x="149" y="100"/>
                  </a:cubicBezTo>
                  <a:cubicBezTo>
                    <a:pt x="145" y="96"/>
                    <a:pt x="141" y="92"/>
                    <a:pt x="137" y="88"/>
                  </a:cubicBezTo>
                  <a:cubicBezTo>
                    <a:pt x="110" y="59"/>
                    <a:pt x="110" y="59"/>
                    <a:pt x="75" y="78"/>
                  </a:cubicBezTo>
                  <a:cubicBezTo>
                    <a:pt x="60" y="86"/>
                    <a:pt x="45" y="93"/>
                    <a:pt x="30" y="100"/>
                  </a:cubicBezTo>
                  <a:cubicBezTo>
                    <a:pt x="22" y="104"/>
                    <a:pt x="13" y="107"/>
                    <a:pt x="6" y="97"/>
                  </a:cubicBezTo>
                  <a:cubicBezTo>
                    <a:pt x="0" y="87"/>
                    <a:pt x="3" y="78"/>
                    <a:pt x="12" y="72"/>
                  </a:cubicBezTo>
                  <a:cubicBezTo>
                    <a:pt x="43" y="50"/>
                    <a:pt x="75" y="29"/>
                    <a:pt x="108" y="8"/>
                  </a:cubicBezTo>
                  <a:cubicBezTo>
                    <a:pt x="122" y="0"/>
                    <a:pt x="138" y="2"/>
                    <a:pt x="152" y="9"/>
                  </a:cubicBezTo>
                  <a:cubicBezTo>
                    <a:pt x="160" y="13"/>
                    <a:pt x="168" y="17"/>
                    <a:pt x="174" y="22"/>
                  </a:cubicBezTo>
                  <a:cubicBezTo>
                    <a:pt x="188" y="32"/>
                    <a:pt x="202" y="38"/>
                    <a:pt x="219" y="27"/>
                  </a:cubicBezTo>
                  <a:cubicBezTo>
                    <a:pt x="235" y="57"/>
                    <a:pt x="250" y="86"/>
                    <a:pt x="265" y="115"/>
                  </a:cubicBezTo>
                  <a:cubicBezTo>
                    <a:pt x="280" y="144"/>
                    <a:pt x="280" y="144"/>
                    <a:pt x="259" y="168"/>
                  </a:cubicBezTo>
                  <a:cubicBezTo>
                    <a:pt x="251" y="176"/>
                    <a:pt x="244" y="185"/>
                    <a:pt x="236" y="19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1" name="Freeform 7"/>
            <p:cNvSpPr>
              <a:spLocks/>
            </p:cNvSpPr>
            <p:nvPr/>
          </p:nvSpPr>
          <p:spPr bwMode="auto">
            <a:xfrm>
              <a:off x="2201" y="1626"/>
              <a:ext cx="73" cy="108"/>
            </a:xfrm>
            <a:custGeom>
              <a:avLst/>
              <a:gdLst/>
              <a:ahLst/>
              <a:cxnLst>
                <a:cxn ang="0">
                  <a:pos x="105" y="130"/>
                </a:cxn>
                <a:cxn ang="0">
                  <a:pos x="91" y="141"/>
                </a:cxn>
                <a:cxn ang="0">
                  <a:pos x="56" y="131"/>
                </a:cxn>
                <a:cxn ang="0">
                  <a:pos x="9" y="38"/>
                </a:cxn>
                <a:cxn ang="0">
                  <a:pos x="16" y="12"/>
                </a:cxn>
                <a:cxn ang="0">
                  <a:pos x="49" y="22"/>
                </a:cxn>
                <a:cxn ang="0">
                  <a:pos x="99" y="117"/>
                </a:cxn>
                <a:cxn ang="0">
                  <a:pos x="105" y="130"/>
                </a:cxn>
              </a:cxnLst>
              <a:rect l="0" t="0" r="r" b="b"/>
              <a:pathLst>
                <a:path w="105" h="154">
                  <a:moveTo>
                    <a:pt x="105" y="130"/>
                  </a:moveTo>
                  <a:cubicBezTo>
                    <a:pt x="100" y="134"/>
                    <a:pt x="96" y="138"/>
                    <a:pt x="91" y="141"/>
                  </a:cubicBezTo>
                  <a:cubicBezTo>
                    <a:pt x="69" y="154"/>
                    <a:pt x="68" y="153"/>
                    <a:pt x="56" y="131"/>
                  </a:cubicBezTo>
                  <a:cubicBezTo>
                    <a:pt x="41" y="100"/>
                    <a:pt x="25" y="69"/>
                    <a:pt x="9" y="38"/>
                  </a:cubicBezTo>
                  <a:cubicBezTo>
                    <a:pt x="0" y="21"/>
                    <a:pt x="0" y="20"/>
                    <a:pt x="16" y="12"/>
                  </a:cubicBezTo>
                  <a:cubicBezTo>
                    <a:pt x="38" y="0"/>
                    <a:pt x="38" y="0"/>
                    <a:pt x="49" y="22"/>
                  </a:cubicBezTo>
                  <a:cubicBezTo>
                    <a:pt x="66" y="53"/>
                    <a:pt x="82" y="85"/>
                    <a:pt x="99" y="117"/>
                  </a:cubicBezTo>
                  <a:cubicBezTo>
                    <a:pt x="101" y="121"/>
                    <a:pt x="102" y="124"/>
                    <a:pt x="105" y="13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2" name="Freeform 8"/>
            <p:cNvSpPr>
              <a:spLocks/>
            </p:cNvSpPr>
            <p:nvPr/>
          </p:nvSpPr>
          <p:spPr bwMode="auto">
            <a:xfrm>
              <a:off x="1944" y="1629"/>
              <a:ext cx="60" cy="103"/>
            </a:xfrm>
            <a:custGeom>
              <a:avLst/>
              <a:gdLst/>
              <a:ahLst/>
              <a:cxnLst>
                <a:cxn ang="0">
                  <a:pos x="84" y="18"/>
                </a:cxn>
                <a:cxn ang="0">
                  <a:pos x="60" y="82"/>
                </a:cxn>
                <a:cxn ang="0">
                  <a:pos x="40" y="134"/>
                </a:cxn>
                <a:cxn ang="0">
                  <a:pos x="22" y="142"/>
                </a:cxn>
                <a:cxn ang="0">
                  <a:pos x="7" y="137"/>
                </a:cxn>
                <a:cxn ang="0">
                  <a:pos x="1" y="124"/>
                </a:cxn>
                <a:cxn ang="0">
                  <a:pos x="45" y="5"/>
                </a:cxn>
                <a:cxn ang="0">
                  <a:pos x="46" y="2"/>
                </a:cxn>
                <a:cxn ang="0">
                  <a:pos x="69" y="2"/>
                </a:cxn>
                <a:cxn ang="0">
                  <a:pos x="84" y="18"/>
                </a:cxn>
              </a:cxnLst>
              <a:rect l="0" t="0" r="r" b="b"/>
              <a:pathLst>
                <a:path w="86" h="146">
                  <a:moveTo>
                    <a:pt x="84" y="18"/>
                  </a:moveTo>
                  <a:cubicBezTo>
                    <a:pt x="76" y="38"/>
                    <a:pt x="68" y="60"/>
                    <a:pt x="60" y="82"/>
                  </a:cubicBezTo>
                  <a:cubicBezTo>
                    <a:pt x="54" y="99"/>
                    <a:pt x="47" y="116"/>
                    <a:pt x="40" y="134"/>
                  </a:cubicBezTo>
                  <a:cubicBezTo>
                    <a:pt x="37" y="144"/>
                    <a:pt x="31" y="146"/>
                    <a:pt x="22" y="142"/>
                  </a:cubicBezTo>
                  <a:cubicBezTo>
                    <a:pt x="17" y="140"/>
                    <a:pt x="11" y="140"/>
                    <a:pt x="7" y="137"/>
                  </a:cubicBezTo>
                  <a:cubicBezTo>
                    <a:pt x="3" y="134"/>
                    <a:pt x="0" y="127"/>
                    <a:pt x="1" y="124"/>
                  </a:cubicBezTo>
                  <a:cubicBezTo>
                    <a:pt x="15" y="84"/>
                    <a:pt x="30" y="44"/>
                    <a:pt x="45" y="5"/>
                  </a:cubicBezTo>
                  <a:cubicBezTo>
                    <a:pt x="46" y="4"/>
                    <a:pt x="46" y="2"/>
                    <a:pt x="46" y="2"/>
                  </a:cubicBezTo>
                  <a:cubicBezTo>
                    <a:pt x="54" y="2"/>
                    <a:pt x="62" y="0"/>
                    <a:pt x="69" y="2"/>
                  </a:cubicBezTo>
                  <a:cubicBezTo>
                    <a:pt x="76" y="3"/>
                    <a:pt x="86" y="4"/>
                    <a:pt x="84" y="1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3" name="Freeform 9"/>
            <p:cNvSpPr>
              <a:spLocks/>
            </p:cNvSpPr>
            <p:nvPr/>
          </p:nvSpPr>
          <p:spPr bwMode="auto">
            <a:xfrm>
              <a:off x="2121" y="1751"/>
              <a:ext cx="88" cy="81"/>
            </a:xfrm>
            <a:custGeom>
              <a:avLst/>
              <a:gdLst/>
              <a:ahLst/>
              <a:cxnLst>
                <a:cxn ang="0">
                  <a:pos x="125" y="35"/>
                </a:cxn>
                <a:cxn ang="0">
                  <a:pos x="90" y="64"/>
                </a:cxn>
                <a:cxn ang="0">
                  <a:pos x="48" y="89"/>
                </a:cxn>
                <a:cxn ang="0">
                  <a:pos x="10" y="113"/>
                </a:cxn>
                <a:cxn ang="0">
                  <a:pos x="19" y="105"/>
                </a:cxn>
                <a:cxn ang="0">
                  <a:pos x="30" y="70"/>
                </a:cxn>
                <a:cxn ang="0">
                  <a:pos x="6" y="42"/>
                </a:cxn>
                <a:cxn ang="0">
                  <a:pos x="0" y="29"/>
                </a:cxn>
                <a:cxn ang="0">
                  <a:pos x="4" y="26"/>
                </a:cxn>
                <a:cxn ang="0">
                  <a:pos x="21" y="43"/>
                </a:cxn>
                <a:cxn ang="0">
                  <a:pos x="47" y="72"/>
                </a:cxn>
                <a:cxn ang="0">
                  <a:pos x="70" y="77"/>
                </a:cxn>
                <a:cxn ang="0">
                  <a:pos x="74" y="50"/>
                </a:cxn>
                <a:cxn ang="0">
                  <a:pos x="47" y="18"/>
                </a:cxn>
                <a:cxn ang="0">
                  <a:pos x="37" y="0"/>
                </a:cxn>
                <a:cxn ang="0">
                  <a:pos x="54" y="11"/>
                </a:cxn>
                <a:cxn ang="0">
                  <a:pos x="84" y="44"/>
                </a:cxn>
                <a:cxn ang="0">
                  <a:pos x="117" y="43"/>
                </a:cxn>
                <a:cxn ang="0">
                  <a:pos x="125" y="35"/>
                </a:cxn>
              </a:cxnLst>
              <a:rect l="0" t="0" r="r" b="b"/>
              <a:pathLst>
                <a:path w="126" h="116">
                  <a:moveTo>
                    <a:pt x="125" y="35"/>
                  </a:moveTo>
                  <a:cubicBezTo>
                    <a:pt x="126" y="58"/>
                    <a:pt x="116" y="65"/>
                    <a:pt x="90" y="64"/>
                  </a:cubicBezTo>
                  <a:cubicBezTo>
                    <a:pt x="77" y="89"/>
                    <a:pt x="73" y="91"/>
                    <a:pt x="48" y="89"/>
                  </a:cubicBezTo>
                  <a:cubicBezTo>
                    <a:pt x="37" y="113"/>
                    <a:pt x="32" y="116"/>
                    <a:pt x="10" y="113"/>
                  </a:cubicBezTo>
                  <a:cubicBezTo>
                    <a:pt x="14" y="109"/>
                    <a:pt x="16" y="106"/>
                    <a:pt x="19" y="105"/>
                  </a:cubicBezTo>
                  <a:cubicBezTo>
                    <a:pt x="38" y="100"/>
                    <a:pt x="43" y="85"/>
                    <a:pt x="30" y="70"/>
                  </a:cubicBezTo>
                  <a:cubicBezTo>
                    <a:pt x="22" y="61"/>
                    <a:pt x="14" y="52"/>
                    <a:pt x="6" y="42"/>
                  </a:cubicBezTo>
                  <a:cubicBezTo>
                    <a:pt x="3" y="38"/>
                    <a:pt x="2" y="33"/>
                    <a:pt x="0" y="29"/>
                  </a:cubicBezTo>
                  <a:cubicBezTo>
                    <a:pt x="1" y="28"/>
                    <a:pt x="3" y="27"/>
                    <a:pt x="4" y="26"/>
                  </a:cubicBezTo>
                  <a:cubicBezTo>
                    <a:pt x="10" y="32"/>
                    <a:pt x="15" y="37"/>
                    <a:pt x="21" y="43"/>
                  </a:cubicBezTo>
                  <a:cubicBezTo>
                    <a:pt x="30" y="53"/>
                    <a:pt x="38" y="63"/>
                    <a:pt x="47" y="72"/>
                  </a:cubicBezTo>
                  <a:cubicBezTo>
                    <a:pt x="53" y="80"/>
                    <a:pt x="62" y="83"/>
                    <a:pt x="70" y="77"/>
                  </a:cubicBezTo>
                  <a:cubicBezTo>
                    <a:pt x="80" y="69"/>
                    <a:pt x="81" y="59"/>
                    <a:pt x="74" y="50"/>
                  </a:cubicBezTo>
                  <a:cubicBezTo>
                    <a:pt x="66" y="39"/>
                    <a:pt x="55" y="29"/>
                    <a:pt x="47" y="18"/>
                  </a:cubicBezTo>
                  <a:cubicBezTo>
                    <a:pt x="43" y="13"/>
                    <a:pt x="40" y="6"/>
                    <a:pt x="37" y="0"/>
                  </a:cubicBezTo>
                  <a:cubicBezTo>
                    <a:pt x="43" y="4"/>
                    <a:pt x="49" y="6"/>
                    <a:pt x="54" y="11"/>
                  </a:cubicBezTo>
                  <a:cubicBezTo>
                    <a:pt x="64" y="21"/>
                    <a:pt x="74" y="33"/>
                    <a:pt x="84" y="44"/>
                  </a:cubicBezTo>
                  <a:cubicBezTo>
                    <a:pt x="97" y="58"/>
                    <a:pt x="105" y="58"/>
                    <a:pt x="117" y="43"/>
                  </a:cubicBezTo>
                  <a:cubicBezTo>
                    <a:pt x="119" y="40"/>
                    <a:pt x="122" y="38"/>
                    <a:pt x="125" y="3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4" name="Freeform 10"/>
            <p:cNvSpPr>
              <a:spLocks/>
            </p:cNvSpPr>
            <p:nvPr/>
          </p:nvSpPr>
          <p:spPr bwMode="auto">
            <a:xfrm>
              <a:off x="1983" y="1629"/>
              <a:ext cx="116" cy="128"/>
            </a:xfrm>
            <a:custGeom>
              <a:avLst/>
              <a:gdLst/>
              <a:ahLst/>
              <a:cxnLst>
                <a:cxn ang="0">
                  <a:pos x="40" y="182"/>
                </a:cxn>
                <a:cxn ang="0">
                  <a:pos x="31" y="180"/>
                </a:cxn>
                <a:cxn ang="0">
                  <a:pos x="3" y="149"/>
                </a:cxn>
                <a:cxn ang="0">
                  <a:pos x="2" y="132"/>
                </a:cxn>
                <a:cxn ang="0">
                  <a:pos x="42" y="26"/>
                </a:cxn>
                <a:cxn ang="0">
                  <a:pos x="63" y="21"/>
                </a:cxn>
                <a:cxn ang="0">
                  <a:pos x="96" y="24"/>
                </a:cxn>
                <a:cxn ang="0">
                  <a:pos x="127" y="8"/>
                </a:cxn>
                <a:cxn ang="0">
                  <a:pos x="166" y="12"/>
                </a:cxn>
                <a:cxn ang="0">
                  <a:pos x="158" y="15"/>
                </a:cxn>
                <a:cxn ang="0">
                  <a:pos x="115" y="26"/>
                </a:cxn>
                <a:cxn ang="0">
                  <a:pos x="52" y="27"/>
                </a:cxn>
                <a:cxn ang="0">
                  <a:pos x="20" y="110"/>
                </a:cxn>
                <a:cxn ang="0">
                  <a:pos x="31" y="167"/>
                </a:cxn>
                <a:cxn ang="0">
                  <a:pos x="41" y="178"/>
                </a:cxn>
                <a:cxn ang="0">
                  <a:pos x="40" y="182"/>
                </a:cxn>
              </a:cxnLst>
              <a:rect l="0" t="0" r="r" b="b"/>
              <a:pathLst>
                <a:path w="166" h="182">
                  <a:moveTo>
                    <a:pt x="40" y="182"/>
                  </a:moveTo>
                  <a:cubicBezTo>
                    <a:pt x="37" y="181"/>
                    <a:pt x="33" y="182"/>
                    <a:pt x="31" y="180"/>
                  </a:cubicBezTo>
                  <a:cubicBezTo>
                    <a:pt x="21" y="170"/>
                    <a:pt x="11" y="160"/>
                    <a:pt x="3" y="149"/>
                  </a:cubicBezTo>
                  <a:cubicBezTo>
                    <a:pt x="0" y="145"/>
                    <a:pt x="1" y="137"/>
                    <a:pt x="2" y="132"/>
                  </a:cubicBezTo>
                  <a:cubicBezTo>
                    <a:pt x="15" y="97"/>
                    <a:pt x="29" y="61"/>
                    <a:pt x="42" y="26"/>
                  </a:cubicBezTo>
                  <a:cubicBezTo>
                    <a:pt x="47" y="13"/>
                    <a:pt x="52" y="12"/>
                    <a:pt x="63" y="21"/>
                  </a:cubicBezTo>
                  <a:cubicBezTo>
                    <a:pt x="74" y="29"/>
                    <a:pt x="85" y="29"/>
                    <a:pt x="96" y="24"/>
                  </a:cubicBezTo>
                  <a:cubicBezTo>
                    <a:pt x="107" y="19"/>
                    <a:pt x="117" y="12"/>
                    <a:pt x="127" y="8"/>
                  </a:cubicBezTo>
                  <a:cubicBezTo>
                    <a:pt x="140" y="3"/>
                    <a:pt x="153" y="0"/>
                    <a:pt x="166" y="12"/>
                  </a:cubicBezTo>
                  <a:cubicBezTo>
                    <a:pt x="162" y="13"/>
                    <a:pt x="160" y="15"/>
                    <a:pt x="158" y="15"/>
                  </a:cubicBezTo>
                  <a:cubicBezTo>
                    <a:pt x="142" y="11"/>
                    <a:pt x="128" y="18"/>
                    <a:pt x="115" y="26"/>
                  </a:cubicBezTo>
                  <a:cubicBezTo>
                    <a:pt x="86" y="41"/>
                    <a:pt x="81" y="41"/>
                    <a:pt x="52" y="27"/>
                  </a:cubicBezTo>
                  <a:cubicBezTo>
                    <a:pt x="41" y="55"/>
                    <a:pt x="33" y="84"/>
                    <a:pt x="20" y="110"/>
                  </a:cubicBezTo>
                  <a:cubicBezTo>
                    <a:pt x="8" y="133"/>
                    <a:pt x="9" y="151"/>
                    <a:pt x="31" y="167"/>
                  </a:cubicBezTo>
                  <a:cubicBezTo>
                    <a:pt x="35" y="169"/>
                    <a:pt x="37" y="174"/>
                    <a:pt x="41" y="178"/>
                  </a:cubicBezTo>
                  <a:cubicBezTo>
                    <a:pt x="40" y="179"/>
                    <a:pt x="40" y="180"/>
                    <a:pt x="40" y="18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5" name="Freeform 11"/>
            <p:cNvSpPr>
              <a:spLocks/>
            </p:cNvSpPr>
            <p:nvPr/>
          </p:nvSpPr>
          <p:spPr bwMode="auto">
            <a:xfrm>
              <a:off x="2062" y="1772"/>
              <a:ext cx="46" cy="50"/>
            </a:xfrm>
            <a:custGeom>
              <a:avLst/>
              <a:gdLst/>
              <a:ahLst/>
              <a:cxnLst>
                <a:cxn ang="0">
                  <a:pos x="67" y="25"/>
                </a:cxn>
                <a:cxn ang="0">
                  <a:pos x="63" y="33"/>
                </a:cxn>
                <a:cxn ang="0">
                  <a:pos x="23" y="70"/>
                </a:cxn>
                <a:cxn ang="0">
                  <a:pos x="5" y="67"/>
                </a:cxn>
                <a:cxn ang="0">
                  <a:pos x="4" y="44"/>
                </a:cxn>
                <a:cxn ang="0">
                  <a:pos x="44" y="7"/>
                </a:cxn>
                <a:cxn ang="0">
                  <a:pos x="67" y="25"/>
                </a:cxn>
              </a:cxnLst>
              <a:rect l="0" t="0" r="r" b="b"/>
              <a:pathLst>
                <a:path w="67" h="72">
                  <a:moveTo>
                    <a:pt x="67" y="25"/>
                  </a:moveTo>
                  <a:cubicBezTo>
                    <a:pt x="66" y="27"/>
                    <a:pt x="66" y="31"/>
                    <a:pt x="63" y="33"/>
                  </a:cubicBezTo>
                  <a:cubicBezTo>
                    <a:pt x="50" y="46"/>
                    <a:pt x="37" y="59"/>
                    <a:pt x="23" y="70"/>
                  </a:cubicBezTo>
                  <a:cubicBezTo>
                    <a:pt x="19" y="72"/>
                    <a:pt x="7" y="70"/>
                    <a:pt x="5" y="67"/>
                  </a:cubicBezTo>
                  <a:cubicBezTo>
                    <a:pt x="2" y="60"/>
                    <a:pt x="0" y="49"/>
                    <a:pt x="4" y="44"/>
                  </a:cubicBezTo>
                  <a:cubicBezTo>
                    <a:pt x="16" y="30"/>
                    <a:pt x="30" y="18"/>
                    <a:pt x="44" y="7"/>
                  </a:cubicBezTo>
                  <a:cubicBezTo>
                    <a:pt x="54" y="0"/>
                    <a:pt x="67" y="10"/>
                    <a:pt x="67" y="2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6" name="Freeform 12"/>
            <p:cNvSpPr>
              <a:spLocks/>
            </p:cNvSpPr>
            <p:nvPr/>
          </p:nvSpPr>
          <p:spPr bwMode="auto">
            <a:xfrm>
              <a:off x="2039" y="1760"/>
              <a:ext cx="41" cy="45"/>
            </a:xfrm>
            <a:custGeom>
              <a:avLst/>
              <a:gdLst/>
              <a:ahLst/>
              <a:cxnLst>
                <a:cxn ang="0">
                  <a:pos x="0" y="37"/>
                </a:cxn>
                <a:cxn ang="0">
                  <a:pos x="6" y="27"/>
                </a:cxn>
                <a:cxn ang="0">
                  <a:pos x="32" y="4"/>
                </a:cxn>
                <a:cxn ang="0">
                  <a:pos x="52" y="3"/>
                </a:cxn>
                <a:cxn ang="0">
                  <a:pos x="55" y="25"/>
                </a:cxn>
                <a:cxn ang="0">
                  <a:pos x="22" y="57"/>
                </a:cxn>
                <a:cxn ang="0">
                  <a:pos x="0" y="37"/>
                </a:cxn>
              </a:cxnLst>
              <a:rect l="0" t="0" r="r" b="b"/>
              <a:pathLst>
                <a:path w="59" h="64">
                  <a:moveTo>
                    <a:pt x="0" y="37"/>
                  </a:moveTo>
                  <a:cubicBezTo>
                    <a:pt x="1" y="36"/>
                    <a:pt x="3" y="30"/>
                    <a:pt x="6" y="27"/>
                  </a:cubicBezTo>
                  <a:cubicBezTo>
                    <a:pt x="14" y="18"/>
                    <a:pt x="22" y="10"/>
                    <a:pt x="32" y="4"/>
                  </a:cubicBezTo>
                  <a:cubicBezTo>
                    <a:pt x="37" y="1"/>
                    <a:pt x="50" y="0"/>
                    <a:pt x="52" y="3"/>
                  </a:cubicBezTo>
                  <a:cubicBezTo>
                    <a:pt x="56" y="8"/>
                    <a:pt x="59" y="21"/>
                    <a:pt x="55" y="25"/>
                  </a:cubicBezTo>
                  <a:cubicBezTo>
                    <a:pt x="46" y="37"/>
                    <a:pt x="34" y="48"/>
                    <a:pt x="22" y="57"/>
                  </a:cubicBezTo>
                  <a:cubicBezTo>
                    <a:pt x="12" y="64"/>
                    <a:pt x="0" y="55"/>
                    <a:pt x="0" y="3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7" name="Freeform 13"/>
            <p:cNvSpPr>
              <a:spLocks/>
            </p:cNvSpPr>
            <p:nvPr/>
          </p:nvSpPr>
          <p:spPr bwMode="auto">
            <a:xfrm>
              <a:off x="2092" y="1802"/>
              <a:ext cx="33" cy="35"/>
            </a:xfrm>
            <a:custGeom>
              <a:avLst/>
              <a:gdLst/>
              <a:ahLst/>
              <a:cxnLst>
                <a:cxn ang="0">
                  <a:pos x="46" y="15"/>
                </a:cxn>
                <a:cxn ang="0">
                  <a:pos x="17" y="50"/>
                </a:cxn>
                <a:cxn ang="0">
                  <a:pos x="3" y="44"/>
                </a:cxn>
                <a:cxn ang="0">
                  <a:pos x="3" y="23"/>
                </a:cxn>
                <a:cxn ang="0">
                  <a:pos x="20" y="5"/>
                </a:cxn>
                <a:cxn ang="0">
                  <a:pos x="37" y="2"/>
                </a:cxn>
                <a:cxn ang="0">
                  <a:pos x="46" y="15"/>
                </a:cxn>
              </a:cxnLst>
              <a:rect l="0" t="0" r="r" b="b"/>
              <a:pathLst>
                <a:path w="46" h="50">
                  <a:moveTo>
                    <a:pt x="46" y="15"/>
                  </a:moveTo>
                  <a:cubicBezTo>
                    <a:pt x="45" y="27"/>
                    <a:pt x="27" y="50"/>
                    <a:pt x="17" y="50"/>
                  </a:cubicBezTo>
                  <a:cubicBezTo>
                    <a:pt x="12" y="50"/>
                    <a:pt x="4" y="47"/>
                    <a:pt x="3" y="44"/>
                  </a:cubicBezTo>
                  <a:cubicBezTo>
                    <a:pt x="0" y="38"/>
                    <a:pt x="0" y="29"/>
                    <a:pt x="3" y="23"/>
                  </a:cubicBezTo>
                  <a:cubicBezTo>
                    <a:pt x="6" y="16"/>
                    <a:pt x="13" y="9"/>
                    <a:pt x="20" y="5"/>
                  </a:cubicBezTo>
                  <a:cubicBezTo>
                    <a:pt x="24" y="2"/>
                    <a:pt x="32" y="0"/>
                    <a:pt x="37" y="2"/>
                  </a:cubicBezTo>
                  <a:cubicBezTo>
                    <a:pt x="42" y="5"/>
                    <a:pt x="44" y="12"/>
                    <a:pt x="46" y="1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38" name="Freeform 14"/>
            <p:cNvSpPr>
              <a:spLocks/>
            </p:cNvSpPr>
            <p:nvPr/>
          </p:nvSpPr>
          <p:spPr bwMode="auto">
            <a:xfrm>
              <a:off x="2012" y="1757"/>
              <a:ext cx="27" cy="29"/>
            </a:xfrm>
            <a:custGeom>
              <a:avLst/>
              <a:gdLst/>
              <a:ahLst/>
              <a:cxnLst>
                <a:cxn ang="0">
                  <a:pos x="0" y="28"/>
                </a:cxn>
                <a:cxn ang="0">
                  <a:pos x="22" y="1"/>
                </a:cxn>
                <a:cxn ang="0">
                  <a:pos x="38" y="19"/>
                </a:cxn>
                <a:cxn ang="0">
                  <a:pos x="15" y="40"/>
                </a:cxn>
                <a:cxn ang="0">
                  <a:pos x="0" y="28"/>
                </a:cxn>
              </a:cxnLst>
              <a:rect l="0" t="0" r="r" b="b"/>
              <a:pathLst>
                <a:path w="38" h="42">
                  <a:moveTo>
                    <a:pt x="0" y="28"/>
                  </a:moveTo>
                  <a:cubicBezTo>
                    <a:pt x="0" y="12"/>
                    <a:pt x="12" y="0"/>
                    <a:pt x="22" y="1"/>
                  </a:cubicBezTo>
                  <a:cubicBezTo>
                    <a:pt x="33" y="1"/>
                    <a:pt x="38" y="9"/>
                    <a:pt x="38" y="19"/>
                  </a:cubicBezTo>
                  <a:cubicBezTo>
                    <a:pt x="38" y="29"/>
                    <a:pt x="24" y="42"/>
                    <a:pt x="15" y="40"/>
                  </a:cubicBezTo>
                  <a:cubicBezTo>
                    <a:pt x="8" y="38"/>
                    <a:pt x="3" y="31"/>
                    <a:pt x="0" y="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grpSp>
      <p:sp>
        <p:nvSpPr>
          <p:cNvPr id="111" name="Freeform 18"/>
          <p:cNvSpPr>
            <a:spLocks noEditPoints="1"/>
          </p:cNvSpPr>
          <p:nvPr/>
        </p:nvSpPr>
        <p:spPr bwMode="auto">
          <a:xfrm>
            <a:off x="5362770" y="2339355"/>
            <a:ext cx="223631" cy="313258"/>
          </a:xfrm>
          <a:custGeom>
            <a:avLst/>
            <a:gdLst/>
            <a:ahLst/>
            <a:cxnLst>
              <a:cxn ang="0">
                <a:pos x="82" y="70"/>
              </a:cxn>
              <a:cxn ang="0">
                <a:pos x="75" y="85"/>
              </a:cxn>
              <a:cxn ang="0">
                <a:pos x="106" y="138"/>
              </a:cxn>
              <a:cxn ang="0">
                <a:pos x="0" y="141"/>
              </a:cxn>
              <a:cxn ang="0">
                <a:pos x="31" y="85"/>
              </a:cxn>
              <a:cxn ang="0">
                <a:pos x="7" y="54"/>
              </a:cxn>
              <a:cxn ang="0">
                <a:pos x="12" y="37"/>
              </a:cxn>
              <a:cxn ang="0">
                <a:pos x="41" y="3"/>
              </a:cxn>
              <a:cxn ang="0">
                <a:pos x="61" y="2"/>
              </a:cxn>
              <a:cxn ang="0">
                <a:pos x="92" y="29"/>
              </a:cxn>
              <a:cxn ang="0">
                <a:pos x="99" y="38"/>
              </a:cxn>
              <a:cxn ang="0">
                <a:pos x="92" y="55"/>
              </a:cxn>
              <a:cxn ang="0">
                <a:pos x="88" y="28"/>
              </a:cxn>
              <a:cxn ang="0">
                <a:pos x="66" y="5"/>
              </a:cxn>
              <a:cxn ang="0">
                <a:pos x="22" y="17"/>
              </a:cxn>
              <a:cxn ang="0">
                <a:pos x="18" y="28"/>
              </a:cxn>
              <a:cxn ang="0">
                <a:pos x="14" y="52"/>
              </a:cxn>
              <a:cxn ang="0">
                <a:pos x="15" y="36"/>
              </a:cxn>
              <a:cxn ang="0">
                <a:pos x="22" y="20"/>
              </a:cxn>
              <a:cxn ang="0">
                <a:pos x="54" y="5"/>
              </a:cxn>
              <a:cxn ang="0">
                <a:pos x="88" y="28"/>
              </a:cxn>
              <a:cxn ang="0">
                <a:pos x="61" y="100"/>
              </a:cxn>
              <a:cxn ang="0">
                <a:pos x="69" y="93"/>
              </a:cxn>
              <a:cxn ang="0">
                <a:pos x="70" y="92"/>
              </a:cxn>
              <a:cxn ang="0">
                <a:pos x="77" y="66"/>
              </a:cxn>
              <a:cxn ang="0">
                <a:pos x="84" y="43"/>
              </a:cxn>
              <a:cxn ang="0">
                <a:pos x="57" y="31"/>
              </a:cxn>
              <a:cxn ang="0">
                <a:pos x="22" y="49"/>
              </a:cxn>
              <a:cxn ang="0">
                <a:pos x="56" y="68"/>
              </a:cxn>
              <a:cxn ang="0">
                <a:pos x="55" y="74"/>
              </a:cxn>
              <a:cxn ang="0">
                <a:pos x="41" y="71"/>
              </a:cxn>
              <a:cxn ang="0">
                <a:pos x="33" y="70"/>
              </a:cxn>
              <a:cxn ang="0">
                <a:pos x="39" y="75"/>
              </a:cxn>
              <a:cxn ang="0">
                <a:pos x="37" y="88"/>
              </a:cxn>
              <a:cxn ang="0">
                <a:pos x="59" y="98"/>
              </a:cxn>
              <a:cxn ang="0">
                <a:pos x="69" y="77"/>
              </a:cxn>
              <a:cxn ang="0">
                <a:pos x="47" y="122"/>
              </a:cxn>
              <a:cxn ang="0">
                <a:pos x="41" y="106"/>
              </a:cxn>
              <a:cxn ang="0">
                <a:pos x="59" y="122"/>
              </a:cxn>
              <a:cxn ang="0">
                <a:pos x="35" y="91"/>
              </a:cxn>
              <a:cxn ang="0">
                <a:pos x="35" y="91"/>
              </a:cxn>
              <a:cxn ang="0">
                <a:pos x="16" y="58"/>
              </a:cxn>
            </a:cxnLst>
            <a:rect l="0" t="0" r="r" b="b"/>
            <a:pathLst>
              <a:path w="106" h="149">
                <a:moveTo>
                  <a:pt x="91" y="36"/>
                </a:moveTo>
                <a:cubicBezTo>
                  <a:pt x="91" y="39"/>
                  <a:pt x="91" y="43"/>
                  <a:pt x="91" y="47"/>
                </a:cubicBezTo>
                <a:cubicBezTo>
                  <a:pt x="91" y="55"/>
                  <a:pt x="87" y="63"/>
                  <a:pt x="82" y="70"/>
                </a:cubicBezTo>
                <a:cubicBezTo>
                  <a:pt x="81" y="72"/>
                  <a:pt x="80" y="74"/>
                  <a:pt x="78" y="76"/>
                </a:cubicBezTo>
                <a:cubicBezTo>
                  <a:pt x="77" y="77"/>
                  <a:pt x="76" y="78"/>
                  <a:pt x="75" y="78"/>
                </a:cubicBezTo>
                <a:cubicBezTo>
                  <a:pt x="75" y="81"/>
                  <a:pt x="75" y="82"/>
                  <a:pt x="75" y="85"/>
                </a:cubicBezTo>
                <a:cubicBezTo>
                  <a:pt x="81" y="84"/>
                  <a:pt x="87" y="86"/>
                  <a:pt x="92" y="89"/>
                </a:cubicBezTo>
                <a:cubicBezTo>
                  <a:pt x="101" y="94"/>
                  <a:pt x="106" y="101"/>
                  <a:pt x="106" y="112"/>
                </a:cubicBezTo>
                <a:cubicBezTo>
                  <a:pt x="106" y="120"/>
                  <a:pt x="106" y="129"/>
                  <a:pt x="106" y="138"/>
                </a:cubicBezTo>
                <a:cubicBezTo>
                  <a:pt x="106" y="144"/>
                  <a:pt x="106" y="145"/>
                  <a:pt x="100" y="149"/>
                </a:cubicBezTo>
                <a:cubicBezTo>
                  <a:pt x="70" y="149"/>
                  <a:pt x="41" y="148"/>
                  <a:pt x="11" y="149"/>
                </a:cubicBezTo>
                <a:cubicBezTo>
                  <a:pt x="6" y="149"/>
                  <a:pt x="2" y="147"/>
                  <a:pt x="0" y="141"/>
                </a:cubicBezTo>
                <a:cubicBezTo>
                  <a:pt x="0" y="132"/>
                  <a:pt x="0" y="121"/>
                  <a:pt x="0" y="111"/>
                </a:cubicBezTo>
                <a:cubicBezTo>
                  <a:pt x="0" y="102"/>
                  <a:pt x="6" y="93"/>
                  <a:pt x="14" y="87"/>
                </a:cubicBezTo>
                <a:cubicBezTo>
                  <a:pt x="20" y="87"/>
                  <a:pt x="25" y="83"/>
                  <a:pt x="31" y="85"/>
                </a:cubicBezTo>
                <a:cubicBezTo>
                  <a:pt x="31" y="83"/>
                  <a:pt x="31" y="81"/>
                  <a:pt x="31" y="78"/>
                </a:cubicBezTo>
                <a:cubicBezTo>
                  <a:pt x="25" y="71"/>
                  <a:pt x="19" y="64"/>
                  <a:pt x="13" y="56"/>
                </a:cubicBezTo>
                <a:cubicBezTo>
                  <a:pt x="12" y="55"/>
                  <a:pt x="8" y="58"/>
                  <a:pt x="7" y="54"/>
                </a:cubicBezTo>
                <a:cubicBezTo>
                  <a:pt x="7" y="49"/>
                  <a:pt x="7" y="45"/>
                  <a:pt x="7" y="39"/>
                </a:cubicBezTo>
                <a:cubicBezTo>
                  <a:pt x="8" y="38"/>
                  <a:pt x="9" y="37"/>
                  <a:pt x="10" y="36"/>
                </a:cubicBezTo>
                <a:cubicBezTo>
                  <a:pt x="11" y="36"/>
                  <a:pt x="11" y="37"/>
                  <a:pt x="12" y="37"/>
                </a:cubicBezTo>
                <a:cubicBezTo>
                  <a:pt x="13" y="34"/>
                  <a:pt x="14" y="30"/>
                  <a:pt x="15" y="27"/>
                </a:cubicBezTo>
                <a:cubicBezTo>
                  <a:pt x="16" y="23"/>
                  <a:pt x="18" y="19"/>
                  <a:pt x="20" y="17"/>
                </a:cubicBezTo>
                <a:cubicBezTo>
                  <a:pt x="26" y="10"/>
                  <a:pt x="32" y="5"/>
                  <a:pt x="41" y="3"/>
                </a:cubicBezTo>
                <a:cubicBezTo>
                  <a:pt x="42" y="0"/>
                  <a:pt x="45" y="4"/>
                  <a:pt x="46" y="1"/>
                </a:cubicBezTo>
                <a:cubicBezTo>
                  <a:pt x="51" y="1"/>
                  <a:pt x="55" y="1"/>
                  <a:pt x="60" y="1"/>
                </a:cubicBezTo>
                <a:cubicBezTo>
                  <a:pt x="60" y="1"/>
                  <a:pt x="60" y="2"/>
                  <a:pt x="61" y="2"/>
                </a:cubicBezTo>
                <a:cubicBezTo>
                  <a:pt x="70" y="3"/>
                  <a:pt x="76" y="7"/>
                  <a:pt x="81" y="11"/>
                </a:cubicBezTo>
                <a:cubicBezTo>
                  <a:pt x="83" y="14"/>
                  <a:pt x="86" y="17"/>
                  <a:pt x="88" y="20"/>
                </a:cubicBezTo>
                <a:cubicBezTo>
                  <a:pt x="90" y="23"/>
                  <a:pt x="91" y="26"/>
                  <a:pt x="92" y="29"/>
                </a:cubicBezTo>
                <a:cubicBezTo>
                  <a:pt x="93" y="31"/>
                  <a:pt x="93" y="34"/>
                  <a:pt x="94" y="37"/>
                </a:cubicBezTo>
                <a:cubicBezTo>
                  <a:pt x="95" y="37"/>
                  <a:pt x="95" y="37"/>
                  <a:pt x="96" y="36"/>
                </a:cubicBezTo>
                <a:cubicBezTo>
                  <a:pt x="97" y="37"/>
                  <a:pt x="98" y="37"/>
                  <a:pt x="99" y="38"/>
                </a:cubicBezTo>
                <a:cubicBezTo>
                  <a:pt x="99" y="43"/>
                  <a:pt x="99" y="49"/>
                  <a:pt x="99" y="54"/>
                </a:cubicBezTo>
                <a:cubicBezTo>
                  <a:pt x="99" y="55"/>
                  <a:pt x="98" y="55"/>
                  <a:pt x="97" y="57"/>
                </a:cubicBezTo>
                <a:cubicBezTo>
                  <a:pt x="96" y="56"/>
                  <a:pt x="94" y="55"/>
                  <a:pt x="92" y="55"/>
                </a:cubicBezTo>
                <a:cubicBezTo>
                  <a:pt x="92" y="49"/>
                  <a:pt x="92" y="44"/>
                  <a:pt x="92" y="38"/>
                </a:cubicBezTo>
                <a:cubicBezTo>
                  <a:pt x="92" y="37"/>
                  <a:pt x="93" y="36"/>
                  <a:pt x="91" y="36"/>
                </a:cubicBezTo>
                <a:cubicBezTo>
                  <a:pt x="91" y="33"/>
                  <a:pt x="92" y="30"/>
                  <a:pt x="88" y="28"/>
                </a:cubicBezTo>
                <a:cubicBezTo>
                  <a:pt x="88" y="26"/>
                  <a:pt x="90" y="24"/>
                  <a:pt x="87" y="24"/>
                </a:cubicBezTo>
                <a:cubicBezTo>
                  <a:pt x="87" y="21"/>
                  <a:pt x="86" y="19"/>
                  <a:pt x="85" y="18"/>
                </a:cubicBezTo>
                <a:cubicBezTo>
                  <a:pt x="79" y="12"/>
                  <a:pt x="74" y="7"/>
                  <a:pt x="66" y="5"/>
                </a:cubicBezTo>
                <a:cubicBezTo>
                  <a:pt x="59" y="2"/>
                  <a:pt x="52" y="4"/>
                  <a:pt x="44" y="3"/>
                </a:cubicBezTo>
                <a:cubicBezTo>
                  <a:pt x="41" y="5"/>
                  <a:pt x="36" y="5"/>
                  <a:pt x="33" y="8"/>
                </a:cubicBezTo>
                <a:cubicBezTo>
                  <a:pt x="29" y="10"/>
                  <a:pt x="26" y="14"/>
                  <a:pt x="22" y="17"/>
                </a:cubicBezTo>
                <a:cubicBezTo>
                  <a:pt x="22" y="18"/>
                  <a:pt x="22" y="19"/>
                  <a:pt x="22" y="20"/>
                </a:cubicBezTo>
                <a:cubicBezTo>
                  <a:pt x="20" y="20"/>
                  <a:pt x="19" y="22"/>
                  <a:pt x="19" y="24"/>
                </a:cubicBezTo>
                <a:cubicBezTo>
                  <a:pt x="16" y="24"/>
                  <a:pt x="18" y="26"/>
                  <a:pt x="18" y="28"/>
                </a:cubicBezTo>
                <a:cubicBezTo>
                  <a:pt x="14" y="30"/>
                  <a:pt x="15" y="33"/>
                  <a:pt x="15" y="36"/>
                </a:cubicBezTo>
                <a:cubicBezTo>
                  <a:pt x="15" y="36"/>
                  <a:pt x="14" y="36"/>
                  <a:pt x="14" y="36"/>
                </a:cubicBezTo>
                <a:cubicBezTo>
                  <a:pt x="14" y="41"/>
                  <a:pt x="14" y="47"/>
                  <a:pt x="14" y="52"/>
                </a:cubicBezTo>
                <a:cubicBezTo>
                  <a:pt x="14" y="53"/>
                  <a:pt x="15" y="55"/>
                  <a:pt x="16" y="56"/>
                </a:cubicBezTo>
                <a:cubicBezTo>
                  <a:pt x="16" y="53"/>
                  <a:pt x="15" y="50"/>
                  <a:pt x="15" y="47"/>
                </a:cubicBezTo>
                <a:cubicBezTo>
                  <a:pt x="15" y="43"/>
                  <a:pt x="15" y="39"/>
                  <a:pt x="15" y="36"/>
                </a:cubicBezTo>
                <a:cubicBezTo>
                  <a:pt x="17" y="34"/>
                  <a:pt x="18" y="31"/>
                  <a:pt x="18" y="28"/>
                </a:cubicBezTo>
                <a:cubicBezTo>
                  <a:pt x="20" y="27"/>
                  <a:pt x="19" y="25"/>
                  <a:pt x="19" y="24"/>
                </a:cubicBezTo>
                <a:cubicBezTo>
                  <a:pt x="21" y="23"/>
                  <a:pt x="22" y="22"/>
                  <a:pt x="22" y="20"/>
                </a:cubicBezTo>
                <a:cubicBezTo>
                  <a:pt x="24" y="18"/>
                  <a:pt x="26" y="16"/>
                  <a:pt x="28" y="14"/>
                </a:cubicBezTo>
                <a:cubicBezTo>
                  <a:pt x="31" y="12"/>
                  <a:pt x="34" y="9"/>
                  <a:pt x="38" y="7"/>
                </a:cubicBezTo>
                <a:cubicBezTo>
                  <a:pt x="43" y="5"/>
                  <a:pt x="48" y="4"/>
                  <a:pt x="54" y="5"/>
                </a:cubicBezTo>
                <a:cubicBezTo>
                  <a:pt x="64" y="5"/>
                  <a:pt x="72" y="8"/>
                  <a:pt x="79" y="15"/>
                </a:cubicBezTo>
                <a:cubicBezTo>
                  <a:pt x="82" y="18"/>
                  <a:pt x="84" y="21"/>
                  <a:pt x="87" y="24"/>
                </a:cubicBezTo>
                <a:cubicBezTo>
                  <a:pt x="87" y="25"/>
                  <a:pt x="86" y="27"/>
                  <a:pt x="88" y="28"/>
                </a:cubicBezTo>
                <a:cubicBezTo>
                  <a:pt x="88" y="31"/>
                  <a:pt x="89" y="34"/>
                  <a:pt x="91" y="36"/>
                </a:cubicBezTo>
                <a:close/>
                <a:moveTo>
                  <a:pt x="70" y="92"/>
                </a:moveTo>
                <a:cubicBezTo>
                  <a:pt x="66" y="94"/>
                  <a:pt x="63" y="96"/>
                  <a:pt x="61" y="100"/>
                </a:cubicBezTo>
                <a:cubicBezTo>
                  <a:pt x="63" y="101"/>
                  <a:pt x="64" y="102"/>
                  <a:pt x="66" y="103"/>
                </a:cubicBezTo>
                <a:cubicBezTo>
                  <a:pt x="68" y="99"/>
                  <a:pt x="69" y="96"/>
                  <a:pt x="69" y="93"/>
                </a:cubicBezTo>
                <a:cubicBezTo>
                  <a:pt x="69" y="93"/>
                  <a:pt x="69" y="93"/>
                  <a:pt x="69" y="93"/>
                </a:cubicBezTo>
                <a:cubicBezTo>
                  <a:pt x="70" y="93"/>
                  <a:pt x="70" y="92"/>
                  <a:pt x="71" y="92"/>
                </a:cubicBezTo>
                <a:cubicBezTo>
                  <a:pt x="70" y="92"/>
                  <a:pt x="70" y="92"/>
                  <a:pt x="70" y="92"/>
                </a:cubicBezTo>
                <a:cubicBezTo>
                  <a:pt x="70" y="92"/>
                  <a:pt x="69" y="92"/>
                  <a:pt x="70" y="92"/>
                </a:cubicBezTo>
                <a:close/>
                <a:moveTo>
                  <a:pt x="67" y="77"/>
                </a:moveTo>
                <a:cubicBezTo>
                  <a:pt x="67" y="76"/>
                  <a:pt x="67" y="75"/>
                  <a:pt x="67" y="74"/>
                </a:cubicBezTo>
                <a:cubicBezTo>
                  <a:pt x="71" y="73"/>
                  <a:pt x="75" y="70"/>
                  <a:pt x="77" y="66"/>
                </a:cubicBezTo>
                <a:cubicBezTo>
                  <a:pt x="80" y="63"/>
                  <a:pt x="82" y="58"/>
                  <a:pt x="84" y="55"/>
                </a:cubicBezTo>
                <a:cubicBezTo>
                  <a:pt x="85" y="50"/>
                  <a:pt x="85" y="47"/>
                  <a:pt x="86" y="43"/>
                </a:cubicBezTo>
                <a:cubicBezTo>
                  <a:pt x="85" y="43"/>
                  <a:pt x="84" y="43"/>
                  <a:pt x="84" y="43"/>
                </a:cubicBezTo>
                <a:cubicBezTo>
                  <a:pt x="80" y="39"/>
                  <a:pt x="77" y="36"/>
                  <a:pt x="73" y="32"/>
                </a:cubicBezTo>
                <a:cubicBezTo>
                  <a:pt x="73" y="31"/>
                  <a:pt x="73" y="30"/>
                  <a:pt x="73" y="28"/>
                </a:cubicBezTo>
                <a:cubicBezTo>
                  <a:pt x="68" y="32"/>
                  <a:pt x="62" y="33"/>
                  <a:pt x="57" y="31"/>
                </a:cubicBezTo>
                <a:cubicBezTo>
                  <a:pt x="53" y="31"/>
                  <a:pt x="50" y="30"/>
                  <a:pt x="46" y="30"/>
                </a:cubicBezTo>
                <a:cubicBezTo>
                  <a:pt x="41" y="31"/>
                  <a:pt x="37" y="32"/>
                  <a:pt x="33" y="36"/>
                </a:cubicBezTo>
                <a:cubicBezTo>
                  <a:pt x="29" y="40"/>
                  <a:pt x="25" y="44"/>
                  <a:pt x="22" y="49"/>
                </a:cubicBezTo>
                <a:cubicBezTo>
                  <a:pt x="22" y="56"/>
                  <a:pt x="26" y="61"/>
                  <a:pt x="29" y="67"/>
                </a:cubicBezTo>
                <a:cubicBezTo>
                  <a:pt x="34" y="68"/>
                  <a:pt x="38" y="71"/>
                  <a:pt x="43" y="70"/>
                </a:cubicBezTo>
                <a:cubicBezTo>
                  <a:pt x="47" y="68"/>
                  <a:pt x="52" y="69"/>
                  <a:pt x="56" y="68"/>
                </a:cubicBezTo>
                <a:cubicBezTo>
                  <a:pt x="56" y="68"/>
                  <a:pt x="57" y="69"/>
                  <a:pt x="57" y="69"/>
                </a:cubicBezTo>
                <a:cubicBezTo>
                  <a:pt x="57" y="71"/>
                  <a:pt x="57" y="72"/>
                  <a:pt x="57" y="74"/>
                </a:cubicBezTo>
                <a:cubicBezTo>
                  <a:pt x="56" y="74"/>
                  <a:pt x="55" y="74"/>
                  <a:pt x="55" y="74"/>
                </a:cubicBezTo>
                <a:cubicBezTo>
                  <a:pt x="54" y="75"/>
                  <a:pt x="54" y="76"/>
                  <a:pt x="54" y="76"/>
                </a:cubicBezTo>
                <a:cubicBezTo>
                  <a:pt x="52" y="76"/>
                  <a:pt x="50" y="76"/>
                  <a:pt x="48" y="76"/>
                </a:cubicBezTo>
                <a:cubicBezTo>
                  <a:pt x="47" y="73"/>
                  <a:pt x="43" y="73"/>
                  <a:pt x="41" y="71"/>
                </a:cubicBezTo>
                <a:cubicBezTo>
                  <a:pt x="39" y="71"/>
                  <a:pt x="36" y="71"/>
                  <a:pt x="34" y="71"/>
                </a:cubicBezTo>
                <a:cubicBezTo>
                  <a:pt x="34" y="71"/>
                  <a:pt x="34" y="71"/>
                  <a:pt x="34" y="71"/>
                </a:cubicBezTo>
                <a:cubicBezTo>
                  <a:pt x="34" y="71"/>
                  <a:pt x="34" y="70"/>
                  <a:pt x="33" y="70"/>
                </a:cubicBezTo>
                <a:cubicBezTo>
                  <a:pt x="33" y="70"/>
                  <a:pt x="33" y="70"/>
                  <a:pt x="33" y="70"/>
                </a:cubicBezTo>
                <a:cubicBezTo>
                  <a:pt x="33" y="71"/>
                  <a:pt x="34" y="71"/>
                  <a:pt x="34" y="71"/>
                </a:cubicBezTo>
                <a:cubicBezTo>
                  <a:pt x="36" y="72"/>
                  <a:pt x="38" y="74"/>
                  <a:pt x="39" y="75"/>
                </a:cubicBezTo>
                <a:cubicBezTo>
                  <a:pt x="39" y="75"/>
                  <a:pt x="39" y="76"/>
                  <a:pt x="39" y="77"/>
                </a:cubicBezTo>
                <a:cubicBezTo>
                  <a:pt x="39" y="77"/>
                  <a:pt x="38" y="77"/>
                  <a:pt x="37" y="77"/>
                </a:cubicBezTo>
                <a:cubicBezTo>
                  <a:pt x="37" y="81"/>
                  <a:pt x="37" y="85"/>
                  <a:pt x="37" y="88"/>
                </a:cubicBezTo>
                <a:cubicBezTo>
                  <a:pt x="39" y="91"/>
                  <a:pt x="42" y="93"/>
                  <a:pt x="44" y="95"/>
                </a:cubicBezTo>
                <a:cubicBezTo>
                  <a:pt x="46" y="97"/>
                  <a:pt x="48" y="98"/>
                  <a:pt x="51" y="98"/>
                </a:cubicBezTo>
                <a:cubicBezTo>
                  <a:pt x="54" y="98"/>
                  <a:pt x="56" y="98"/>
                  <a:pt x="59" y="98"/>
                </a:cubicBezTo>
                <a:cubicBezTo>
                  <a:pt x="61" y="97"/>
                  <a:pt x="63" y="95"/>
                  <a:pt x="64" y="93"/>
                </a:cubicBezTo>
                <a:cubicBezTo>
                  <a:pt x="66" y="91"/>
                  <a:pt x="68" y="90"/>
                  <a:pt x="69" y="89"/>
                </a:cubicBezTo>
                <a:cubicBezTo>
                  <a:pt x="69" y="84"/>
                  <a:pt x="69" y="80"/>
                  <a:pt x="69" y="77"/>
                </a:cubicBezTo>
                <a:cubicBezTo>
                  <a:pt x="68" y="77"/>
                  <a:pt x="67" y="77"/>
                  <a:pt x="67" y="77"/>
                </a:cubicBezTo>
                <a:close/>
                <a:moveTo>
                  <a:pt x="41" y="106"/>
                </a:moveTo>
                <a:cubicBezTo>
                  <a:pt x="43" y="111"/>
                  <a:pt x="45" y="116"/>
                  <a:pt x="47" y="122"/>
                </a:cubicBezTo>
                <a:cubicBezTo>
                  <a:pt x="49" y="116"/>
                  <a:pt x="51" y="111"/>
                  <a:pt x="50" y="105"/>
                </a:cubicBezTo>
                <a:cubicBezTo>
                  <a:pt x="49" y="104"/>
                  <a:pt x="47" y="103"/>
                  <a:pt x="46" y="102"/>
                </a:cubicBezTo>
                <a:cubicBezTo>
                  <a:pt x="44" y="104"/>
                  <a:pt x="43" y="105"/>
                  <a:pt x="41" y="106"/>
                </a:cubicBezTo>
                <a:close/>
                <a:moveTo>
                  <a:pt x="59" y="102"/>
                </a:moveTo>
                <a:cubicBezTo>
                  <a:pt x="56" y="105"/>
                  <a:pt x="55" y="108"/>
                  <a:pt x="56" y="112"/>
                </a:cubicBezTo>
                <a:cubicBezTo>
                  <a:pt x="56" y="115"/>
                  <a:pt x="58" y="118"/>
                  <a:pt x="59" y="122"/>
                </a:cubicBezTo>
                <a:cubicBezTo>
                  <a:pt x="61" y="116"/>
                  <a:pt x="63" y="111"/>
                  <a:pt x="65" y="106"/>
                </a:cubicBezTo>
                <a:cubicBezTo>
                  <a:pt x="63" y="105"/>
                  <a:pt x="62" y="103"/>
                  <a:pt x="59" y="102"/>
                </a:cubicBezTo>
                <a:close/>
                <a:moveTo>
                  <a:pt x="35" y="91"/>
                </a:moveTo>
                <a:cubicBezTo>
                  <a:pt x="37" y="95"/>
                  <a:pt x="39" y="99"/>
                  <a:pt x="40" y="103"/>
                </a:cubicBezTo>
                <a:cubicBezTo>
                  <a:pt x="42" y="102"/>
                  <a:pt x="44" y="101"/>
                  <a:pt x="46" y="100"/>
                </a:cubicBezTo>
                <a:cubicBezTo>
                  <a:pt x="42" y="97"/>
                  <a:pt x="40" y="93"/>
                  <a:pt x="35" y="91"/>
                </a:cubicBezTo>
                <a:close/>
                <a:moveTo>
                  <a:pt x="18" y="58"/>
                </a:moveTo>
                <a:cubicBezTo>
                  <a:pt x="18" y="58"/>
                  <a:pt x="18" y="58"/>
                  <a:pt x="18" y="58"/>
                </a:cubicBezTo>
                <a:cubicBezTo>
                  <a:pt x="17" y="58"/>
                  <a:pt x="17" y="58"/>
                  <a:pt x="16" y="58"/>
                </a:cubicBezTo>
                <a:cubicBezTo>
                  <a:pt x="16" y="58"/>
                  <a:pt x="16" y="58"/>
                  <a:pt x="16" y="58"/>
                </a:cubicBezTo>
                <a:cubicBezTo>
                  <a:pt x="17" y="58"/>
                  <a:pt x="17" y="58"/>
                  <a:pt x="18" y="5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grpSp>
        <p:nvGrpSpPr>
          <p:cNvPr id="1045" name="Group 21"/>
          <p:cNvGrpSpPr>
            <a:grpSpLocks noChangeAspect="1"/>
          </p:cNvGrpSpPr>
          <p:nvPr/>
        </p:nvGrpSpPr>
        <p:grpSpPr bwMode="auto">
          <a:xfrm>
            <a:off x="5680698" y="3140970"/>
            <a:ext cx="352425" cy="374407"/>
            <a:chOff x="736" y="1115"/>
            <a:chExt cx="978" cy="1039"/>
          </a:xfrm>
          <a:solidFill>
            <a:schemeClr val="bg1"/>
          </a:solidFill>
        </p:grpSpPr>
        <p:sp>
          <p:nvSpPr>
            <p:cNvPr id="1046" name="Freeform 22"/>
            <p:cNvSpPr>
              <a:spLocks noEditPoints="1"/>
            </p:cNvSpPr>
            <p:nvPr/>
          </p:nvSpPr>
          <p:spPr bwMode="auto">
            <a:xfrm>
              <a:off x="736" y="1115"/>
              <a:ext cx="978" cy="1039"/>
            </a:xfrm>
            <a:custGeom>
              <a:avLst/>
              <a:gdLst/>
              <a:ahLst/>
              <a:cxnLst>
                <a:cxn ang="0">
                  <a:pos x="391" y="300"/>
                </a:cxn>
                <a:cxn ang="0">
                  <a:pos x="391" y="310"/>
                </a:cxn>
                <a:cxn ang="0">
                  <a:pos x="294" y="407"/>
                </a:cxn>
                <a:cxn ang="0">
                  <a:pos x="259" y="408"/>
                </a:cxn>
                <a:cxn ang="0">
                  <a:pos x="214" y="397"/>
                </a:cxn>
                <a:cxn ang="0">
                  <a:pos x="187" y="416"/>
                </a:cxn>
                <a:cxn ang="0">
                  <a:pos x="214" y="436"/>
                </a:cxn>
                <a:cxn ang="0">
                  <a:pos x="280" y="423"/>
                </a:cxn>
                <a:cxn ang="0">
                  <a:pos x="409" y="273"/>
                </a:cxn>
                <a:cxn ang="0">
                  <a:pos x="408" y="261"/>
                </a:cxn>
                <a:cxn ang="0">
                  <a:pos x="375" y="225"/>
                </a:cxn>
                <a:cxn ang="0">
                  <a:pos x="362" y="196"/>
                </a:cxn>
                <a:cxn ang="0">
                  <a:pos x="362" y="173"/>
                </a:cxn>
                <a:cxn ang="0">
                  <a:pos x="255" y="23"/>
                </a:cxn>
                <a:cxn ang="0">
                  <a:pos x="81" y="64"/>
                </a:cxn>
                <a:cxn ang="0">
                  <a:pos x="38" y="191"/>
                </a:cxn>
                <a:cxn ang="0">
                  <a:pos x="23" y="227"/>
                </a:cxn>
                <a:cxn ang="0">
                  <a:pos x="23" y="318"/>
                </a:cxn>
                <a:cxn ang="0">
                  <a:pos x="46" y="326"/>
                </a:cxn>
                <a:cxn ang="0">
                  <a:pos x="52" y="307"/>
                </a:cxn>
                <a:cxn ang="0">
                  <a:pos x="52" y="179"/>
                </a:cxn>
                <a:cxn ang="0">
                  <a:pos x="199" y="26"/>
                </a:cxn>
                <a:cxn ang="0">
                  <a:pos x="347" y="179"/>
                </a:cxn>
                <a:cxn ang="0">
                  <a:pos x="347" y="309"/>
                </a:cxn>
                <a:cxn ang="0">
                  <a:pos x="353" y="326"/>
                </a:cxn>
                <a:cxn ang="0">
                  <a:pos x="373" y="321"/>
                </a:cxn>
                <a:cxn ang="0">
                  <a:pos x="391" y="300"/>
                </a:cxn>
                <a:cxn ang="0">
                  <a:pos x="99" y="272"/>
                </a:cxn>
                <a:cxn ang="0">
                  <a:pos x="99" y="220"/>
                </a:cxn>
                <a:cxn ang="0">
                  <a:pos x="78" y="196"/>
                </a:cxn>
                <a:cxn ang="0">
                  <a:pos x="55" y="219"/>
                </a:cxn>
                <a:cxn ang="0">
                  <a:pos x="55" y="325"/>
                </a:cxn>
                <a:cxn ang="0">
                  <a:pos x="78" y="348"/>
                </a:cxn>
                <a:cxn ang="0">
                  <a:pos x="99" y="324"/>
                </a:cxn>
                <a:cxn ang="0">
                  <a:pos x="99" y="272"/>
                </a:cxn>
                <a:cxn ang="0">
                  <a:pos x="300" y="270"/>
                </a:cxn>
                <a:cxn ang="0">
                  <a:pos x="300" y="322"/>
                </a:cxn>
                <a:cxn ang="0">
                  <a:pos x="322" y="348"/>
                </a:cxn>
                <a:cxn ang="0">
                  <a:pos x="344" y="323"/>
                </a:cxn>
                <a:cxn ang="0">
                  <a:pos x="344" y="221"/>
                </a:cxn>
                <a:cxn ang="0">
                  <a:pos x="321" y="196"/>
                </a:cxn>
                <a:cxn ang="0">
                  <a:pos x="301" y="220"/>
                </a:cxn>
                <a:cxn ang="0">
                  <a:pos x="300" y="270"/>
                </a:cxn>
              </a:cxnLst>
              <a:rect l="0" t="0" r="r" b="b"/>
              <a:pathLst>
                <a:path w="411" h="437">
                  <a:moveTo>
                    <a:pt x="391" y="300"/>
                  </a:moveTo>
                  <a:cubicBezTo>
                    <a:pt x="391" y="305"/>
                    <a:pt x="391" y="307"/>
                    <a:pt x="391" y="310"/>
                  </a:cubicBezTo>
                  <a:cubicBezTo>
                    <a:pt x="387" y="362"/>
                    <a:pt x="351" y="399"/>
                    <a:pt x="294" y="407"/>
                  </a:cubicBezTo>
                  <a:cubicBezTo>
                    <a:pt x="282" y="409"/>
                    <a:pt x="266" y="413"/>
                    <a:pt x="259" y="408"/>
                  </a:cubicBezTo>
                  <a:cubicBezTo>
                    <a:pt x="245" y="396"/>
                    <a:pt x="230" y="397"/>
                    <a:pt x="214" y="397"/>
                  </a:cubicBezTo>
                  <a:cubicBezTo>
                    <a:pt x="200" y="397"/>
                    <a:pt x="187" y="399"/>
                    <a:pt x="187" y="416"/>
                  </a:cubicBezTo>
                  <a:cubicBezTo>
                    <a:pt x="187" y="433"/>
                    <a:pt x="200" y="437"/>
                    <a:pt x="214" y="436"/>
                  </a:cubicBezTo>
                  <a:cubicBezTo>
                    <a:pt x="236" y="432"/>
                    <a:pt x="258" y="426"/>
                    <a:pt x="280" y="423"/>
                  </a:cubicBezTo>
                  <a:cubicBezTo>
                    <a:pt x="368" y="411"/>
                    <a:pt x="411" y="361"/>
                    <a:pt x="409" y="273"/>
                  </a:cubicBezTo>
                  <a:cubicBezTo>
                    <a:pt x="409" y="269"/>
                    <a:pt x="409" y="261"/>
                    <a:pt x="408" y="261"/>
                  </a:cubicBezTo>
                  <a:cubicBezTo>
                    <a:pt x="388" y="257"/>
                    <a:pt x="388" y="234"/>
                    <a:pt x="375" y="225"/>
                  </a:cubicBezTo>
                  <a:cubicBezTo>
                    <a:pt x="363" y="218"/>
                    <a:pt x="362" y="208"/>
                    <a:pt x="362" y="196"/>
                  </a:cubicBezTo>
                  <a:cubicBezTo>
                    <a:pt x="363" y="189"/>
                    <a:pt x="363" y="180"/>
                    <a:pt x="362" y="173"/>
                  </a:cubicBezTo>
                  <a:cubicBezTo>
                    <a:pt x="359" y="103"/>
                    <a:pt x="319" y="45"/>
                    <a:pt x="255" y="23"/>
                  </a:cubicBezTo>
                  <a:cubicBezTo>
                    <a:pt x="189" y="0"/>
                    <a:pt x="130" y="14"/>
                    <a:pt x="81" y="64"/>
                  </a:cubicBezTo>
                  <a:cubicBezTo>
                    <a:pt x="47" y="99"/>
                    <a:pt x="35" y="143"/>
                    <a:pt x="38" y="191"/>
                  </a:cubicBezTo>
                  <a:cubicBezTo>
                    <a:pt x="39" y="205"/>
                    <a:pt x="36" y="216"/>
                    <a:pt x="23" y="227"/>
                  </a:cubicBezTo>
                  <a:cubicBezTo>
                    <a:pt x="0" y="247"/>
                    <a:pt x="0" y="297"/>
                    <a:pt x="23" y="318"/>
                  </a:cubicBezTo>
                  <a:cubicBezTo>
                    <a:pt x="28" y="323"/>
                    <a:pt x="38" y="324"/>
                    <a:pt x="46" y="326"/>
                  </a:cubicBezTo>
                  <a:cubicBezTo>
                    <a:pt x="48" y="320"/>
                    <a:pt x="52" y="314"/>
                    <a:pt x="52" y="307"/>
                  </a:cubicBezTo>
                  <a:cubicBezTo>
                    <a:pt x="52" y="264"/>
                    <a:pt x="52" y="222"/>
                    <a:pt x="52" y="179"/>
                  </a:cubicBezTo>
                  <a:cubicBezTo>
                    <a:pt x="53" y="94"/>
                    <a:pt x="117" y="27"/>
                    <a:pt x="199" y="26"/>
                  </a:cubicBezTo>
                  <a:cubicBezTo>
                    <a:pt x="281" y="25"/>
                    <a:pt x="346" y="92"/>
                    <a:pt x="347" y="179"/>
                  </a:cubicBezTo>
                  <a:cubicBezTo>
                    <a:pt x="347" y="223"/>
                    <a:pt x="346" y="266"/>
                    <a:pt x="347" y="309"/>
                  </a:cubicBezTo>
                  <a:cubicBezTo>
                    <a:pt x="347" y="315"/>
                    <a:pt x="350" y="325"/>
                    <a:pt x="353" y="326"/>
                  </a:cubicBezTo>
                  <a:cubicBezTo>
                    <a:pt x="359" y="327"/>
                    <a:pt x="368" y="325"/>
                    <a:pt x="373" y="321"/>
                  </a:cubicBezTo>
                  <a:cubicBezTo>
                    <a:pt x="380" y="316"/>
                    <a:pt x="384" y="308"/>
                    <a:pt x="391" y="300"/>
                  </a:cubicBezTo>
                  <a:close/>
                  <a:moveTo>
                    <a:pt x="99" y="272"/>
                  </a:moveTo>
                  <a:cubicBezTo>
                    <a:pt x="99" y="255"/>
                    <a:pt x="99" y="238"/>
                    <a:pt x="99" y="220"/>
                  </a:cubicBezTo>
                  <a:cubicBezTo>
                    <a:pt x="99" y="206"/>
                    <a:pt x="92" y="197"/>
                    <a:pt x="78" y="196"/>
                  </a:cubicBezTo>
                  <a:cubicBezTo>
                    <a:pt x="63" y="196"/>
                    <a:pt x="56" y="206"/>
                    <a:pt x="55" y="219"/>
                  </a:cubicBezTo>
                  <a:cubicBezTo>
                    <a:pt x="55" y="254"/>
                    <a:pt x="55" y="290"/>
                    <a:pt x="55" y="325"/>
                  </a:cubicBezTo>
                  <a:cubicBezTo>
                    <a:pt x="56" y="338"/>
                    <a:pt x="63" y="348"/>
                    <a:pt x="78" y="348"/>
                  </a:cubicBezTo>
                  <a:cubicBezTo>
                    <a:pt x="92" y="348"/>
                    <a:pt x="99" y="338"/>
                    <a:pt x="99" y="324"/>
                  </a:cubicBezTo>
                  <a:cubicBezTo>
                    <a:pt x="99" y="307"/>
                    <a:pt x="99" y="289"/>
                    <a:pt x="99" y="272"/>
                  </a:cubicBezTo>
                  <a:close/>
                  <a:moveTo>
                    <a:pt x="300" y="270"/>
                  </a:moveTo>
                  <a:cubicBezTo>
                    <a:pt x="300" y="288"/>
                    <a:pt x="300" y="305"/>
                    <a:pt x="300" y="322"/>
                  </a:cubicBezTo>
                  <a:cubicBezTo>
                    <a:pt x="301" y="336"/>
                    <a:pt x="306" y="348"/>
                    <a:pt x="322" y="348"/>
                  </a:cubicBezTo>
                  <a:cubicBezTo>
                    <a:pt x="337" y="348"/>
                    <a:pt x="344" y="337"/>
                    <a:pt x="344" y="323"/>
                  </a:cubicBezTo>
                  <a:cubicBezTo>
                    <a:pt x="344" y="289"/>
                    <a:pt x="344" y="255"/>
                    <a:pt x="344" y="221"/>
                  </a:cubicBezTo>
                  <a:cubicBezTo>
                    <a:pt x="344" y="206"/>
                    <a:pt x="337" y="196"/>
                    <a:pt x="321" y="196"/>
                  </a:cubicBezTo>
                  <a:cubicBezTo>
                    <a:pt x="307" y="196"/>
                    <a:pt x="301" y="207"/>
                    <a:pt x="301" y="220"/>
                  </a:cubicBezTo>
                  <a:cubicBezTo>
                    <a:pt x="300" y="237"/>
                    <a:pt x="300" y="254"/>
                    <a:pt x="300" y="27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white"/>
                </a:solidFill>
                <a:latin typeface="Arial"/>
              </a:endParaRPr>
            </a:p>
          </p:txBody>
        </p:sp>
        <p:sp>
          <p:nvSpPr>
            <p:cNvPr id="1047" name="Freeform 23"/>
            <p:cNvSpPr>
              <a:spLocks/>
            </p:cNvSpPr>
            <p:nvPr/>
          </p:nvSpPr>
          <p:spPr bwMode="auto">
            <a:xfrm>
              <a:off x="736" y="1115"/>
              <a:ext cx="978" cy="1039"/>
            </a:xfrm>
            <a:custGeom>
              <a:avLst/>
              <a:gdLst/>
              <a:ahLst/>
              <a:cxnLst>
                <a:cxn ang="0">
                  <a:pos x="391" y="300"/>
                </a:cxn>
                <a:cxn ang="0">
                  <a:pos x="373" y="321"/>
                </a:cxn>
                <a:cxn ang="0">
                  <a:pos x="353" y="326"/>
                </a:cxn>
                <a:cxn ang="0">
                  <a:pos x="347" y="309"/>
                </a:cxn>
                <a:cxn ang="0">
                  <a:pos x="347" y="179"/>
                </a:cxn>
                <a:cxn ang="0">
                  <a:pos x="199" y="26"/>
                </a:cxn>
                <a:cxn ang="0">
                  <a:pos x="52" y="179"/>
                </a:cxn>
                <a:cxn ang="0">
                  <a:pos x="52" y="307"/>
                </a:cxn>
                <a:cxn ang="0">
                  <a:pos x="46" y="326"/>
                </a:cxn>
                <a:cxn ang="0">
                  <a:pos x="23" y="318"/>
                </a:cxn>
                <a:cxn ang="0">
                  <a:pos x="23" y="227"/>
                </a:cxn>
                <a:cxn ang="0">
                  <a:pos x="38" y="191"/>
                </a:cxn>
                <a:cxn ang="0">
                  <a:pos x="81" y="64"/>
                </a:cxn>
                <a:cxn ang="0">
                  <a:pos x="255" y="23"/>
                </a:cxn>
                <a:cxn ang="0">
                  <a:pos x="362" y="173"/>
                </a:cxn>
                <a:cxn ang="0">
                  <a:pos x="362" y="196"/>
                </a:cxn>
                <a:cxn ang="0">
                  <a:pos x="375" y="225"/>
                </a:cxn>
                <a:cxn ang="0">
                  <a:pos x="408" y="261"/>
                </a:cxn>
                <a:cxn ang="0">
                  <a:pos x="409" y="273"/>
                </a:cxn>
                <a:cxn ang="0">
                  <a:pos x="280" y="423"/>
                </a:cxn>
                <a:cxn ang="0">
                  <a:pos x="214" y="436"/>
                </a:cxn>
                <a:cxn ang="0">
                  <a:pos x="187" y="416"/>
                </a:cxn>
                <a:cxn ang="0">
                  <a:pos x="214" y="397"/>
                </a:cxn>
                <a:cxn ang="0">
                  <a:pos x="259" y="408"/>
                </a:cxn>
                <a:cxn ang="0">
                  <a:pos x="294" y="407"/>
                </a:cxn>
                <a:cxn ang="0">
                  <a:pos x="391" y="310"/>
                </a:cxn>
                <a:cxn ang="0">
                  <a:pos x="391" y="300"/>
                </a:cxn>
              </a:cxnLst>
              <a:rect l="0" t="0" r="r" b="b"/>
              <a:pathLst>
                <a:path w="411" h="437">
                  <a:moveTo>
                    <a:pt x="391" y="300"/>
                  </a:moveTo>
                  <a:cubicBezTo>
                    <a:pt x="384" y="308"/>
                    <a:pt x="380" y="316"/>
                    <a:pt x="373" y="321"/>
                  </a:cubicBezTo>
                  <a:cubicBezTo>
                    <a:pt x="368" y="325"/>
                    <a:pt x="359" y="327"/>
                    <a:pt x="353" y="326"/>
                  </a:cubicBezTo>
                  <a:cubicBezTo>
                    <a:pt x="350" y="325"/>
                    <a:pt x="347" y="315"/>
                    <a:pt x="347" y="309"/>
                  </a:cubicBezTo>
                  <a:cubicBezTo>
                    <a:pt x="346" y="266"/>
                    <a:pt x="347" y="223"/>
                    <a:pt x="347" y="179"/>
                  </a:cubicBezTo>
                  <a:cubicBezTo>
                    <a:pt x="346" y="92"/>
                    <a:pt x="281" y="25"/>
                    <a:pt x="199" y="26"/>
                  </a:cubicBezTo>
                  <a:cubicBezTo>
                    <a:pt x="117" y="27"/>
                    <a:pt x="53" y="94"/>
                    <a:pt x="52" y="179"/>
                  </a:cubicBezTo>
                  <a:cubicBezTo>
                    <a:pt x="52" y="222"/>
                    <a:pt x="52" y="264"/>
                    <a:pt x="52" y="307"/>
                  </a:cubicBezTo>
                  <a:cubicBezTo>
                    <a:pt x="52" y="314"/>
                    <a:pt x="48" y="320"/>
                    <a:pt x="46" y="326"/>
                  </a:cubicBezTo>
                  <a:cubicBezTo>
                    <a:pt x="38" y="324"/>
                    <a:pt x="28" y="323"/>
                    <a:pt x="23" y="318"/>
                  </a:cubicBezTo>
                  <a:cubicBezTo>
                    <a:pt x="0" y="297"/>
                    <a:pt x="0" y="247"/>
                    <a:pt x="23" y="227"/>
                  </a:cubicBezTo>
                  <a:cubicBezTo>
                    <a:pt x="36" y="216"/>
                    <a:pt x="39" y="205"/>
                    <a:pt x="38" y="191"/>
                  </a:cubicBezTo>
                  <a:cubicBezTo>
                    <a:pt x="35" y="143"/>
                    <a:pt x="47" y="99"/>
                    <a:pt x="81" y="64"/>
                  </a:cubicBezTo>
                  <a:cubicBezTo>
                    <a:pt x="130" y="14"/>
                    <a:pt x="189" y="0"/>
                    <a:pt x="255" y="23"/>
                  </a:cubicBezTo>
                  <a:cubicBezTo>
                    <a:pt x="319" y="45"/>
                    <a:pt x="359" y="103"/>
                    <a:pt x="362" y="173"/>
                  </a:cubicBezTo>
                  <a:cubicBezTo>
                    <a:pt x="363" y="180"/>
                    <a:pt x="363" y="189"/>
                    <a:pt x="362" y="196"/>
                  </a:cubicBezTo>
                  <a:cubicBezTo>
                    <a:pt x="362" y="208"/>
                    <a:pt x="363" y="218"/>
                    <a:pt x="375" y="225"/>
                  </a:cubicBezTo>
                  <a:cubicBezTo>
                    <a:pt x="388" y="234"/>
                    <a:pt x="388" y="257"/>
                    <a:pt x="408" y="261"/>
                  </a:cubicBezTo>
                  <a:cubicBezTo>
                    <a:pt x="409" y="261"/>
                    <a:pt x="409" y="269"/>
                    <a:pt x="409" y="273"/>
                  </a:cubicBezTo>
                  <a:cubicBezTo>
                    <a:pt x="411" y="361"/>
                    <a:pt x="368" y="411"/>
                    <a:pt x="280" y="423"/>
                  </a:cubicBezTo>
                  <a:cubicBezTo>
                    <a:pt x="258" y="426"/>
                    <a:pt x="236" y="432"/>
                    <a:pt x="214" y="436"/>
                  </a:cubicBezTo>
                  <a:cubicBezTo>
                    <a:pt x="200" y="437"/>
                    <a:pt x="187" y="433"/>
                    <a:pt x="187" y="416"/>
                  </a:cubicBezTo>
                  <a:cubicBezTo>
                    <a:pt x="187" y="399"/>
                    <a:pt x="200" y="397"/>
                    <a:pt x="214" y="397"/>
                  </a:cubicBezTo>
                  <a:cubicBezTo>
                    <a:pt x="230" y="397"/>
                    <a:pt x="245" y="396"/>
                    <a:pt x="259" y="408"/>
                  </a:cubicBezTo>
                  <a:cubicBezTo>
                    <a:pt x="266" y="413"/>
                    <a:pt x="282" y="409"/>
                    <a:pt x="294" y="407"/>
                  </a:cubicBezTo>
                  <a:cubicBezTo>
                    <a:pt x="351" y="399"/>
                    <a:pt x="387" y="362"/>
                    <a:pt x="391" y="310"/>
                  </a:cubicBezTo>
                  <a:cubicBezTo>
                    <a:pt x="391" y="307"/>
                    <a:pt x="391" y="305"/>
                    <a:pt x="391" y="30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white"/>
                </a:solidFill>
                <a:latin typeface="Arial"/>
              </a:endParaRPr>
            </a:p>
          </p:txBody>
        </p:sp>
        <p:sp>
          <p:nvSpPr>
            <p:cNvPr id="1048" name="Freeform 24"/>
            <p:cNvSpPr>
              <a:spLocks/>
            </p:cNvSpPr>
            <p:nvPr/>
          </p:nvSpPr>
          <p:spPr bwMode="auto">
            <a:xfrm>
              <a:off x="867" y="1581"/>
              <a:ext cx="105" cy="362"/>
            </a:xfrm>
            <a:custGeom>
              <a:avLst/>
              <a:gdLst/>
              <a:ahLst/>
              <a:cxnLst>
                <a:cxn ang="0">
                  <a:pos x="44" y="76"/>
                </a:cxn>
                <a:cxn ang="0">
                  <a:pos x="44" y="128"/>
                </a:cxn>
                <a:cxn ang="0">
                  <a:pos x="23" y="152"/>
                </a:cxn>
                <a:cxn ang="0">
                  <a:pos x="0" y="129"/>
                </a:cxn>
                <a:cxn ang="0">
                  <a:pos x="0" y="23"/>
                </a:cxn>
                <a:cxn ang="0">
                  <a:pos x="23" y="0"/>
                </a:cxn>
                <a:cxn ang="0">
                  <a:pos x="44" y="24"/>
                </a:cxn>
                <a:cxn ang="0">
                  <a:pos x="44" y="76"/>
                </a:cxn>
              </a:cxnLst>
              <a:rect l="0" t="0" r="r" b="b"/>
              <a:pathLst>
                <a:path w="44" h="152">
                  <a:moveTo>
                    <a:pt x="44" y="76"/>
                  </a:moveTo>
                  <a:cubicBezTo>
                    <a:pt x="44" y="93"/>
                    <a:pt x="44" y="111"/>
                    <a:pt x="44" y="128"/>
                  </a:cubicBezTo>
                  <a:cubicBezTo>
                    <a:pt x="44" y="142"/>
                    <a:pt x="37" y="152"/>
                    <a:pt x="23" y="152"/>
                  </a:cubicBezTo>
                  <a:cubicBezTo>
                    <a:pt x="8" y="152"/>
                    <a:pt x="1" y="142"/>
                    <a:pt x="0" y="129"/>
                  </a:cubicBezTo>
                  <a:cubicBezTo>
                    <a:pt x="0" y="94"/>
                    <a:pt x="0" y="58"/>
                    <a:pt x="0" y="23"/>
                  </a:cubicBezTo>
                  <a:cubicBezTo>
                    <a:pt x="1" y="10"/>
                    <a:pt x="8" y="0"/>
                    <a:pt x="23" y="0"/>
                  </a:cubicBezTo>
                  <a:cubicBezTo>
                    <a:pt x="37" y="1"/>
                    <a:pt x="44" y="10"/>
                    <a:pt x="44" y="24"/>
                  </a:cubicBezTo>
                  <a:cubicBezTo>
                    <a:pt x="44" y="42"/>
                    <a:pt x="44" y="59"/>
                    <a:pt x="44" y="7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white"/>
                </a:solidFill>
                <a:latin typeface="Arial"/>
              </a:endParaRPr>
            </a:p>
          </p:txBody>
        </p:sp>
        <p:sp>
          <p:nvSpPr>
            <p:cNvPr id="1049" name="Freeform 25"/>
            <p:cNvSpPr>
              <a:spLocks/>
            </p:cNvSpPr>
            <p:nvPr/>
          </p:nvSpPr>
          <p:spPr bwMode="auto">
            <a:xfrm>
              <a:off x="1450" y="1581"/>
              <a:ext cx="105" cy="362"/>
            </a:xfrm>
            <a:custGeom>
              <a:avLst/>
              <a:gdLst/>
              <a:ahLst/>
              <a:cxnLst>
                <a:cxn ang="0">
                  <a:pos x="0" y="74"/>
                </a:cxn>
                <a:cxn ang="0">
                  <a:pos x="1" y="24"/>
                </a:cxn>
                <a:cxn ang="0">
                  <a:pos x="21" y="0"/>
                </a:cxn>
                <a:cxn ang="0">
                  <a:pos x="44" y="25"/>
                </a:cxn>
                <a:cxn ang="0">
                  <a:pos x="44" y="127"/>
                </a:cxn>
                <a:cxn ang="0">
                  <a:pos x="22" y="152"/>
                </a:cxn>
                <a:cxn ang="0">
                  <a:pos x="0" y="126"/>
                </a:cxn>
                <a:cxn ang="0">
                  <a:pos x="0" y="74"/>
                </a:cxn>
              </a:cxnLst>
              <a:rect l="0" t="0" r="r" b="b"/>
              <a:pathLst>
                <a:path w="44" h="152">
                  <a:moveTo>
                    <a:pt x="0" y="74"/>
                  </a:moveTo>
                  <a:cubicBezTo>
                    <a:pt x="0" y="58"/>
                    <a:pt x="0" y="41"/>
                    <a:pt x="1" y="24"/>
                  </a:cubicBezTo>
                  <a:cubicBezTo>
                    <a:pt x="1" y="11"/>
                    <a:pt x="7" y="0"/>
                    <a:pt x="21" y="0"/>
                  </a:cubicBezTo>
                  <a:cubicBezTo>
                    <a:pt x="37" y="0"/>
                    <a:pt x="44" y="10"/>
                    <a:pt x="44" y="25"/>
                  </a:cubicBezTo>
                  <a:cubicBezTo>
                    <a:pt x="44" y="59"/>
                    <a:pt x="44" y="93"/>
                    <a:pt x="44" y="127"/>
                  </a:cubicBezTo>
                  <a:cubicBezTo>
                    <a:pt x="44" y="141"/>
                    <a:pt x="37" y="152"/>
                    <a:pt x="22" y="152"/>
                  </a:cubicBezTo>
                  <a:cubicBezTo>
                    <a:pt x="6" y="152"/>
                    <a:pt x="1" y="140"/>
                    <a:pt x="0" y="126"/>
                  </a:cubicBezTo>
                  <a:cubicBezTo>
                    <a:pt x="0" y="109"/>
                    <a:pt x="0" y="92"/>
                    <a:pt x="0" y="7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white"/>
                </a:solidFill>
                <a:latin typeface="Arial"/>
              </a:endParaRPr>
            </a:p>
          </p:txBody>
        </p:sp>
      </p:grpSp>
      <p:sp>
        <p:nvSpPr>
          <p:cNvPr id="121" name="ZoneTexte 120"/>
          <p:cNvSpPr txBox="1"/>
          <p:nvPr/>
        </p:nvSpPr>
        <p:spPr>
          <a:xfrm>
            <a:off x="5269283" y="2647036"/>
            <a:ext cx="681909" cy="343290"/>
          </a:xfrm>
          <a:prstGeom prst="rect">
            <a:avLst/>
          </a:prstGeom>
          <a:noFill/>
        </p:spPr>
        <p:txBody>
          <a:bodyPr wrap="square" lIns="36000" tIns="36000" rIns="36000" bIns="36000" rtlCol="0">
            <a:spAutoFit/>
          </a:bodyPr>
          <a:lstStyle/>
          <a:p>
            <a:pPr algn="ctr">
              <a:lnSpc>
                <a:spcPts val="700"/>
              </a:lnSpc>
              <a:defRPr/>
            </a:pPr>
            <a:r>
              <a:rPr lang="en-US" sz="700" b="1" dirty="0" smtClean="0">
                <a:solidFill>
                  <a:prstClr val="white"/>
                </a:solidFill>
                <a:latin typeface="Calibri Light" panose="020F0302020204030204" pitchFamily="34" charset="0"/>
                <a:cs typeface="Arial" pitchFamily="34" charset="0"/>
              </a:rPr>
              <a:t>Specialized </a:t>
            </a:r>
            <a:endParaRPr lang="en-US" sz="700" b="1" dirty="0">
              <a:solidFill>
                <a:prstClr val="white"/>
              </a:solidFill>
              <a:latin typeface="Calibri Light" panose="020F0302020204030204" pitchFamily="34" charset="0"/>
              <a:cs typeface="Arial" pitchFamily="34" charset="0"/>
            </a:endParaRPr>
          </a:p>
          <a:p>
            <a:pPr algn="ctr">
              <a:lnSpc>
                <a:spcPts val="700"/>
              </a:lnSpc>
              <a:defRPr/>
            </a:pPr>
            <a:r>
              <a:rPr lang="en-US" sz="700" b="1" dirty="0" smtClean="0">
                <a:solidFill>
                  <a:prstClr val="white"/>
                </a:solidFill>
                <a:latin typeface="Calibri Light" panose="020F0302020204030204" pitchFamily="34" charset="0"/>
                <a:cs typeface="Arial" pitchFamily="34" charset="0"/>
              </a:rPr>
              <a:t>Platforms for Corporate</a:t>
            </a:r>
            <a:endParaRPr lang="en-US" sz="700" b="1" dirty="0">
              <a:solidFill>
                <a:prstClr val="white"/>
              </a:solidFill>
              <a:latin typeface="Calibri Light" panose="020F0302020204030204" pitchFamily="34" charset="0"/>
              <a:cs typeface="Arial" pitchFamily="34" charset="0"/>
            </a:endParaRPr>
          </a:p>
        </p:txBody>
      </p:sp>
      <p:sp>
        <p:nvSpPr>
          <p:cNvPr id="124" name="ZoneTexte 123"/>
          <p:cNvSpPr txBox="1"/>
          <p:nvPr/>
        </p:nvSpPr>
        <p:spPr>
          <a:xfrm>
            <a:off x="5594055" y="3552228"/>
            <a:ext cx="590699" cy="253522"/>
          </a:xfrm>
          <a:prstGeom prst="rect">
            <a:avLst/>
          </a:prstGeom>
          <a:noFill/>
        </p:spPr>
        <p:txBody>
          <a:bodyPr wrap="square" lIns="36000" tIns="36000" rIns="36000" bIns="36000" rtlCol="0">
            <a:spAutoFit/>
          </a:bodyPr>
          <a:lstStyle/>
          <a:p>
            <a:pPr algn="ctr">
              <a:lnSpc>
                <a:spcPts val="700"/>
              </a:lnSpc>
              <a:defRPr/>
            </a:pPr>
            <a:r>
              <a:rPr lang="en-US" sz="700" b="1" dirty="0" smtClean="0">
                <a:solidFill>
                  <a:prstClr val="white"/>
                </a:solidFill>
                <a:latin typeface="Calibri Light" panose="020F0302020204030204" pitchFamily="34" charset="0"/>
                <a:cs typeface="Arial" pitchFamily="34" charset="0"/>
              </a:rPr>
              <a:t>Contact Center</a:t>
            </a:r>
            <a:endParaRPr lang="en-US" sz="700" b="1" dirty="0">
              <a:solidFill>
                <a:prstClr val="white"/>
              </a:solidFill>
              <a:latin typeface="Calibri Light" panose="020F0302020204030204" pitchFamily="34" charset="0"/>
              <a:cs typeface="Arial" pitchFamily="34" charset="0"/>
            </a:endParaRPr>
          </a:p>
        </p:txBody>
      </p:sp>
      <p:grpSp>
        <p:nvGrpSpPr>
          <p:cNvPr id="1052" name="Group 28"/>
          <p:cNvGrpSpPr>
            <a:grpSpLocks noChangeAspect="1"/>
          </p:cNvGrpSpPr>
          <p:nvPr/>
        </p:nvGrpSpPr>
        <p:grpSpPr bwMode="auto">
          <a:xfrm>
            <a:off x="4451437" y="4692075"/>
            <a:ext cx="279474" cy="286604"/>
            <a:chOff x="666" y="1555"/>
            <a:chExt cx="392" cy="402"/>
          </a:xfrm>
          <a:solidFill>
            <a:schemeClr val="bg1"/>
          </a:solidFill>
        </p:grpSpPr>
        <p:sp>
          <p:nvSpPr>
            <p:cNvPr id="1053" name="Freeform 29"/>
            <p:cNvSpPr>
              <a:spLocks noEditPoints="1"/>
            </p:cNvSpPr>
            <p:nvPr/>
          </p:nvSpPr>
          <p:spPr bwMode="auto">
            <a:xfrm>
              <a:off x="666" y="1716"/>
              <a:ext cx="219" cy="241"/>
            </a:xfrm>
            <a:custGeom>
              <a:avLst/>
              <a:gdLst/>
              <a:ahLst/>
              <a:cxnLst>
                <a:cxn ang="0">
                  <a:pos x="47" y="26"/>
                </a:cxn>
                <a:cxn ang="0">
                  <a:pos x="70" y="26"/>
                </a:cxn>
                <a:cxn ang="0">
                  <a:pos x="84" y="30"/>
                </a:cxn>
                <a:cxn ang="0">
                  <a:pos x="91" y="44"/>
                </a:cxn>
                <a:cxn ang="0">
                  <a:pos x="90" y="81"/>
                </a:cxn>
                <a:cxn ang="0">
                  <a:pos x="73" y="100"/>
                </a:cxn>
                <a:cxn ang="0">
                  <a:pos x="18" y="100"/>
                </a:cxn>
                <a:cxn ang="0">
                  <a:pos x="1" y="83"/>
                </a:cxn>
                <a:cxn ang="0">
                  <a:pos x="1" y="43"/>
                </a:cxn>
                <a:cxn ang="0">
                  <a:pos x="16" y="27"/>
                </a:cxn>
                <a:cxn ang="0">
                  <a:pos x="37" y="26"/>
                </a:cxn>
                <a:cxn ang="0">
                  <a:pos x="44" y="20"/>
                </a:cxn>
                <a:cxn ang="0">
                  <a:pos x="40" y="10"/>
                </a:cxn>
                <a:cxn ang="0">
                  <a:pos x="41" y="2"/>
                </a:cxn>
                <a:cxn ang="0">
                  <a:pos x="50" y="2"/>
                </a:cxn>
                <a:cxn ang="0">
                  <a:pos x="51" y="10"/>
                </a:cxn>
                <a:cxn ang="0">
                  <a:pos x="47" y="26"/>
                </a:cxn>
                <a:cxn ang="0">
                  <a:pos x="45" y="96"/>
                </a:cxn>
                <a:cxn ang="0">
                  <a:pos x="71" y="96"/>
                </a:cxn>
                <a:cxn ang="0">
                  <a:pos x="87" y="80"/>
                </a:cxn>
                <a:cxn ang="0">
                  <a:pos x="87" y="46"/>
                </a:cxn>
                <a:cxn ang="0">
                  <a:pos x="72" y="30"/>
                </a:cxn>
                <a:cxn ang="0">
                  <a:pos x="20" y="30"/>
                </a:cxn>
                <a:cxn ang="0">
                  <a:pos x="4" y="46"/>
                </a:cxn>
                <a:cxn ang="0">
                  <a:pos x="4" y="80"/>
                </a:cxn>
                <a:cxn ang="0">
                  <a:pos x="20" y="96"/>
                </a:cxn>
                <a:cxn ang="0">
                  <a:pos x="45" y="96"/>
                </a:cxn>
              </a:cxnLst>
              <a:rect l="0" t="0" r="r" b="b"/>
              <a:pathLst>
                <a:path w="91" h="100">
                  <a:moveTo>
                    <a:pt x="47" y="26"/>
                  </a:moveTo>
                  <a:cubicBezTo>
                    <a:pt x="55" y="26"/>
                    <a:pt x="63" y="26"/>
                    <a:pt x="70" y="26"/>
                  </a:cubicBezTo>
                  <a:cubicBezTo>
                    <a:pt x="75" y="26"/>
                    <a:pt x="80" y="27"/>
                    <a:pt x="84" y="30"/>
                  </a:cubicBezTo>
                  <a:cubicBezTo>
                    <a:pt x="88" y="34"/>
                    <a:pt x="91" y="38"/>
                    <a:pt x="91" y="44"/>
                  </a:cubicBezTo>
                  <a:cubicBezTo>
                    <a:pt x="90" y="57"/>
                    <a:pt x="91" y="69"/>
                    <a:pt x="90" y="81"/>
                  </a:cubicBezTo>
                  <a:cubicBezTo>
                    <a:pt x="90" y="92"/>
                    <a:pt x="83" y="99"/>
                    <a:pt x="73" y="100"/>
                  </a:cubicBezTo>
                  <a:cubicBezTo>
                    <a:pt x="55" y="100"/>
                    <a:pt x="36" y="100"/>
                    <a:pt x="18" y="100"/>
                  </a:cubicBezTo>
                  <a:cubicBezTo>
                    <a:pt x="8" y="99"/>
                    <a:pt x="1" y="93"/>
                    <a:pt x="1" y="83"/>
                  </a:cubicBezTo>
                  <a:cubicBezTo>
                    <a:pt x="0" y="70"/>
                    <a:pt x="0" y="56"/>
                    <a:pt x="1" y="43"/>
                  </a:cubicBezTo>
                  <a:cubicBezTo>
                    <a:pt x="1" y="34"/>
                    <a:pt x="7" y="28"/>
                    <a:pt x="16" y="27"/>
                  </a:cubicBezTo>
                  <a:cubicBezTo>
                    <a:pt x="23" y="26"/>
                    <a:pt x="30" y="26"/>
                    <a:pt x="37" y="26"/>
                  </a:cubicBezTo>
                  <a:cubicBezTo>
                    <a:pt x="43" y="26"/>
                    <a:pt x="43" y="26"/>
                    <a:pt x="44" y="20"/>
                  </a:cubicBezTo>
                  <a:cubicBezTo>
                    <a:pt x="44" y="16"/>
                    <a:pt x="43" y="13"/>
                    <a:pt x="40" y="10"/>
                  </a:cubicBezTo>
                  <a:cubicBezTo>
                    <a:pt x="38" y="8"/>
                    <a:pt x="39" y="5"/>
                    <a:pt x="41" y="2"/>
                  </a:cubicBezTo>
                  <a:cubicBezTo>
                    <a:pt x="43" y="0"/>
                    <a:pt x="48" y="0"/>
                    <a:pt x="50" y="2"/>
                  </a:cubicBezTo>
                  <a:cubicBezTo>
                    <a:pt x="52" y="5"/>
                    <a:pt x="53" y="8"/>
                    <a:pt x="51" y="10"/>
                  </a:cubicBezTo>
                  <a:cubicBezTo>
                    <a:pt x="46" y="15"/>
                    <a:pt x="48" y="20"/>
                    <a:pt x="47" y="26"/>
                  </a:cubicBezTo>
                  <a:close/>
                  <a:moveTo>
                    <a:pt x="45" y="96"/>
                  </a:moveTo>
                  <a:cubicBezTo>
                    <a:pt x="54" y="96"/>
                    <a:pt x="63" y="95"/>
                    <a:pt x="71" y="96"/>
                  </a:cubicBezTo>
                  <a:cubicBezTo>
                    <a:pt x="79" y="96"/>
                    <a:pt x="87" y="89"/>
                    <a:pt x="87" y="80"/>
                  </a:cubicBezTo>
                  <a:cubicBezTo>
                    <a:pt x="86" y="69"/>
                    <a:pt x="87" y="57"/>
                    <a:pt x="87" y="46"/>
                  </a:cubicBezTo>
                  <a:cubicBezTo>
                    <a:pt x="87" y="36"/>
                    <a:pt x="81" y="30"/>
                    <a:pt x="72" y="30"/>
                  </a:cubicBezTo>
                  <a:cubicBezTo>
                    <a:pt x="54" y="30"/>
                    <a:pt x="37" y="30"/>
                    <a:pt x="20" y="30"/>
                  </a:cubicBezTo>
                  <a:cubicBezTo>
                    <a:pt x="10" y="30"/>
                    <a:pt x="4" y="36"/>
                    <a:pt x="4" y="46"/>
                  </a:cubicBezTo>
                  <a:cubicBezTo>
                    <a:pt x="4" y="57"/>
                    <a:pt x="4" y="69"/>
                    <a:pt x="4" y="80"/>
                  </a:cubicBezTo>
                  <a:cubicBezTo>
                    <a:pt x="4" y="90"/>
                    <a:pt x="10" y="96"/>
                    <a:pt x="20" y="96"/>
                  </a:cubicBezTo>
                  <a:cubicBezTo>
                    <a:pt x="28" y="96"/>
                    <a:pt x="37" y="96"/>
                    <a:pt x="45" y="9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54" name="Freeform 30"/>
            <p:cNvSpPr>
              <a:spLocks noEditPoints="1"/>
            </p:cNvSpPr>
            <p:nvPr/>
          </p:nvSpPr>
          <p:spPr bwMode="auto">
            <a:xfrm>
              <a:off x="839" y="1555"/>
              <a:ext cx="219" cy="224"/>
            </a:xfrm>
            <a:custGeom>
              <a:avLst/>
              <a:gdLst/>
              <a:ahLst/>
              <a:cxnLst>
                <a:cxn ang="0">
                  <a:pos x="51" y="74"/>
                </a:cxn>
                <a:cxn ang="0">
                  <a:pos x="33" y="74"/>
                </a:cxn>
                <a:cxn ang="0">
                  <a:pos x="18" y="74"/>
                </a:cxn>
                <a:cxn ang="0">
                  <a:pos x="1" y="57"/>
                </a:cxn>
                <a:cxn ang="0">
                  <a:pos x="1" y="18"/>
                </a:cxn>
                <a:cxn ang="0">
                  <a:pos x="19" y="0"/>
                </a:cxn>
                <a:cxn ang="0">
                  <a:pos x="73" y="0"/>
                </a:cxn>
                <a:cxn ang="0">
                  <a:pos x="90" y="18"/>
                </a:cxn>
                <a:cxn ang="0">
                  <a:pos x="90" y="56"/>
                </a:cxn>
                <a:cxn ang="0">
                  <a:pos x="77" y="74"/>
                </a:cxn>
                <a:cxn ang="0">
                  <a:pos x="63" y="82"/>
                </a:cxn>
                <a:cxn ang="0">
                  <a:pos x="50" y="92"/>
                </a:cxn>
                <a:cxn ang="0">
                  <a:pos x="46" y="93"/>
                </a:cxn>
                <a:cxn ang="0">
                  <a:pos x="46" y="89"/>
                </a:cxn>
                <a:cxn ang="0">
                  <a:pos x="51" y="74"/>
                </a:cxn>
                <a:cxn ang="0">
                  <a:pos x="51" y="85"/>
                </a:cxn>
                <a:cxn ang="0">
                  <a:pos x="53" y="86"/>
                </a:cxn>
                <a:cxn ang="0">
                  <a:pos x="55" y="84"/>
                </a:cxn>
                <a:cxn ang="0">
                  <a:pos x="75" y="70"/>
                </a:cxn>
                <a:cxn ang="0">
                  <a:pos x="87" y="54"/>
                </a:cxn>
                <a:cxn ang="0">
                  <a:pos x="87" y="20"/>
                </a:cxn>
                <a:cxn ang="0">
                  <a:pos x="70" y="4"/>
                </a:cxn>
                <a:cxn ang="0">
                  <a:pos x="20" y="4"/>
                </a:cxn>
                <a:cxn ang="0">
                  <a:pos x="4" y="21"/>
                </a:cxn>
                <a:cxn ang="0">
                  <a:pos x="4" y="53"/>
                </a:cxn>
                <a:cxn ang="0">
                  <a:pos x="21" y="70"/>
                </a:cxn>
                <a:cxn ang="0">
                  <a:pos x="49" y="70"/>
                </a:cxn>
                <a:cxn ang="0">
                  <a:pos x="57" y="71"/>
                </a:cxn>
                <a:cxn ang="0">
                  <a:pos x="51" y="85"/>
                </a:cxn>
              </a:cxnLst>
              <a:rect l="0" t="0" r="r" b="b"/>
              <a:pathLst>
                <a:path w="91" h="93">
                  <a:moveTo>
                    <a:pt x="51" y="74"/>
                  </a:moveTo>
                  <a:cubicBezTo>
                    <a:pt x="45" y="74"/>
                    <a:pt x="39" y="74"/>
                    <a:pt x="33" y="74"/>
                  </a:cubicBezTo>
                  <a:cubicBezTo>
                    <a:pt x="28" y="74"/>
                    <a:pt x="23" y="74"/>
                    <a:pt x="18" y="74"/>
                  </a:cubicBezTo>
                  <a:cubicBezTo>
                    <a:pt x="8" y="73"/>
                    <a:pt x="1" y="67"/>
                    <a:pt x="1" y="57"/>
                  </a:cubicBezTo>
                  <a:cubicBezTo>
                    <a:pt x="0" y="44"/>
                    <a:pt x="0" y="31"/>
                    <a:pt x="1" y="18"/>
                  </a:cubicBezTo>
                  <a:cubicBezTo>
                    <a:pt x="1" y="7"/>
                    <a:pt x="8" y="1"/>
                    <a:pt x="19" y="0"/>
                  </a:cubicBezTo>
                  <a:cubicBezTo>
                    <a:pt x="37" y="0"/>
                    <a:pt x="55" y="0"/>
                    <a:pt x="73" y="0"/>
                  </a:cubicBezTo>
                  <a:cubicBezTo>
                    <a:pt x="83" y="1"/>
                    <a:pt x="90" y="8"/>
                    <a:pt x="90" y="18"/>
                  </a:cubicBezTo>
                  <a:cubicBezTo>
                    <a:pt x="91" y="31"/>
                    <a:pt x="91" y="43"/>
                    <a:pt x="90" y="56"/>
                  </a:cubicBezTo>
                  <a:cubicBezTo>
                    <a:pt x="90" y="65"/>
                    <a:pt x="85" y="70"/>
                    <a:pt x="77" y="74"/>
                  </a:cubicBezTo>
                  <a:cubicBezTo>
                    <a:pt x="72" y="76"/>
                    <a:pt x="67" y="79"/>
                    <a:pt x="63" y="82"/>
                  </a:cubicBezTo>
                  <a:cubicBezTo>
                    <a:pt x="58" y="85"/>
                    <a:pt x="54" y="89"/>
                    <a:pt x="50" y="92"/>
                  </a:cubicBezTo>
                  <a:cubicBezTo>
                    <a:pt x="49" y="93"/>
                    <a:pt x="47" y="93"/>
                    <a:pt x="46" y="93"/>
                  </a:cubicBezTo>
                  <a:cubicBezTo>
                    <a:pt x="46" y="92"/>
                    <a:pt x="45" y="90"/>
                    <a:pt x="46" y="89"/>
                  </a:cubicBezTo>
                  <a:cubicBezTo>
                    <a:pt x="47" y="84"/>
                    <a:pt x="49" y="80"/>
                    <a:pt x="51" y="74"/>
                  </a:cubicBezTo>
                  <a:close/>
                  <a:moveTo>
                    <a:pt x="51" y="85"/>
                  </a:moveTo>
                  <a:cubicBezTo>
                    <a:pt x="52" y="85"/>
                    <a:pt x="52" y="86"/>
                    <a:pt x="53" y="86"/>
                  </a:cubicBezTo>
                  <a:cubicBezTo>
                    <a:pt x="54" y="85"/>
                    <a:pt x="54" y="84"/>
                    <a:pt x="55" y="84"/>
                  </a:cubicBezTo>
                  <a:cubicBezTo>
                    <a:pt x="62" y="79"/>
                    <a:pt x="68" y="73"/>
                    <a:pt x="75" y="70"/>
                  </a:cubicBezTo>
                  <a:cubicBezTo>
                    <a:pt x="83" y="66"/>
                    <a:pt x="87" y="63"/>
                    <a:pt x="87" y="54"/>
                  </a:cubicBezTo>
                  <a:cubicBezTo>
                    <a:pt x="87" y="43"/>
                    <a:pt x="87" y="31"/>
                    <a:pt x="87" y="20"/>
                  </a:cubicBezTo>
                  <a:cubicBezTo>
                    <a:pt x="87" y="10"/>
                    <a:pt x="81" y="4"/>
                    <a:pt x="70" y="4"/>
                  </a:cubicBezTo>
                  <a:cubicBezTo>
                    <a:pt x="54" y="4"/>
                    <a:pt x="37" y="4"/>
                    <a:pt x="20" y="4"/>
                  </a:cubicBezTo>
                  <a:cubicBezTo>
                    <a:pt x="10" y="4"/>
                    <a:pt x="5" y="10"/>
                    <a:pt x="4" y="21"/>
                  </a:cubicBezTo>
                  <a:cubicBezTo>
                    <a:pt x="4" y="31"/>
                    <a:pt x="5" y="42"/>
                    <a:pt x="4" y="53"/>
                  </a:cubicBezTo>
                  <a:cubicBezTo>
                    <a:pt x="4" y="65"/>
                    <a:pt x="11" y="70"/>
                    <a:pt x="21" y="70"/>
                  </a:cubicBezTo>
                  <a:cubicBezTo>
                    <a:pt x="30" y="70"/>
                    <a:pt x="40" y="70"/>
                    <a:pt x="49" y="70"/>
                  </a:cubicBezTo>
                  <a:cubicBezTo>
                    <a:pt x="51" y="70"/>
                    <a:pt x="54" y="70"/>
                    <a:pt x="57" y="71"/>
                  </a:cubicBezTo>
                  <a:cubicBezTo>
                    <a:pt x="55" y="76"/>
                    <a:pt x="53" y="81"/>
                    <a:pt x="51" y="8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55" name="Freeform 31"/>
            <p:cNvSpPr>
              <a:spLocks noEditPoints="1"/>
            </p:cNvSpPr>
            <p:nvPr/>
          </p:nvSpPr>
          <p:spPr bwMode="auto">
            <a:xfrm>
              <a:off x="707" y="1882"/>
              <a:ext cx="137" cy="36"/>
            </a:xfrm>
            <a:custGeom>
              <a:avLst/>
              <a:gdLst/>
              <a:ahLst/>
              <a:cxnLst>
                <a:cxn ang="0">
                  <a:pos x="29" y="15"/>
                </a:cxn>
                <a:cxn ang="0">
                  <a:pos x="7" y="14"/>
                </a:cxn>
                <a:cxn ang="0">
                  <a:pos x="0" y="7"/>
                </a:cxn>
                <a:cxn ang="0">
                  <a:pos x="7" y="0"/>
                </a:cxn>
                <a:cxn ang="0">
                  <a:pos x="50" y="0"/>
                </a:cxn>
                <a:cxn ang="0">
                  <a:pos x="57" y="8"/>
                </a:cxn>
                <a:cxn ang="0">
                  <a:pos x="50" y="14"/>
                </a:cxn>
                <a:cxn ang="0">
                  <a:pos x="29" y="15"/>
                </a:cxn>
                <a:cxn ang="0">
                  <a:pos x="28" y="11"/>
                </a:cxn>
                <a:cxn ang="0">
                  <a:pos x="50" y="11"/>
                </a:cxn>
                <a:cxn ang="0">
                  <a:pos x="53" y="8"/>
                </a:cxn>
                <a:cxn ang="0">
                  <a:pos x="50" y="4"/>
                </a:cxn>
                <a:cxn ang="0">
                  <a:pos x="7" y="4"/>
                </a:cxn>
                <a:cxn ang="0">
                  <a:pos x="3" y="7"/>
                </a:cxn>
                <a:cxn ang="0">
                  <a:pos x="7" y="11"/>
                </a:cxn>
                <a:cxn ang="0">
                  <a:pos x="28" y="11"/>
                </a:cxn>
              </a:cxnLst>
              <a:rect l="0" t="0" r="r" b="b"/>
              <a:pathLst>
                <a:path w="57" h="15">
                  <a:moveTo>
                    <a:pt x="29" y="15"/>
                  </a:moveTo>
                  <a:cubicBezTo>
                    <a:pt x="21" y="15"/>
                    <a:pt x="14" y="15"/>
                    <a:pt x="7" y="14"/>
                  </a:cubicBezTo>
                  <a:cubicBezTo>
                    <a:pt x="2" y="14"/>
                    <a:pt x="0" y="12"/>
                    <a:pt x="0" y="7"/>
                  </a:cubicBezTo>
                  <a:cubicBezTo>
                    <a:pt x="0" y="2"/>
                    <a:pt x="2" y="0"/>
                    <a:pt x="7" y="0"/>
                  </a:cubicBezTo>
                  <a:cubicBezTo>
                    <a:pt x="22" y="0"/>
                    <a:pt x="36" y="0"/>
                    <a:pt x="50" y="0"/>
                  </a:cubicBezTo>
                  <a:cubicBezTo>
                    <a:pt x="56" y="0"/>
                    <a:pt x="57" y="2"/>
                    <a:pt x="57" y="8"/>
                  </a:cubicBezTo>
                  <a:cubicBezTo>
                    <a:pt x="57" y="13"/>
                    <a:pt x="56" y="14"/>
                    <a:pt x="50" y="14"/>
                  </a:cubicBezTo>
                  <a:cubicBezTo>
                    <a:pt x="43" y="15"/>
                    <a:pt x="36" y="15"/>
                    <a:pt x="29" y="15"/>
                  </a:cubicBezTo>
                  <a:close/>
                  <a:moveTo>
                    <a:pt x="28" y="11"/>
                  </a:moveTo>
                  <a:cubicBezTo>
                    <a:pt x="36" y="11"/>
                    <a:pt x="43" y="11"/>
                    <a:pt x="50" y="11"/>
                  </a:cubicBezTo>
                  <a:cubicBezTo>
                    <a:pt x="52" y="11"/>
                    <a:pt x="53" y="10"/>
                    <a:pt x="53" y="8"/>
                  </a:cubicBezTo>
                  <a:cubicBezTo>
                    <a:pt x="54" y="5"/>
                    <a:pt x="52" y="4"/>
                    <a:pt x="50" y="4"/>
                  </a:cubicBezTo>
                  <a:cubicBezTo>
                    <a:pt x="36" y="4"/>
                    <a:pt x="22" y="4"/>
                    <a:pt x="7" y="4"/>
                  </a:cubicBezTo>
                  <a:cubicBezTo>
                    <a:pt x="5" y="4"/>
                    <a:pt x="3" y="5"/>
                    <a:pt x="3" y="7"/>
                  </a:cubicBezTo>
                  <a:cubicBezTo>
                    <a:pt x="3" y="10"/>
                    <a:pt x="5" y="11"/>
                    <a:pt x="7" y="11"/>
                  </a:cubicBezTo>
                  <a:cubicBezTo>
                    <a:pt x="14" y="11"/>
                    <a:pt x="21" y="11"/>
                    <a:pt x="28" y="1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56" name="Freeform 32"/>
            <p:cNvSpPr>
              <a:spLocks/>
            </p:cNvSpPr>
            <p:nvPr/>
          </p:nvSpPr>
          <p:spPr bwMode="auto">
            <a:xfrm>
              <a:off x="707" y="1817"/>
              <a:ext cx="32" cy="31"/>
            </a:xfrm>
            <a:custGeom>
              <a:avLst/>
              <a:gdLst/>
              <a:ahLst/>
              <a:cxnLst>
                <a:cxn ang="0">
                  <a:pos x="12" y="6"/>
                </a:cxn>
                <a:cxn ang="0">
                  <a:pos x="6" y="13"/>
                </a:cxn>
                <a:cxn ang="0">
                  <a:pos x="0" y="7"/>
                </a:cxn>
                <a:cxn ang="0">
                  <a:pos x="6" y="0"/>
                </a:cxn>
                <a:cxn ang="0">
                  <a:pos x="12" y="6"/>
                </a:cxn>
              </a:cxnLst>
              <a:rect l="0" t="0" r="r" b="b"/>
              <a:pathLst>
                <a:path w="13" h="13">
                  <a:moveTo>
                    <a:pt x="12" y="6"/>
                  </a:moveTo>
                  <a:cubicBezTo>
                    <a:pt x="13" y="10"/>
                    <a:pt x="10" y="13"/>
                    <a:pt x="6" y="13"/>
                  </a:cubicBezTo>
                  <a:cubicBezTo>
                    <a:pt x="3" y="13"/>
                    <a:pt x="0" y="10"/>
                    <a:pt x="0" y="7"/>
                  </a:cubicBezTo>
                  <a:cubicBezTo>
                    <a:pt x="0" y="3"/>
                    <a:pt x="2" y="1"/>
                    <a:pt x="6" y="0"/>
                  </a:cubicBezTo>
                  <a:cubicBezTo>
                    <a:pt x="9" y="0"/>
                    <a:pt x="12" y="3"/>
                    <a:pt x="12" y="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57" name="Freeform 33"/>
            <p:cNvSpPr>
              <a:spLocks/>
            </p:cNvSpPr>
            <p:nvPr/>
          </p:nvSpPr>
          <p:spPr bwMode="auto">
            <a:xfrm>
              <a:off x="815" y="1817"/>
              <a:ext cx="29" cy="31"/>
            </a:xfrm>
            <a:custGeom>
              <a:avLst/>
              <a:gdLst/>
              <a:ahLst/>
              <a:cxnLst>
                <a:cxn ang="0">
                  <a:pos x="0" y="6"/>
                </a:cxn>
                <a:cxn ang="0">
                  <a:pos x="6" y="1"/>
                </a:cxn>
                <a:cxn ang="0">
                  <a:pos x="12" y="7"/>
                </a:cxn>
                <a:cxn ang="0">
                  <a:pos x="6" y="13"/>
                </a:cxn>
                <a:cxn ang="0">
                  <a:pos x="0" y="6"/>
                </a:cxn>
              </a:cxnLst>
              <a:rect l="0" t="0" r="r" b="b"/>
              <a:pathLst>
                <a:path w="12" h="13">
                  <a:moveTo>
                    <a:pt x="0" y="6"/>
                  </a:moveTo>
                  <a:cubicBezTo>
                    <a:pt x="0" y="3"/>
                    <a:pt x="3" y="0"/>
                    <a:pt x="6" y="1"/>
                  </a:cubicBezTo>
                  <a:cubicBezTo>
                    <a:pt x="10" y="1"/>
                    <a:pt x="12" y="3"/>
                    <a:pt x="12" y="7"/>
                  </a:cubicBezTo>
                  <a:cubicBezTo>
                    <a:pt x="12" y="10"/>
                    <a:pt x="10" y="13"/>
                    <a:pt x="6" y="13"/>
                  </a:cubicBezTo>
                  <a:cubicBezTo>
                    <a:pt x="2" y="13"/>
                    <a:pt x="0" y="10"/>
                    <a:pt x="0" y="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58" name="Freeform 34"/>
            <p:cNvSpPr>
              <a:spLocks/>
            </p:cNvSpPr>
            <p:nvPr/>
          </p:nvSpPr>
          <p:spPr bwMode="auto">
            <a:xfrm>
              <a:off x="880" y="1596"/>
              <a:ext cx="137" cy="10"/>
            </a:xfrm>
            <a:custGeom>
              <a:avLst/>
              <a:gdLst/>
              <a:ahLst/>
              <a:cxnLst>
                <a:cxn ang="0">
                  <a:pos x="0" y="0"/>
                </a:cxn>
                <a:cxn ang="0">
                  <a:pos x="57" y="0"/>
                </a:cxn>
                <a:cxn ang="0">
                  <a:pos x="52" y="4"/>
                </a:cxn>
                <a:cxn ang="0">
                  <a:pos x="25" y="4"/>
                </a:cxn>
                <a:cxn ang="0">
                  <a:pos x="5" y="4"/>
                </a:cxn>
                <a:cxn ang="0">
                  <a:pos x="0" y="2"/>
                </a:cxn>
                <a:cxn ang="0">
                  <a:pos x="0" y="0"/>
                </a:cxn>
              </a:cxnLst>
              <a:rect l="0" t="0" r="r" b="b"/>
              <a:pathLst>
                <a:path w="57" h="4">
                  <a:moveTo>
                    <a:pt x="0" y="0"/>
                  </a:moveTo>
                  <a:cubicBezTo>
                    <a:pt x="19" y="0"/>
                    <a:pt x="38" y="0"/>
                    <a:pt x="57" y="0"/>
                  </a:cubicBezTo>
                  <a:cubicBezTo>
                    <a:pt x="57" y="4"/>
                    <a:pt x="54" y="4"/>
                    <a:pt x="52" y="4"/>
                  </a:cubicBezTo>
                  <a:cubicBezTo>
                    <a:pt x="43" y="4"/>
                    <a:pt x="34" y="4"/>
                    <a:pt x="25" y="4"/>
                  </a:cubicBezTo>
                  <a:cubicBezTo>
                    <a:pt x="18" y="4"/>
                    <a:pt x="12" y="4"/>
                    <a:pt x="5" y="4"/>
                  </a:cubicBezTo>
                  <a:cubicBezTo>
                    <a:pt x="3" y="4"/>
                    <a:pt x="2" y="3"/>
                    <a:pt x="0" y="2"/>
                  </a:cubicBezTo>
                  <a:cubicBezTo>
                    <a:pt x="0" y="2"/>
                    <a:pt x="0" y="1"/>
                    <a:pt x="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59" name="Freeform 35"/>
            <p:cNvSpPr>
              <a:spLocks/>
            </p:cNvSpPr>
            <p:nvPr/>
          </p:nvSpPr>
          <p:spPr bwMode="auto">
            <a:xfrm>
              <a:off x="880" y="1639"/>
              <a:ext cx="137" cy="12"/>
            </a:xfrm>
            <a:custGeom>
              <a:avLst/>
              <a:gdLst/>
              <a:ahLst/>
              <a:cxnLst>
                <a:cxn ang="0">
                  <a:pos x="57" y="5"/>
                </a:cxn>
                <a:cxn ang="0">
                  <a:pos x="50" y="5"/>
                </a:cxn>
                <a:cxn ang="0">
                  <a:pos x="7" y="5"/>
                </a:cxn>
                <a:cxn ang="0">
                  <a:pos x="4" y="5"/>
                </a:cxn>
                <a:cxn ang="0">
                  <a:pos x="0" y="3"/>
                </a:cxn>
                <a:cxn ang="0">
                  <a:pos x="4" y="1"/>
                </a:cxn>
                <a:cxn ang="0">
                  <a:pos x="6" y="1"/>
                </a:cxn>
                <a:cxn ang="0">
                  <a:pos x="52" y="1"/>
                </a:cxn>
                <a:cxn ang="0">
                  <a:pos x="57" y="5"/>
                </a:cxn>
              </a:cxnLst>
              <a:rect l="0" t="0" r="r" b="b"/>
              <a:pathLst>
                <a:path w="57" h="5">
                  <a:moveTo>
                    <a:pt x="57" y="5"/>
                  </a:moveTo>
                  <a:cubicBezTo>
                    <a:pt x="54" y="5"/>
                    <a:pt x="52" y="5"/>
                    <a:pt x="50" y="5"/>
                  </a:cubicBezTo>
                  <a:cubicBezTo>
                    <a:pt x="36" y="5"/>
                    <a:pt x="21" y="5"/>
                    <a:pt x="7" y="5"/>
                  </a:cubicBezTo>
                  <a:cubicBezTo>
                    <a:pt x="6" y="5"/>
                    <a:pt x="5" y="5"/>
                    <a:pt x="4" y="5"/>
                  </a:cubicBezTo>
                  <a:cubicBezTo>
                    <a:pt x="2" y="4"/>
                    <a:pt x="1" y="4"/>
                    <a:pt x="0" y="3"/>
                  </a:cubicBezTo>
                  <a:cubicBezTo>
                    <a:pt x="1" y="2"/>
                    <a:pt x="3" y="2"/>
                    <a:pt x="4" y="1"/>
                  </a:cubicBezTo>
                  <a:cubicBezTo>
                    <a:pt x="4" y="1"/>
                    <a:pt x="5" y="1"/>
                    <a:pt x="6" y="1"/>
                  </a:cubicBezTo>
                  <a:cubicBezTo>
                    <a:pt x="21" y="1"/>
                    <a:pt x="36" y="1"/>
                    <a:pt x="52" y="1"/>
                  </a:cubicBezTo>
                  <a:cubicBezTo>
                    <a:pt x="54" y="1"/>
                    <a:pt x="57" y="0"/>
                    <a:pt x="57" y="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60" name="Freeform 36"/>
            <p:cNvSpPr>
              <a:spLocks/>
            </p:cNvSpPr>
            <p:nvPr/>
          </p:nvSpPr>
          <p:spPr bwMode="auto">
            <a:xfrm>
              <a:off x="878" y="1685"/>
              <a:ext cx="142" cy="12"/>
            </a:xfrm>
            <a:custGeom>
              <a:avLst/>
              <a:gdLst/>
              <a:ahLst/>
              <a:cxnLst>
                <a:cxn ang="0">
                  <a:pos x="59" y="2"/>
                </a:cxn>
                <a:cxn ang="0">
                  <a:pos x="0" y="2"/>
                </a:cxn>
                <a:cxn ang="0">
                  <a:pos x="5" y="0"/>
                </a:cxn>
                <a:cxn ang="0">
                  <a:pos x="54" y="0"/>
                </a:cxn>
                <a:cxn ang="0">
                  <a:pos x="59" y="2"/>
                </a:cxn>
              </a:cxnLst>
              <a:rect l="0" t="0" r="r" b="b"/>
              <a:pathLst>
                <a:path w="59" h="5">
                  <a:moveTo>
                    <a:pt x="59" y="2"/>
                  </a:moveTo>
                  <a:cubicBezTo>
                    <a:pt x="53" y="5"/>
                    <a:pt x="6" y="5"/>
                    <a:pt x="0" y="2"/>
                  </a:cubicBezTo>
                  <a:cubicBezTo>
                    <a:pt x="2" y="1"/>
                    <a:pt x="4" y="0"/>
                    <a:pt x="5" y="0"/>
                  </a:cubicBezTo>
                  <a:cubicBezTo>
                    <a:pt x="21" y="0"/>
                    <a:pt x="38" y="0"/>
                    <a:pt x="54" y="0"/>
                  </a:cubicBezTo>
                  <a:cubicBezTo>
                    <a:pt x="56" y="0"/>
                    <a:pt x="57" y="1"/>
                    <a:pt x="59" y="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grpSp>
      <p:grpSp>
        <p:nvGrpSpPr>
          <p:cNvPr id="1063" name="Group 39"/>
          <p:cNvGrpSpPr>
            <a:grpSpLocks noChangeAspect="1"/>
          </p:cNvGrpSpPr>
          <p:nvPr/>
        </p:nvGrpSpPr>
        <p:grpSpPr bwMode="auto">
          <a:xfrm>
            <a:off x="5292083" y="4437112"/>
            <a:ext cx="273397" cy="312738"/>
            <a:chOff x="1154" y="1454"/>
            <a:chExt cx="1237" cy="1415"/>
          </a:xfrm>
          <a:solidFill>
            <a:schemeClr val="bg1"/>
          </a:solidFill>
        </p:grpSpPr>
        <p:sp>
          <p:nvSpPr>
            <p:cNvPr id="1064" name="Freeform 40"/>
            <p:cNvSpPr>
              <a:spLocks noEditPoints="1"/>
            </p:cNvSpPr>
            <p:nvPr/>
          </p:nvSpPr>
          <p:spPr bwMode="auto">
            <a:xfrm>
              <a:off x="1538" y="1926"/>
              <a:ext cx="699" cy="943"/>
            </a:xfrm>
            <a:custGeom>
              <a:avLst/>
              <a:gdLst/>
              <a:ahLst/>
              <a:cxnLst>
                <a:cxn ang="0">
                  <a:pos x="294" y="199"/>
                </a:cxn>
                <a:cxn ang="0">
                  <a:pos x="294" y="357"/>
                </a:cxn>
                <a:cxn ang="0">
                  <a:pos x="255" y="397"/>
                </a:cxn>
                <a:cxn ang="0">
                  <a:pos x="37" y="397"/>
                </a:cxn>
                <a:cxn ang="0">
                  <a:pos x="0" y="361"/>
                </a:cxn>
                <a:cxn ang="0">
                  <a:pos x="1" y="36"/>
                </a:cxn>
                <a:cxn ang="0">
                  <a:pos x="36" y="1"/>
                </a:cxn>
                <a:cxn ang="0">
                  <a:pos x="258" y="1"/>
                </a:cxn>
                <a:cxn ang="0">
                  <a:pos x="294" y="37"/>
                </a:cxn>
                <a:cxn ang="0">
                  <a:pos x="294" y="199"/>
                </a:cxn>
                <a:cxn ang="0">
                  <a:pos x="152" y="24"/>
                </a:cxn>
                <a:cxn ang="0">
                  <a:pos x="21" y="25"/>
                </a:cxn>
                <a:cxn ang="0">
                  <a:pos x="20" y="42"/>
                </a:cxn>
                <a:cxn ang="0">
                  <a:pos x="20" y="356"/>
                </a:cxn>
                <a:cxn ang="0">
                  <a:pos x="42" y="378"/>
                </a:cxn>
                <a:cxn ang="0">
                  <a:pos x="138" y="378"/>
                </a:cxn>
                <a:cxn ang="0">
                  <a:pos x="152" y="376"/>
                </a:cxn>
                <a:cxn ang="0">
                  <a:pos x="152" y="24"/>
                </a:cxn>
                <a:cxn ang="0">
                  <a:pos x="269" y="377"/>
                </a:cxn>
                <a:cxn ang="0">
                  <a:pos x="268" y="22"/>
                </a:cxn>
                <a:cxn ang="0">
                  <a:pos x="237" y="22"/>
                </a:cxn>
                <a:cxn ang="0">
                  <a:pos x="237" y="377"/>
                </a:cxn>
                <a:cxn ang="0">
                  <a:pos x="269" y="377"/>
                </a:cxn>
                <a:cxn ang="0">
                  <a:pos x="212" y="22"/>
                </a:cxn>
                <a:cxn ang="0">
                  <a:pos x="181" y="22"/>
                </a:cxn>
                <a:cxn ang="0">
                  <a:pos x="182" y="377"/>
                </a:cxn>
                <a:cxn ang="0">
                  <a:pos x="212" y="377"/>
                </a:cxn>
                <a:cxn ang="0">
                  <a:pos x="212" y="22"/>
                </a:cxn>
              </a:cxnLst>
              <a:rect l="0" t="0" r="r" b="b"/>
              <a:pathLst>
                <a:path w="294" h="397">
                  <a:moveTo>
                    <a:pt x="294" y="199"/>
                  </a:moveTo>
                  <a:cubicBezTo>
                    <a:pt x="294" y="252"/>
                    <a:pt x="294" y="305"/>
                    <a:pt x="294" y="357"/>
                  </a:cubicBezTo>
                  <a:cubicBezTo>
                    <a:pt x="294" y="388"/>
                    <a:pt x="285" y="397"/>
                    <a:pt x="255" y="397"/>
                  </a:cubicBezTo>
                  <a:cubicBezTo>
                    <a:pt x="182" y="397"/>
                    <a:pt x="110" y="397"/>
                    <a:pt x="37" y="397"/>
                  </a:cubicBezTo>
                  <a:cubicBezTo>
                    <a:pt x="10" y="397"/>
                    <a:pt x="1" y="388"/>
                    <a:pt x="0" y="361"/>
                  </a:cubicBezTo>
                  <a:cubicBezTo>
                    <a:pt x="0" y="253"/>
                    <a:pt x="0" y="144"/>
                    <a:pt x="1" y="36"/>
                  </a:cubicBezTo>
                  <a:cubicBezTo>
                    <a:pt x="1" y="10"/>
                    <a:pt x="11" y="1"/>
                    <a:pt x="36" y="1"/>
                  </a:cubicBezTo>
                  <a:cubicBezTo>
                    <a:pt x="110" y="0"/>
                    <a:pt x="184" y="0"/>
                    <a:pt x="258" y="1"/>
                  </a:cubicBezTo>
                  <a:cubicBezTo>
                    <a:pt x="284" y="1"/>
                    <a:pt x="293" y="11"/>
                    <a:pt x="294" y="37"/>
                  </a:cubicBezTo>
                  <a:cubicBezTo>
                    <a:pt x="294" y="91"/>
                    <a:pt x="294" y="145"/>
                    <a:pt x="294" y="199"/>
                  </a:cubicBezTo>
                  <a:close/>
                  <a:moveTo>
                    <a:pt x="152" y="24"/>
                  </a:moveTo>
                  <a:cubicBezTo>
                    <a:pt x="126" y="19"/>
                    <a:pt x="37" y="20"/>
                    <a:pt x="21" y="25"/>
                  </a:cubicBezTo>
                  <a:cubicBezTo>
                    <a:pt x="21" y="30"/>
                    <a:pt x="20" y="36"/>
                    <a:pt x="20" y="42"/>
                  </a:cubicBezTo>
                  <a:cubicBezTo>
                    <a:pt x="20" y="147"/>
                    <a:pt x="19" y="251"/>
                    <a:pt x="20" y="356"/>
                  </a:cubicBezTo>
                  <a:cubicBezTo>
                    <a:pt x="20" y="375"/>
                    <a:pt x="23" y="378"/>
                    <a:pt x="42" y="378"/>
                  </a:cubicBezTo>
                  <a:cubicBezTo>
                    <a:pt x="74" y="379"/>
                    <a:pt x="106" y="379"/>
                    <a:pt x="138" y="378"/>
                  </a:cubicBezTo>
                  <a:cubicBezTo>
                    <a:pt x="142" y="378"/>
                    <a:pt x="146" y="377"/>
                    <a:pt x="152" y="376"/>
                  </a:cubicBezTo>
                  <a:cubicBezTo>
                    <a:pt x="152" y="258"/>
                    <a:pt x="152" y="141"/>
                    <a:pt x="152" y="24"/>
                  </a:cubicBezTo>
                  <a:close/>
                  <a:moveTo>
                    <a:pt x="269" y="377"/>
                  </a:moveTo>
                  <a:cubicBezTo>
                    <a:pt x="275" y="356"/>
                    <a:pt x="275" y="39"/>
                    <a:pt x="268" y="22"/>
                  </a:cubicBezTo>
                  <a:cubicBezTo>
                    <a:pt x="259" y="22"/>
                    <a:pt x="249" y="22"/>
                    <a:pt x="237" y="22"/>
                  </a:cubicBezTo>
                  <a:cubicBezTo>
                    <a:pt x="237" y="141"/>
                    <a:pt x="237" y="258"/>
                    <a:pt x="237" y="377"/>
                  </a:cubicBezTo>
                  <a:cubicBezTo>
                    <a:pt x="249" y="377"/>
                    <a:pt x="259" y="377"/>
                    <a:pt x="269" y="377"/>
                  </a:cubicBezTo>
                  <a:close/>
                  <a:moveTo>
                    <a:pt x="212" y="22"/>
                  </a:moveTo>
                  <a:cubicBezTo>
                    <a:pt x="201" y="22"/>
                    <a:pt x="191" y="22"/>
                    <a:pt x="181" y="22"/>
                  </a:cubicBezTo>
                  <a:cubicBezTo>
                    <a:pt x="175" y="49"/>
                    <a:pt x="177" y="363"/>
                    <a:pt x="182" y="377"/>
                  </a:cubicBezTo>
                  <a:cubicBezTo>
                    <a:pt x="192" y="377"/>
                    <a:pt x="202" y="377"/>
                    <a:pt x="212" y="377"/>
                  </a:cubicBezTo>
                  <a:cubicBezTo>
                    <a:pt x="212" y="258"/>
                    <a:pt x="212" y="141"/>
                    <a:pt x="212" y="2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65" name="Freeform 41"/>
            <p:cNvSpPr>
              <a:spLocks noEditPoints="1"/>
            </p:cNvSpPr>
            <p:nvPr/>
          </p:nvSpPr>
          <p:spPr bwMode="auto">
            <a:xfrm>
              <a:off x="1232" y="1454"/>
              <a:ext cx="1159" cy="408"/>
            </a:xfrm>
            <a:custGeom>
              <a:avLst/>
              <a:gdLst/>
              <a:ahLst/>
              <a:cxnLst>
                <a:cxn ang="0">
                  <a:pos x="247" y="0"/>
                </a:cxn>
                <a:cxn ang="0">
                  <a:pos x="447" y="0"/>
                </a:cxn>
                <a:cxn ang="0">
                  <a:pos x="488" y="41"/>
                </a:cxn>
                <a:cxn ang="0">
                  <a:pos x="488" y="139"/>
                </a:cxn>
                <a:cxn ang="0">
                  <a:pos x="455" y="172"/>
                </a:cxn>
                <a:cxn ang="0">
                  <a:pos x="35" y="172"/>
                </a:cxn>
                <a:cxn ang="0">
                  <a:pos x="1" y="138"/>
                </a:cxn>
                <a:cxn ang="0">
                  <a:pos x="1" y="36"/>
                </a:cxn>
                <a:cxn ang="0">
                  <a:pos x="37" y="0"/>
                </a:cxn>
                <a:cxn ang="0">
                  <a:pos x="247" y="0"/>
                </a:cxn>
                <a:cxn ang="0">
                  <a:pos x="245" y="156"/>
                </a:cxn>
                <a:cxn ang="0">
                  <a:pos x="451" y="156"/>
                </a:cxn>
                <a:cxn ang="0">
                  <a:pos x="472" y="135"/>
                </a:cxn>
                <a:cxn ang="0">
                  <a:pos x="472" y="45"/>
                </a:cxn>
                <a:cxn ang="0">
                  <a:pos x="443" y="16"/>
                </a:cxn>
                <a:cxn ang="0">
                  <a:pos x="263" y="16"/>
                </a:cxn>
                <a:cxn ang="0">
                  <a:pos x="43" y="16"/>
                </a:cxn>
                <a:cxn ang="0">
                  <a:pos x="17" y="42"/>
                </a:cxn>
                <a:cxn ang="0">
                  <a:pos x="17" y="132"/>
                </a:cxn>
                <a:cxn ang="0">
                  <a:pos x="41" y="156"/>
                </a:cxn>
                <a:cxn ang="0">
                  <a:pos x="245" y="156"/>
                </a:cxn>
              </a:cxnLst>
              <a:rect l="0" t="0" r="r" b="b"/>
              <a:pathLst>
                <a:path w="488" h="172">
                  <a:moveTo>
                    <a:pt x="247" y="0"/>
                  </a:moveTo>
                  <a:cubicBezTo>
                    <a:pt x="314" y="0"/>
                    <a:pt x="380" y="0"/>
                    <a:pt x="447" y="0"/>
                  </a:cubicBezTo>
                  <a:cubicBezTo>
                    <a:pt x="480" y="0"/>
                    <a:pt x="488" y="7"/>
                    <a:pt x="488" y="41"/>
                  </a:cubicBezTo>
                  <a:cubicBezTo>
                    <a:pt x="488" y="74"/>
                    <a:pt x="488" y="107"/>
                    <a:pt x="488" y="139"/>
                  </a:cubicBezTo>
                  <a:cubicBezTo>
                    <a:pt x="487" y="163"/>
                    <a:pt x="479" y="172"/>
                    <a:pt x="455" y="172"/>
                  </a:cubicBezTo>
                  <a:cubicBezTo>
                    <a:pt x="315" y="172"/>
                    <a:pt x="175" y="172"/>
                    <a:pt x="35" y="172"/>
                  </a:cubicBezTo>
                  <a:cubicBezTo>
                    <a:pt x="10" y="172"/>
                    <a:pt x="1" y="163"/>
                    <a:pt x="1" y="138"/>
                  </a:cubicBezTo>
                  <a:cubicBezTo>
                    <a:pt x="0" y="104"/>
                    <a:pt x="1" y="70"/>
                    <a:pt x="1" y="36"/>
                  </a:cubicBezTo>
                  <a:cubicBezTo>
                    <a:pt x="1" y="9"/>
                    <a:pt x="11" y="0"/>
                    <a:pt x="37" y="0"/>
                  </a:cubicBezTo>
                  <a:cubicBezTo>
                    <a:pt x="107" y="0"/>
                    <a:pt x="177" y="0"/>
                    <a:pt x="247" y="0"/>
                  </a:cubicBezTo>
                  <a:close/>
                  <a:moveTo>
                    <a:pt x="245" y="156"/>
                  </a:moveTo>
                  <a:cubicBezTo>
                    <a:pt x="314" y="156"/>
                    <a:pt x="382" y="156"/>
                    <a:pt x="451" y="156"/>
                  </a:cubicBezTo>
                  <a:cubicBezTo>
                    <a:pt x="469" y="156"/>
                    <a:pt x="471" y="154"/>
                    <a:pt x="472" y="135"/>
                  </a:cubicBezTo>
                  <a:cubicBezTo>
                    <a:pt x="472" y="105"/>
                    <a:pt x="472" y="75"/>
                    <a:pt x="472" y="45"/>
                  </a:cubicBezTo>
                  <a:cubicBezTo>
                    <a:pt x="472" y="16"/>
                    <a:pt x="471" y="16"/>
                    <a:pt x="443" y="16"/>
                  </a:cubicBezTo>
                  <a:cubicBezTo>
                    <a:pt x="383" y="16"/>
                    <a:pt x="323" y="16"/>
                    <a:pt x="263" y="16"/>
                  </a:cubicBezTo>
                  <a:cubicBezTo>
                    <a:pt x="190" y="16"/>
                    <a:pt x="117" y="16"/>
                    <a:pt x="43" y="16"/>
                  </a:cubicBezTo>
                  <a:cubicBezTo>
                    <a:pt x="19" y="16"/>
                    <a:pt x="17" y="17"/>
                    <a:pt x="17" y="42"/>
                  </a:cubicBezTo>
                  <a:cubicBezTo>
                    <a:pt x="17" y="72"/>
                    <a:pt x="17" y="102"/>
                    <a:pt x="17" y="132"/>
                  </a:cubicBezTo>
                  <a:cubicBezTo>
                    <a:pt x="18" y="155"/>
                    <a:pt x="19" y="156"/>
                    <a:pt x="41" y="156"/>
                  </a:cubicBezTo>
                  <a:cubicBezTo>
                    <a:pt x="109" y="156"/>
                    <a:pt x="177" y="156"/>
                    <a:pt x="245" y="15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66" name="Freeform 42"/>
            <p:cNvSpPr>
              <a:spLocks noEditPoints="1"/>
            </p:cNvSpPr>
            <p:nvPr/>
          </p:nvSpPr>
          <p:spPr bwMode="auto">
            <a:xfrm>
              <a:off x="1154" y="1929"/>
              <a:ext cx="287" cy="595"/>
            </a:xfrm>
            <a:custGeom>
              <a:avLst/>
              <a:gdLst/>
              <a:ahLst/>
              <a:cxnLst>
                <a:cxn ang="0">
                  <a:pos x="24" y="91"/>
                </a:cxn>
                <a:cxn ang="0">
                  <a:pos x="15" y="55"/>
                </a:cxn>
                <a:cxn ang="0">
                  <a:pos x="46" y="13"/>
                </a:cxn>
                <a:cxn ang="0">
                  <a:pos x="75" y="14"/>
                </a:cxn>
                <a:cxn ang="0">
                  <a:pos x="105" y="53"/>
                </a:cxn>
                <a:cxn ang="0">
                  <a:pos x="96" y="91"/>
                </a:cxn>
                <a:cxn ang="0">
                  <a:pos x="96" y="206"/>
                </a:cxn>
                <a:cxn ang="0">
                  <a:pos x="96" y="222"/>
                </a:cxn>
                <a:cxn ang="0">
                  <a:pos x="94" y="234"/>
                </a:cxn>
                <a:cxn ang="0">
                  <a:pos x="43" y="246"/>
                </a:cxn>
                <a:cxn ang="0">
                  <a:pos x="25" y="222"/>
                </a:cxn>
                <a:cxn ang="0">
                  <a:pos x="24" y="110"/>
                </a:cxn>
                <a:cxn ang="0">
                  <a:pos x="24" y="91"/>
                </a:cxn>
                <a:cxn ang="0">
                  <a:pos x="26" y="69"/>
                </a:cxn>
                <a:cxn ang="0">
                  <a:pos x="42" y="89"/>
                </a:cxn>
                <a:cxn ang="0">
                  <a:pos x="42" y="207"/>
                </a:cxn>
                <a:cxn ang="0">
                  <a:pos x="43" y="228"/>
                </a:cxn>
                <a:cxn ang="0">
                  <a:pos x="79" y="228"/>
                </a:cxn>
                <a:cxn ang="0">
                  <a:pos x="79" y="205"/>
                </a:cxn>
                <a:cxn ang="0">
                  <a:pos x="79" y="90"/>
                </a:cxn>
                <a:cxn ang="0">
                  <a:pos x="94" y="68"/>
                </a:cxn>
                <a:cxn ang="0">
                  <a:pos x="60" y="23"/>
                </a:cxn>
                <a:cxn ang="0">
                  <a:pos x="26" y="69"/>
                </a:cxn>
              </a:cxnLst>
              <a:rect l="0" t="0" r="r" b="b"/>
              <a:pathLst>
                <a:path w="121" h="251">
                  <a:moveTo>
                    <a:pt x="24" y="91"/>
                  </a:moveTo>
                  <a:cubicBezTo>
                    <a:pt x="1" y="80"/>
                    <a:pt x="0" y="74"/>
                    <a:pt x="15" y="55"/>
                  </a:cubicBezTo>
                  <a:cubicBezTo>
                    <a:pt x="25" y="41"/>
                    <a:pt x="35" y="27"/>
                    <a:pt x="46" y="13"/>
                  </a:cubicBezTo>
                  <a:cubicBezTo>
                    <a:pt x="57" y="0"/>
                    <a:pt x="65" y="0"/>
                    <a:pt x="75" y="14"/>
                  </a:cubicBezTo>
                  <a:cubicBezTo>
                    <a:pt x="86" y="26"/>
                    <a:pt x="95" y="40"/>
                    <a:pt x="105" y="53"/>
                  </a:cubicBezTo>
                  <a:cubicBezTo>
                    <a:pt x="121" y="74"/>
                    <a:pt x="120" y="79"/>
                    <a:pt x="96" y="91"/>
                  </a:cubicBezTo>
                  <a:cubicBezTo>
                    <a:pt x="96" y="129"/>
                    <a:pt x="96" y="168"/>
                    <a:pt x="96" y="206"/>
                  </a:cubicBezTo>
                  <a:cubicBezTo>
                    <a:pt x="96" y="212"/>
                    <a:pt x="96" y="217"/>
                    <a:pt x="96" y="222"/>
                  </a:cubicBezTo>
                  <a:cubicBezTo>
                    <a:pt x="96" y="226"/>
                    <a:pt x="96" y="230"/>
                    <a:pt x="94" y="234"/>
                  </a:cubicBezTo>
                  <a:cubicBezTo>
                    <a:pt x="89" y="246"/>
                    <a:pt x="68" y="251"/>
                    <a:pt x="43" y="246"/>
                  </a:cubicBezTo>
                  <a:cubicBezTo>
                    <a:pt x="31" y="244"/>
                    <a:pt x="25" y="237"/>
                    <a:pt x="25" y="222"/>
                  </a:cubicBezTo>
                  <a:cubicBezTo>
                    <a:pt x="24" y="185"/>
                    <a:pt x="24" y="147"/>
                    <a:pt x="24" y="110"/>
                  </a:cubicBezTo>
                  <a:cubicBezTo>
                    <a:pt x="24" y="103"/>
                    <a:pt x="24" y="97"/>
                    <a:pt x="24" y="91"/>
                  </a:cubicBezTo>
                  <a:close/>
                  <a:moveTo>
                    <a:pt x="26" y="69"/>
                  </a:moveTo>
                  <a:cubicBezTo>
                    <a:pt x="42" y="70"/>
                    <a:pt x="42" y="80"/>
                    <a:pt x="42" y="89"/>
                  </a:cubicBezTo>
                  <a:cubicBezTo>
                    <a:pt x="41" y="129"/>
                    <a:pt x="41" y="168"/>
                    <a:pt x="42" y="207"/>
                  </a:cubicBezTo>
                  <a:cubicBezTo>
                    <a:pt x="42" y="214"/>
                    <a:pt x="43" y="221"/>
                    <a:pt x="43" y="228"/>
                  </a:cubicBezTo>
                  <a:cubicBezTo>
                    <a:pt x="56" y="228"/>
                    <a:pt x="66" y="228"/>
                    <a:pt x="79" y="228"/>
                  </a:cubicBezTo>
                  <a:cubicBezTo>
                    <a:pt x="79" y="220"/>
                    <a:pt x="79" y="212"/>
                    <a:pt x="79" y="205"/>
                  </a:cubicBezTo>
                  <a:cubicBezTo>
                    <a:pt x="79" y="167"/>
                    <a:pt x="80" y="128"/>
                    <a:pt x="79" y="90"/>
                  </a:cubicBezTo>
                  <a:cubicBezTo>
                    <a:pt x="79" y="79"/>
                    <a:pt x="81" y="71"/>
                    <a:pt x="94" y="68"/>
                  </a:cubicBezTo>
                  <a:cubicBezTo>
                    <a:pt x="82" y="52"/>
                    <a:pt x="72" y="39"/>
                    <a:pt x="60" y="23"/>
                  </a:cubicBezTo>
                  <a:cubicBezTo>
                    <a:pt x="49" y="39"/>
                    <a:pt x="39" y="52"/>
                    <a:pt x="26" y="6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sp>
          <p:nvSpPr>
            <p:cNvPr id="1067" name="Freeform 43"/>
            <p:cNvSpPr>
              <a:spLocks noEditPoints="1"/>
            </p:cNvSpPr>
            <p:nvPr/>
          </p:nvSpPr>
          <p:spPr bwMode="auto">
            <a:xfrm>
              <a:off x="1308" y="1568"/>
              <a:ext cx="1012" cy="180"/>
            </a:xfrm>
            <a:custGeom>
              <a:avLst/>
              <a:gdLst/>
              <a:ahLst/>
              <a:cxnLst>
                <a:cxn ang="0">
                  <a:pos x="211" y="76"/>
                </a:cxn>
                <a:cxn ang="0">
                  <a:pos x="37" y="76"/>
                </a:cxn>
                <a:cxn ang="0">
                  <a:pos x="0" y="37"/>
                </a:cxn>
                <a:cxn ang="0">
                  <a:pos x="0" y="27"/>
                </a:cxn>
                <a:cxn ang="0">
                  <a:pos x="27" y="0"/>
                </a:cxn>
                <a:cxn ang="0">
                  <a:pos x="39" y="0"/>
                </a:cxn>
                <a:cxn ang="0">
                  <a:pos x="387" y="0"/>
                </a:cxn>
                <a:cxn ang="0">
                  <a:pos x="400" y="0"/>
                </a:cxn>
                <a:cxn ang="0">
                  <a:pos x="425" y="44"/>
                </a:cxn>
                <a:cxn ang="0">
                  <a:pos x="399" y="76"/>
                </a:cxn>
                <a:cxn ang="0">
                  <a:pos x="253" y="76"/>
                </a:cxn>
                <a:cxn ang="0">
                  <a:pos x="211" y="76"/>
                </a:cxn>
                <a:cxn ang="0">
                  <a:pos x="18" y="57"/>
                </a:cxn>
                <a:cxn ang="0">
                  <a:pos x="407" y="56"/>
                </a:cxn>
                <a:cxn ang="0">
                  <a:pos x="407" y="20"/>
                </a:cxn>
                <a:cxn ang="0">
                  <a:pos x="18" y="21"/>
                </a:cxn>
                <a:cxn ang="0">
                  <a:pos x="18" y="57"/>
                </a:cxn>
              </a:cxnLst>
              <a:rect l="0" t="0" r="r" b="b"/>
              <a:pathLst>
                <a:path w="426" h="76">
                  <a:moveTo>
                    <a:pt x="211" y="76"/>
                  </a:moveTo>
                  <a:cubicBezTo>
                    <a:pt x="153" y="76"/>
                    <a:pt x="95" y="76"/>
                    <a:pt x="37" y="76"/>
                  </a:cubicBezTo>
                  <a:cubicBezTo>
                    <a:pt x="5" y="76"/>
                    <a:pt x="0" y="71"/>
                    <a:pt x="0" y="37"/>
                  </a:cubicBezTo>
                  <a:cubicBezTo>
                    <a:pt x="0" y="34"/>
                    <a:pt x="0" y="31"/>
                    <a:pt x="0" y="27"/>
                  </a:cubicBezTo>
                  <a:cubicBezTo>
                    <a:pt x="1" y="9"/>
                    <a:pt x="9" y="1"/>
                    <a:pt x="27" y="0"/>
                  </a:cubicBezTo>
                  <a:cubicBezTo>
                    <a:pt x="31" y="0"/>
                    <a:pt x="35" y="0"/>
                    <a:pt x="39" y="0"/>
                  </a:cubicBezTo>
                  <a:cubicBezTo>
                    <a:pt x="155" y="0"/>
                    <a:pt x="271" y="0"/>
                    <a:pt x="387" y="0"/>
                  </a:cubicBezTo>
                  <a:cubicBezTo>
                    <a:pt x="391" y="0"/>
                    <a:pt x="396" y="0"/>
                    <a:pt x="400" y="0"/>
                  </a:cubicBezTo>
                  <a:cubicBezTo>
                    <a:pt x="421" y="2"/>
                    <a:pt x="426" y="12"/>
                    <a:pt x="425" y="44"/>
                  </a:cubicBezTo>
                  <a:cubicBezTo>
                    <a:pt x="425" y="67"/>
                    <a:pt x="418" y="75"/>
                    <a:pt x="399" y="76"/>
                  </a:cubicBezTo>
                  <a:cubicBezTo>
                    <a:pt x="350" y="76"/>
                    <a:pt x="302" y="76"/>
                    <a:pt x="253" y="76"/>
                  </a:cubicBezTo>
                  <a:cubicBezTo>
                    <a:pt x="239" y="76"/>
                    <a:pt x="225" y="76"/>
                    <a:pt x="211" y="76"/>
                  </a:cubicBezTo>
                  <a:close/>
                  <a:moveTo>
                    <a:pt x="18" y="57"/>
                  </a:moveTo>
                  <a:cubicBezTo>
                    <a:pt x="41" y="62"/>
                    <a:pt x="392" y="61"/>
                    <a:pt x="407" y="56"/>
                  </a:cubicBezTo>
                  <a:cubicBezTo>
                    <a:pt x="407" y="44"/>
                    <a:pt x="407" y="32"/>
                    <a:pt x="407" y="20"/>
                  </a:cubicBezTo>
                  <a:cubicBezTo>
                    <a:pt x="386" y="14"/>
                    <a:pt x="32" y="15"/>
                    <a:pt x="18" y="21"/>
                  </a:cubicBezTo>
                  <a:cubicBezTo>
                    <a:pt x="18" y="33"/>
                    <a:pt x="18" y="45"/>
                    <a:pt x="18" y="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fr-FR">
                <a:solidFill>
                  <a:prstClr val="black"/>
                </a:solidFill>
                <a:latin typeface="Arial"/>
              </a:endParaRPr>
            </a:p>
          </p:txBody>
        </p:sp>
      </p:grpSp>
      <p:grpSp>
        <p:nvGrpSpPr>
          <p:cNvPr id="150" name="Groupe 149"/>
          <p:cNvGrpSpPr/>
          <p:nvPr/>
        </p:nvGrpSpPr>
        <p:grpSpPr>
          <a:xfrm>
            <a:off x="3531466" y="4477091"/>
            <a:ext cx="464924" cy="251344"/>
            <a:chOff x="161922" y="3083620"/>
            <a:chExt cx="717118" cy="387683"/>
          </a:xfrm>
        </p:grpSpPr>
        <p:grpSp>
          <p:nvGrpSpPr>
            <p:cNvPr id="145" name="Group 136"/>
            <p:cNvGrpSpPr>
              <a:grpSpLocks noChangeAspect="1"/>
            </p:cNvGrpSpPr>
            <p:nvPr/>
          </p:nvGrpSpPr>
          <p:grpSpPr bwMode="auto">
            <a:xfrm>
              <a:off x="243595" y="3083620"/>
              <a:ext cx="472412" cy="387683"/>
              <a:chOff x="-4918" y="0"/>
              <a:chExt cx="4650" cy="3816"/>
            </a:xfrm>
            <a:solidFill>
              <a:schemeClr val="bg1"/>
            </a:solidFill>
          </p:grpSpPr>
          <p:sp>
            <p:nvSpPr>
              <p:cNvPr id="146" name="Freeform 137"/>
              <p:cNvSpPr>
                <a:spLocks noEditPoints="1"/>
              </p:cNvSpPr>
              <p:nvPr/>
            </p:nvSpPr>
            <p:spPr bwMode="auto">
              <a:xfrm>
                <a:off x="-4402" y="0"/>
                <a:ext cx="3618" cy="2474"/>
              </a:xfrm>
              <a:custGeom>
                <a:avLst/>
                <a:gdLst/>
                <a:ahLst/>
                <a:cxnLst>
                  <a:cxn ang="0">
                    <a:pos x="12" y="2456"/>
                  </a:cxn>
                  <a:cxn ang="0">
                    <a:pos x="14" y="2464"/>
                  </a:cxn>
                  <a:cxn ang="0">
                    <a:pos x="32" y="2474"/>
                  </a:cxn>
                  <a:cxn ang="0">
                    <a:pos x="40" y="2474"/>
                  </a:cxn>
                  <a:cxn ang="0">
                    <a:pos x="50" y="2474"/>
                  </a:cxn>
                  <a:cxn ang="0">
                    <a:pos x="3570" y="2474"/>
                  </a:cxn>
                  <a:cxn ang="0">
                    <a:pos x="3578" y="2474"/>
                  </a:cxn>
                  <a:cxn ang="0">
                    <a:pos x="3588" y="2474"/>
                  </a:cxn>
                  <a:cxn ang="0">
                    <a:pos x="3602" y="2464"/>
                  </a:cxn>
                  <a:cxn ang="0">
                    <a:pos x="3610" y="2456"/>
                  </a:cxn>
                  <a:cxn ang="0">
                    <a:pos x="3618" y="2450"/>
                  </a:cxn>
                  <a:cxn ang="0">
                    <a:pos x="3618" y="2442"/>
                  </a:cxn>
                  <a:cxn ang="0">
                    <a:pos x="3618" y="2436"/>
                  </a:cxn>
                  <a:cxn ang="0">
                    <a:pos x="3618" y="42"/>
                  </a:cxn>
                  <a:cxn ang="0">
                    <a:pos x="3618" y="32"/>
                  </a:cxn>
                  <a:cxn ang="0">
                    <a:pos x="3618" y="24"/>
                  </a:cxn>
                  <a:cxn ang="0">
                    <a:pos x="3610" y="18"/>
                  </a:cxn>
                  <a:cxn ang="0">
                    <a:pos x="3602" y="10"/>
                  </a:cxn>
                  <a:cxn ang="0">
                    <a:pos x="3588" y="2"/>
                  </a:cxn>
                  <a:cxn ang="0">
                    <a:pos x="3578" y="0"/>
                  </a:cxn>
                  <a:cxn ang="0">
                    <a:pos x="3570" y="0"/>
                  </a:cxn>
                  <a:cxn ang="0">
                    <a:pos x="50" y="0"/>
                  </a:cxn>
                  <a:cxn ang="0">
                    <a:pos x="40" y="0"/>
                  </a:cxn>
                  <a:cxn ang="0">
                    <a:pos x="32" y="2"/>
                  </a:cxn>
                  <a:cxn ang="0">
                    <a:pos x="14" y="10"/>
                  </a:cxn>
                  <a:cxn ang="0">
                    <a:pos x="12" y="18"/>
                  </a:cxn>
                  <a:cxn ang="0">
                    <a:pos x="4" y="24"/>
                  </a:cxn>
                  <a:cxn ang="0">
                    <a:pos x="0" y="32"/>
                  </a:cxn>
                  <a:cxn ang="0">
                    <a:pos x="0" y="42"/>
                  </a:cxn>
                  <a:cxn ang="0">
                    <a:pos x="0" y="2436"/>
                  </a:cxn>
                  <a:cxn ang="0">
                    <a:pos x="0" y="2442"/>
                  </a:cxn>
                  <a:cxn ang="0">
                    <a:pos x="4" y="2450"/>
                  </a:cxn>
                  <a:cxn ang="0">
                    <a:pos x="12" y="2456"/>
                  </a:cxn>
                  <a:cxn ang="0">
                    <a:pos x="186" y="2240"/>
                  </a:cxn>
                  <a:cxn ang="0">
                    <a:pos x="186" y="234"/>
                  </a:cxn>
                  <a:cxn ang="0">
                    <a:pos x="186" y="226"/>
                  </a:cxn>
                  <a:cxn ang="0">
                    <a:pos x="188" y="218"/>
                  </a:cxn>
                  <a:cxn ang="0">
                    <a:pos x="200" y="208"/>
                  </a:cxn>
                  <a:cxn ang="0">
                    <a:pos x="214" y="204"/>
                  </a:cxn>
                  <a:cxn ang="0">
                    <a:pos x="232" y="200"/>
                  </a:cxn>
                  <a:cxn ang="0">
                    <a:pos x="3376" y="200"/>
                  </a:cxn>
                  <a:cxn ang="0">
                    <a:pos x="3394" y="204"/>
                  </a:cxn>
                  <a:cxn ang="0">
                    <a:pos x="3408" y="208"/>
                  </a:cxn>
                  <a:cxn ang="0">
                    <a:pos x="3414" y="218"/>
                  </a:cxn>
                  <a:cxn ang="0">
                    <a:pos x="3418" y="226"/>
                  </a:cxn>
                  <a:cxn ang="0">
                    <a:pos x="3418" y="234"/>
                  </a:cxn>
                  <a:cxn ang="0">
                    <a:pos x="3418" y="2240"/>
                  </a:cxn>
                  <a:cxn ang="0">
                    <a:pos x="3418" y="2248"/>
                  </a:cxn>
                  <a:cxn ang="0">
                    <a:pos x="3414" y="2256"/>
                  </a:cxn>
                  <a:cxn ang="0">
                    <a:pos x="3408" y="2266"/>
                  </a:cxn>
                  <a:cxn ang="0">
                    <a:pos x="3394" y="2274"/>
                  </a:cxn>
                  <a:cxn ang="0">
                    <a:pos x="3376" y="2274"/>
                  </a:cxn>
                  <a:cxn ang="0">
                    <a:pos x="232" y="2274"/>
                  </a:cxn>
                  <a:cxn ang="0">
                    <a:pos x="214" y="2274"/>
                  </a:cxn>
                  <a:cxn ang="0">
                    <a:pos x="200" y="2266"/>
                  </a:cxn>
                  <a:cxn ang="0">
                    <a:pos x="188" y="2256"/>
                  </a:cxn>
                  <a:cxn ang="0">
                    <a:pos x="186" y="2248"/>
                  </a:cxn>
                  <a:cxn ang="0">
                    <a:pos x="186" y="2240"/>
                  </a:cxn>
                </a:cxnLst>
                <a:rect l="0" t="0" r="r" b="b"/>
                <a:pathLst>
                  <a:path w="3618" h="2474">
                    <a:moveTo>
                      <a:pt x="12" y="2456"/>
                    </a:moveTo>
                    <a:lnTo>
                      <a:pt x="14" y="2464"/>
                    </a:lnTo>
                    <a:lnTo>
                      <a:pt x="32" y="2474"/>
                    </a:lnTo>
                    <a:lnTo>
                      <a:pt x="40" y="2474"/>
                    </a:lnTo>
                    <a:lnTo>
                      <a:pt x="50" y="2474"/>
                    </a:lnTo>
                    <a:lnTo>
                      <a:pt x="3570" y="2474"/>
                    </a:lnTo>
                    <a:lnTo>
                      <a:pt x="3578" y="2474"/>
                    </a:lnTo>
                    <a:lnTo>
                      <a:pt x="3588" y="2474"/>
                    </a:lnTo>
                    <a:lnTo>
                      <a:pt x="3602" y="2464"/>
                    </a:lnTo>
                    <a:lnTo>
                      <a:pt x="3610" y="2456"/>
                    </a:lnTo>
                    <a:lnTo>
                      <a:pt x="3618" y="2450"/>
                    </a:lnTo>
                    <a:lnTo>
                      <a:pt x="3618" y="2442"/>
                    </a:lnTo>
                    <a:lnTo>
                      <a:pt x="3618" y="2436"/>
                    </a:lnTo>
                    <a:lnTo>
                      <a:pt x="3618" y="42"/>
                    </a:lnTo>
                    <a:lnTo>
                      <a:pt x="3618" y="32"/>
                    </a:lnTo>
                    <a:lnTo>
                      <a:pt x="3618" y="24"/>
                    </a:lnTo>
                    <a:lnTo>
                      <a:pt x="3610" y="18"/>
                    </a:lnTo>
                    <a:lnTo>
                      <a:pt x="3602" y="10"/>
                    </a:lnTo>
                    <a:lnTo>
                      <a:pt x="3588" y="2"/>
                    </a:lnTo>
                    <a:lnTo>
                      <a:pt x="3578" y="0"/>
                    </a:lnTo>
                    <a:lnTo>
                      <a:pt x="3570" y="0"/>
                    </a:lnTo>
                    <a:lnTo>
                      <a:pt x="50" y="0"/>
                    </a:lnTo>
                    <a:lnTo>
                      <a:pt x="40" y="0"/>
                    </a:lnTo>
                    <a:lnTo>
                      <a:pt x="32" y="2"/>
                    </a:lnTo>
                    <a:lnTo>
                      <a:pt x="14" y="10"/>
                    </a:lnTo>
                    <a:lnTo>
                      <a:pt x="12" y="18"/>
                    </a:lnTo>
                    <a:lnTo>
                      <a:pt x="4" y="24"/>
                    </a:lnTo>
                    <a:lnTo>
                      <a:pt x="0" y="32"/>
                    </a:lnTo>
                    <a:lnTo>
                      <a:pt x="0" y="42"/>
                    </a:lnTo>
                    <a:lnTo>
                      <a:pt x="0" y="2436"/>
                    </a:lnTo>
                    <a:lnTo>
                      <a:pt x="0" y="2442"/>
                    </a:lnTo>
                    <a:lnTo>
                      <a:pt x="4" y="2450"/>
                    </a:lnTo>
                    <a:lnTo>
                      <a:pt x="12" y="2456"/>
                    </a:lnTo>
                    <a:close/>
                    <a:moveTo>
                      <a:pt x="186" y="2240"/>
                    </a:moveTo>
                    <a:lnTo>
                      <a:pt x="186" y="234"/>
                    </a:lnTo>
                    <a:lnTo>
                      <a:pt x="186" y="226"/>
                    </a:lnTo>
                    <a:lnTo>
                      <a:pt x="188" y="218"/>
                    </a:lnTo>
                    <a:lnTo>
                      <a:pt x="200" y="208"/>
                    </a:lnTo>
                    <a:lnTo>
                      <a:pt x="214" y="204"/>
                    </a:lnTo>
                    <a:lnTo>
                      <a:pt x="232" y="200"/>
                    </a:lnTo>
                    <a:lnTo>
                      <a:pt x="3376" y="200"/>
                    </a:lnTo>
                    <a:lnTo>
                      <a:pt x="3394" y="204"/>
                    </a:lnTo>
                    <a:lnTo>
                      <a:pt x="3408" y="208"/>
                    </a:lnTo>
                    <a:lnTo>
                      <a:pt x="3414" y="218"/>
                    </a:lnTo>
                    <a:lnTo>
                      <a:pt x="3418" y="226"/>
                    </a:lnTo>
                    <a:lnTo>
                      <a:pt x="3418" y="234"/>
                    </a:lnTo>
                    <a:lnTo>
                      <a:pt x="3418" y="2240"/>
                    </a:lnTo>
                    <a:lnTo>
                      <a:pt x="3418" y="2248"/>
                    </a:lnTo>
                    <a:lnTo>
                      <a:pt x="3414" y="2256"/>
                    </a:lnTo>
                    <a:lnTo>
                      <a:pt x="3408" y="2266"/>
                    </a:lnTo>
                    <a:lnTo>
                      <a:pt x="3394" y="2274"/>
                    </a:lnTo>
                    <a:lnTo>
                      <a:pt x="3376" y="2274"/>
                    </a:lnTo>
                    <a:lnTo>
                      <a:pt x="232" y="2274"/>
                    </a:lnTo>
                    <a:lnTo>
                      <a:pt x="214" y="2274"/>
                    </a:lnTo>
                    <a:lnTo>
                      <a:pt x="200" y="2266"/>
                    </a:lnTo>
                    <a:lnTo>
                      <a:pt x="188" y="2256"/>
                    </a:lnTo>
                    <a:lnTo>
                      <a:pt x="186" y="2248"/>
                    </a:lnTo>
                    <a:lnTo>
                      <a:pt x="186" y="224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147" name="Freeform 138"/>
              <p:cNvSpPr>
                <a:spLocks noEditPoints="1"/>
              </p:cNvSpPr>
              <p:nvPr/>
            </p:nvSpPr>
            <p:spPr bwMode="auto">
              <a:xfrm>
                <a:off x="-4918" y="2618"/>
                <a:ext cx="4650" cy="1198"/>
              </a:xfrm>
              <a:custGeom>
                <a:avLst/>
                <a:gdLst/>
                <a:ahLst/>
                <a:cxnLst>
                  <a:cxn ang="0">
                    <a:pos x="4196" y="0"/>
                  </a:cxn>
                  <a:cxn ang="0">
                    <a:pos x="450" y="0"/>
                  </a:cxn>
                  <a:cxn ang="0">
                    <a:pos x="0" y="992"/>
                  </a:cxn>
                  <a:cxn ang="0">
                    <a:pos x="64" y="1198"/>
                  </a:cxn>
                  <a:cxn ang="0">
                    <a:pos x="4584" y="1194"/>
                  </a:cxn>
                  <a:cxn ang="0">
                    <a:pos x="4650" y="992"/>
                  </a:cxn>
                  <a:cxn ang="0">
                    <a:pos x="4196" y="0"/>
                  </a:cxn>
                  <a:cxn ang="0">
                    <a:pos x="1872" y="662"/>
                  </a:cxn>
                  <a:cxn ang="0">
                    <a:pos x="1992" y="288"/>
                  </a:cxn>
                  <a:cxn ang="0">
                    <a:pos x="2656" y="288"/>
                  </a:cxn>
                  <a:cxn ang="0">
                    <a:pos x="2782" y="662"/>
                  </a:cxn>
                  <a:cxn ang="0">
                    <a:pos x="1872" y="662"/>
                  </a:cxn>
                </a:cxnLst>
                <a:rect l="0" t="0" r="r" b="b"/>
                <a:pathLst>
                  <a:path w="4650" h="1198">
                    <a:moveTo>
                      <a:pt x="4196" y="0"/>
                    </a:moveTo>
                    <a:lnTo>
                      <a:pt x="450" y="0"/>
                    </a:lnTo>
                    <a:lnTo>
                      <a:pt x="0" y="992"/>
                    </a:lnTo>
                    <a:lnTo>
                      <a:pt x="64" y="1198"/>
                    </a:lnTo>
                    <a:lnTo>
                      <a:pt x="4584" y="1194"/>
                    </a:lnTo>
                    <a:lnTo>
                      <a:pt x="4650" y="992"/>
                    </a:lnTo>
                    <a:lnTo>
                      <a:pt x="4196" y="0"/>
                    </a:lnTo>
                    <a:close/>
                    <a:moveTo>
                      <a:pt x="1872" y="662"/>
                    </a:moveTo>
                    <a:lnTo>
                      <a:pt x="1992" y="288"/>
                    </a:lnTo>
                    <a:lnTo>
                      <a:pt x="2656" y="288"/>
                    </a:lnTo>
                    <a:lnTo>
                      <a:pt x="2782" y="662"/>
                    </a:lnTo>
                    <a:lnTo>
                      <a:pt x="1872" y="66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grpSp>
        <p:sp>
          <p:nvSpPr>
            <p:cNvPr id="148" name="Freeform 204"/>
            <p:cNvSpPr>
              <a:spLocks noChangeAspect="1" noEditPoints="1"/>
            </p:cNvSpPr>
            <p:nvPr/>
          </p:nvSpPr>
          <p:spPr bwMode="auto">
            <a:xfrm>
              <a:off x="161922" y="3174495"/>
              <a:ext cx="108150" cy="184108"/>
            </a:xfrm>
            <a:custGeom>
              <a:avLst/>
              <a:gdLst/>
              <a:ahLst/>
              <a:cxnLst>
                <a:cxn ang="0">
                  <a:pos x="206" y="2"/>
                </a:cxn>
                <a:cxn ang="0">
                  <a:pos x="120" y="32"/>
                </a:cxn>
                <a:cxn ang="0">
                  <a:pos x="52" y="98"/>
                </a:cxn>
                <a:cxn ang="0">
                  <a:pos x="10" y="190"/>
                </a:cxn>
                <a:cxn ang="0">
                  <a:pos x="0" y="3356"/>
                </a:cxn>
                <a:cxn ang="0">
                  <a:pos x="10" y="3436"/>
                </a:cxn>
                <a:cxn ang="0">
                  <a:pos x="52" y="3528"/>
                </a:cxn>
                <a:cxn ang="0">
                  <a:pos x="120" y="3594"/>
                </a:cxn>
                <a:cxn ang="0">
                  <a:pos x="206" y="3626"/>
                </a:cxn>
                <a:cxn ang="0">
                  <a:pos x="1924" y="3626"/>
                </a:cxn>
                <a:cxn ang="0">
                  <a:pos x="2010" y="3594"/>
                </a:cxn>
                <a:cxn ang="0">
                  <a:pos x="2078" y="3528"/>
                </a:cxn>
                <a:cxn ang="0">
                  <a:pos x="2120" y="3436"/>
                </a:cxn>
                <a:cxn ang="0">
                  <a:pos x="2130" y="270"/>
                </a:cxn>
                <a:cxn ang="0">
                  <a:pos x="2120" y="190"/>
                </a:cxn>
                <a:cxn ang="0">
                  <a:pos x="2078" y="98"/>
                </a:cxn>
                <a:cxn ang="0">
                  <a:pos x="2010" y="32"/>
                </a:cxn>
                <a:cxn ang="0">
                  <a:pos x="1924" y="2"/>
                </a:cxn>
                <a:cxn ang="0">
                  <a:pos x="314" y="2802"/>
                </a:cxn>
                <a:cxn ang="0">
                  <a:pos x="240" y="2772"/>
                </a:cxn>
                <a:cxn ang="0">
                  <a:pos x="206" y="2698"/>
                </a:cxn>
                <a:cxn ang="0">
                  <a:pos x="206" y="556"/>
                </a:cxn>
                <a:cxn ang="0">
                  <a:pos x="216" y="512"/>
                </a:cxn>
                <a:cxn ang="0">
                  <a:pos x="274" y="456"/>
                </a:cxn>
                <a:cxn ang="0">
                  <a:pos x="316" y="448"/>
                </a:cxn>
                <a:cxn ang="0">
                  <a:pos x="1816" y="448"/>
                </a:cxn>
                <a:cxn ang="0">
                  <a:pos x="1892" y="480"/>
                </a:cxn>
                <a:cxn ang="0">
                  <a:pos x="1926" y="556"/>
                </a:cxn>
                <a:cxn ang="0">
                  <a:pos x="1916" y="2736"/>
                </a:cxn>
                <a:cxn ang="0">
                  <a:pos x="1858" y="2794"/>
                </a:cxn>
                <a:cxn ang="0">
                  <a:pos x="688" y="128"/>
                </a:cxn>
                <a:cxn ang="0">
                  <a:pos x="1474" y="136"/>
                </a:cxn>
                <a:cxn ang="0">
                  <a:pos x="1518" y="178"/>
                </a:cxn>
                <a:cxn ang="0">
                  <a:pos x="1524" y="226"/>
                </a:cxn>
                <a:cxn ang="0">
                  <a:pos x="1488" y="278"/>
                </a:cxn>
                <a:cxn ang="0">
                  <a:pos x="688" y="292"/>
                </a:cxn>
                <a:cxn ang="0">
                  <a:pos x="642" y="278"/>
                </a:cxn>
                <a:cxn ang="0">
                  <a:pos x="608" y="226"/>
                </a:cxn>
                <a:cxn ang="0">
                  <a:pos x="612" y="178"/>
                </a:cxn>
                <a:cxn ang="0">
                  <a:pos x="656" y="136"/>
                </a:cxn>
                <a:cxn ang="0">
                  <a:pos x="1240" y="3212"/>
                </a:cxn>
                <a:cxn ang="0">
                  <a:pos x="1218" y="3274"/>
                </a:cxn>
                <a:cxn ang="0">
                  <a:pos x="1176" y="3326"/>
                </a:cxn>
                <a:cxn ang="0">
                  <a:pos x="1118" y="3356"/>
                </a:cxn>
                <a:cxn ang="0">
                  <a:pos x="1048" y="3364"/>
                </a:cxn>
                <a:cxn ang="0">
                  <a:pos x="982" y="3344"/>
                </a:cxn>
                <a:cxn ang="0">
                  <a:pos x="932" y="3302"/>
                </a:cxn>
                <a:cxn ang="0">
                  <a:pos x="898" y="3246"/>
                </a:cxn>
                <a:cxn ang="0">
                  <a:pos x="892" y="3176"/>
                </a:cxn>
                <a:cxn ang="0">
                  <a:pos x="912" y="3114"/>
                </a:cxn>
                <a:cxn ang="0">
                  <a:pos x="954" y="3064"/>
                </a:cxn>
                <a:cxn ang="0">
                  <a:pos x="1014" y="3032"/>
                </a:cxn>
                <a:cxn ang="0">
                  <a:pos x="1082" y="3026"/>
                </a:cxn>
                <a:cxn ang="0">
                  <a:pos x="1150" y="3046"/>
                </a:cxn>
                <a:cxn ang="0">
                  <a:pos x="1200" y="3086"/>
                </a:cxn>
                <a:cxn ang="0">
                  <a:pos x="1232" y="3144"/>
                </a:cxn>
                <a:cxn ang="0">
                  <a:pos x="1240" y="3212"/>
                </a:cxn>
              </a:cxnLst>
              <a:rect l="0" t="0" r="r" b="b"/>
              <a:pathLst>
                <a:path w="2130" h="3626">
                  <a:moveTo>
                    <a:pt x="1900" y="0"/>
                  </a:moveTo>
                  <a:lnTo>
                    <a:pt x="230" y="0"/>
                  </a:lnTo>
                  <a:lnTo>
                    <a:pt x="230" y="0"/>
                  </a:lnTo>
                  <a:lnTo>
                    <a:pt x="206" y="2"/>
                  </a:lnTo>
                  <a:lnTo>
                    <a:pt x="184" y="6"/>
                  </a:lnTo>
                  <a:lnTo>
                    <a:pt x="162" y="12"/>
                  </a:lnTo>
                  <a:lnTo>
                    <a:pt x="140" y="20"/>
                  </a:lnTo>
                  <a:lnTo>
                    <a:pt x="120" y="32"/>
                  </a:lnTo>
                  <a:lnTo>
                    <a:pt x="102" y="46"/>
                  </a:lnTo>
                  <a:lnTo>
                    <a:pt x="84" y="62"/>
                  </a:lnTo>
                  <a:lnTo>
                    <a:pt x="68" y="78"/>
                  </a:lnTo>
                  <a:lnTo>
                    <a:pt x="52" y="98"/>
                  </a:lnTo>
                  <a:lnTo>
                    <a:pt x="40" y="118"/>
                  </a:lnTo>
                  <a:lnTo>
                    <a:pt x="28" y="142"/>
                  </a:lnTo>
                  <a:lnTo>
                    <a:pt x="18" y="164"/>
                  </a:lnTo>
                  <a:lnTo>
                    <a:pt x="10" y="190"/>
                  </a:lnTo>
                  <a:lnTo>
                    <a:pt x="4" y="216"/>
                  </a:lnTo>
                  <a:lnTo>
                    <a:pt x="2" y="242"/>
                  </a:lnTo>
                  <a:lnTo>
                    <a:pt x="0" y="270"/>
                  </a:lnTo>
                  <a:lnTo>
                    <a:pt x="0" y="3356"/>
                  </a:lnTo>
                  <a:lnTo>
                    <a:pt x="0" y="3356"/>
                  </a:lnTo>
                  <a:lnTo>
                    <a:pt x="2" y="3384"/>
                  </a:lnTo>
                  <a:lnTo>
                    <a:pt x="4" y="3410"/>
                  </a:lnTo>
                  <a:lnTo>
                    <a:pt x="10" y="3436"/>
                  </a:lnTo>
                  <a:lnTo>
                    <a:pt x="18" y="3462"/>
                  </a:lnTo>
                  <a:lnTo>
                    <a:pt x="28" y="3486"/>
                  </a:lnTo>
                  <a:lnTo>
                    <a:pt x="40" y="3508"/>
                  </a:lnTo>
                  <a:lnTo>
                    <a:pt x="52" y="3528"/>
                  </a:lnTo>
                  <a:lnTo>
                    <a:pt x="68" y="3548"/>
                  </a:lnTo>
                  <a:lnTo>
                    <a:pt x="84" y="3564"/>
                  </a:lnTo>
                  <a:lnTo>
                    <a:pt x="102" y="3580"/>
                  </a:lnTo>
                  <a:lnTo>
                    <a:pt x="120" y="3594"/>
                  </a:lnTo>
                  <a:lnTo>
                    <a:pt x="140" y="3606"/>
                  </a:lnTo>
                  <a:lnTo>
                    <a:pt x="162" y="3614"/>
                  </a:lnTo>
                  <a:lnTo>
                    <a:pt x="184" y="3622"/>
                  </a:lnTo>
                  <a:lnTo>
                    <a:pt x="206" y="3626"/>
                  </a:lnTo>
                  <a:lnTo>
                    <a:pt x="230" y="3626"/>
                  </a:lnTo>
                  <a:lnTo>
                    <a:pt x="1900" y="3626"/>
                  </a:lnTo>
                  <a:lnTo>
                    <a:pt x="1900" y="3626"/>
                  </a:lnTo>
                  <a:lnTo>
                    <a:pt x="1924" y="3626"/>
                  </a:lnTo>
                  <a:lnTo>
                    <a:pt x="1948" y="3622"/>
                  </a:lnTo>
                  <a:lnTo>
                    <a:pt x="1970" y="3614"/>
                  </a:lnTo>
                  <a:lnTo>
                    <a:pt x="1990" y="3606"/>
                  </a:lnTo>
                  <a:lnTo>
                    <a:pt x="2010" y="3594"/>
                  </a:lnTo>
                  <a:lnTo>
                    <a:pt x="2030" y="3580"/>
                  </a:lnTo>
                  <a:lnTo>
                    <a:pt x="2048" y="3564"/>
                  </a:lnTo>
                  <a:lnTo>
                    <a:pt x="2064" y="3548"/>
                  </a:lnTo>
                  <a:lnTo>
                    <a:pt x="2078" y="3528"/>
                  </a:lnTo>
                  <a:lnTo>
                    <a:pt x="2092" y="3508"/>
                  </a:lnTo>
                  <a:lnTo>
                    <a:pt x="2104" y="3486"/>
                  </a:lnTo>
                  <a:lnTo>
                    <a:pt x="2112" y="3462"/>
                  </a:lnTo>
                  <a:lnTo>
                    <a:pt x="2120" y="3436"/>
                  </a:lnTo>
                  <a:lnTo>
                    <a:pt x="2126" y="3410"/>
                  </a:lnTo>
                  <a:lnTo>
                    <a:pt x="2130" y="3384"/>
                  </a:lnTo>
                  <a:lnTo>
                    <a:pt x="2130" y="3356"/>
                  </a:lnTo>
                  <a:lnTo>
                    <a:pt x="2130" y="270"/>
                  </a:lnTo>
                  <a:lnTo>
                    <a:pt x="2130" y="270"/>
                  </a:lnTo>
                  <a:lnTo>
                    <a:pt x="2130" y="242"/>
                  </a:lnTo>
                  <a:lnTo>
                    <a:pt x="2126" y="216"/>
                  </a:lnTo>
                  <a:lnTo>
                    <a:pt x="2120" y="190"/>
                  </a:lnTo>
                  <a:lnTo>
                    <a:pt x="2112" y="164"/>
                  </a:lnTo>
                  <a:lnTo>
                    <a:pt x="2104" y="142"/>
                  </a:lnTo>
                  <a:lnTo>
                    <a:pt x="2092" y="118"/>
                  </a:lnTo>
                  <a:lnTo>
                    <a:pt x="2078" y="98"/>
                  </a:lnTo>
                  <a:lnTo>
                    <a:pt x="2064" y="78"/>
                  </a:lnTo>
                  <a:lnTo>
                    <a:pt x="2048" y="62"/>
                  </a:lnTo>
                  <a:lnTo>
                    <a:pt x="2030" y="46"/>
                  </a:lnTo>
                  <a:lnTo>
                    <a:pt x="2010" y="32"/>
                  </a:lnTo>
                  <a:lnTo>
                    <a:pt x="1990" y="20"/>
                  </a:lnTo>
                  <a:lnTo>
                    <a:pt x="1970" y="12"/>
                  </a:lnTo>
                  <a:lnTo>
                    <a:pt x="1948" y="6"/>
                  </a:lnTo>
                  <a:lnTo>
                    <a:pt x="1924" y="2"/>
                  </a:lnTo>
                  <a:lnTo>
                    <a:pt x="1900" y="0"/>
                  </a:lnTo>
                  <a:lnTo>
                    <a:pt x="1900" y="0"/>
                  </a:lnTo>
                  <a:close/>
                  <a:moveTo>
                    <a:pt x="314" y="2802"/>
                  </a:moveTo>
                  <a:lnTo>
                    <a:pt x="314" y="2802"/>
                  </a:lnTo>
                  <a:lnTo>
                    <a:pt x="294" y="2800"/>
                  </a:lnTo>
                  <a:lnTo>
                    <a:pt x="274" y="2794"/>
                  </a:lnTo>
                  <a:lnTo>
                    <a:pt x="256" y="2784"/>
                  </a:lnTo>
                  <a:lnTo>
                    <a:pt x="240" y="2772"/>
                  </a:lnTo>
                  <a:lnTo>
                    <a:pt x="226" y="2756"/>
                  </a:lnTo>
                  <a:lnTo>
                    <a:pt x="216" y="2738"/>
                  </a:lnTo>
                  <a:lnTo>
                    <a:pt x="210" y="2718"/>
                  </a:lnTo>
                  <a:lnTo>
                    <a:pt x="206" y="2698"/>
                  </a:lnTo>
                  <a:lnTo>
                    <a:pt x="206" y="2698"/>
                  </a:lnTo>
                  <a:lnTo>
                    <a:pt x="206" y="2694"/>
                  </a:lnTo>
                  <a:lnTo>
                    <a:pt x="206" y="556"/>
                  </a:lnTo>
                  <a:lnTo>
                    <a:pt x="206" y="556"/>
                  </a:lnTo>
                  <a:lnTo>
                    <a:pt x="206" y="554"/>
                  </a:lnTo>
                  <a:lnTo>
                    <a:pt x="206" y="554"/>
                  </a:lnTo>
                  <a:lnTo>
                    <a:pt x="210" y="532"/>
                  </a:lnTo>
                  <a:lnTo>
                    <a:pt x="216" y="512"/>
                  </a:lnTo>
                  <a:lnTo>
                    <a:pt x="226" y="494"/>
                  </a:lnTo>
                  <a:lnTo>
                    <a:pt x="240" y="478"/>
                  </a:lnTo>
                  <a:lnTo>
                    <a:pt x="256" y="466"/>
                  </a:lnTo>
                  <a:lnTo>
                    <a:pt x="274" y="456"/>
                  </a:lnTo>
                  <a:lnTo>
                    <a:pt x="294" y="450"/>
                  </a:lnTo>
                  <a:lnTo>
                    <a:pt x="316" y="448"/>
                  </a:lnTo>
                  <a:lnTo>
                    <a:pt x="316" y="448"/>
                  </a:lnTo>
                  <a:lnTo>
                    <a:pt x="316" y="448"/>
                  </a:lnTo>
                  <a:lnTo>
                    <a:pt x="1816" y="448"/>
                  </a:lnTo>
                  <a:lnTo>
                    <a:pt x="1816" y="448"/>
                  </a:lnTo>
                  <a:lnTo>
                    <a:pt x="1816" y="448"/>
                  </a:lnTo>
                  <a:lnTo>
                    <a:pt x="1816" y="448"/>
                  </a:lnTo>
                  <a:lnTo>
                    <a:pt x="1838" y="450"/>
                  </a:lnTo>
                  <a:lnTo>
                    <a:pt x="1858" y="456"/>
                  </a:lnTo>
                  <a:lnTo>
                    <a:pt x="1876" y="466"/>
                  </a:lnTo>
                  <a:lnTo>
                    <a:pt x="1892" y="480"/>
                  </a:lnTo>
                  <a:lnTo>
                    <a:pt x="1906" y="496"/>
                  </a:lnTo>
                  <a:lnTo>
                    <a:pt x="1916" y="514"/>
                  </a:lnTo>
                  <a:lnTo>
                    <a:pt x="1922" y="534"/>
                  </a:lnTo>
                  <a:lnTo>
                    <a:pt x="1926" y="556"/>
                  </a:lnTo>
                  <a:lnTo>
                    <a:pt x="1926" y="2694"/>
                  </a:lnTo>
                  <a:lnTo>
                    <a:pt x="1926" y="2694"/>
                  </a:lnTo>
                  <a:lnTo>
                    <a:pt x="1922" y="2716"/>
                  </a:lnTo>
                  <a:lnTo>
                    <a:pt x="1916" y="2736"/>
                  </a:lnTo>
                  <a:lnTo>
                    <a:pt x="1906" y="2754"/>
                  </a:lnTo>
                  <a:lnTo>
                    <a:pt x="1894" y="2770"/>
                  </a:lnTo>
                  <a:lnTo>
                    <a:pt x="1878" y="2784"/>
                  </a:lnTo>
                  <a:lnTo>
                    <a:pt x="1858" y="2794"/>
                  </a:lnTo>
                  <a:lnTo>
                    <a:pt x="1838" y="2800"/>
                  </a:lnTo>
                  <a:lnTo>
                    <a:pt x="1816" y="2802"/>
                  </a:lnTo>
                  <a:lnTo>
                    <a:pt x="314" y="2802"/>
                  </a:lnTo>
                  <a:close/>
                  <a:moveTo>
                    <a:pt x="688" y="128"/>
                  </a:moveTo>
                  <a:lnTo>
                    <a:pt x="1444" y="128"/>
                  </a:lnTo>
                  <a:lnTo>
                    <a:pt x="1444" y="128"/>
                  </a:lnTo>
                  <a:lnTo>
                    <a:pt x="1460" y="130"/>
                  </a:lnTo>
                  <a:lnTo>
                    <a:pt x="1474" y="136"/>
                  </a:lnTo>
                  <a:lnTo>
                    <a:pt x="1488" y="142"/>
                  </a:lnTo>
                  <a:lnTo>
                    <a:pt x="1500" y="152"/>
                  </a:lnTo>
                  <a:lnTo>
                    <a:pt x="1510" y="164"/>
                  </a:lnTo>
                  <a:lnTo>
                    <a:pt x="1518" y="178"/>
                  </a:lnTo>
                  <a:lnTo>
                    <a:pt x="1524" y="194"/>
                  </a:lnTo>
                  <a:lnTo>
                    <a:pt x="1524" y="210"/>
                  </a:lnTo>
                  <a:lnTo>
                    <a:pt x="1524" y="210"/>
                  </a:lnTo>
                  <a:lnTo>
                    <a:pt x="1524" y="226"/>
                  </a:lnTo>
                  <a:lnTo>
                    <a:pt x="1518" y="242"/>
                  </a:lnTo>
                  <a:lnTo>
                    <a:pt x="1510" y="256"/>
                  </a:lnTo>
                  <a:lnTo>
                    <a:pt x="1500" y="268"/>
                  </a:lnTo>
                  <a:lnTo>
                    <a:pt x="1488" y="278"/>
                  </a:lnTo>
                  <a:lnTo>
                    <a:pt x="1474" y="286"/>
                  </a:lnTo>
                  <a:lnTo>
                    <a:pt x="1460" y="290"/>
                  </a:lnTo>
                  <a:lnTo>
                    <a:pt x="1444" y="292"/>
                  </a:lnTo>
                  <a:lnTo>
                    <a:pt x="688" y="292"/>
                  </a:lnTo>
                  <a:lnTo>
                    <a:pt x="688" y="292"/>
                  </a:lnTo>
                  <a:lnTo>
                    <a:pt x="672" y="290"/>
                  </a:lnTo>
                  <a:lnTo>
                    <a:pt x="656" y="286"/>
                  </a:lnTo>
                  <a:lnTo>
                    <a:pt x="642" y="278"/>
                  </a:lnTo>
                  <a:lnTo>
                    <a:pt x="630" y="268"/>
                  </a:lnTo>
                  <a:lnTo>
                    <a:pt x="620" y="256"/>
                  </a:lnTo>
                  <a:lnTo>
                    <a:pt x="612" y="242"/>
                  </a:lnTo>
                  <a:lnTo>
                    <a:pt x="608" y="226"/>
                  </a:lnTo>
                  <a:lnTo>
                    <a:pt x="606" y="210"/>
                  </a:lnTo>
                  <a:lnTo>
                    <a:pt x="606" y="210"/>
                  </a:lnTo>
                  <a:lnTo>
                    <a:pt x="608" y="194"/>
                  </a:lnTo>
                  <a:lnTo>
                    <a:pt x="612" y="178"/>
                  </a:lnTo>
                  <a:lnTo>
                    <a:pt x="620" y="164"/>
                  </a:lnTo>
                  <a:lnTo>
                    <a:pt x="630" y="152"/>
                  </a:lnTo>
                  <a:lnTo>
                    <a:pt x="642" y="142"/>
                  </a:lnTo>
                  <a:lnTo>
                    <a:pt x="656" y="136"/>
                  </a:lnTo>
                  <a:lnTo>
                    <a:pt x="672" y="130"/>
                  </a:lnTo>
                  <a:lnTo>
                    <a:pt x="688" y="128"/>
                  </a:lnTo>
                  <a:lnTo>
                    <a:pt x="688" y="128"/>
                  </a:lnTo>
                  <a:close/>
                  <a:moveTo>
                    <a:pt x="1240" y="3212"/>
                  </a:moveTo>
                  <a:lnTo>
                    <a:pt x="1236" y="3228"/>
                  </a:lnTo>
                  <a:lnTo>
                    <a:pt x="1232" y="3246"/>
                  </a:lnTo>
                  <a:lnTo>
                    <a:pt x="1226" y="3262"/>
                  </a:lnTo>
                  <a:lnTo>
                    <a:pt x="1218" y="3274"/>
                  </a:lnTo>
                  <a:lnTo>
                    <a:pt x="1212" y="3290"/>
                  </a:lnTo>
                  <a:lnTo>
                    <a:pt x="1200" y="3302"/>
                  </a:lnTo>
                  <a:lnTo>
                    <a:pt x="1188" y="3314"/>
                  </a:lnTo>
                  <a:lnTo>
                    <a:pt x="1176" y="3326"/>
                  </a:lnTo>
                  <a:lnTo>
                    <a:pt x="1164" y="3334"/>
                  </a:lnTo>
                  <a:lnTo>
                    <a:pt x="1150" y="3344"/>
                  </a:lnTo>
                  <a:lnTo>
                    <a:pt x="1134" y="3352"/>
                  </a:lnTo>
                  <a:lnTo>
                    <a:pt x="1118" y="3356"/>
                  </a:lnTo>
                  <a:lnTo>
                    <a:pt x="1100" y="3360"/>
                  </a:lnTo>
                  <a:lnTo>
                    <a:pt x="1082" y="3364"/>
                  </a:lnTo>
                  <a:lnTo>
                    <a:pt x="1066" y="3364"/>
                  </a:lnTo>
                  <a:lnTo>
                    <a:pt x="1048" y="3364"/>
                  </a:lnTo>
                  <a:lnTo>
                    <a:pt x="1030" y="3360"/>
                  </a:lnTo>
                  <a:lnTo>
                    <a:pt x="1014" y="3356"/>
                  </a:lnTo>
                  <a:lnTo>
                    <a:pt x="998" y="3352"/>
                  </a:lnTo>
                  <a:lnTo>
                    <a:pt x="982" y="3344"/>
                  </a:lnTo>
                  <a:lnTo>
                    <a:pt x="968" y="3334"/>
                  </a:lnTo>
                  <a:lnTo>
                    <a:pt x="954" y="3326"/>
                  </a:lnTo>
                  <a:lnTo>
                    <a:pt x="942" y="3314"/>
                  </a:lnTo>
                  <a:lnTo>
                    <a:pt x="932" y="3302"/>
                  </a:lnTo>
                  <a:lnTo>
                    <a:pt x="920" y="3290"/>
                  </a:lnTo>
                  <a:lnTo>
                    <a:pt x="912" y="3274"/>
                  </a:lnTo>
                  <a:lnTo>
                    <a:pt x="904" y="3262"/>
                  </a:lnTo>
                  <a:lnTo>
                    <a:pt x="898" y="3246"/>
                  </a:lnTo>
                  <a:lnTo>
                    <a:pt x="894" y="3228"/>
                  </a:lnTo>
                  <a:lnTo>
                    <a:pt x="892" y="3212"/>
                  </a:lnTo>
                  <a:lnTo>
                    <a:pt x="890" y="3196"/>
                  </a:lnTo>
                  <a:lnTo>
                    <a:pt x="892" y="3176"/>
                  </a:lnTo>
                  <a:lnTo>
                    <a:pt x="894" y="3160"/>
                  </a:lnTo>
                  <a:lnTo>
                    <a:pt x="898" y="3144"/>
                  </a:lnTo>
                  <a:lnTo>
                    <a:pt x="904" y="3130"/>
                  </a:lnTo>
                  <a:lnTo>
                    <a:pt x="912" y="3114"/>
                  </a:lnTo>
                  <a:lnTo>
                    <a:pt x="920" y="3100"/>
                  </a:lnTo>
                  <a:lnTo>
                    <a:pt x="932" y="3086"/>
                  </a:lnTo>
                  <a:lnTo>
                    <a:pt x="942" y="3074"/>
                  </a:lnTo>
                  <a:lnTo>
                    <a:pt x="954" y="3064"/>
                  </a:lnTo>
                  <a:lnTo>
                    <a:pt x="968" y="3054"/>
                  </a:lnTo>
                  <a:lnTo>
                    <a:pt x="982" y="3046"/>
                  </a:lnTo>
                  <a:lnTo>
                    <a:pt x="998" y="3040"/>
                  </a:lnTo>
                  <a:lnTo>
                    <a:pt x="1014" y="3032"/>
                  </a:lnTo>
                  <a:lnTo>
                    <a:pt x="1030" y="3028"/>
                  </a:lnTo>
                  <a:lnTo>
                    <a:pt x="1048" y="3026"/>
                  </a:lnTo>
                  <a:lnTo>
                    <a:pt x="1066" y="3024"/>
                  </a:lnTo>
                  <a:lnTo>
                    <a:pt x="1082" y="3026"/>
                  </a:lnTo>
                  <a:lnTo>
                    <a:pt x="1100" y="3028"/>
                  </a:lnTo>
                  <a:lnTo>
                    <a:pt x="1118" y="3032"/>
                  </a:lnTo>
                  <a:lnTo>
                    <a:pt x="1134" y="3040"/>
                  </a:lnTo>
                  <a:lnTo>
                    <a:pt x="1150" y="3046"/>
                  </a:lnTo>
                  <a:lnTo>
                    <a:pt x="1164" y="3054"/>
                  </a:lnTo>
                  <a:lnTo>
                    <a:pt x="1176" y="3064"/>
                  </a:lnTo>
                  <a:lnTo>
                    <a:pt x="1188" y="3074"/>
                  </a:lnTo>
                  <a:lnTo>
                    <a:pt x="1200" y="3086"/>
                  </a:lnTo>
                  <a:lnTo>
                    <a:pt x="1212" y="3100"/>
                  </a:lnTo>
                  <a:lnTo>
                    <a:pt x="1218" y="3114"/>
                  </a:lnTo>
                  <a:lnTo>
                    <a:pt x="1226" y="3130"/>
                  </a:lnTo>
                  <a:lnTo>
                    <a:pt x="1232" y="3144"/>
                  </a:lnTo>
                  <a:lnTo>
                    <a:pt x="1236" y="3160"/>
                  </a:lnTo>
                  <a:lnTo>
                    <a:pt x="1240" y="3176"/>
                  </a:lnTo>
                  <a:lnTo>
                    <a:pt x="1240" y="3196"/>
                  </a:lnTo>
                  <a:lnTo>
                    <a:pt x="1240" y="321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sp>
          <p:nvSpPr>
            <p:cNvPr id="149" name="Freeform 208"/>
            <p:cNvSpPr>
              <a:spLocks noChangeAspect="1" noEditPoints="1"/>
            </p:cNvSpPr>
            <p:nvPr/>
          </p:nvSpPr>
          <p:spPr bwMode="auto">
            <a:xfrm>
              <a:off x="702619" y="3113450"/>
              <a:ext cx="176421" cy="241391"/>
            </a:xfrm>
            <a:custGeom>
              <a:avLst/>
              <a:gdLst/>
              <a:ahLst/>
              <a:cxnLst>
                <a:cxn ang="0">
                  <a:pos x="150" y="0"/>
                </a:cxn>
                <a:cxn ang="0">
                  <a:pos x="88" y="22"/>
                </a:cxn>
                <a:cxn ang="0">
                  <a:pos x="38" y="66"/>
                </a:cxn>
                <a:cxn ang="0">
                  <a:pos x="6" y="128"/>
                </a:cxn>
                <a:cxn ang="0">
                  <a:pos x="0" y="3474"/>
                </a:cxn>
                <a:cxn ang="0">
                  <a:pos x="6" y="3528"/>
                </a:cxn>
                <a:cxn ang="0">
                  <a:pos x="38" y="3590"/>
                </a:cxn>
                <a:cxn ang="0">
                  <a:pos x="88" y="3634"/>
                </a:cxn>
                <a:cxn ang="0">
                  <a:pos x="150" y="3656"/>
                </a:cxn>
                <a:cxn ang="0">
                  <a:pos x="2522" y="3656"/>
                </a:cxn>
                <a:cxn ang="0">
                  <a:pos x="2584" y="3634"/>
                </a:cxn>
                <a:cxn ang="0">
                  <a:pos x="2634" y="3590"/>
                </a:cxn>
                <a:cxn ang="0">
                  <a:pos x="2664" y="3528"/>
                </a:cxn>
                <a:cxn ang="0">
                  <a:pos x="2672" y="182"/>
                </a:cxn>
                <a:cxn ang="0">
                  <a:pos x="2664" y="128"/>
                </a:cxn>
                <a:cxn ang="0">
                  <a:pos x="2634" y="66"/>
                </a:cxn>
                <a:cxn ang="0">
                  <a:pos x="2584" y="22"/>
                </a:cxn>
                <a:cxn ang="0">
                  <a:pos x="2522" y="0"/>
                </a:cxn>
                <a:cxn ang="0">
                  <a:pos x="1474" y="3346"/>
                </a:cxn>
                <a:cxn ang="0">
                  <a:pos x="1454" y="3394"/>
                </a:cxn>
                <a:cxn ang="0">
                  <a:pos x="1414" y="3432"/>
                </a:cxn>
                <a:cxn ang="0">
                  <a:pos x="1364" y="3452"/>
                </a:cxn>
                <a:cxn ang="0">
                  <a:pos x="1308" y="3452"/>
                </a:cxn>
                <a:cxn ang="0">
                  <a:pos x="1256" y="3432"/>
                </a:cxn>
                <a:cxn ang="0">
                  <a:pos x="1218" y="3394"/>
                </a:cxn>
                <a:cxn ang="0">
                  <a:pos x="1198" y="3346"/>
                </a:cxn>
                <a:cxn ang="0">
                  <a:pos x="1198" y="3290"/>
                </a:cxn>
                <a:cxn ang="0">
                  <a:pos x="1218" y="3242"/>
                </a:cxn>
                <a:cxn ang="0">
                  <a:pos x="1256" y="3204"/>
                </a:cxn>
                <a:cxn ang="0">
                  <a:pos x="1308" y="3184"/>
                </a:cxn>
                <a:cxn ang="0">
                  <a:pos x="1364" y="3184"/>
                </a:cxn>
                <a:cxn ang="0">
                  <a:pos x="1414" y="3204"/>
                </a:cxn>
                <a:cxn ang="0">
                  <a:pos x="1454" y="3242"/>
                </a:cxn>
                <a:cxn ang="0">
                  <a:pos x="1474" y="3290"/>
                </a:cxn>
                <a:cxn ang="0">
                  <a:pos x="2490" y="2808"/>
                </a:cxn>
                <a:cxn ang="0">
                  <a:pos x="2484" y="2862"/>
                </a:cxn>
                <a:cxn ang="0">
                  <a:pos x="2452" y="2924"/>
                </a:cxn>
                <a:cxn ang="0">
                  <a:pos x="2402" y="2968"/>
                </a:cxn>
                <a:cxn ang="0">
                  <a:pos x="2340" y="2988"/>
                </a:cxn>
                <a:cxn ang="0">
                  <a:pos x="332" y="2988"/>
                </a:cxn>
                <a:cxn ang="0">
                  <a:pos x="268" y="2968"/>
                </a:cxn>
                <a:cxn ang="0">
                  <a:pos x="220" y="2924"/>
                </a:cxn>
                <a:cxn ang="0">
                  <a:pos x="188" y="2862"/>
                </a:cxn>
                <a:cxn ang="0">
                  <a:pos x="180" y="386"/>
                </a:cxn>
                <a:cxn ang="0">
                  <a:pos x="188" y="332"/>
                </a:cxn>
                <a:cxn ang="0">
                  <a:pos x="220" y="272"/>
                </a:cxn>
                <a:cxn ang="0">
                  <a:pos x="268" y="228"/>
                </a:cxn>
                <a:cxn ang="0">
                  <a:pos x="332" y="206"/>
                </a:cxn>
                <a:cxn ang="0">
                  <a:pos x="2340" y="206"/>
                </a:cxn>
                <a:cxn ang="0">
                  <a:pos x="2402" y="228"/>
                </a:cxn>
                <a:cxn ang="0">
                  <a:pos x="2452" y="272"/>
                </a:cxn>
                <a:cxn ang="0">
                  <a:pos x="2484" y="332"/>
                </a:cxn>
                <a:cxn ang="0">
                  <a:pos x="2490" y="2808"/>
                </a:cxn>
              </a:cxnLst>
              <a:rect l="0" t="0" r="r" b="b"/>
              <a:pathLst>
                <a:path w="2672" h="3656">
                  <a:moveTo>
                    <a:pt x="2504" y="0"/>
                  </a:moveTo>
                  <a:lnTo>
                    <a:pt x="168" y="0"/>
                  </a:lnTo>
                  <a:lnTo>
                    <a:pt x="168" y="0"/>
                  </a:lnTo>
                  <a:lnTo>
                    <a:pt x="150" y="0"/>
                  </a:lnTo>
                  <a:lnTo>
                    <a:pt x="134" y="4"/>
                  </a:lnTo>
                  <a:lnTo>
                    <a:pt x="118" y="8"/>
                  </a:lnTo>
                  <a:lnTo>
                    <a:pt x="102" y="14"/>
                  </a:lnTo>
                  <a:lnTo>
                    <a:pt x="88" y="22"/>
                  </a:lnTo>
                  <a:lnTo>
                    <a:pt x="74" y="30"/>
                  </a:lnTo>
                  <a:lnTo>
                    <a:pt x="60" y="42"/>
                  </a:lnTo>
                  <a:lnTo>
                    <a:pt x="48" y="54"/>
                  </a:lnTo>
                  <a:lnTo>
                    <a:pt x="38" y="66"/>
                  </a:lnTo>
                  <a:lnTo>
                    <a:pt x="28" y="80"/>
                  </a:lnTo>
                  <a:lnTo>
                    <a:pt x="20" y="94"/>
                  </a:lnTo>
                  <a:lnTo>
                    <a:pt x="12" y="110"/>
                  </a:lnTo>
                  <a:lnTo>
                    <a:pt x="6" y="128"/>
                  </a:lnTo>
                  <a:lnTo>
                    <a:pt x="2" y="144"/>
                  </a:lnTo>
                  <a:lnTo>
                    <a:pt x="0" y="162"/>
                  </a:lnTo>
                  <a:lnTo>
                    <a:pt x="0" y="182"/>
                  </a:lnTo>
                  <a:lnTo>
                    <a:pt x="0" y="3474"/>
                  </a:lnTo>
                  <a:lnTo>
                    <a:pt x="0" y="3474"/>
                  </a:lnTo>
                  <a:lnTo>
                    <a:pt x="0" y="3494"/>
                  </a:lnTo>
                  <a:lnTo>
                    <a:pt x="2" y="3512"/>
                  </a:lnTo>
                  <a:lnTo>
                    <a:pt x="6" y="3528"/>
                  </a:lnTo>
                  <a:lnTo>
                    <a:pt x="12" y="3546"/>
                  </a:lnTo>
                  <a:lnTo>
                    <a:pt x="20" y="3562"/>
                  </a:lnTo>
                  <a:lnTo>
                    <a:pt x="28" y="3576"/>
                  </a:lnTo>
                  <a:lnTo>
                    <a:pt x="38" y="3590"/>
                  </a:lnTo>
                  <a:lnTo>
                    <a:pt x="48" y="3602"/>
                  </a:lnTo>
                  <a:lnTo>
                    <a:pt x="60" y="3614"/>
                  </a:lnTo>
                  <a:lnTo>
                    <a:pt x="74" y="3626"/>
                  </a:lnTo>
                  <a:lnTo>
                    <a:pt x="88" y="3634"/>
                  </a:lnTo>
                  <a:lnTo>
                    <a:pt x="102" y="3642"/>
                  </a:lnTo>
                  <a:lnTo>
                    <a:pt x="118" y="3648"/>
                  </a:lnTo>
                  <a:lnTo>
                    <a:pt x="134" y="3652"/>
                  </a:lnTo>
                  <a:lnTo>
                    <a:pt x="150" y="3656"/>
                  </a:lnTo>
                  <a:lnTo>
                    <a:pt x="168" y="3656"/>
                  </a:lnTo>
                  <a:lnTo>
                    <a:pt x="2504" y="3656"/>
                  </a:lnTo>
                  <a:lnTo>
                    <a:pt x="2504" y="3656"/>
                  </a:lnTo>
                  <a:lnTo>
                    <a:pt x="2522" y="3656"/>
                  </a:lnTo>
                  <a:lnTo>
                    <a:pt x="2538" y="3652"/>
                  </a:lnTo>
                  <a:lnTo>
                    <a:pt x="2554" y="3648"/>
                  </a:lnTo>
                  <a:lnTo>
                    <a:pt x="2570" y="3642"/>
                  </a:lnTo>
                  <a:lnTo>
                    <a:pt x="2584" y="3634"/>
                  </a:lnTo>
                  <a:lnTo>
                    <a:pt x="2598" y="3626"/>
                  </a:lnTo>
                  <a:lnTo>
                    <a:pt x="2610" y="3614"/>
                  </a:lnTo>
                  <a:lnTo>
                    <a:pt x="2622" y="3602"/>
                  </a:lnTo>
                  <a:lnTo>
                    <a:pt x="2634" y="3590"/>
                  </a:lnTo>
                  <a:lnTo>
                    <a:pt x="2644" y="3576"/>
                  </a:lnTo>
                  <a:lnTo>
                    <a:pt x="2652" y="3562"/>
                  </a:lnTo>
                  <a:lnTo>
                    <a:pt x="2658" y="3546"/>
                  </a:lnTo>
                  <a:lnTo>
                    <a:pt x="2664" y="3528"/>
                  </a:lnTo>
                  <a:lnTo>
                    <a:pt x="2668" y="3512"/>
                  </a:lnTo>
                  <a:lnTo>
                    <a:pt x="2672" y="3494"/>
                  </a:lnTo>
                  <a:lnTo>
                    <a:pt x="2672" y="3474"/>
                  </a:lnTo>
                  <a:lnTo>
                    <a:pt x="2672" y="182"/>
                  </a:lnTo>
                  <a:lnTo>
                    <a:pt x="2672" y="182"/>
                  </a:lnTo>
                  <a:lnTo>
                    <a:pt x="2672" y="162"/>
                  </a:lnTo>
                  <a:lnTo>
                    <a:pt x="2668" y="144"/>
                  </a:lnTo>
                  <a:lnTo>
                    <a:pt x="2664" y="128"/>
                  </a:lnTo>
                  <a:lnTo>
                    <a:pt x="2658" y="110"/>
                  </a:lnTo>
                  <a:lnTo>
                    <a:pt x="2652" y="94"/>
                  </a:lnTo>
                  <a:lnTo>
                    <a:pt x="2644" y="80"/>
                  </a:lnTo>
                  <a:lnTo>
                    <a:pt x="2634" y="66"/>
                  </a:lnTo>
                  <a:lnTo>
                    <a:pt x="2622" y="54"/>
                  </a:lnTo>
                  <a:lnTo>
                    <a:pt x="2610" y="42"/>
                  </a:lnTo>
                  <a:lnTo>
                    <a:pt x="2598" y="30"/>
                  </a:lnTo>
                  <a:lnTo>
                    <a:pt x="2584" y="22"/>
                  </a:lnTo>
                  <a:lnTo>
                    <a:pt x="2570" y="14"/>
                  </a:lnTo>
                  <a:lnTo>
                    <a:pt x="2554" y="8"/>
                  </a:lnTo>
                  <a:lnTo>
                    <a:pt x="2538" y="4"/>
                  </a:lnTo>
                  <a:lnTo>
                    <a:pt x="2522" y="0"/>
                  </a:lnTo>
                  <a:lnTo>
                    <a:pt x="2504" y="0"/>
                  </a:lnTo>
                  <a:lnTo>
                    <a:pt x="2504" y="0"/>
                  </a:lnTo>
                  <a:close/>
                  <a:moveTo>
                    <a:pt x="1476" y="3332"/>
                  </a:moveTo>
                  <a:lnTo>
                    <a:pt x="1474" y="3346"/>
                  </a:lnTo>
                  <a:lnTo>
                    <a:pt x="1472" y="3358"/>
                  </a:lnTo>
                  <a:lnTo>
                    <a:pt x="1466" y="3372"/>
                  </a:lnTo>
                  <a:lnTo>
                    <a:pt x="1460" y="3382"/>
                  </a:lnTo>
                  <a:lnTo>
                    <a:pt x="1454" y="3394"/>
                  </a:lnTo>
                  <a:lnTo>
                    <a:pt x="1444" y="3406"/>
                  </a:lnTo>
                  <a:lnTo>
                    <a:pt x="1436" y="3414"/>
                  </a:lnTo>
                  <a:lnTo>
                    <a:pt x="1426" y="3424"/>
                  </a:lnTo>
                  <a:lnTo>
                    <a:pt x="1414" y="3432"/>
                  </a:lnTo>
                  <a:lnTo>
                    <a:pt x="1404" y="3438"/>
                  </a:lnTo>
                  <a:lnTo>
                    <a:pt x="1390" y="3444"/>
                  </a:lnTo>
                  <a:lnTo>
                    <a:pt x="1378" y="3448"/>
                  </a:lnTo>
                  <a:lnTo>
                    <a:pt x="1364" y="3452"/>
                  </a:lnTo>
                  <a:lnTo>
                    <a:pt x="1350" y="3454"/>
                  </a:lnTo>
                  <a:lnTo>
                    <a:pt x="1336" y="3454"/>
                  </a:lnTo>
                  <a:lnTo>
                    <a:pt x="1322" y="3454"/>
                  </a:lnTo>
                  <a:lnTo>
                    <a:pt x="1308" y="3452"/>
                  </a:lnTo>
                  <a:lnTo>
                    <a:pt x="1294" y="3448"/>
                  </a:lnTo>
                  <a:lnTo>
                    <a:pt x="1280" y="3444"/>
                  </a:lnTo>
                  <a:lnTo>
                    <a:pt x="1268" y="3438"/>
                  </a:lnTo>
                  <a:lnTo>
                    <a:pt x="1256" y="3432"/>
                  </a:lnTo>
                  <a:lnTo>
                    <a:pt x="1246" y="3424"/>
                  </a:lnTo>
                  <a:lnTo>
                    <a:pt x="1236" y="3414"/>
                  </a:lnTo>
                  <a:lnTo>
                    <a:pt x="1228" y="3406"/>
                  </a:lnTo>
                  <a:lnTo>
                    <a:pt x="1218" y="3394"/>
                  </a:lnTo>
                  <a:lnTo>
                    <a:pt x="1212" y="3382"/>
                  </a:lnTo>
                  <a:lnTo>
                    <a:pt x="1206" y="3372"/>
                  </a:lnTo>
                  <a:lnTo>
                    <a:pt x="1200" y="3358"/>
                  </a:lnTo>
                  <a:lnTo>
                    <a:pt x="1198" y="3346"/>
                  </a:lnTo>
                  <a:lnTo>
                    <a:pt x="1196" y="3332"/>
                  </a:lnTo>
                  <a:lnTo>
                    <a:pt x="1194" y="3318"/>
                  </a:lnTo>
                  <a:lnTo>
                    <a:pt x="1196" y="3304"/>
                  </a:lnTo>
                  <a:lnTo>
                    <a:pt x="1198" y="3290"/>
                  </a:lnTo>
                  <a:lnTo>
                    <a:pt x="1200" y="3278"/>
                  </a:lnTo>
                  <a:lnTo>
                    <a:pt x="1206" y="3266"/>
                  </a:lnTo>
                  <a:lnTo>
                    <a:pt x="1212" y="3252"/>
                  </a:lnTo>
                  <a:lnTo>
                    <a:pt x="1218" y="3242"/>
                  </a:lnTo>
                  <a:lnTo>
                    <a:pt x="1228" y="3230"/>
                  </a:lnTo>
                  <a:lnTo>
                    <a:pt x="1236" y="3220"/>
                  </a:lnTo>
                  <a:lnTo>
                    <a:pt x="1246" y="3212"/>
                  </a:lnTo>
                  <a:lnTo>
                    <a:pt x="1256" y="3204"/>
                  </a:lnTo>
                  <a:lnTo>
                    <a:pt x="1268" y="3196"/>
                  </a:lnTo>
                  <a:lnTo>
                    <a:pt x="1280" y="3192"/>
                  </a:lnTo>
                  <a:lnTo>
                    <a:pt x="1294" y="3186"/>
                  </a:lnTo>
                  <a:lnTo>
                    <a:pt x="1308" y="3184"/>
                  </a:lnTo>
                  <a:lnTo>
                    <a:pt x="1322" y="3182"/>
                  </a:lnTo>
                  <a:lnTo>
                    <a:pt x="1336" y="3180"/>
                  </a:lnTo>
                  <a:lnTo>
                    <a:pt x="1350" y="3182"/>
                  </a:lnTo>
                  <a:lnTo>
                    <a:pt x="1364" y="3184"/>
                  </a:lnTo>
                  <a:lnTo>
                    <a:pt x="1378" y="3186"/>
                  </a:lnTo>
                  <a:lnTo>
                    <a:pt x="1390" y="3192"/>
                  </a:lnTo>
                  <a:lnTo>
                    <a:pt x="1404" y="3196"/>
                  </a:lnTo>
                  <a:lnTo>
                    <a:pt x="1414" y="3204"/>
                  </a:lnTo>
                  <a:lnTo>
                    <a:pt x="1426" y="3212"/>
                  </a:lnTo>
                  <a:lnTo>
                    <a:pt x="1436" y="3220"/>
                  </a:lnTo>
                  <a:lnTo>
                    <a:pt x="1444" y="3230"/>
                  </a:lnTo>
                  <a:lnTo>
                    <a:pt x="1454" y="3242"/>
                  </a:lnTo>
                  <a:lnTo>
                    <a:pt x="1460" y="3252"/>
                  </a:lnTo>
                  <a:lnTo>
                    <a:pt x="1466" y="3266"/>
                  </a:lnTo>
                  <a:lnTo>
                    <a:pt x="1472" y="3278"/>
                  </a:lnTo>
                  <a:lnTo>
                    <a:pt x="1474" y="3290"/>
                  </a:lnTo>
                  <a:lnTo>
                    <a:pt x="1476" y="3304"/>
                  </a:lnTo>
                  <a:lnTo>
                    <a:pt x="1478" y="3318"/>
                  </a:lnTo>
                  <a:lnTo>
                    <a:pt x="1476" y="3332"/>
                  </a:lnTo>
                  <a:close/>
                  <a:moveTo>
                    <a:pt x="2490" y="2808"/>
                  </a:moveTo>
                  <a:lnTo>
                    <a:pt x="2490" y="2808"/>
                  </a:lnTo>
                  <a:lnTo>
                    <a:pt x="2490" y="2826"/>
                  </a:lnTo>
                  <a:lnTo>
                    <a:pt x="2488" y="2844"/>
                  </a:lnTo>
                  <a:lnTo>
                    <a:pt x="2484" y="2862"/>
                  </a:lnTo>
                  <a:lnTo>
                    <a:pt x="2478" y="2878"/>
                  </a:lnTo>
                  <a:lnTo>
                    <a:pt x="2470" y="2894"/>
                  </a:lnTo>
                  <a:lnTo>
                    <a:pt x="2462" y="2910"/>
                  </a:lnTo>
                  <a:lnTo>
                    <a:pt x="2452" y="2924"/>
                  </a:lnTo>
                  <a:lnTo>
                    <a:pt x="2442" y="2936"/>
                  </a:lnTo>
                  <a:lnTo>
                    <a:pt x="2430" y="2948"/>
                  </a:lnTo>
                  <a:lnTo>
                    <a:pt x="2416" y="2958"/>
                  </a:lnTo>
                  <a:lnTo>
                    <a:pt x="2402" y="2968"/>
                  </a:lnTo>
                  <a:lnTo>
                    <a:pt x="2388" y="2976"/>
                  </a:lnTo>
                  <a:lnTo>
                    <a:pt x="2372" y="2982"/>
                  </a:lnTo>
                  <a:lnTo>
                    <a:pt x="2356" y="2986"/>
                  </a:lnTo>
                  <a:lnTo>
                    <a:pt x="2340" y="2988"/>
                  </a:lnTo>
                  <a:lnTo>
                    <a:pt x="2322" y="2990"/>
                  </a:lnTo>
                  <a:lnTo>
                    <a:pt x="348" y="2990"/>
                  </a:lnTo>
                  <a:lnTo>
                    <a:pt x="348" y="2990"/>
                  </a:lnTo>
                  <a:lnTo>
                    <a:pt x="332" y="2988"/>
                  </a:lnTo>
                  <a:lnTo>
                    <a:pt x="314" y="2986"/>
                  </a:lnTo>
                  <a:lnTo>
                    <a:pt x="298" y="2982"/>
                  </a:lnTo>
                  <a:lnTo>
                    <a:pt x="284" y="2976"/>
                  </a:lnTo>
                  <a:lnTo>
                    <a:pt x="268" y="2968"/>
                  </a:lnTo>
                  <a:lnTo>
                    <a:pt x="254" y="2958"/>
                  </a:lnTo>
                  <a:lnTo>
                    <a:pt x="242" y="2948"/>
                  </a:lnTo>
                  <a:lnTo>
                    <a:pt x="230" y="2936"/>
                  </a:lnTo>
                  <a:lnTo>
                    <a:pt x="220" y="2924"/>
                  </a:lnTo>
                  <a:lnTo>
                    <a:pt x="210" y="2910"/>
                  </a:lnTo>
                  <a:lnTo>
                    <a:pt x="202" y="2894"/>
                  </a:lnTo>
                  <a:lnTo>
                    <a:pt x="194" y="2878"/>
                  </a:lnTo>
                  <a:lnTo>
                    <a:pt x="188" y="2862"/>
                  </a:lnTo>
                  <a:lnTo>
                    <a:pt x="184" y="2844"/>
                  </a:lnTo>
                  <a:lnTo>
                    <a:pt x="182" y="2826"/>
                  </a:lnTo>
                  <a:lnTo>
                    <a:pt x="180" y="2808"/>
                  </a:lnTo>
                  <a:lnTo>
                    <a:pt x="180" y="386"/>
                  </a:lnTo>
                  <a:lnTo>
                    <a:pt x="180" y="386"/>
                  </a:lnTo>
                  <a:lnTo>
                    <a:pt x="182" y="368"/>
                  </a:lnTo>
                  <a:lnTo>
                    <a:pt x="184" y="350"/>
                  </a:lnTo>
                  <a:lnTo>
                    <a:pt x="188" y="332"/>
                  </a:lnTo>
                  <a:lnTo>
                    <a:pt x="194" y="316"/>
                  </a:lnTo>
                  <a:lnTo>
                    <a:pt x="202" y="300"/>
                  </a:lnTo>
                  <a:lnTo>
                    <a:pt x="210" y="286"/>
                  </a:lnTo>
                  <a:lnTo>
                    <a:pt x="220" y="272"/>
                  </a:lnTo>
                  <a:lnTo>
                    <a:pt x="230" y="258"/>
                  </a:lnTo>
                  <a:lnTo>
                    <a:pt x="242" y="246"/>
                  </a:lnTo>
                  <a:lnTo>
                    <a:pt x="254" y="236"/>
                  </a:lnTo>
                  <a:lnTo>
                    <a:pt x="268" y="228"/>
                  </a:lnTo>
                  <a:lnTo>
                    <a:pt x="284" y="220"/>
                  </a:lnTo>
                  <a:lnTo>
                    <a:pt x="298" y="214"/>
                  </a:lnTo>
                  <a:lnTo>
                    <a:pt x="314" y="210"/>
                  </a:lnTo>
                  <a:lnTo>
                    <a:pt x="332" y="206"/>
                  </a:lnTo>
                  <a:lnTo>
                    <a:pt x="348" y="206"/>
                  </a:lnTo>
                  <a:lnTo>
                    <a:pt x="2322" y="206"/>
                  </a:lnTo>
                  <a:lnTo>
                    <a:pt x="2322" y="206"/>
                  </a:lnTo>
                  <a:lnTo>
                    <a:pt x="2340" y="206"/>
                  </a:lnTo>
                  <a:lnTo>
                    <a:pt x="2356" y="210"/>
                  </a:lnTo>
                  <a:lnTo>
                    <a:pt x="2372" y="214"/>
                  </a:lnTo>
                  <a:lnTo>
                    <a:pt x="2388" y="220"/>
                  </a:lnTo>
                  <a:lnTo>
                    <a:pt x="2402" y="228"/>
                  </a:lnTo>
                  <a:lnTo>
                    <a:pt x="2416" y="236"/>
                  </a:lnTo>
                  <a:lnTo>
                    <a:pt x="2430" y="246"/>
                  </a:lnTo>
                  <a:lnTo>
                    <a:pt x="2442" y="258"/>
                  </a:lnTo>
                  <a:lnTo>
                    <a:pt x="2452" y="272"/>
                  </a:lnTo>
                  <a:lnTo>
                    <a:pt x="2462" y="286"/>
                  </a:lnTo>
                  <a:lnTo>
                    <a:pt x="2470" y="300"/>
                  </a:lnTo>
                  <a:lnTo>
                    <a:pt x="2478" y="316"/>
                  </a:lnTo>
                  <a:lnTo>
                    <a:pt x="2484" y="332"/>
                  </a:lnTo>
                  <a:lnTo>
                    <a:pt x="2488" y="350"/>
                  </a:lnTo>
                  <a:lnTo>
                    <a:pt x="2490" y="368"/>
                  </a:lnTo>
                  <a:lnTo>
                    <a:pt x="2490" y="386"/>
                  </a:lnTo>
                  <a:lnTo>
                    <a:pt x="2490" y="2808"/>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a:defRPr/>
              </a:pPr>
              <a:endParaRPr lang="en-US">
                <a:solidFill>
                  <a:prstClr val="black"/>
                </a:solidFill>
                <a:latin typeface="Arial"/>
              </a:endParaRPr>
            </a:p>
          </p:txBody>
        </p:sp>
      </p:grpSp>
      <p:sp>
        <p:nvSpPr>
          <p:cNvPr id="152" name="ZoneTexte 151"/>
          <p:cNvSpPr txBox="1"/>
          <p:nvPr/>
        </p:nvSpPr>
        <p:spPr>
          <a:xfrm>
            <a:off x="3890695" y="4656299"/>
            <a:ext cx="510085" cy="252239"/>
          </a:xfrm>
          <a:prstGeom prst="rect">
            <a:avLst/>
          </a:prstGeom>
          <a:noFill/>
        </p:spPr>
        <p:txBody>
          <a:bodyPr wrap="square" lIns="36000" tIns="36000" rIns="36000" bIns="36000" rtlCol="0">
            <a:spAutoFit/>
          </a:bodyPr>
          <a:lstStyle/>
          <a:p>
            <a:pPr>
              <a:lnSpc>
                <a:spcPts val="700"/>
              </a:lnSpc>
              <a:defRPr/>
            </a:pPr>
            <a:r>
              <a:rPr lang="en-US" sz="700" b="1" dirty="0" smtClean="0">
                <a:solidFill>
                  <a:prstClr val="white"/>
                </a:solidFill>
                <a:latin typeface="Calibri Light" panose="020F0302020204030204" pitchFamily="34" charset="0"/>
                <a:cs typeface="Arial" pitchFamily="34" charset="0"/>
              </a:rPr>
              <a:t>Apps &amp; </a:t>
            </a:r>
            <a:r>
              <a:rPr lang="en-US" sz="700" b="1" dirty="0">
                <a:solidFill>
                  <a:prstClr val="white"/>
                </a:solidFill>
                <a:latin typeface="Calibri Light" panose="020F0302020204030204" pitchFamily="34" charset="0"/>
                <a:cs typeface="Arial" pitchFamily="34" charset="0"/>
              </a:rPr>
              <a:t>website</a:t>
            </a:r>
          </a:p>
        </p:txBody>
      </p:sp>
      <p:sp>
        <p:nvSpPr>
          <p:cNvPr id="153" name="ZoneTexte 152"/>
          <p:cNvSpPr txBox="1"/>
          <p:nvPr/>
        </p:nvSpPr>
        <p:spPr>
          <a:xfrm>
            <a:off x="4799821" y="4656299"/>
            <a:ext cx="564152" cy="252239"/>
          </a:xfrm>
          <a:prstGeom prst="rect">
            <a:avLst/>
          </a:prstGeom>
          <a:noFill/>
        </p:spPr>
        <p:txBody>
          <a:bodyPr wrap="square" lIns="36000" tIns="36000" rIns="36000" bIns="36000" rtlCol="0">
            <a:spAutoFit/>
          </a:bodyPr>
          <a:lstStyle>
            <a:defPPr>
              <a:defRPr lang="en-US"/>
            </a:defPPr>
            <a:lvl1pPr algn="ctr">
              <a:lnSpc>
                <a:spcPts val="900"/>
              </a:lnSpc>
              <a:defRPr sz="800">
                <a:latin typeface="Calibri Light" panose="020F0302020204030204" pitchFamily="34" charset="0"/>
                <a:cs typeface="Arial" pitchFamily="34" charset="0"/>
              </a:defRPr>
            </a:lvl1pPr>
          </a:lstStyle>
          <a:p>
            <a:pPr algn="r">
              <a:lnSpc>
                <a:spcPts val="700"/>
              </a:lnSpc>
              <a:defRPr/>
            </a:pPr>
            <a:r>
              <a:rPr lang="en-US" sz="700" b="1" dirty="0">
                <a:solidFill>
                  <a:prstClr val="white"/>
                </a:solidFill>
              </a:rPr>
              <a:t>Enhanced ATMs</a:t>
            </a:r>
          </a:p>
        </p:txBody>
      </p:sp>
      <p:sp>
        <p:nvSpPr>
          <p:cNvPr id="154" name="ZoneTexte 153"/>
          <p:cNvSpPr txBox="1"/>
          <p:nvPr/>
        </p:nvSpPr>
        <p:spPr>
          <a:xfrm>
            <a:off x="4283968" y="4990041"/>
            <a:ext cx="614412" cy="162471"/>
          </a:xfrm>
          <a:prstGeom prst="rect">
            <a:avLst/>
          </a:prstGeom>
          <a:noFill/>
        </p:spPr>
        <p:txBody>
          <a:bodyPr wrap="square" lIns="36000" tIns="36000" rIns="36000" bIns="36000" rtlCol="0">
            <a:spAutoFit/>
          </a:bodyPr>
          <a:lstStyle>
            <a:defPPr>
              <a:defRPr lang="en-US"/>
            </a:defPPr>
            <a:lvl1pPr algn="ctr">
              <a:lnSpc>
                <a:spcPts val="900"/>
              </a:lnSpc>
              <a:defRPr sz="800">
                <a:latin typeface="Calibri Light" panose="020F0302020204030204" pitchFamily="34" charset="0"/>
                <a:cs typeface="Arial" pitchFamily="34" charset="0"/>
              </a:defRPr>
            </a:lvl1pPr>
          </a:lstStyle>
          <a:p>
            <a:pPr>
              <a:lnSpc>
                <a:spcPts val="700"/>
              </a:lnSpc>
              <a:defRPr/>
            </a:pPr>
            <a:r>
              <a:rPr lang="en-US" sz="700" b="1" dirty="0" err="1">
                <a:solidFill>
                  <a:prstClr val="white"/>
                </a:solidFill>
              </a:rPr>
              <a:t>Chatbot</a:t>
            </a:r>
            <a:endParaRPr lang="en-US" sz="700" b="1" dirty="0">
              <a:solidFill>
                <a:prstClr val="white"/>
              </a:solidFill>
            </a:endParaRPr>
          </a:p>
        </p:txBody>
      </p:sp>
      <p:sp>
        <p:nvSpPr>
          <p:cNvPr id="156" name="ZoneTexte 155"/>
          <p:cNvSpPr txBox="1"/>
          <p:nvPr/>
        </p:nvSpPr>
        <p:spPr>
          <a:xfrm>
            <a:off x="1108548" y="2318610"/>
            <a:ext cx="1872208" cy="277888"/>
          </a:xfrm>
          <a:prstGeom prst="rect">
            <a:avLst/>
          </a:prstGeom>
          <a:noFill/>
        </p:spPr>
        <p:txBody>
          <a:bodyPr wrap="square" lIns="36000" tIns="36000" rIns="36000" bIns="36000" rtlCol="0">
            <a:spAutoFit/>
          </a:bodyPr>
          <a:lstStyle/>
          <a:p>
            <a:pPr algn="ctr" defTabSz="914377">
              <a:lnSpc>
                <a:spcPts val="1600"/>
              </a:lnSpc>
              <a:defRPr/>
            </a:pPr>
            <a:r>
              <a:rPr lang="en-US" b="1" kern="0" cap="all" dirty="0">
                <a:solidFill>
                  <a:srgbClr val="595392">
                    <a:lumMod val="40000"/>
                    <a:lumOff val="60000"/>
                  </a:srgbClr>
                </a:solidFill>
                <a:latin typeface="Arial"/>
              </a:rPr>
              <a:t>BRANCHES</a:t>
            </a:r>
          </a:p>
        </p:txBody>
      </p:sp>
      <p:sp>
        <p:nvSpPr>
          <p:cNvPr id="157" name="ZoneTexte 156"/>
          <p:cNvSpPr txBox="1"/>
          <p:nvPr/>
        </p:nvSpPr>
        <p:spPr>
          <a:xfrm>
            <a:off x="6545518" y="1914750"/>
            <a:ext cx="1872208" cy="483072"/>
          </a:xfrm>
          <a:prstGeom prst="rect">
            <a:avLst/>
          </a:prstGeom>
          <a:noFill/>
        </p:spPr>
        <p:txBody>
          <a:bodyPr wrap="square" lIns="36000" tIns="36000" rIns="36000" bIns="36000" rtlCol="0">
            <a:spAutoFit/>
          </a:bodyPr>
          <a:lstStyle/>
          <a:p>
            <a:pPr defTabSz="914377">
              <a:lnSpc>
                <a:spcPts val="1600"/>
              </a:lnSpc>
              <a:defRPr/>
            </a:pPr>
            <a:r>
              <a:rPr lang="en-US" b="1" kern="0" cap="all" dirty="0">
                <a:solidFill>
                  <a:srgbClr val="595392"/>
                </a:solidFill>
                <a:latin typeface="Arial"/>
              </a:rPr>
              <a:t>REMOTE</a:t>
            </a:r>
          </a:p>
          <a:p>
            <a:pPr defTabSz="914377">
              <a:lnSpc>
                <a:spcPts val="1600"/>
              </a:lnSpc>
              <a:defRPr/>
            </a:pPr>
            <a:r>
              <a:rPr lang="en-US" b="1" kern="0" cap="all" dirty="0">
                <a:solidFill>
                  <a:srgbClr val="595392"/>
                </a:solidFill>
                <a:latin typeface="Arial"/>
              </a:rPr>
              <a:t>PLATFORMS</a:t>
            </a:r>
          </a:p>
        </p:txBody>
      </p:sp>
      <p:sp>
        <p:nvSpPr>
          <p:cNvPr id="158" name="ZoneTexte 157"/>
          <p:cNvSpPr txBox="1"/>
          <p:nvPr/>
        </p:nvSpPr>
        <p:spPr>
          <a:xfrm>
            <a:off x="5610238" y="5625094"/>
            <a:ext cx="1872208" cy="483072"/>
          </a:xfrm>
          <a:prstGeom prst="rect">
            <a:avLst/>
          </a:prstGeom>
          <a:noFill/>
        </p:spPr>
        <p:txBody>
          <a:bodyPr wrap="square" lIns="36000" tIns="36000" rIns="36000" bIns="36000" rtlCol="0">
            <a:spAutoFit/>
          </a:bodyPr>
          <a:lstStyle/>
          <a:p>
            <a:pPr defTabSz="914377">
              <a:lnSpc>
                <a:spcPts val="1600"/>
              </a:lnSpc>
              <a:defRPr/>
            </a:pPr>
            <a:r>
              <a:rPr lang="en-US" b="1" kern="0" cap="all" dirty="0" smtClean="0">
                <a:solidFill>
                  <a:srgbClr val="595392">
                    <a:lumMod val="60000"/>
                    <a:lumOff val="40000"/>
                  </a:srgbClr>
                </a:solidFill>
                <a:latin typeface="Arial"/>
              </a:rPr>
              <a:t>Self</a:t>
            </a:r>
            <a:endParaRPr lang="en-US" b="1" kern="0" cap="all" dirty="0">
              <a:solidFill>
                <a:srgbClr val="595392">
                  <a:lumMod val="60000"/>
                  <a:lumOff val="40000"/>
                </a:srgbClr>
              </a:solidFill>
              <a:latin typeface="Arial"/>
            </a:endParaRPr>
          </a:p>
          <a:p>
            <a:pPr defTabSz="914377">
              <a:lnSpc>
                <a:spcPts val="1600"/>
              </a:lnSpc>
              <a:defRPr/>
            </a:pPr>
            <a:r>
              <a:rPr lang="en-US" b="1" kern="0" cap="all" dirty="0">
                <a:solidFill>
                  <a:srgbClr val="595392">
                    <a:lumMod val="60000"/>
                    <a:lumOff val="40000"/>
                  </a:srgbClr>
                </a:solidFill>
                <a:latin typeface="Arial"/>
              </a:rPr>
              <a:t>Services</a:t>
            </a:r>
          </a:p>
        </p:txBody>
      </p:sp>
      <p:sp>
        <p:nvSpPr>
          <p:cNvPr id="159" name="ZoneTexte 158"/>
          <p:cNvSpPr txBox="1"/>
          <p:nvPr/>
        </p:nvSpPr>
        <p:spPr>
          <a:xfrm>
            <a:off x="267431" y="2989746"/>
            <a:ext cx="2362197" cy="534368"/>
          </a:xfrm>
          <a:prstGeom prst="rect">
            <a:avLst/>
          </a:prstGeom>
          <a:noFill/>
        </p:spPr>
        <p:txBody>
          <a:bodyPr wrap="square" lIns="36000" tIns="36000" rIns="36000" bIns="36000" rtlCol="0">
            <a:spAutoFit/>
          </a:bodyPr>
          <a:lstStyle>
            <a:defPPr>
              <a:defRPr lang="en-US"/>
            </a:defPPr>
            <a:lvl1pPr marL="177800" indent="-177800">
              <a:buClr>
                <a:schemeClr val="tx2">
                  <a:lumMod val="75000"/>
                </a:schemeClr>
              </a:buClr>
              <a:buFont typeface="Wingdings" pitchFamily="2" charset="2"/>
              <a:buChar char="n"/>
              <a:defRPr sz="1200">
                <a:latin typeface="MV Boli" pitchFamily="2" charset="0"/>
                <a:cs typeface="MV Boli" pitchFamily="2" charset="0"/>
              </a:defRPr>
            </a:lvl1pPr>
          </a:lstStyle>
          <a:p>
            <a:pPr marL="0" indent="0">
              <a:buClr>
                <a:srgbClr val="C1BCBC">
                  <a:lumMod val="75000"/>
                </a:srgbClr>
              </a:buClr>
              <a:buNone/>
              <a:defRPr/>
            </a:pPr>
            <a:r>
              <a:rPr lang="en-US" sz="1000" b="1" kern="0" dirty="0">
                <a:solidFill>
                  <a:srgbClr val="595392">
                    <a:lumMod val="60000"/>
                    <a:lumOff val="40000"/>
                  </a:srgbClr>
                </a:solidFill>
                <a:latin typeface="Arial"/>
              </a:rPr>
              <a:t>Greater </a:t>
            </a:r>
            <a:r>
              <a:rPr lang="en-US" sz="1000" b="1" dirty="0">
                <a:solidFill>
                  <a:srgbClr val="595392">
                    <a:lumMod val="60000"/>
                    <a:lumOff val="40000"/>
                  </a:srgbClr>
                </a:solidFill>
                <a:latin typeface="Arial"/>
                <a:cs typeface="Arial" charset="0"/>
              </a:rPr>
              <a:t>EXPERTISE, </a:t>
            </a:r>
            <a:r>
              <a:rPr lang="en-US" sz="1000" b="1" kern="0" dirty="0">
                <a:solidFill>
                  <a:srgbClr val="595392">
                    <a:lumMod val="60000"/>
                    <a:lumOff val="40000"/>
                  </a:srgbClr>
                </a:solidFill>
                <a:latin typeface="Arial"/>
              </a:rPr>
              <a:t/>
            </a:r>
            <a:br>
              <a:rPr lang="en-US" sz="1000" b="1" kern="0" dirty="0">
                <a:solidFill>
                  <a:srgbClr val="595392">
                    <a:lumMod val="60000"/>
                    <a:lumOff val="40000"/>
                  </a:srgbClr>
                </a:solidFill>
                <a:latin typeface="Arial"/>
              </a:rPr>
            </a:br>
            <a:r>
              <a:rPr lang="en-US" sz="1000" b="1" kern="0" dirty="0">
                <a:solidFill>
                  <a:srgbClr val="595392">
                    <a:lumMod val="60000"/>
                    <a:lumOff val="40000"/>
                  </a:srgbClr>
                </a:solidFill>
                <a:latin typeface="Arial"/>
              </a:rPr>
              <a:t>via physical and remote channels,   for customers’ key projects</a:t>
            </a:r>
          </a:p>
        </p:txBody>
      </p:sp>
      <p:sp>
        <p:nvSpPr>
          <p:cNvPr id="160" name="ZoneTexte 159"/>
          <p:cNvSpPr txBox="1"/>
          <p:nvPr/>
        </p:nvSpPr>
        <p:spPr>
          <a:xfrm>
            <a:off x="2288776" y="5625094"/>
            <a:ext cx="2343077" cy="380480"/>
          </a:xfrm>
          <a:prstGeom prst="rect">
            <a:avLst/>
          </a:prstGeom>
          <a:noFill/>
        </p:spPr>
        <p:txBody>
          <a:bodyPr wrap="square" lIns="36000" tIns="36000" rIns="36000" bIns="36000" rtlCol="0">
            <a:spAutoFit/>
          </a:bodyPr>
          <a:lstStyle>
            <a:defPPr>
              <a:defRPr lang="en-US"/>
            </a:defPPr>
            <a:lvl1pPr indent="0">
              <a:buClr>
                <a:schemeClr val="tx2">
                  <a:lumMod val="75000"/>
                </a:schemeClr>
              </a:buClr>
              <a:buFont typeface="Wingdings" pitchFamily="2" charset="2"/>
              <a:buNone/>
              <a:defRPr sz="1400" b="1">
                <a:latin typeface="MV Boli" pitchFamily="2" charset="0"/>
                <a:cs typeface="MV Boli" pitchFamily="2" charset="0"/>
              </a:defRPr>
            </a:lvl1pPr>
          </a:lstStyle>
          <a:p>
            <a:pPr>
              <a:buClr>
                <a:srgbClr val="C1BCBC">
                  <a:lumMod val="75000"/>
                </a:srgbClr>
              </a:buClr>
              <a:defRPr/>
            </a:pPr>
            <a:r>
              <a:rPr lang="en-US" sz="1000" kern="0" dirty="0" smtClean="0">
                <a:solidFill>
                  <a:srgbClr val="595392"/>
                </a:solidFill>
                <a:latin typeface="Arial"/>
              </a:rPr>
              <a:t>Greater EFFICIENCY for daily banking operations</a:t>
            </a:r>
            <a:endParaRPr lang="en-US" sz="1000" kern="0" dirty="0">
              <a:solidFill>
                <a:srgbClr val="595392"/>
              </a:solidFill>
              <a:latin typeface="Arial"/>
            </a:endParaRPr>
          </a:p>
        </p:txBody>
      </p:sp>
      <p:sp>
        <p:nvSpPr>
          <p:cNvPr id="165" name="Rectangle à coins arrondis 164"/>
          <p:cNvSpPr/>
          <p:nvPr/>
        </p:nvSpPr>
        <p:spPr>
          <a:xfrm>
            <a:off x="4193228" y="4119706"/>
            <a:ext cx="705152" cy="245342"/>
          </a:xfrm>
          <a:prstGeom prst="round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200" dirty="0">
              <a:solidFill>
                <a:prstClr val="white"/>
              </a:solidFill>
              <a:latin typeface="Arial"/>
            </a:endParaRPr>
          </a:p>
        </p:txBody>
      </p:sp>
      <p:sp>
        <p:nvSpPr>
          <p:cNvPr id="166" name="Textfeld 37"/>
          <p:cNvSpPr txBox="1"/>
          <p:nvPr/>
        </p:nvSpPr>
        <p:spPr bwMode="gray">
          <a:xfrm>
            <a:off x="3996390" y="3284985"/>
            <a:ext cx="1151674" cy="1004925"/>
          </a:xfrm>
          <a:prstGeom prst="rect">
            <a:avLst/>
          </a:prstGeom>
          <a:noFill/>
        </p:spPr>
        <p:txBody>
          <a:bodyPr spcFirstLastPara="1" wrap="none" lIns="0" tIns="0" rIns="0" bIns="0" numCol="1" rtlCol="0" anchor="ctr" anchorCtr="0">
            <a:prstTxWarp prst="textArchDown">
              <a:avLst>
                <a:gd name="adj" fmla="val 614088"/>
              </a:avLst>
            </a:prstTxWarp>
            <a:noAutofit/>
          </a:bodyPr>
          <a:lstStyle/>
          <a:p>
            <a:pPr algn="ctr" defTabSz="914377">
              <a:defRPr/>
            </a:pPr>
            <a:r>
              <a:rPr lang="en-US" sz="900" b="1" kern="0" cap="all" dirty="0">
                <a:solidFill>
                  <a:srgbClr val="E60028"/>
                </a:solidFill>
                <a:latin typeface="Arial"/>
              </a:rPr>
              <a:t>DIGITISED PROCESSES</a:t>
            </a:r>
          </a:p>
        </p:txBody>
      </p:sp>
    </p:spTree>
    <p:extLst>
      <p:ext uri="{BB962C8B-B14F-4D97-AF65-F5344CB8AC3E}">
        <p14:creationId xmlns:p14="http://schemas.microsoft.com/office/powerpoint/2010/main" val="875274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000" y="136762"/>
            <a:ext cx="8424381" cy="553998"/>
          </a:xfrm>
        </p:spPr>
        <p:txBody>
          <a:bodyPr/>
          <a:lstStyle/>
          <a:p>
            <a:r>
              <a:rPr lang="en-US" sz="1800" b="1" dirty="0">
                <a:solidFill>
                  <a:srgbClr val="E60028"/>
                </a:solidFill>
              </a:rPr>
              <a:t>Corporate – </a:t>
            </a:r>
            <a:r>
              <a:rPr lang="en-US" sz="1800" b="1" dirty="0" smtClean="0">
                <a:solidFill>
                  <a:srgbClr val="E60028"/>
                </a:solidFill>
              </a:rPr>
              <a:t>fully activate value growth levers and further increase loan origination</a:t>
            </a:r>
            <a:endParaRPr lang="en-US" sz="1800" b="1" dirty="0">
              <a:solidFill>
                <a:srgbClr val="E60028"/>
              </a:solidFill>
            </a:endParaRPr>
          </a:p>
        </p:txBody>
      </p:sp>
      <p:sp>
        <p:nvSpPr>
          <p:cNvPr id="17" name="TextBox 16"/>
          <p:cNvSpPr txBox="1"/>
          <p:nvPr/>
        </p:nvSpPr>
        <p:spPr>
          <a:xfrm>
            <a:off x="5176085" y="6034783"/>
            <a:ext cx="3868881" cy="205621"/>
          </a:xfrm>
          <a:prstGeom prst="rect">
            <a:avLst/>
          </a:prstGeom>
          <a:noFill/>
        </p:spPr>
        <p:txBody>
          <a:bodyPr wrap="square" lIns="33236" tIns="33236" rIns="33236" bIns="33236" rtlCol="0" anchor="ctr">
            <a:spAutoFit/>
          </a:bodyPr>
          <a:lstStyle/>
          <a:p>
            <a:pPr>
              <a:spcBef>
                <a:spcPts val="1477"/>
              </a:spcBef>
              <a:buClr>
                <a:schemeClr val="bg2"/>
              </a:buClr>
              <a:buSzPct val="90000"/>
            </a:pPr>
            <a:endParaRPr lang="en-US" sz="900" i="1" dirty="0">
              <a:latin typeface="Arial"/>
            </a:endParaRPr>
          </a:p>
        </p:txBody>
      </p:sp>
      <p:sp>
        <p:nvSpPr>
          <p:cNvPr id="18" name="Rectangle 5">
            <a:extLst>
              <a:ext uri="{FF2B5EF4-FFF2-40B4-BE49-F238E27FC236}">
                <a16:creationId xmlns:a16="http://schemas.microsoft.com/office/drawing/2014/main" id="{FD9F20C6-661F-4754-9FD5-EE9CA0981D5F}"/>
              </a:ext>
            </a:extLst>
          </p:cNvPr>
          <p:cNvSpPr>
            <a:spLocks noChangeArrowheads="1"/>
          </p:cNvSpPr>
          <p:nvPr/>
        </p:nvSpPr>
        <p:spPr bwMode="auto">
          <a:xfrm>
            <a:off x="353552" y="1676526"/>
            <a:ext cx="2651760" cy="802273"/>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Focus on value growth</a:t>
            </a:r>
            <a:r>
              <a:rPr kumimoji="0" lang="en-US" sz="1200" b="1" i="0" u="none" strike="noStrike" kern="1200" cap="all" spc="0" normalizeH="0" noProof="0" dirty="0" smtClean="0">
                <a:ln>
                  <a:noFill/>
                </a:ln>
                <a:solidFill>
                  <a:srgbClr val="FFFFFF"/>
                </a:solidFill>
                <a:effectLst/>
                <a:uLnTx/>
                <a:uFillTx/>
                <a:latin typeface="Arial" pitchFamily="34" charset="0"/>
                <a:ea typeface="+mn-ea"/>
                <a:cs typeface="Arial" pitchFamily="34" charset="0"/>
              </a:rPr>
              <a:t> levers</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4" name="TextBox 3"/>
          <p:cNvSpPr txBox="1"/>
          <p:nvPr/>
        </p:nvSpPr>
        <p:spPr>
          <a:xfrm>
            <a:off x="353552" y="2657427"/>
            <a:ext cx="2651760" cy="3377355"/>
          </a:xfrm>
          <a:prstGeom prst="rect">
            <a:avLst/>
          </a:prstGeom>
          <a:noFill/>
          <a:ln>
            <a:solidFill>
              <a:schemeClr val="bg1">
                <a:lumMod val="6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Objective:</a:t>
            </a:r>
            <a:r>
              <a:rPr lang="en-US" sz="1000" b="1" dirty="0" smtClean="0"/>
              <a:t> Maximize value extraction from the existing customer base and develop new growth drivers</a:t>
            </a:r>
          </a:p>
          <a:p>
            <a:pPr>
              <a:lnSpc>
                <a:spcPts val="1200"/>
              </a:lnSpc>
              <a:spcBef>
                <a:spcPts val="300"/>
              </a:spcBef>
              <a:spcAft>
                <a:spcPts val="400"/>
              </a:spcAft>
              <a:buClr>
                <a:srgbClr val="E60028"/>
              </a:buClr>
              <a:buSzPct val="100000"/>
              <a:defRPr/>
            </a:pPr>
            <a:endParaRPr lang="en-US" sz="1000" b="1" dirty="0" smtClean="0"/>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Further enhance </a:t>
            </a:r>
            <a:r>
              <a:rPr lang="en-US" sz="1000" b="1" dirty="0" smtClean="0">
                <a:latin typeface="Arial" pitchFamily="34" charset="0"/>
                <a:cs typeface="Arial" pitchFamily="34" charset="0"/>
              </a:rPr>
              <a:t>portfolio profitability</a:t>
            </a:r>
            <a:r>
              <a:rPr lang="en-US" sz="1000" dirty="0" smtClean="0">
                <a:latin typeface="Arial" pitchFamily="34" charset="0"/>
                <a:cs typeface="Arial" pitchFamily="34" charset="0"/>
              </a:rPr>
              <a:t> by increasing share of </a:t>
            </a:r>
            <a:r>
              <a:rPr lang="en-US" sz="1000" b="1" dirty="0" smtClean="0">
                <a:latin typeface="Arial" pitchFamily="34" charset="0"/>
                <a:cs typeface="Arial" pitchFamily="34" charset="0"/>
              </a:rPr>
              <a:t>primary bank </a:t>
            </a:r>
            <a:r>
              <a:rPr lang="en-US" sz="1000" dirty="0" smtClean="0">
                <a:latin typeface="Arial" pitchFamily="34" charset="0"/>
                <a:cs typeface="Arial" pitchFamily="34" charset="0"/>
              </a:rPr>
              <a:t>customers</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Implement a superior </a:t>
            </a:r>
            <a:r>
              <a:rPr lang="en-US" sz="1000" b="1" dirty="0" smtClean="0">
                <a:latin typeface="Arial" pitchFamily="34" charset="0"/>
                <a:cs typeface="Arial" pitchFamily="34" charset="0"/>
              </a:rPr>
              <a:t>sales management and monitoring set up </a:t>
            </a:r>
            <a:r>
              <a:rPr lang="en-US" sz="1000" dirty="0" smtClean="0">
                <a:latin typeface="Arial" pitchFamily="34" charset="0"/>
                <a:cs typeface="Arial" pitchFamily="34" charset="0"/>
              </a:rPr>
              <a:t>to boost commercial performance</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Compensate for price pressure on traditional activities by intensifying cross selling and fully activating </a:t>
            </a:r>
            <a:r>
              <a:rPr lang="en-US" sz="1000" b="1" dirty="0" smtClean="0">
                <a:latin typeface="Arial" pitchFamily="34" charset="0"/>
                <a:cs typeface="Arial" pitchFamily="34" charset="0"/>
              </a:rPr>
              <a:t>value growth levers </a:t>
            </a:r>
            <a:r>
              <a:rPr lang="en-US" sz="1000" dirty="0" smtClean="0">
                <a:latin typeface="Arial" pitchFamily="34" charset="0"/>
                <a:cs typeface="Arial" pitchFamily="34" charset="0"/>
              </a:rPr>
              <a:t>– Structured Finance, Corporate Finance, derivatives, GTB -, ensuring their promotion to all customer segments</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Continue to develop </a:t>
            </a:r>
            <a:r>
              <a:rPr lang="en-US" sz="1000" b="1" dirty="0" smtClean="0">
                <a:latin typeface="Arial" pitchFamily="34" charset="0"/>
                <a:cs typeface="Arial" pitchFamily="34" charset="0"/>
              </a:rPr>
              <a:t>synergies</a:t>
            </a:r>
            <a:r>
              <a:rPr lang="en-US" sz="1000" dirty="0" smtClean="0">
                <a:latin typeface="Arial" pitchFamily="34" charset="0"/>
                <a:cs typeface="Arial" pitchFamily="34" charset="0"/>
              </a:rPr>
              <a:t> with retail, specialized affiliates and SG group</a:t>
            </a:r>
            <a:endParaRPr lang="en-US" sz="1000" dirty="0">
              <a:latin typeface="Arial" pitchFamily="34" charset="0"/>
              <a:cs typeface="Arial" pitchFamily="34" charset="0"/>
            </a:endParaRPr>
          </a:p>
        </p:txBody>
      </p:sp>
      <p:sp>
        <p:nvSpPr>
          <p:cNvPr id="31" name="Rectangle 5">
            <a:extLst>
              <a:ext uri="{FF2B5EF4-FFF2-40B4-BE49-F238E27FC236}">
                <a16:creationId xmlns:a16="http://schemas.microsoft.com/office/drawing/2014/main" id="{FD9F20C6-661F-4754-9FD5-EE9CA0981D5F}"/>
              </a:ext>
            </a:extLst>
          </p:cNvPr>
          <p:cNvSpPr>
            <a:spLocks noChangeArrowheads="1"/>
          </p:cNvSpPr>
          <p:nvPr/>
        </p:nvSpPr>
        <p:spPr bwMode="auto">
          <a:xfrm>
            <a:off x="6083054" y="1677994"/>
            <a:ext cx="2651760" cy="813739"/>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Optimize processes and organizational set-up</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33" name="TextBox 32"/>
          <p:cNvSpPr txBox="1"/>
          <p:nvPr/>
        </p:nvSpPr>
        <p:spPr>
          <a:xfrm>
            <a:off x="6083054" y="2657428"/>
            <a:ext cx="2651760" cy="3371749"/>
          </a:xfrm>
          <a:prstGeom prst="rect">
            <a:avLst/>
          </a:prstGeom>
          <a:noFill/>
          <a:ln>
            <a:solidFill>
              <a:schemeClr val="bg1">
                <a:lumMod val="6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a:t>
            </a:r>
            <a:r>
              <a:rPr lang="en-US" sz="1000" b="1" u="sng" dirty="0"/>
              <a:t>Objective:</a:t>
            </a:r>
            <a:r>
              <a:rPr lang="en-US" sz="1000" b="1" dirty="0"/>
              <a:t> </a:t>
            </a:r>
            <a:r>
              <a:rPr lang="en-US" sz="1000" b="1" dirty="0" smtClean="0"/>
              <a:t>Improve both customer satisfaction and operational efficiency</a:t>
            </a:r>
          </a:p>
          <a:p>
            <a:pPr marL="180000" indent="-180000">
              <a:lnSpc>
                <a:spcPts val="1200"/>
              </a:lnSpc>
              <a:spcBef>
                <a:spcPts val="300"/>
              </a:spcBef>
              <a:spcAft>
                <a:spcPts val="400"/>
              </a:spcAft>
              <a:buClr>
                <a:srgbClr val="E60028"/>
              </a:buClr>
              <a:buSzPct val="100000"/>
              <a:defRPr/>
            </a:pPr>
            <a:endParaRPr lang="en-US" sz="1000" b="1" dirty="0" smtClean="0">
              <a:latin typeface="Arial" pitchFamily="34" charset="0"/>
              <a:cs typeface="Arial" pitchFamily="34" charset="0"/>
            </a:endParaRP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Invest in </a:t>
            </a:r>
            <a:r>
              <a:rPr lang="en-US" sz="1000" b="1" dirty="0" smtClean="0">
                <a:latin typeface="Arial" pitchFamily="34" charset="0"/>
                <a:cs typeface="Arial" pitchFamily="34" charset="0"/>
              </a:rPr>
              <a:t>digital offer </a:t>
            </a:r>
            <a:r>
              <a:rPr lang="en-US" sz="1000" dirty="0" smtClean="0">
                <a:latin typeface="Arial" pitchFamily="34" charset="0"/>
                <a:cs typeface="Arial" pitchFamily="34" charset="0"/>
              </a:rPr>
              <a:t>and bring it to the highest market standards</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Improve </a:t>
            </a:r>
            <a:r>
              <a:rPr lang="en-US" sz="1000" b="1" dirty="0" smtClean="0">
                <a:latin typeface="Arial" pitchFamily="34" charset="0"/>
                <a:cs typeface="Arial" pitchFamily="34" charset="0"/>
              </a:rPr>
              <a:t>process time and quality </a:t>
            </a:r>
            <a:r>
              <a:rPr lang="en-US" sz="1000" dirty="0" smtClean="0">
                <a:latin typeface="Arial" pitchFamily="34" charset="0"/>
                <a:cs typeface="Arial" pitchFamily="34" charset="0"/>
              </a:rPr>
              <a:t>through:</a:t>
            </a:r>
          </a:p>
          <a:p>
            <a:pPr marL="685800" lvl="1" indent="-2286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simplification and optimization</a:t>
            </a:r>
          </a:p>
          <a:p>
            <a:pPr marL="685800" lvl="1" indent="-228600">
              <a:lnSpc>
                <a:spcPts val="1200"/>
              </a:lnSpc>
              <a:spcBef>
                <a:spcPts val="300"/>
              </a:spcBef>
              <a:spcAft>
                <a:spcPts val="400"/>
              </a:spcAft>
              <a:buClr>
                <a:srgbClr val="E60028"/>
              </a:buClr>
              <a:buSzPct val="100000"/>
              <a:buFont typeface="Arial" panose="020B0604020202020204" pitchFamily="34" charset="0"/>
              <a:buChar char="•"/>
              <a:defRPr/>
            </a:pPr>
            <a:r>
              <a:rPr lang="en-US" sz="1000" dirty="0">
                <a:latin typeface="Arial" pitchFamily="34" charset="0"/>
                <a:cs typeface="Arial" pitchFamily="34" charset="0"/>
              </a:rPr>
              <a:t>h</a:t>
            </a:r>
            <a:r>
              <a:rPr lang="en-US" sz="1000" dirty="0" smtClean="0">
                <a:latin typeface="Arial" pitchFamily="34" charset="0"/>
                <a:cs typeface="Arial" pitchFamily="34" charset="0"/>
              </a:rPr>
              <a:t>igher level of workflow automation</a:t>
            </a:r>
          </a:p>
          <a:p>
            <a:pPr marL="685800" lvl="1" indent="-228600">
              <a:lnSpc>
                <a:spcPts val="1200"/>
              </a:lnSpc>
              <a:spcBef>
                <a:spcPts val="300"/>
              </a:spcBef>
              <a:spcAft>
                <a:spcPts val="400"/>
              </a:spcAft>
              <a:buClr>
                <a:srgbClr val="E60028"/>
              </a:buClr>
              <a:buSzPct val="100000"/>
              <a:buFont typeface="Arial" panose="020B0604020202020204" pitchFamily="34" charset="0"/>
              <a:buChar char="•"/>
              <a:defRPr/>
            </a:pPr>
            <a:r>
              <a:rPr lang="en-US" sz="1000" dirty="0">
                <a:latin typeface="Arial" pitchFamily="34" charset="0"/>
                <a:cs typeface="Arial" pitchFamily="34" charset="0"/>
              </a:rPr>
              <a:t>c</a:t>
            </a:r>
            <a:r>
              <a:rPr lang="en-US" sz="1000" dirty="0" smtClean="0">
                <a:latin typeface="Arial" pitchFamily="34" charset="0"/>
                <a:cs typeface="Arial" pitchFamily="34" charset="0"/>
              </a:rPr>
              <a:t>entralized processes supervision</a:t>
            </a:r>
          </a:p>
          <a:p>
            <a:pPr marL="18000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Fully integrate SME and large corporate set ups to maximize internal </a:t>
            </a:r>
            <a:r>
              <a:rPr lang="en-US" sz="1000" b="1" dirty="0" smtClean="0">
                <a:latin typeface="Arial" pitchFamily="34" charset="0"/>
                <a:cs typeface="Arial" pitchFamily="34" charset="0"/>
              </a:rPr>
              <a:t>synergies</a:t>
            </a:r>
            <a:r>
              <a:rPr lang="en-US" sz="1000" dirty="0" smtClean="0">
                <a:latin typeface="Arial" pitchFamily="34" charset="0"/>
                <a:cs typeface="Arial" pitchFamily="34" charset="0"/>
              </a:rPr>
              <a:t> and create </a:t>
            </a:r>
            <a:r>
              <a:rPr lang="en-US" sz="1000" b="1" dirty="0" smtClean="0">
                <a:latin typeface="Arial" pitchFamily="34" charset="0"/>
                <a:cs typeface="Arial" pitchFamily="34" charset="0"/>
              </a:rPr>
              <a:t>scale</a:t>
            </a:r>
            <a:endParaRPr lang="en-US" sz="1000" b="1" dirty="0">
              <a:latin typeface="Arial" pitchFamily="34" charset="0"/>
              <a:cs typeface="Arial" pitchFamily="34" charset="0"/>
            </a:endParaRPr>
          </a:p>
        </p:txBody>
      </p:sp>
      <p:sp>
        <p:nvSpPr>
          <p:cNvPr id="29" name="Rectangle 5">
            <a:extLst>
              <a:ext uri="{FF2B5EF4-FFF2-40B4-BE49-F238E27FC236}">
                <a16:creationId xmlns:a16="http://schemas.microsoft.com/office/drawing/2014/main" id="{FD9F20C6-661F-4754-9FD5-EE9CA0981D5F}"/>
              </a:ext>
            </a:extLst>
          </p:cNvPr>
          <p:cNvSpPr>
            <a:spLocks noChangeArrowheads="1"/>
          </p:cNvSpPr>
          <p:nvPr/>
        </p:nvSpPr>
        <p:spPr bwMode="auto">
          <a:xfrm>
            <a:off x="3218303" y="1676526"/>
            <a:ext cx="2651760" cy="809603"/>
          </a:xfrm>
          <a:prstGeom prst="rect">
            <a:avLst/>
          </a:prstGeom>
          <a:solidFill>
            <a:schemeClr val="bg2"/>
          </a:solidFill>
          <a:ln w="12700" algn="ctr">
            <a:noFill/>
            <a:miter lim="800000"/>
            <a:headEnd/>
            <a:tailEnd/>
          </a:ln>
          <a:effectLst/>
        </p:spPr>
        <p:txBody>
          <a:bodyPr lIns="54000" rIns="54000" anchor="ct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0" lang="en-US" sz="1200" b="1" i="0" u="none" strike="noStrike" kern="1200" cap="all" spc="0" normalizeH="0" baseline="0" noProof="0" dirty="0" smtClean="0">
                <a:ln>
                  <a:noFill/>
                </a:ln>
                <a:solidFill>
                  <a:srgbClr val="FFFFFF"/>
                </a:solidFill>
                <a:effectLst/>
                <a:uLnTx/>
                <a:uFillTx/>
                <a:latin typeface="Arial" pitchFamily="34" charset="0"/>
                <a:ea typeface="+mn-ea"/>
                <a:cs typeface="Arial" pitchFamily="34" charset="0"/>
              </a:rPr>
              <a:t>Achieve material and profitable loan volume growth</a:t>
            </a:r>
            <a:endParaRPr kumimoji="0" lang="en-US" sz="1200" b="1" i="0" u="none" strike="noStrike" kern="1200" cap="all" spc="0" normalizeH="0" baseline="0" noProof="0" dirty="0">
              <a:ln>
                <a:noFill/>
              </a:ln>
              <a:solidFill>
                <a:srgbClr val="FFFFFF"/>
              </a:solidFill>
              <a:effectLst/>
              <a:uLnTx/>
              <a:uFillTx/>
              <a:latin typeface="Arial" pitchFamily="34" charset="0"/>
              <a:ea typeface="+mn-ea"/>
              <a:cs typeface="Arial" pitchFamily="34" charset="0"/>
            </a:endParaRPr>
          </a:p>
        </p:txBody>
      </p:sp>
      <p:sp>
        <p:nvSpPr>
          <p:cNvPr id="34" name="TextBox 33"/>
          <p:cNvSpPr txBox="1"/>
          <p:nvPr/>
        </p:nvSpPr>
        <p:spPr>
          <a:xfrm>
            <a:off x="3218303" y="2657427"/>
            <a:ext cx="2651760" cy="3371751"/>
          </a:xfrm>
          <a:prstGeom prst="rect">
            <a:avLst/>
          </a:prstGeom>
          <a:noFill/>
          <a:ln>
            <a:solidFill>
              <a:schemeClr val="bg1">
                <a:lumMod val="65000"/>
              </a:schemeClr>
            </a:solidFill>
          </a:ln>
        </p:spPr>
        <p:txBody>
          <a:bodyPr wrap="square" lIns="36000" tIns="36000" rIns="36000" bIns="36000" rtlCol="0" anchor="t" anchorCtr="0">
            <a:noAutofit/>
          </a:bodyPr>
          <a:lstStyle/>
          <a:p>
            <a:pPr>
              <a:lnSpc>
                <a:spcPts val="1200"/>
              </a:lnSpc>
              <a:spcBef>
                <a:spcPts val="300"/>
              </a:spcBef>
              <a:spcAft>
                <a:spcPts val="400"/>
              </a:spcAft>
              <a:buClr>
                <a:srgbClr val="E60028"/>
              </a:buClr>
              <a:buSzPct val="100000"/>
              <a:defRPr/>
            </a:pPr>
            <a:r>
              <a:rPr lang="en-US" sz="1000" b="1" dirty="0" smtClean="0"/>
              <a:t>      </a:t>
            </a:r>
            <a:r>
              <a:rPr lang="en-US" sz="1000" b="1" u="sng" dirty="0" smtClean="0"/>
              <a:t>Key Objective:</a:t>
            </a:r>
            <a:r>
              <a:rPr lang="en-US" sz="1000" dirty="0" smtClean="0"/>
              <a:t> </a:t>
            </a:r>
            <a:r>
              <a:rPr lang="en-US" sz="1000" b="1" dirty="0" smtClean="0"/>
              <a:t>Outperform corporate loan market growth while continuing to improve the risk profile</a:t>
            </a:r>
          </a:p>
          <a:p>
            <a:pPr>
              <a:lnSpc>
                <a:spcPts val="1200"/>
              </a:lnSpc>
              <a:spcBef>
                <a:spcPts val="300"/>
              </a:spcBef>
              <a:spcAft>
                <a:spcPts val="400"/>
              </a:spcAft>
              <a:buClr>
                <a:srgbClr val="E60028"/>
              </a:buClr>
              <a:buSzPct val="100000"/>
              <a:defRPr/>
            </a:pPr>
            <a:endParaRPr lang="en-US" sz="1000" b="1" dirty="0" smtClean="0">
              <a:latin typeface="Arial" pitchFamily="34" charset="0"/>
              <a:cs typeface="Arial" pitchFamily="34" charset="0"/>
            </a:endParaRPr>
          </a:p>
          <a:p>
            <a:pPr marL="180000" lvl="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Further</a:t>
            </a:r>
            <a:r>
              <a:rPr lang="en-US" sz="1000" b="1" dirty="0" smtClean="0">
                <a:latin typeface="Arial" pitchFamily="34" charset="0"/>
                <a:cs typeface="Arial" pitchFamily="34" charset="0"/>
              </a:rPr>
              <a:t> enhance the origination process effectiveness</a:t>
            </a:r>
          </a:p>
          <a:p>
            <a:pPr marL="180000" lvl="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On the </a:t>
            </a:r>
            <a:r>
              <a:rPr lang="en-US" sz="1000" b="1" dirty="0" smtClean="0">
                <a:latin typeface="Arial" pitchFamily="34" charset="0"/>
                <a:cs typeface="Arial" pitchFamily="34" charset="0"/>
              </a:rPr>
              <a:t>SME segment, </a:t>
            </a:r>
            <a:r>
              <a:rPr lang="en-US" sz="1000" dirty="0" smtClean="0">
                <a:latin typeface="Arial" pitchFamily="34" charset="0"/>
                <a:cs typeface="Arial" pitchFamily="34" charset="0"/>
              </a:rPr>
              <a:t>develop the lending activity based on:</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a:latin typeface="Arial" pitchFamily="34" charset="0"/>
                <a:cs typeface="Arial" pitchFamily="34" charset="0"/>
              </a:rPr>
              <a:t>i</a:t>
            </a:r>
            <a:r>
              <a:rPr lang="en-US" sz="1000" dirty="0" smtClean="0">
                <a:latin typeface="Arial" pitchFamily="34" charset="0"/>
                <a:cs typeface="Arial" pitchFamily="34" charset="0"/>
              </a:rPr>
              <a:t>n-depth understanding of both client needs and risk profiles</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refined sectorial approaches</a:t>
            </a:r>
          </a:p>
          <a:p>
            <a:pPr marL="637200" lvl="1" indent="-180000">
              <a:lnSpc>
                <a:spcPts val="1200"/>
              </a:lnSpc>
              <a:spcBef>
                <a:spcPts val="300"/>
              </a:spcBef>
              <a:spcAft>
                <a:spcPts val="400"/>
              </a:spcAft>
              <a:buClr>
                <a:srgbClr val="E60028"/>
              </a:buClr>
              <a:buSzPct val="100000"/>
              <a:buFont typeface="Arial" panose="020B0604020202020204" pitchFamily="34" charset="0"/>
              <a:buChar char="•"/>
              <a:defRPr/>
            </a:pPr>
            <a:r>
              <a:rPr lang="en-US" sz="1000" dirty="0" smtClean="0">
                <a:latin typeface="Arial" pitchFamily="34" charset="0"/>
                <a:cs typeface="Arial" pitchFamily="34" charset="0"/>
              </a:rPr>
              <a:t>dynamic and forward looking management of risk appetite</a:t>
            </a:r>
          </a:p>
          <a:p>
            <a:pPr marL="180000" lvl="0" indent="-180000">
              <a:lnSpc>
                <a:spcPts val="1200"/>
              </a:lnSpc>
              <a:spcBef>
                <a:spcPts val="300"/>
              </a:spcBef>
              <a:spcAft>
                <a:spcPts val="400"/>
              </a:spcAft>
              <a:buClr>
                <a:srgbClr val="E60028"/>
              </a:buClr>
              <a:buSzPct val="100000"/>
              <a:buFont typeface="Wingdings"/>
              <a:buChar char="n"/>
              <a:defRPr/>
            </a:pPr>
            <a:r>
              <a:rPr lang="en-US" sz="1000" dirty="0" smtClean="0">
                <a:latin typeface="Arial" pitchFamily="34" charset="0"/>
                <a:cs typeface="Arial" pitchFamily="34" charset="0"/>
              </a:rPr>
              <a:t>Capitalize on the specialized </a:t>
            </a:r>
            <a:r>
              <a:rPr lang="en-US" sz="1000" b="1" dirty="0" smtClean="0">
                <a:latin typeface="Arial" pitchFamily="34" charset="0"/>
                <a:cs typeface="Arial" pitchFamily="34" charset="0"/>
              </a:rPr>
              <a:t>EU and national funds </a:t>
            </a:r>
            <a:r>
              <a:rPr lang="en-US" sz="1000" dirty="0" smtClean="0">
                <a:latin typeface="Arial" pitchFamily="34" charset="0"/>
                <a:cs typeface="Arial" pitchFamily="34" charset="0"/>
              </a:rPr>
              <a:t>structure capabilities</a:t>
            </a:r>
          </a:p>
          <a:p>
            <a:pPr marL="180000" lvl="0" indent="-180000">
              <a:lnSpc>
                <a:spcPts val="1200"/>
              </a:lnSpc>
              <a:spcBef>
                <a:spcPts val="300"/>
              </a:spcBef>
              <a:spcAft>
                <a:spcPts val="400"/>
              </a:spcAft>
              <a:buClr>
                <a:srgbClr val="E60028"/>
              </a:buClr>
              <a:buSzPct val="100000"/>
              <a:buFont typeface="Wingdings"/>
              <a:buChar char="n"/>
              <a:defRPr/>
            </a:pPr>
            <a:endParaRPr lang="en-US" sz="1000" dirty="0" smtClean="0">
              <a:latin typeface="Arial" pitchFamily="34" charset="0"/>
              <a:cs typeface="Arial" pitchFamily="34" charset="0"/>
            </a:endParaRPr>
          </a:p>
        </p:txBody>
      </p:sp>
      <p:sp>
        <p:nvSpPr>
          <p:cNvPr id="38" name="Flèche : droite 46">
            <a:extLst>
              <a:ext uri="{FF2B5EF4-FFF2-40B4-BE49-F238E27FC236}">
                <a16:creationId xmlns:a16="http://schemas.microsoft.com/office/drawing/2014/main" id="{50613649-B409-4F3F-8F16-BCA34D430459}"/>
              </a:ext>
            </a:extLst>
          </p:cNvPr>
          <p:cNvSpPr/>
          <p:nvPr/>
        </p:nvSpPr>
        <p:spPr>
          <a:xfrm>
            <a:off x="324000" y="1083600"/>
            <a:ext cx="8426537" cy="365760"/>
          </a:xfrm>
          <a:prstGeom prst="rightArrow">
            <a:avLst/>
          </a:prstGeom>
          <a:solidFill>
            <a:srgbClr val="E6002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30000"/>
              </a:spcBef>
              <a:defRPr/>
            </a:pPr>
            <a:endParaRPr lang="en-US" sz="1200" b="1" cap="all" dirty="0">
              <a:solidFill>
                <a:srgbClr val="FFFFFF"/>
              </a:solidFill>
              <a:latin typeface="Arial" pitchFamily="34" charset="0"/>
              <a:cs typeface="Arial" pitchFamily="34" charset="0"/>
            </a:endParaRPr>
          </a:p>
        </p:txBody>
      </p:sp>
      <p:sp>
        <p:nvSpPr>
          <p:cNvPr id="11" name="Right Arrow 10"/>
          <p:cNvSpPr/>
          <p:nvPr/>
        </p:nvSpPr>
        <p:spPr>
          <a:xfrm>
            <a:off x="420335" y="2742086"/>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12" name="Right Arrow 11"/>
          <p:cNvSpPr/>
          <p:nvPr/>
        </p:nvSpPr>
        <p:spPr>
          <a:xfrm>
            <a:off x="3303235" y="2754786"/>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
        <p:nvSpPr>
          <p:cNvPr id="13" name="Right Arrow 12"/>
          <p:cNvSpPr/>
          <p:nvPr/>
        </p:nvSpPr>
        <p:spPr>
          <a:xfrm>
            <a:off x="6160735" y="2754786"/>
            <a:ext cx="91440" cy="54864"/>
          </a:xfrm>
          <a:prstGeom prst="rightArrow">
            <a:avLst/>
          </a:prstGeom>
          <a:solidFill>
            <a:srgbClr val="E60028"/>
          </a:solidFill>
          <a:ln w="1905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spc="50" dirty="0" smtClean="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7413646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GTK5shCUE.qxv9D5x9eOQ"/>
</p:tagLst>
</file>

<file path=ppt/theme/theme1.xml><?xml version="1.0" encoding="utf-8"?>
<a:theme xmlns:a="http://schemas.openxmlformats.org/drawingml/2006/main" name="PPT_quickstart">
  <a:themeElements>
    <a:clrScheme name="Charte SG Groupe 2017">
      <a:dk1>
        <a:sysClr val="windowText" lastClr="000000"/>
      </a:dk1>
      <a:lt1>
        <a:sysClr val="window" lastClr="FFFFFF"/>
      </a:lt1>
      <a:dk2>
        <a:srgbClr val="C1BCBC"/>
      </a:dk2>
      <a:lt2>
        <a:srgbClr val="E60028"/>
      </a:lt2>
      <a:accent1>
        <a:srgbClr val="308590"/>
      </a:accent1>
      <a:accent2>
        <a:srgbClr val="88B840"/>
      </a:accent2>
      <a:accent3>
        <a:srgbClr val="646CAA"/>
      </a:accent3>
      <a:accent4>
        <a:srgbClr val="5491C8"/>
      </a:accent4>
      <a:accent5>
        <a:srgbClr val="EC6C2D"/>
      </a:accent5>
      <a:accent6>
        <a:srgbClr val="FCB12F"/>
      </a:accent6>
      <a:hlink>
        <a:srgbClr val="E60028"/>
      </a:hlink>
      <a:folHlink>
        <a:srgbClr val="E600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1600"/>
          </a:spcBef>
          <a:buClr>
            <a:schemeClr val="bg2"/>
          </a:buClr>
          <a:buSzPct val="90000"/>
          <a:defRPr sz="1100" b="1" dirty="0" smtClean="0">
            <a:solidFill>
              <a:schemeClr val="tx1"/>
            </a:solidFill>
            <a:latin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G Group Color Theme">
    <a:dk1>
      <a:sysClr val="windowText" lastClr="000000"/>
    </a:dk1>
    <a:lt1>
      <a:sysClr val="window" lastClr="FFFFFF"/>
    </a:lt1>
    <a:dk2>
      <a:srgbClr val="C1BCBC"/>
    </a:dk2>
    <a:lt2>
      <a:srgbClr val="E60028"/>
    </a:lt2>
    <a:accent1>
      <a:srgbClr val="D6C292"/>
    </a:accent1>
    <a:accent2>
      <a:srgbClr val="A4262C"/>
    </a:accent2>
    <a:accent3>
      <a:srgbClr val="FCB12F"/>
    </a:accent3>
    <a:accent4>
      <a:srgbClr val="EC6C2D"/>
    </a:accent4>
    <a:accent5>
      <a:srgbClr val="595392"/>
    </a:accent5>
    <a:accent6>
      <a:srgbClr val="519BA5"/>
    </a:accent6>
    <a:hlink>
      <a:srgbClr val="E60028"/>
    </a:hlink>
    <a:folHlink>
      <a:srgbClr val="E600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19159</TotalTime>
  <Words>2235</Words>
  <Application>Microsoft Office PowerPoint</Application>
  <PresentationFormat>On-screen Show (4:3)</PresentationFormat>
  <Paragraphs>604</Paragraphs>
  <Slides>17</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Links</vt:lpstr>
      </vt:variant>
      <vt:variant>
        <vt:i4>1</vt:i4>
      </vt:variant>
      <vt:variant>
        <vt:lpstr>Slide Titles</vt:lpstr>
      </vt:variant>
      <vt:variant>
        <vt:i4>17</vt:i4>
      </vt:variant>
    </vt:vector>
  </HeadingPairs>
  <TitlesOfParts>
    <vt:vector size="27" baseType="lpstr">
      <vt:lpstr>Arial</vt:lpstr>
      <vt:lpstr>Arial Narrow</vt:lpstr>
      <vt:lpstr>Calibri</vt:lpstr>
      <vt:lpstr>Calibri Light</vt:lpstr>
      <vt:lpstr>Helvetica</vt:lpstr>
      <vt:lpstr>MV Boli</vt:lpstr>
      <vt:lpstr>Wingdings</vt:lpstr>
      <vt:lpstr>Wingdings 3</vt:lpstr>
      <vt:lpstr>PPT_quickstart</vt:lpstr>
      <vt:lpstr>file:///\\Xfs07\Sinteza%20Lunara\Budget%202018%20new\AGA\AGA%202018ro.xlsx!Sheet2!R13C2:R17C7</vt:lpstr>
      <vt:lpstr>BRD Budget 2018</vt:lpstr>
      <vt:lpstr>Strategic objectives</vt:lpstr>
      <vt:lpstr>BRD: a universal banking group with Leading franchises across the board</vt:lpstr>
      <vt:lpstr>positive developments in the banking environment in the recent past, significant challenges and opportunities ahead</vt:lpstr>
      <vt:lpstr>Our strategic objectives for 2020</vt:lpstr>
      <vt:lpstr>BRD Transformation program</vt:lpstr>
      <vt:lpstr>RETAIL  – towards a more customer centric, digital, and efficient bank</vt:lpstr>
      <vt:lpstr>Moving toward an omni-channel BUSINESS MODEL, COMBINING Human expertise and digital efficiency</vt:lpstr>
      <vt:lpstr>Corporate – fully activate value growth levers and further increase loan origination</vt:lpstr>
      <vt:lpstr>Operations – simplified organization and optimized processes for increased reactivity and quality</vt:lpstr>
      <vt:lpstr>Accelerate Digital readiness through Innovative, Open, and Agile approaches</vt:lpstr>
      <vt:lpstr>Budget 2018  projections 2020</vt:lpstr>
      <vt:lpstr>MACROECONOMIC PROJECTIONS</vt:lpstr>
      <vt:lpstr>PowerPoint Presentation</vt:lpstr>
      <vt:lpstr>2018 BUDGET -  KEY INDICATORS</vt:lpstr>
      <vt:lpstr>PowerPoint Presentation</vt:lpstr>
      <vt:lpstr>2020 Financial TARGETS</vt:lpstr>
    </vt:vector>
  </TitlesOfParts>
  <Company>SOCIETE GENERALE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Nancy PRENEUX (npreneux070510)</dc:creator>
  <cp:lastModifiedBy>adina.rosu</cp:lastModifiedBy>
  <cp:revision>2383</cp:revision>
  <cp:lastPrinted>2018-04-03T20:18:00Z</cp:lastPrinted>
  <dcterms:created xsi:type="dcterms:W3CDTF">2016-04-11T15:30:16Z</dcterms:created>
  <dcterms:modified xsi:type="dcterms:W3CDTF">2018-04-03T21:36:42Z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_AssetClass">
    <vt:lpwstr>CORI_UK</vt:lpwstr>
  </property>
  <property fmtid="{D5CDD505-2E9C-101B-9397-08002B2CF9AE}" pid="3" name="FO_TypeTPL">
    <vt:lpwstr>CORI</vt:lpwstr>
  </property>
</Properties>
</file>