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648" r:id="rId2"/>
    <p:sldMasterId id="2147483715" r:id="rId3"/>
    <p:sldMasterId id="2147483721" r:id="rId4"/>
  </p:sldMasterIdLst>
  <p:notesMasterIdLst>
    <p:notesMasterId r:id="rId12"/>
  </p:notesMasterIdLst>
  <p:handoutMasterIdLst>
    <p:handoutMasterId r:id="rId13"/>
  </p:handoutMasterIdLst>
  <p:sldIdLst>
    <p:sldId id="371" r:id="rId5"/>
    <p:sldId id="368" r:id="rId6"/>
    <p:sldId id="372" r:id="rId7"/>
    <p:sldId id="373" r:id="rId8"/>
    <p:sldId id="362" r:id="rId9"/>
    <p:sldId id="346" r:id="rId10"/>
    <p:sldId id="364" r:id="rId11"/>
  </p:sldIdLst>
  <p:sldSz cx="9144000" cy="6858000" type="screen4x3"/>
  <p:notesSz cx="6797675" cy="9928225"/>
  <p:custDataLst>
    <p:tags r:id="rId14"/>
  </p:custDataLst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0028"/>
    <a:srgbClr val="A5A5A5"/>
    <a:srgbClr val="737373"/>
    <a:srgbClr val="C2C2C2"/>
    <a:srgbClr val="73738B"/>
    <a:srgbClr val="CC0000"/>
    <a:srgbClr val="31859C"/>
    <a:srgbClr val="C9C29F"/>
    <a:srgbClr val="DD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6723" autoAdjust="0"/>
  </p:normalViewPr>
  <p:slideViewPr>
    <p:cSldViewPr>
      <p:cViewPr varScale="1">
        <p:scale>
          <a:sx n="61" d="100"/>
          <a:sy n="61" d="100"/>
        </p:scale>
        <p:origin x="17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78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64" y="-114"/>
      </p:cViewPr>
      <p:guideLst>
        <p:guide orient="horz" pos="2929"/>
        <p:guide pos="2207"/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34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34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fld id="{7EDB7330-1C6C-4649-95CC-05127F5C3DBE}" type="slidenum">
              <a:rPr lang="fr-FR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34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6" y="4714114"/>
            <a:ext cx="5439101" cy="446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34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fld id="{4162CF33-256A-4FAB-83BB-57A15EA659C8}" type="slidenum">
              <a:rPr lang="fr-FR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1137D-71D3-4CD4-BE9D-602926C8BAE3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92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58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EC17F9-616B-4BD6-9BBE-F85C7EA4C488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1814" y="9430817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3" tIns="47755" rIns="95513" bIns="47755" anchor="b"/>
          <a:lstStyle/>
          <a:p>
            <a:pPr algn="r" defTabSz="955776"/>
            <a:fld id="{A6049FEC-9064-43EF-8D9D-517594DF53CC}" type="slidenum">
              <a:rPr lang="fr-FR" sz="1300">
                <a:solidFill>
                  <a:schemeClr val="tx1"/>
                </a:solidFill>
              </a:rPr>
              <a:pPr algn="r" defTabSz="955776"/>
              <a:t>2</a:t>
            </a:fld>
            <a:endParaRPr lang="fr-FR" sz="1300" dirty="0">
              <a:solidFill>
                <a:schemeClr val="tx1"/>
              </a:solidFill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0550" y="84138"/>
            <a:ext cx="5640388" cy="4232275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" y="4318092"/>
            <a:ext cx="6797675" cy="4467471"/>
          </a:xfrm>
          <a:noFill/>
          <a:ln/>
        </p:spPr>
        <p:txBody>
          <a:bodyPr lIns="95513" tIns="47755" rIns="95513" bIns="47755"/>
          <a:lstStyle/>
          <a:p>
            <a:pPr eaLnBrk="1" hangingPunct="1">
              <a:lnSpc>
                <a:spcPct val="80000"/>
              </a:lnSpc>
            </a:pPr>
            <a:endParaRPr lang="fr-FR" sz="9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54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2511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62000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Cost/income :</a:t>
            </a:r>
            <a:r>
              <a:rPr lang="en-GB" baseline="0" noProof="0" dirty="0" smtClean="0"/>
              <a:t> in spite of further contribution to resolution fund in the Czech Republic</a:t>
            </a:r>
            <a:endParaRPr lang="en-GB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4826D-B662-4F02-9A13-0FB5482AEF95}" type="slidenum">
              <a:rPr lang="fr-FR" smtClean="0">
                <a:solidFill>
                  <a:prstClr val="black"/>
                </a:solidFill>
              </a:rPr>
              <a:pPr/>
              <a:t>6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682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733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57213" y="2085975"/>
            <a:ext cx="8029575" cy="2681288"/>
          </a:xfrm>
        </p:spPr>
        <p:txBody>
          <a:bodyPr/>
          <a:lstStyle>
            <a:lvl1pPr algn="ctr">
              <a:defRPr sz="3400" b="0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954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57213" y="1295400"/>
            <a:ext cx="8029575" cy="719138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12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543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57213" y="4849813"/>
            <a:ext cx="8029575" cy="479425"/>
          </a:xfrm>
        </p:spPr>
        <p:txBody>
          <a:bodyPr rIns="0" anchor="b"/>
          <a:lstStyle>
            <a:lvl1pPr algn="ctr">
              <a:defRPr sz="1100"/>
            </a:lvl1pPr>
          </a:lstStyle>
          <a:p>
            <a:endParaRPr lang="fr-FR" dirty="0"/>
          </a:p>
        </p:txBody>
      </p:sp>
      <p:sp>
        <p:nvSpPr>
          <p:cNvPr id="954380" name="Line 12"/>
          <p:cNvSpPr>
            <a:spLocks noChangeShapeType="1"/>
          </p:cNvSpPr>
          <p:nvPr/>
        </p:nvSpPr>
        <p:spPr bwMode="gray">
          <a:xfrm flipV="1">
            <a:off x="4572000" y="209550"/>
            <a:ext cx="0" cy="266700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logo_BRD_E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5805264"/>
            <a:ext cx="1920211" cy="7200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A02739D-A658-4FAC-BB9E-4CD069A51EAF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260350"/>
            <a:ext cx="2006600" cy="568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260350"/>
            <a:ext cx="5870575" cy="568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E8F6D87-32B5-4B19-9013-F8B6DA107EA1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66405" y="64591"/>
            <a:ext cx="1846680" cy="187799"/>
          </a:xfrm>
        </p:spPr>
        <p:txBody>
          <a:bodyPr tIns="36000" bIns="36000"/>
          <a:lstStyle>
            <a:lvl1pPr>
              <a:buNone/>
              <a:defRPr lang="en-US" sz="831" b="0" kern="1200" cap="all" spc="92" baseline="0" noProof="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66176" algn="l" defTabSz="844174" rtl="0" eaLnBrk="1" fontAlgn="auto" latinLnBrk="0" hangingPunct="1">
              <a:lnSpc>
                <a:spcPct val="90000"/>
              </a:lnSpc>
              <a:spcBef>
                <a:spcPts val="1108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 smtClean="0"/>
              <a:t>X – Insert section 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405" y="326978"/>
            <a:ext cx="8424380" cy="22730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477" b="0" cap="all" baseline="0"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66405" y="1185865"/>
            <a:ext cx="8424380" cy="123181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66405" y="6130050"/>
            <a:ext cx="8424380" cy="150101"/>
          </a:xfrm>
        </p:spPr>
        <p:txBody>
          <a:bodyPr vert="horz" wrap="square" lIns="0" tIns="0" rIns="0" bIns="36000" rtlCol="0" anchor="b" anchorCtr="0">
            <a:spAutoFit/>
          </a:bodyPr>
          <a:lstStyle>
            <a:lvl1pPr marL="1466" indent="-1466">
              <a:spcBef>
                <a:spcPts val="0"/>
              </a:spcBef>
              <a:buNone/>
              <a:defRPr lang="en-GB" sz="739" b="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6176" indent="-166176">
              <a:spcBef>
                <a:spcPts val="0"/>
              </a:spcBef>
              <a:buNone/>
              <a:defRPr sz="646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49149" lvl="0" indent="-249149" algn="l" defTabSz="844174" rtl="0" eaLnBrk="1" latinLnBrk="0" hangingPunct="1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GB" noProof="0" dirty="0" smtClean="0"/>
              <a:t>Click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19431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90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2700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5440" y="392784"/>
            <a:ext cx="8497887" cy="276999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800" b="1" cap="all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25440" y="6084177"/>
            <a:ext cx="8497887" cy="192097"/>
          </a:xfr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noProof="0" dirty="0"/>
              <a:t>Click to add sources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25441" y="33636"/>
            <a:ext cx="2000249" cy="263137"/>
          </a:xfrm>
        </p:spPr>
        <p:txBody>
          <a:bodyPr tIns="36000" bIns="36000"/>
          <a:lstStyle>
            <a:lvl1pPr>
              <a:buNone/>
              <a:defRPr lang="en-US" sz="900" b="0" kern="1200" cap="all" spc="100" baseline="0" noProof="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800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/>
              <a:t>X – Insert 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45460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141E433-6E6E-4BBE-9AA7-03A1BAC192C1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1EDFFEF-BF5C-47EE-8A86-3C9BC333FD54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3F3A208-3694-44F6-8F38-0FC929BC09E3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1916113"/>
            <a:ext cx="3938587" cy="4033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3938588" cy="4033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BBE42AD-1166-4AEA-9432-E6B78FDEA23D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E719CF5-9120-4DDF-8D50-AABA5097EC31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4CC66D9-1D05-4278-8B27-5B9886A7285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C68A018-7726-44BC-BBFC-BE36B5151B38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E1B3239-D5E4-4730-89E7-0E73EB936C53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C063888-2C5A-4FA1-B74B-476C898D527B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2E5D8041-469B-41FE-B2F1-CB32DC81784C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38F790D-28E2-4F34-A301-797D09D6EFF8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125538"/>
            <a:ext cx="2006600" cy="482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125538"/>
            <a:ext cx="5870575" cy="482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B2D0B0F-72A5-4EDE-AE7D-5536308339C4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2CD64E2-E4CC-499C-BE20-691B36DA477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FE85E07-F967-4CEA-AB79-B2756F07B5F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768B2B42-2B4B-4834-8533-E85BCE1F18C0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2544763"/>
            <a:ext cx="3938587" cy="340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44763"/>
            <a:ext cx="3938588" cy="340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952F204-3F26-49DA-80F0-5259349E935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8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5A59B88-44AF-4C2C-944B-10AC1A9A829D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7030FB9-E0B8-4D43-874C-AB314D0E3692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10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9DEBB5D0-B861-4F71-89D8-BAB1EF7B9C0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24ACCF3D-F20A-4BF1-828E-6070094F5A8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5D9AF7F0-5CDE-4562-B81F-5D0D00D68DBA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431F891-1EBD-4000-BC09-5A6CC9AA587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4D3991A-1FB5-42F3-9854-729145257B28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125538"/>
            <a:ext cx="2006600" cy="482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125538"/>
            <a:ext cx="5870575" cy="482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D3EEC94-A838-4EA7-91F3-09AA54AB9B1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A95C8B0-87A8-4000-906C-F5E642372A8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8484E10-3861-4813-B8A9-1C4C4110B04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CBB6F6A6-7F56-41B8-B8A5-E760DE563B2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1052513"/>
            <a:ext cx="3938587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3938588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3F4A928-7F01-4925-9017-F39854A91E36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2293938"/>
            <a:ext cx="3938587" cy="227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93938"/>
            <a:ext cx="3938588" cy="227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92A87FA-DE09-4297-BC78-19B4C165C45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C0BBFC4-EC3C-405A-A767-33048123B06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945364F-1FB4-4789-8D99-67A4A0266AC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0BA6A7E-3772-47B0-8505-FEA7FC119EF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2BB4417-F191-4949-9D51-08E5941AD4E2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E0FA011-DC26-4099-A41A-E33912A8F3AA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BA8C6EE-5769-40F4-9D24-FB43C5DE533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301750"/>
            <a:ext cx="2006600" cy="3262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301750"/>
            <a:ext cx="5870575" cy="3262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63D2175-8400-4DF1-8C43-E0B5B7BE9AE8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C9653A4-CC29-444D-A6F3-A179A5E17B5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9" name="Footer Placeholder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252279D-1E2E-4DD9-9698-E34C5FFC125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03F20CB-8015-45D2-9193-C40D9116952D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5586156-2CCF-441C-8EC0-757A65F3B6C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5BD92176-AD7C-4A83-9536-8CC2A9760BF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vmlDrawing" Target="../drawings/vmlDrawing2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6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ags" Target="../tags/tag6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vmlDrawing" Target="../drawings/vmlDrawing3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7.xml"/><Relationship Id="rId16" Type="http://schemas.openxmlformats.org/officeDocument/2006/relationships/oleObject" Target="../embeddings/oleObject3.bin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ags" Target="../tags/tag8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ags" Target="../tags/tag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vmlDrawing" Target="../drawings/vmlDrawing4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38.xml"/><Relationship Id="rId16" Type="http://schemas.openxmlformats.org/officeDocument/2006/relationships/oleObject" Target="../embeddings/oleObject4.bin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ags" Target="../tags/tag10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ags" Target="../tags/tag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26238775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2" name="think-cell Slide" r:id="rId19" imgW="347" imgH="348" progId="TCLayout.ActiveDocument.1">
                  <p:embed/>
                </p:oleObj>
              </mc:Choice>
              <mc:Fallback>
                <p:oleObj name="think-cell Slide" r:id="rId19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8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260350"/>
            <a:ext cx="78311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728068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052513"/>
            <a:ext cx="80295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28070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728071" name="Rectangle 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B9890816-521E-475C-8D42-2BD2D654793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28074" name="Line 10"/>
          <p:cNvSpPr>
            <a:spLocks noChangeShapeType="1"/>
          </p:cNvSpPr>
          <p:nvPr/>
        </p:nvSpPr>
        <p:spPr bwMode="gray">
          <a:xfrm flipH="1">
            <a:off x="323850" y="6194425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8076" name="Line 12"/>
          <p:cNvSpPr>
            <a:spLocks noChangeShapeType="1"/>
          </p:cNvSpPr>
          <p:nvPr/>
        </p:nvSpPr>
        <p:spPr bwMode="gray">
          <a:xfrm flipH="1">
            <a:off x="323850" y="755650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8077" name="Rectangle 13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2" name="Picture 10" descr="logo nou BRD.JPG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78" r:id="rId12"/>
    <p:sldLayoutId id="2147483779" r:id="rId13"/>
    <p:sldLayoutId id="2147483782" r:id="rId14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fontAlgn="base">
        <a:spcBef>
          <a:spcPct val="100000"/>
        </a:spcBef>
        <a:spcAft>
          <a:spcPct val="0"/>
        </a:spcAft>
        <a:buClr>
          <a:srgbClr val="666666"/>
        </a:buClr>
        <a:buFont typeface="Wingdings" pitchFamily="2" charset="2"/>
        <a:buChar char="§"/>
        <a:defRPr sz="1600" b="1">
          <a:solidFill>
            <a:srgbClr val="000000"/>
          </a:solidFill>
          <a:latin typeface="+mn-lt"/>
          <a:ea typeface="+mn-ea"/>
          <a:cs typeface="+mn-cs"/>
        </a:defRPr>
      </a:lvl1pPr>
      <a:lvl2pPr marL="360363" indent="-177800" algn="l" rtl="0" fontAlgn="base">
        <a:spcBef>
          <a:spcPct val="50000"/>
        </a:spcBef>
        <a:spcAft>
          <a:spcPct val="0"/>
        </a:spcAft>
        <a:buChar char="•"/>
        <a:defRPr sz="1300">
          <a:solidFill>
            <a:srgbClr val="000000"/>
          </a:solidFill>
          <a:latin typeface="+mn-lt"/>
          <a:cs typeface="+mn-cs"/>
        </a:defRPr>
      </a:lvl2pPr>
      <a:lvl3pPr marL="542925" indent="-180975" algn="l" rtl="0" fontAlgn="base">
        <a:spcBef>
          <a:spcPct val="50000"/>
        </a:spcBef>
        <a:spcAft>
          <a:spcPct val="0"/>
        </a:spcAft>
        <a:buFont typeface="Arial" pitchFamily="34" charset="0"/>
        <a:buChar char="▫"/>
        <a:defRPr sz="1100">
          <a:solidFill>
            <a:srgbClr val="000000"/>
          </a:solidFill>
          <a:latin typeface="+mn-lt"/>
          <a:cs typeface="+mn-cs"/>
        </a:defRPr>
      </a:lvl3pPr>
      <a:lvl4pPr marL="723900" indent="-179388" algn="l" rtl="0" fontAlgn="base">
        <a:spcBef>
          <a:spcPct val="50000"/>
        </a:spcBef>
        <a:spcAft>
          <a:spcPct val="0"/>
        </a:spcAft>
        <a:buFont typeface="Arial" pitchFamily="34" charset="0"/>
        <a:buChar char="-"/>
        <a:defRPr sz="900">
          <a:solidFill>
            <a:srgbClr val="000000"/>
          </a:solidFill>
          <a:latin typeface="+mn-lt"/>
          <a:cs typeface="+mn-cs"/>
        </a:defRPr>
      </a:lvl4pPr>
      <a:lvl5pPr marL="8858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5pPr>
      <a:lvl6pPr marL="13430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6pPr>
      <a:lvl7pPr marL="18002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7pPr>
      <a:lvl8pPr marL="22574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8pPr>
      <a:lvl9pPr marL="27146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2830453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6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125538"/>
            <a:ext cx="8029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916113"/>
            <a:ext cx="8029575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5ECDCCFA-045E-488B-BCBE-C6CD30D1246F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0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9552" y="6165304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l" rtl="0" fontAlgn="base">
        <a:spcBef>
          <a:spcPct val="50000"/>
        </a:spcBef>
        <a:spcAft>
          <a:spcPct val="20000"/>
        </a:spcAft>
        <a:buFont typeface="Arial" pitchFamily="34" charset="0"/>
        <a:defRPr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l" rtl="0" fontAlgn="base">
        <a:spcBef>
          <a:spcPct val="0"/>
        </a:spcBef>
        <a:spcAft>
          <a:spcPct val="20000"/>
        </a:spcAft>
        <a:defRPr sz="1200" b="1">
          <a:solidFill>
            <a:srgbClr val="000000"/>
          </a:solidFill>
          <a:latin typeface="+mn-lt"/>
          <a:cs typeface="+mn-cs"/>
        </a:defRPr>
      </a:lvl2pPr>
      <a:lvl3pPr marL="15875" indent="-1588" algn="l" rtl="0" fontAlgn="base">
        <a:spcBef>
          <a:spcPct val="0"/>
        </a:spcBef>
        <a:spcAft>
          <a:spcPct val="20000"/>
        </a:spcAft>
        <a:buSzPct val="80000"/>
        <a:buFont typeface="Wingdings" pitchFamily="2" charset="2"/>
        <a:defRPr sz="1000" b="1">
          <a:solidFill>
            <a:srgbClr val="000000"/>
          </a:solidFill>
          <a:latin typeface="+mn-lt"/>
          <a:cs typeface="+mn-cs"/>
        </a:defRPr>
      </a:lvl3pPr>
      <a:lvl4pPr marL="20638" indent="-3175" algn="l" rtl="0" fontAlgn="base">
        <a:spcBef>
          <a:spcPct val="0"/>
        </a:spcBef>
        <a:spcAft>
          <a:spcPct val="40000"/>
        </a:spcAft>
        <a:defRPr sz="900">
          <a:solidFill>
            <a:srgbClr val="000000"/>
          </a:solidFill>
          <a:latin typeface="+mn-lt"/>
          <a:cs typeface="+mn-cs"/>
        </a:defRPr>
      </a:lvl4pPr>
      <a:lvl5pPr marL="254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5pPr>
      <a:lvl6pPr marL="4826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6pPr>
      <a:lvl7pPr marL="9398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7pPr>
      <a:lvl8pPr marL="13970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8pPr>
      <a:lvl9pPr marL="18542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299537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0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125538"/>
            <a:ext cx="8029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2544763"/>
            <a:ext cx="8029575" cy="340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62501" name="Line 5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2502" name="Line 6"/>
          <p:cNvSpPr>
            <a:spLocks noChangeShapeType="1"/>
          </p:cNvSpPr>
          <p:nvPr/>
        </p:nvSpPr>
        <p:spPr bwMode="gray">
          <a:xfrm flipV="1">
            <a:off x="4572000" y="1700213"/>
            <a:ext cx="0" cy="687387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2515" name="Rectangle 19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362516" name="Rectangle 2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D2CEAD3B-F6DA-4914-9AA0-9D809B8B08E1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362517" name="Rectangle 21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fr-FR" dirty="0"/>
          </a:p>
        </p:txBody>
      </p:sp>
      <p:sp>
        <p:nvSpPr>
          <p:cNvPr id="362518" name="Rectangle 22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1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67544" y="6165304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ctr" rtl="0" fontAlgn="base">
        <a:spcBef>
          <a:spcPct val="80000"/>
        </a:spcBef>
        <a:spcAft>
          <a:spcPct val="20000"/>
        </a:spcAft>
        <a:buFont typeface="Arial" pitchFamily="34" charset="0"/>
        <a:defRPr sz="1300"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ctr" rtl="0" fontAlgn="base">
        <a:lnSpc>
          <a:spcPct val="140000"/>
        </a:lnSpc>
        <a:spcBef>
          <a:spcPct val="0"/>
        </a:spcBef>
        <a:spcAft>
          <a:spcPct val="20000"/>
        </a:spcAft>
        <a:defRPr sz="900" b="1">
          <a:solidFill>
            <a:srgbClr val="000000"/>
          </a:solidFill>
          <a:latin typeface="+mn-lt"/>
          <a:cs typeface="+mn-cs"/>
        </a:defRPr>
      </a:lvl2pPr>
      <a:lvl3pPr marL="15875" indent="-1588" algn="ctr" rtl="0" fontAlgn="base">
        <a:spcBef>
          <a:spcPct val="0"/>
        </a:spcBef>
        <a:spcAft>
          <a:spcPct val="20000"/>
        </a:spcAft>
        <a:buSzPct val="80000"/>
        <a:buFont typeface="Wingdings" pitchFamily="2" charset="2"/>
        <a:defRPr sz="800" b="1">
          <a:solidFill>
            <a:srgbClr val="000000"/>
          </a:solidFill>
          <a:latin typeface="+mn-lt"/>
          <a:cs typeface="+mn-cs"/>
        </a:defRPr>
      </a:lvl3pPr>
      <a:lvl4pPr marL="20638" indent="-3175" algn="ctr" rtl="0" fontAlgn="base">
        <a:spcBef>
          <a:spcPct val="0"/>
        </a:spcBef>
        <a:spcAft>
          <a:spcPct val="40000"/>
        </a:spcAft>
        <a:defRPr sz="700">
          <a:solidFill>
            <a:srgbClr val="000000"/>
          </a:solidFill>
          <a:latin typeface="+mn-lt"/>
          <a:cs typeface="+mn-cs"/>
        </a:defRPr>
      </a:lvl4pPr>
      <a:lvl5pPr marL="254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5pPr>
      <a:lvl6pPr marL="4826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6pPr>
      <a:lvl7pPr marL="9398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7pPr>
      <a:lvl8pPr marL="13970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8pPr>
      <a:lvl9pPr marL="18542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73562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4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368647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301750"/>
            <a:ext cx="80295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68648" name="Rectangle 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2293938"/>
            <a:ext cx="8029575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68655" name="Line 15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8668" name="Rectangle 2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368669" name="Rectangle 2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9DBB41ED-E21A-4400-A8A3-8C0097CAEF67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368670" name="Rectangle 3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fr-FR" dirty="0"/>
          </a:p>
        </p:txBody>
      </p:sp>
      <p:sp>
        <p:nvSpPr>
          <p:cNvPr id="368671" name="Rectangle 31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0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ctr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tx1"/>
        </a:buClr>
        <a:buFont typeface="Arial" pitchFamily="34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11113" indent="-4763" algn="ctr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000000"/>
          </a:solidFill>
          <a:latin typeface="+mn-lt"/>
          <a:cs typeface="+mn-cs"/>
        </a:defRPr>
      </a:lvl2pPr>
      <a:lvl3pPr marL="14288" indent="-1588" algn="ctr" rtl="0" fontAlgn="base">
        <a:lnSpc>
          <a:spcPct val="90000"/>
        </a:lnSpc>
        <a:spcBef>
          <a:spcPct val="0"/>
        </a:spcBef>
        <a:spcAft>
          <a:spcPct val="0"/>
        </a:spcAft>
        <a:buFont typeface="Wingdings" pitchFamily="2" charset="2"/>
        <a:defRPr sz="1400">
          <a:solidFill>
            <a:srgbClr val="000000"/>
          </a:solidFill>
          <a:latin typeface="+mn-lt"/>
          <a:cs typeface="+mn-cs"/>
        </a:defRPr>
      </a:lvl3pPr>
      <a:lvl4pPr marL="19050" indent="-3175" algn="ctr" rtl="0" fontAlgn="base">
        <a:lnSpc>
          <a:spcPct val="90000"/>
        </a:lnSpc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cs typeface="+mn-cs"/>
        </a:defRPr>
      </a:lvl4pPr>
      <a:lvl5pPr marL="238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5pPr>
      <a:lvl6pPr marL="4810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6pPr>
      <a:lvl7pPr marL="9382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7pPr>
      <a:lvl8pPr marL="13954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8pPr>
      <a:lvl9pPr marL="18526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1.emf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svg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10" Type="http://schemas.openxmlformats.org/officeDocument/2006/relationships/image" Target="../media/image141.svg"/><Relationship Id="rId4" Type="http://schemas.openxmlformats.org/officeDocument/2006/relationships/oleObject" Target="../embeddings/oleObject6.bin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svg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png"/><Relationship Id="rId11" Type="http://schemas.openxmlformats.org/officeDocument/2006/relationships/image" Target="../media/image7.jpg"/><Relationship Id="rId5" Type="http://schemas.openxmlformats.org/officeDocument/2006/relationships/image" Target="../media/image4.emf"/><Relationship Id="rId10" Type="http://schemas.openxmlformats.org/officeDocument/2006/relationships/image" Target="../media/image141.svg"/><Relationship Id="rId4" Type="http://schemas.openxmlformats.org/officeDocument/2006/relationships/oleObject" Target="../embeddings/oleObject7.bin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xfs07\Sinteza%20Lunara\Budget%202021\AGA\AGA%202021%20new.xlsx!Sheet1!R21C5:R31C12" TargetMode="External"/><Relationship Id="rId3" Type="http://schemas.openxmlformats.org/officeDocument/2006/relationships/tags" Target="../tags/tag16.xml"/><Relationship Id="rId7" Type="http://schemas.openxmlformats.org/officeDocument/2006/relationships/image" Target="../media/image1.emf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emf"/><Relationship Id="rId5" Type="http://schemas.openxmlformats.org/officeDocument/2006/relationships/notesSlide" Target="../notesSlides/notesSlide3.xml"/><Relationship Id="rId10" Type="http://schemas.openxmlformats.org/officeDocument/2006/relationships/oleObject" Target="file:///\\xfs07\Sinteza%20Lunara\Budget%202021\AGA\AGA%202021%20new.xlsx!Sheet1!R20C15:R33C22" TargetMode="Externa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slideLayout" Target="../slideLayouts/slideLayout13.xml"/><Relationship Id="rId7" Type="http://schemas.openxmlformats.org/officeDocument/2006/relationships/oleObject" Target="file:///\\xfs07\Sinteza%20Lunara\Budget%202021\AGA\AGA%202021%20PL.xlsx!rezultate%20rom%20!R3C1:R15C10" TargetMode="Externa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9.bin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sz="320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ea typeface="+mj-ea"/>
              <a:sym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192574" y="3651572"/>
            <a:ext cx="2999659" cy="418952"/>
          </a:xfrm>
          <a:prstGeom prst="rect">
            <a:avLst/>
          </a:prstGeom>
          <a:noFill/>
        </p:spPr>
        <p:txBody>
          <a:bodyPr vert="horz" wrap="none" lIns="36000" tIns="36000" rIns="36000" bIns="36000" rtlCol="0" anchor="ctr">
            <a:spAutoFit/>
          </a:bodyPr>
          <a:lstStyle>
            <a:lvl1pPr marL="0" algn="ctr" defTabSz="844174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GB" sz="2216" b="1" kern="1200" cap="all" spc="258" baseline="0" noProof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1600" dirty="0" smtClean="0">
                <a:solidFill>
                  <a:srgbClr val="000000"/>
                </a:solidFill>
              </a:rPr>
              <a:t/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en-US" sz="900" dirty="0" smtClean="0">
                <a:solidFill>
                  <a:srgbClr val="000000"/>
                </a:solidFill>
              </a:rPr>
              <a:t>BRD CONSOLIDAT, conform IFRS</a:t>
            </a:r>
            <a:endParaRPr lang="fr-FR" sz="900" dirty="0">
              <a:solidFill>
                <a:srgbClr val="000000"/>
              </a:solidFill>
            </a:endParaRP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3563888" y="4869160"/>
            <a:ext cx="1674918" cy="214730"/>
          </a:xfrm>
          <a:prstGeom prst="rect">
            <a:avLst/>
          </a:prstGeom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 algn="ctr" defTabSz="844174">
              <a:spcBef>
                <a:spcPts val="0"/>
              </a:spcBef>
              <a:buNone/>
            </a:pPr>
            <a:r>
              <a:rPr lang="en-US" sz="923" cap="all" spc="185" dirty="0" err="1" smtClean="0">
                <a:solidFill>
                  <a:schemeClr val="tx1"/>
                </a:solidFill>
              </a:rPr>
              <a:t>Aprilie</a:t>
            </a:r>
            <a:r>
              <a:rPr lang="en-US" sz="923" cap="all" spc="185" dirty="0" smtClean="0">
                <a:solidFill>
                  <a:schemeClr val="tx1"/>
                </a:solidFill>
              </a:rPr>
              <a:t> 2021</a:t>
            </a:r>
            <a:endParaRPr lang="en-US" sz="923" cap="all" spc="185" dirty="0">
              <a:solidFill>
                <a:schemeClr val="tx1"/>
              </a:solidFill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39552" y="1372099"/>
            <a:ext cx="8002377" cy="2488949"/>
          </a:xfrm>
        </p:spPr>
        <p:txBody>
          <a:bodyPr/>
          <a:lstStyle/>
          <a:p>
            <a:r>
              <a:rPr lang="en-US" sz="3600" dirty="0" smtClean="0"/>
              <a:t>BRD GRUP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>
                <a:solidFill>
                  <a:srgbClr val="000000"/>
                </a:solidFill>
              </a:rPr>
              <a:t>Buget</a:t>
            </a:r>
            <a:r>
              <a:rPr lang="en-US" sz="3200" dirty="0" smtClean="0">
                <a:solidFill>
                  <a:srgbClr val="000000"/>
                </a:solidFill>
              </a:rPr>
              <a:t> 2021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3" name="Text Placeholder 1"/>
          <p:cNvSpPr txBox="1">
            <a:spLocks/>
          </p:cNvSpPr>
          <p:nvPr/>
        </p:nvSpPr>
        <p:spPr>
          <a:xfrm>
            <a:off x="2652551" y="3501008"/>
            <a:ext cx="4079689" cy="360040"/>
          </a:xfrm>
          <a:prstGeom prst="rect">
            <a:avLst/>
          </a:prstGeom>
          <a:solidFill>
            <a:srgbClr val="E60028"/>
          </a:solidFill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    </a:t>
            </a:r>
            <a:r>
              <a:rPr lang="en-US" kern="0" dirty="0" err="1" smtClean="0">
                <a:solidFill>
                  <a:schemeClr val="bg1"/>
                </a:solidFill>
              </a:rPr>
              <a:t>Adunarea</a:t>
            </a:r>
            <a:r>
              <a:rPr lang="en-US" kern="0" dirty="0" smtClean="0">
                <a:solidFill>
                  <a:schemeClr val="bg1"/>
                </a:solidFill>
              </a:rPr>
              <a:t> </a:t>
            </a:r>
            <a:r>
              <a:rPr lang="en-US" kern="0" dirty="0" err="1">
                <a:solidFill>
                  <a:schemeClr val="bg1"/>
                </a:solidFill>
              </a:rPr>
              <a:t>G</a:t>
            </a:r>
            <a:r>
              <a:rPr lang="en-US" kern="0" dirty="0" err="1" smtClean="0">
                <a:solidFill>
                  <a:schemeClr val="bg1"/>
                </a:solidFill>
              </a:rPr>
              <a:t>enerala</a:t>
            </a:r>
            <a:r>
              <a:rPr lang="en-US" kern="0" dirty="0" smtClean="0">
                <a:solidFill>
                  <a:schemeClr val="bg1"/>
                </a:solidFill>
              </a:rPr>
              <a:t> a </a:t>
            </a:r>
            <a:r>
              <a:rPr lang="en-US" kern="0" dirty="0" err="1">
                <a:solidFill>
                  <a:schemeClr val="bg1"/>
                </a:solidFill>
              </a:rPr>
              <a:t>A</a:t>
            </a:r>
            <a:r>
              <a:rPr lang="en-US" kern="0" dirty="0" err="1" smtClean="0">
                <a:solidFill>
                  <a:schemeClr val="bg1"/>
                </a:solidFill>
              </a:rPr>
              <a:t>ctionarilor</a:t>
            </a:r>
            <a:endParaRPr lang="en-US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62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fr-FR" smtClean="0">
                <a:latin typeface="Arial" charset="0"/>
                <a:cs typeface="Arial" charset="0"/>
              </a:rPr>
              <a:t>P.</a:t>
            </a:r>
            <a:fld id="{98AA2FFE-D0A9-468C-B487-D98853210D43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8195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/>
              <a:t>P.</a:t>
            </a:r>
            <a:fld id="{3454F227-AACF-4393-816D-DC412C15EB49}" type="slidenum">
              <a:rPr lang="en-GB" sz="800" b="1"/>
              <a:pPr algn="r"/>
              <a:t>2</a:t>
            </a:fld>
            <a:endParaRPr lang="en-GB" sz="800" b="1"/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gray">
          <a:xfrm>
            <a:off x="388938" y="298450"/>
            <a:ext cx="677545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MEDIUL MACROECONOMIC SI BANCAR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28888" y="845128"/>
            <a:ext cx="3744417" cy="338554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1"/>
            <a:r>
              <a:rPr lang="en-US" sz="1600" b="1" dirty="0" err="1" smtClean="0">
                <a:solidFill>
                  <a:schemeClr val="bg1"/>
                </a:solidFill>
              </a:rPr>
              <a:t>Mediul</a:t>
            </a:r>
            <a:r>
              <a:rPr lang="en-US" sz="1600" b="1" dirty="0" smtClean="0">
                <a:solidFill>
                  <a:schemeClr val="bg1"/>
                </a:solidFill>
              </a:rPr>
              <a:t> economic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8888" y="1285611"/>
            <a:ext cx="8729562" cy="2251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37373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smtClean="0"/>
              <a:t>Criza Covid-19 a </a:t>
            </a:r>
            <a:r>
              <a:rPr lang="en-US" sz="1100" b="1" dirty="0" err="1" smtClean="0"/>
              <a:t>incheiat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brusc</a:t>
            </a:r>
            <a:r>
              <a:rPr lang="en-US" sz="1100" b="1" dirty="0" smtClean="0"/>
              <a:t> un </a:t>
            </a:r>
            <a:r>
              <a:rPr lang="en-US" sz="1100" b="1" dirty="0" err="1" smtClean="0"/>
              <a:t>ciclu</a:t>
            </a:r>
            <a:r>
              <a:rPr lang="en-US" sz="1100" b="1" dirty="0" smtClean="0"/>
              <a:t> expansionist de 9 </a:t>
            </a:r>
            <a:r>
              <a:rPr lang="en-US" sz="1100" b="1" dirty="0" err="1" smtClean="0"/>
              <a:t>ani</a:t>
            </a:r>
            <a:r>
              <a:rPr lang="en-US" sz="1100" b="1" dirty="0" smtClean="0"/>
              <a:t>. Desi initial se </a:t>
            </a:r>
            <a:r>
              <a:rPr lang="en-US" sz="1100" b="1" dirty="0" err="1" smtClean="0"/>
              <a:t>estima</a:t>
            </a:r>
            <a:r>
              <a:rPr lang="en-US" sz="1100" b="1" dirty="0" smtClean="0"/>
              <a:t> o </a:t>
            </a:r>
            <a:r>
              <a:rPr lang="en-US" sz="1100" b="1" dirty="0" err="1" smtClean="0"/>
              <a:t>scadere</a:t>
            </a:r>
            <a:r>
              <a:rPr lang="en-US" sz="1100" b="1" dirty="0"/>
              <a:t> </a:t>
            </a:r>
            <a:r>
              <a:rPr lang="en-US" sz="1100" b="1" dirty="0" smtClean="0"/>
              <a:t>cu </a:t>
            </a:r>
            <a:r>
              <a:rPr lang="en-US" sz="1100" b="1" dirty="0" err="1"/>
              <a:t>aproximativ</a:t>
            </a:r>
            <a:r>
              <a:rPr lang="en-US" sz="1100" b="1" dirty="0"/>
              <a:t> </a:t>
            </a:r>
            <a:r>
              <a:rPr lang="en-US" sz="1100" b="1" dirty="0" smtClean="0"/>
              <a:t>6% in </a:t>
            </a:r>
            <a:r>
              <a:rPr lang="en-US" sz="1100" b="1" dirty="0" err="1" smtClean="0"/>
              <a:t>contextul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crizei</a:t>
            </a:r>
            <a:r>
              <a:rPr lang="en-US" sz="1100" b="1" dirty="0"/>
              <a:t>, </a:t>
            </a:r>
            <a:r>
              <a:rPr lang="en-US" sz="1100" b="1" dirty="0" smtClean="0"/>
              <a:t>PIB-</a:t>
            </a:r>
            <a:r>
              <a:rPr lang="en-US" sz="1100" b="1" dirty="0" err="1" smtClean="0"/>
              <a:t>ul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Romaniei</a:t>
            </a:r>
            <a:r>
              <a:rPr lang="en-US" sz="1100" b="1" dirty="0" smtClean="0"/>
              <a:t> s-a </a:t>
            </a:r>
            <a:r>
              <a:rPr lang="en-US" sz="1100" b="1" dirty="0" err="1"/>
              <a:t>contractat</a:t>
            </a:r>
            <a:r>
              <a:rPr lang="en-US" sz="1100" b="1" dirty="0"/>
              <a:t> cu 3,9% in </a:t>
            </a:r>
            <a:r>
              <a:rPr lang="en-US" sz="1100" b="1" dirty="0" smtClean="0"/>
              <a:t>2020. </a:t>
            </a:r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err="1" smtClean="0"/>
              <a:t>Pe</a:t>
            </a:r>
            <a:r>
              <a:rPr lang="en-US" sz="1100" b="1" dirty="0" smtClean="0"/>
              <a:t> </a:t>
            </a:r>
            <a:r>
              <a:rPr lang="en-US" sz="1100" b="1" dirty="0" err="1"/>
              <a:t>viitor</a:t>
            </a:r>
            <a:r>
              <a:rPr lang="en-US" sz="1100" b="1" dirty="0"/>
              <a:t>, </a:t>
            </a:r>
            <a:r>
              <a:rPr lang="en-US" sz="1100" b="1" dirty="0" err="1" smtClean="0"/>
              <a:t>relansarea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economica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va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depinde</a:t>
            </a:r>
            <a:r>
              <a:rPr lang="en-US" sz="1100" b="1" dirty="0" smtClean="0"/>
              <a:t> in mod </a:t>
            </a:r>
            <a:r>
              <a:rPr lang="en-US" sz="1100" b="1" dirty="0" err="1" smtClean="0"/>
              <a:t>semnificativ</a:t>
            </a:r>
            <a:r>
              <a:rPr lang="en-US" sz="1100" b="1" dirty="0" smtClean="0"/>
              <a:t> de </a:t>
            </a:r>
            <a:r>
              <a:rPr lang="en-US" sz="1100" b="1" dirty="0" err="1" smtClean="0"/>
              <a:t>cursul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pandemiei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si</a:t>
            </a:r>
            <a:r>
              <a:rPr lang="en-US" sz="1100" b="1" dirty="0" smtClean="0"/>
              <a:t> de </a:t>
            </a:r>
            <a:r>
              <a:rPr lang="en-US" sz="1100" b="1" dirty="0" err="1" smtClean="0"/>
              <a:t>executia</a:t>
            </a:r>
            <a:r>
              <a:rPr lang="en-US" sz="1100" b="1" dirty="0" smtClean="0"/>
              <a:t> </a:t>
            </a:r>
            <a:r>
              <a:rPr lang="en-US" sz="1100" b="1" dirty="0" err="1"/>
              <a:t>programelor</a:t>
            </a:r>
            <a:r>
              <a:rPr lang="en-US" sz="1100" b="1" dirty="0"/>
              <a:t> de </a:t>
            </a:r>
            <a:r>
              <a:rPr lang="en-US" sz="1100" b="1" dirty="0" err="1"/>
              <a:t>relansare</a:t>
            </a:r>
            <a:r>
              <a:rPr lang="en-US" sz="1100" b="1" dirty="0"/>
              <a:t> </a:t>
            </a:r>
            <a:r>
              <a:rPr lang="en-US" sz="1100" b="1" dirty="0" err="1" smtClean="0"/>
              <a:t>economica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adoptate</a:t>
            </a:r>
            <a:r>
              <a:rPr lang="en-US" sz="1100" b="1" dirty="0" smtClean="0"/>
              <a:t> de </a:t>
            </a:r>
            <a:r>
              <a:rPr lang="en-US" sz="1100" b="1" dirty="0" err="1" smtClean="0"/>
              <a:t>autoritati</a:t>
            </a:r>
            <a:r>
              <a:rPr lang="en-US" sz="1100" b="1" dirty="0" smtClean="0"/>
              <a:t>. </a:t>
            </a:r>
            <a:endParaRPr lang="en-US" sz="1100" b="1" dirty="0"/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err="1"/>
              <a:t>Fondurile</a:t>
            </a:r>
            <a:r>
              <a:rPr lang="en-US" sz="1100" b="1" dirty="0"/>
              <a:t> UE </a:t>
            </a:r>
            <a:r>
              <a:rPr lang="en-US" sz="1100" b="1" dirty="0" err="1"/>
              <a:t>reprezinta</a:t>
            </a:r>
            <a:r>
              <a:rPr lang="en-US" sz="1100" b="1" dirty="0"/>
              <a:t> un potential </a:t>
            </a:r>
            <a:r>
              <a:rPr lang="en-US" sz="1100" b="1" dirty="0" err="1"/>
              <a:t>catalizator</a:t>
            </a:r>
            <a:r>
              <a:rPr lang="en-US" sz="1100" b="1" dirty="0"/>
              <a:t> </a:t>
            </a:r>
            <a:r>
              <a:rPr lang="en-US" sz="1100" b="1" dirty="0" err="1"/>
              <a:t>pentru</a:t>
            </a:r>
            <a:r>
              <a:rPr lang="en-US" sz="1100" b="1" dirty="0"/>
              <a:t> </a:t>
            </a:r>
            <a:r>
              <a:rPr lang="en-US" sz="1100" b="1" dirty="0" err="1"/>
              <a:t>redresarea</a:t>
            </a:r>
            <a:r>
              <a:rPr lang="en-US" sz="1100" b="1" dirty="0"/>
              <a:t> </a:t>
            </a:r>
            <a:r>
              <a:rPr lang="en-US" sz="1100" b="1" dirty="0" err="1"/>
              <a:t>economica</a:t>
            </a:r>
            <a:r>
              <a:rPr lang="en-US" sz="1100" b="1" dirty="0"/>
              <a:t>. </a:t>
            </a:r>
            <a:r>
              <a:rPr lang="en-US" sz="1100" b="1" dirty="0" err="1"/>
              <a:t>Romaniei</a:t>
            </a:r>
            <a:r>
              <a:rPr lang="en-US" sz="1100" b="1" dirty="0"/>
              <a:t> </a:t>
            </a:r>
            <a:r>
              <a:rPr lang="en-US" sz="1100" b="1" dirty="0" err="1"/>
              <a:t>i</a:t>
            </a:r>
            <a:r>
              <a:rPr lang="en-US" sz="1100" b="1" dirty="0"/>
              <a:t> s-au </a:t>
            </a:r>
            <a:r>
              <a:rPr lang="en-US" sz="1100" b="1" dirty="0" err="1"/>
              <a:t>alocat</a:t>
            </a:r>
            <a:r>
              <a:rPr lang="en-US" sz="1100" b="1" dirty="0"/>
              <a:t> </a:t>
            </a:r>
            <a:r>
              <a:rPr lang="en-US" sz="1100" b="1" dirty="0" smtClean="0"/>
              <a:t>80 </a:t>
            </a:r>
            <a:r>
              <a:rPr lang="en-US" sz="1100" b="1" dirty="0" err="1"/>
              <a:t>miliarde</a:t>
            </a:r>
            <a:r>
              <a:rPr lang="en-US" sz="1100" b="1" dirty="0"/>
              <a:t> EUR </a:t>
            </a:r>
            <a:r>
              <a:rPr lang="en-US" sz="1100" b="1" dirty="0" err="1"/>
              <a:t>pentru</a:t>
            </a:r>
            <a:r>
              <a:rPr lang="en-US" sz="1100" b="1" dirty="0"/>
              <a:t> </a:t>
            </a:r>
            <a:r>
              <a:rPr lang="en-US" sz="1100" b="1" dirty="0" err="1"/>
              <a:t>perioada</a:t>
            </a:r>
            <a:r>
              <a:rPr lang="en-US" sz="1100" b="1" dirty="0"/>
              <a:t> 2021-2027. </a:t>
            </a:r>
            <a:endParaRPr lang="en-US" sz="1100" b="1" dirty="0" smtClean="0"/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err="1"/>
              <a:t>Pentru</a:t>
            </a:r>
            <a:r>
              <a:rPr lang="en-US" sz="1100" b="1" dirty="0"/>
              <a:t> 2021, </a:t>
            </a:r>
            <a:r>
              <a:rPr lang="ro-RO" sz="1100" b="1" dirty="0"/>
              <a:t>ritmul creșterii economice va fi condiționat de o normalizare treptată a situației pandemice în urma succesului campaniilor de vaccinare</a:t>
            </a:r>
            <a:r>
              <a:rPr lang="en-US" sz="1100" b="1" dirty="0"/>
              <a:t>, de o </a:t>
            </a:r>
            <a:r>
              <a:rPr lang="en-US" sz="1100" b="1" dirty="0" err="1"/>
              <a:t>revigorare</a:t>
            </a:r>
            <a:r>
              <a:rPr lang="en-US" sz="1100" b="1" dirty="0"/>
              <a:t> a </a:t>
            </a:r>
            <a:r>
              <a:rPr lang="en-US" sz="1100" b="1" dirty="0" err="1"/>
              <a:t>activitatii</a:t>
            </a:r>
            <a:r>
              <a:rPr lang="en-US" sz="1100" b="1" dirty="0"/>
              <a:t> </a:t>
            </a:r>
            <a:r>
              <a:rPr lang="en-US" sz="1100" b="1" dirty="0" err="1"/>
              <a:t>economice</a:t>
            </a:r>
            <a:r>
              <a:rPr lang="en-US" sz="1100" b="1" dirty="0"/>
              <a:t> </a:t>
            </a:r>
            <a:r>
              <a:rPr lang="en-US" sz="1100" b="1" dirty="0" err="1" smtClean="0"/>
              <a:t>externe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si</a:t>
            </a:r>
            <a:r>
              <a:rPr lang="en-US" sz="1100" b="1" dirty="0" smtClean="0"/>
              <a:t> </a:t>
            </a:r>
            <a:r>
              <a:rPr lang="en-US" sz="1100" b="1" dirty="0" err="1"/>
              <a:t>imbunatatirea</a:t>
            </a:r>
            <a:r>
              <a:rPr lang="en-US" sz="1100" b="1" dirty="0"/>
              <a:t> </a:t>
            </a:r>
            <a:r>
              <a:rPr lang="en-US" sz="1100" b="1" dirty="0" err="1"/>
              <a:t>perspectivei</a:t>
            </a:r>
            <a:r>
              <a:rPr lang="en-US" sz="1100" b="1" dirty="0"/>
              <a:t> </a:t>
            </a:r>
            <a:r>
              <a:rPr lang="en-US" sz="1100" b="1" dirty="0" err="1"/>
              <a:t>pentru</a:t>
            </a:r>
            <a:r>
              <a:rPr lang="en-US" sz="1100" b="1" dirty="0"/>
              <a:t> </a:t>
            </a:r>
            <a:r>
              <a:rPr lang="en-US" sz="1100" b="1" dirty="0" err="1"/>
              <a:t>cererea</a:t>
            </a:r>
            <a:r>
              <a:rPr lang="en-US" sz="1100" b="1" dirty="0"/>
              <a:t> </a:t>
            </a:r>
            <a:r>
              <a:rPr lang="en-US" sz="1100" b="1" dirty="0" err="1"/>
              <a:t>interna</a:t>
            </a:r>
            <a:r>
              <a:rPr lang="en-US" sz="1100" b="1" dirty="0"/>
              <a:t>.</a:t>
            </a:r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100" b="1" dirty="0" err="1" smtClean="0"/>
              <a:t>Pentru</a:t>
            </a:r>
            <a:r>
              <a:rPr lang="en-GB" sz="1100" b="1" dirty="0" smtClean="0"/>
              <a:t> </a:t>
            </a:r>
            <a:r>
              <a:rPr lang="en-GB" sz="1100" b="1" dirty="0"/>
              <a:t>a </a:t>
            </a:r>
            <a:r>
              <a:rPr lang="en-GB" sz="1100" b="1" dirty="0" err="1"/>
              <a:t>sprijini</a:t>
            </a:r>
            <a:r>
              <a:rPr lang="en-GB" sz="1100" b="1" dirty="0"/>
              <a:t> </a:t>
            </a:r>
            <a:r>
              <a:rPr lang="en-GB" sz="1100" b="1" dirty="0" err="1"/>
              <a:t>economia</a:t>
            </a:r>
            <a:r>
              <a:rPr lang="en-GB" sz="1100" b="1" dirty="0"/>
              <a:t> in </a:t>
            </a:r>
            <a:r>
              <a:rPr lang="en-GB" sz="1100" b="1" dirty="0" err="1"/>
              <a:t>contextul</a:t>
            </a:r>
            <a:r>
              <a:rPr lang="en-GB" sz="1100" b="1" dirty="0"/>
              <a:t> </a:t>
            </a:r>
            <a:r>
              <a:rPr lang="en-GB" sz="1100" b="1" dirty="0" err="1"/>
              <a:t>evolutiei</a:t>
            </a:r>
            <a:r>
              <a:rPr lang="en-GB" sz="1100" b="1" dirty="0"/>
              <a:t> </a:t>
            </a:r>
            <a:r>
              <a:rPr lang="en-GB" sz="1100" b="1" dirty="0" err="1"/>
              <a:t>epidemiei</a:t>
            </a:r>
            <a:r>
              <a:rPr lang="en-GB" sz="1100" b="1" dirty="0"/>
              <a:t> COVID 19, </a:t>
            </a:r>
            <a:r>
              <a:rPr lang="en-GB" sz="1100" b="1" dirty="0" err="1"/>
              <a:t>banca</a:t>
            </a:r>
            <a:r>
              <a:rPr lang="en-GB" sz="1100" b="1" dirty="0"/>
              <a:t> </a:t>
            </a:r>
            <a:r>
              <a:rPr lang="en-GB" sz="1100" b="1" dirty="0" err="1"/>
              <a:t>centrala</a:t>
            </a:r>
            <a:r>
              <a:rPr lang="en-GB" sz="1100" b="1" dirty="0"/>
              <a:t> a </a:t>
            </a:r>
            <a:r>
              <a:rPr lang="en-GB" sz="1100" b="1" dirty="0" err="1"/>
              <a:t>redus</a:t>
            </a:r>
            <a:r>
              <a:rPr lang="en-GB" sz="1100" b="1" dirty="0"/>
              <a:t> rata de </a:t>
            </a:r>
            <a:r>
              <a:rPr lang="en-GB" sz="1100" b="1" dirty="0" err="1"/>
              <a:t>politica</a:t>
            </a:r>
            <a:r>
              <a:rPr lang="en-GB" sz="1100" b="1" dirty="0"/>
              <a:t> </a:t>
            </a:r>
            <a:r>
              <a:rPr lang="en-GB" sz="1100" b="1" dirty="0" err="1"/>
              <a:t>monetara</a:t>
            </a:r>
            <a:r>
              <a:rPr lang="en-GB" sz="1100" b="1" dirty="0"/>
              <a:t> de </a:t>
            </a:r>
            <a:r>
              <a:rPr lang="en-GB" sz="1100" b="1" dirty="0" err="1" smtClean="0"/>
              <a:t>patru</a:t>
            </a:r>
            <a:r>
              <a:rPr lang="en-GB" sz="1100" b="1" dirty="0" smtClean="0"/>
              <a:t> </a:t>
            </a:r>
            <a:r>
              <a:rPr lang="en-GB" sz="1100" b="1" dirty="0" err="1"/>
              <a:t>ori</a:t>
            </a:r>
            <a:r>
              <a:rPr lang="en-GB" sz="1100" b="1" dirty="0"/>
              <a:t> in 2020 </a:t>
            </a:r>
            <a:r>
              <a:rPr lang="en-GB" sz="1100" b="1" dirty="0" smtClean="0"/>
              <a:t>cu 125 </a:t>
            </a:r>
            <a:r>
              <a:rPr lang="en-GB" sz="1100" b="1" dirty="0"/>
              <a:t>de </a:t>
            </a:r>
            <a:r>
              <a:rPr lang="en-GB" sz="1100" b="1" dirty="0" err="1"/>
              <a:t>puncte</a:t>
            </a:r>
            <a:r>
              <a:rPr lang="en-GB" sz="1100" b="1" dirty="0"/>
              <a:t> de </a:t>
            </a:r>
            <a:r>
              <a:rPr lang="en-GB" sz="1100" b="1" dirty="0" err="1" smtClean="0"/>
              <a:t>baza</a:t>
            </a:r>
            <a:r>
              <a:rPr lang="en-GB" sz="1100" b="1" dirty="0" smtClean="0"/>
              <a:t> in </a:t>
            </a:r>
            <a:r>
              <a:rPr lang="en-GB" sz="1100" b="1" dirty="0"/>
              <a:t>total , la </a:t>
            </a:r>
            <a:r>
              <a:rPr lang="en-GB" sz="1100" b="1" dirty="0" smtClean="0"/>
              <a:t>1,25%. </a:t>
            </a:r>
            <a:endParaRPr lang="en-GB" sz="1100" b="1" dirty="0"/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smtClean="0"/>
              <a:t>Dar </a:t>
            </a:r>
            <a:r>
              <a:rPr lang="en-US" sz="1100" b="1" dirty="0" err="1" smtClean="0"/>
              <a:t>ratele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interbancare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sunt</a:t>
            </a:r>
            <a:r>
              <a:rPr lang="en-US" sz="1100" b="1" dirty="0" smtClean="0"/>
              <a:t> in </a:t>
            </a:r>
            <a:r>
              <a:rPr lang="en-US" sz="1100" b="1" dirty="0" err="1" smtClean="0"/>
              <a:t>prezent</a:t>
            </a:r>
            <a:r>
              <a:rPr lang="en-US" sz="1100" b="1" dirty="0" smtClean="0"/>
              <a:t> in </a:t>
            </a:r>
            <a:r>
              <a:rPr lang="en-US" sz="1100" b="1" dirty="0" err="1" smtClean="0"/>
              <a:t>crestere</a:t>
            </a:r>
            <a:r>
              <a:rPr lang="en-US" sz="1100" b="1" dirty="0" smtClean="0"/>
              <a:t>, determinate de </a:t>
            </a:r>
            <a:r>
              <a:rPr lang="en-US" sz="1100" b="1" dirty="0" err="1" smtClean="0"/>
              <a:t>majorarea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inflatiei</a:t>
            </a:r>
            <a:r>
              <a:rPr lang="en-US" sz="1100" b="1" dirty="0" smtClean="0"/>
              <a:t> la </a:t>
            </a:r>
            <a:r>
              <a:rPr lang="en-US" sz="1100" b="1" dirty="0" err="1" smtClean="0"/>
              <a:t>inceputul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anului</a:t>
            </a:r>
            <a:r>
              <a:rPr lang="en-US" sz="1100" b="1" dirty="0" smtClean="0"/>
              <a:t> 2021. </a:t>
            </a:r>
            <a:endParaRPr lang="en-US" sz="1100" b="1" dirty="0"/>
          </a:p>
        </p:txBody>
      </p:sp>
      <p:sp>
        <p:nvSpPr>
          <p:cNvPr id="34" name="Rectangle 33"/>
          <p:cNvSpPr/>
          <p:nvPr/>
        </p:nvSpPr>
        <p:spPr>
          <a:xfrm>
            <a:off x="228887" y="3810526"/>
            <a:ext cx="3744417" cy="338554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1"/>
            <a:r>
              <a:rPr lang="en-US" sz="1600" b="1" dirty="0" err="1" smtClean="0">
                <a:solidFill>
                  <a:schemeClr val="bg1"/>
                </a:solidFill>
              </a:rPr>
              <a:t>Mediul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bancar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4756" y="4205600"/>
            <a:ext cx="8785620" cy="20569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37373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100" b="1" dirty="0" smtClean="0"/>
              <a:t>Rata </a:t>
            </a:r>
            <a:r>
              <a:rPr lang="en-GB" sz="1100" b="1" dirty="0"/>
              <a:t>creditelor </a:t>
            </a:r>
            <a:r>
              <a:rPr lang="en-GB" sz="1100" b="1" dirty="0" err="1" smtClean="0"/>
              <a:t>neperformante</a:t>
            </a:r>
            <a:r>
              <a:rPr lang="en-GB" sz="1100" b="1" dirty="0" smtClean="0"/>
              <a:t> a </a:t>
            </a:r>
            <a:r>
              <a:rPr lang="en-GB" sz="1100" b="1" dirty="0" err="1" smtClean="0"/>
              <a:t>ajuns</a:t>
            </a:r>
            <a:r>
              <a:rPr lang="en-GB" sz="1100" b="1" dirty="0" smtClean="0"/>
              <a:t> la 3,8% la </a:t>
            </a:r>
            <a:r>
              <a:rPr lang="en-GB" sz="1100" b="1" dirty="0" err="1" smtClean="0"/>
              <a:t>finalul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anului</a:t>
            </a:r>
            <a:r>
              <a:rPr lang="en-GB" sz="1100" b="1" dirty="0" smtClean="0"/>
              <a:t> 2020, fata de 4,1% la </a:t>
            </a:r>
            <a:r>
              <a:rPr lang="en-GB" sz="1100" b="1" dirty="0" err="1" smtClean="0"/>
              <a:t>finalul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anului</a:t>
            </a:r>
            <a:r>
              <a:rPr lang="en-GB" sz="1100" b="1" dirty="0" smtClean="0"/>
              <a:t> 2019.</a:t>
            </a:r>
          </a:p>
          <a:p>
            <a:pPr marL="285750" indent="-285750" algn="l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sz="1100" b="1" dirty="0"/>
              <a:t>Rata creditelor </a:t>
            </a:r>
            <a:r>
              <a:rPr lang="en-GB" sz="1100" b="1" dirty="0" err="1"/>
              <a:t>neperformante</a:t>
            </a:r>
            <a:r>
              <a:rPr lang="en-GB" sz="1100" b="1" dirty="0"/>
              <a:t> </a:t>
            </a:r>
            <a:r>
              <a:rPr lang="en-GB" sz="1100" b="1" dirty="0" err="1"/>
              <a:t>poate</a:t>
            </a:r>
            <a:r>
              <a:rPr lang="en-GB" sz="1100" b="1" dirty="0"/>
              <a:t> </a:t>
            </a:r>
            <a:r>
              <a:rPr lang="en-GB" sz="1100" b="1" dirty="0" err="1"/>
              <a:t>creste</a:t>
            </a:r>
            <a:r>
              <a:rPr lang="en-GB" sz="1100" b="1" dirty="0"/>
              <a:t>, </a:t>
            </a:r>
            <a:r>
              <a:rPr lang="en-GB" sz="1100" b="1" dirty="0" err="1"/>
              <a:t>odata</a:t>
            </a:r>
            <a:r>
              <a:rPr lang="en-GB" sz="1100" b="1" dirty="0"/>
              <a:t> </a:t>
            </a:r>
            <a:r>
              <a:rPr lang="en-GB" sz="1100" b="1" dirty="0" err="1"/>
              <a:t>ce</a:t>
            </a:r>
            <a:r>
              <a:rPr lang="en-GB" sz="1100" b="1" dirty="0"/>
              <a:t> </a:t>
            </a:r>
            <a:r>
              <a:rPr lang="en-GB" sz="1100" b="1" dirty="0" err="1"/>
              <a:t>impactul</a:t>
            </a:r>
            <a:r>
              <a:rPr lang="en-GB" sz="1100" b="1" dirty="0"/>
              <a:t> </a:t>
            </a:r>
            <a:r>
              <a:rPr lang="en-GB" sz="1100" b="1" dirty="0" err="1"/>
              <a:t>crizei</a:t>
            </a:r>
            <a:r>
              <a:rPr lang="en-GB" sz="1100" b="1" dirty="0"/>
              <a:t> </a:t>
            </a:r>
            <a:r>
              <a:rPr lang="en-GB" sz="1100" b="1" dirty="0" err="1"/>
              <a:t>asupra</a:t>
            </a:r>
            <a:r>
              <a:rPr lang="en-GB" sz="1100" b="1" dirty="0"/>
              <a:t> </a:t>
            </a:r>
            <a:r>
              <a:rPr lang="en-GB" sz="1100" b="1" dirty="0" err="1"/>
              <a:t>sectoarelor</a:t>
            </a:r>
            <a:r>
              <a:rPr lang="en-GB" sz="1100" b="1" dirty="0"/>
              <a:t> </a:t>
            </a:r>
            <a:r>
              <a:rPr lang="en-GB" sz="1100" b="1" dirty="0" err="1"/>
              <a:t>sensibile</a:t>
            </a:r>
            <a:r>
              <a:rPr lang="en-GB" sz="1100" b="1" dirty="0"/>
              <a:t> se </a:t>
            </a:r>
            <a:r>
              <a:rPr lang="en-GB" sz="1100" b="1" dirty="0" err="1"/>
              <a:t>va</a:t>
            </a:r>
            <a:r>
              <a:rPr lang="en-GB" sz="1100" b="1" dirty="0"/>
              <a:t> </a:t>
            </a:r>
            <a:r>
              <a:rPr lang="en-GB" sz="1100" b="1" dirty="0" err="1"/>
              <a:t>materializa</a:t>
            </a:r>
            <a:r>
              <a:rPr lang="en-GB" sz="1100" b="1" dirty="0"/>
              <a:t> </a:t>
            </a:r>
            <a:r>
              <a:rPr lang="en-GB" sz="1100" b="1" dirty="0" err="1"/>
              <a:t>pe</a:t>
            </a:r>
            <a:r>
              <a:rPr lang="en-GB" sz="1100" b="1" dirty="0"/>
              <a:t> </a:t>
            </a:r>
            <a:r>
              <a:rPr lang="en-GB" sz="1100" b="1" dirty="0" err="1"/>
              <a:t>deplin</a:t>
            </a:r>
            <a:r>
              <a:rPr lang="en-GB" sz="1100" b="1" dirty="0"/>
              <a:t> </a:t>
            </a:r>
            <a:r>
              <a:rPr lang="en-GB" sz="1100" b="1" dirty="0" err="1"/>
              <a:t>si</a:t>
            </a:r>
            <a:r>
              <a:rPr lang="en-GB" sz="1100" b="1" dirty="0"/>
              <a:t> se </a:t>
            </a:r>
            <a:r>
              <a:rPr lang="en-GB" sz="1100" b="1" dirty="0" err="1"/>
              <a:t>vor</a:t>
            </a:r>
            <a:r>
              <a:rPr lang="en-GB" sz="1100" b="1" dirty="0"/>
              <a:t> </a:t>
            </a:r>
            <a:r>
              <a:rPr lang="en-GB" sz="1100" b="1" dirty="0" err="1"/>
              <a:t>incheia</a:t>
            </a:r>
            <a:r>
              <a:rPr lang="en-GB" sz="1100" b="1" dirty="0"/>
              <a:t> </a:t>
            </a:r>
            <a:r>
              <a:rPr lang="en-GB" sz="1100" b="1" dirty="0" err="1"/>
              <a:t>masurile</a:t>
            </a:r>
            <a:r>
              <a:rPr lang="en-GB" sz="1100" b="1" dirty="0"/>
              <a:t> de </a:t>
            </a:r>
            <a:r>
              <a:rPr lang="en-GB" sz="1100" b="1" dirty="0" err="1"/>
              <a:t>sprijin</a:t>
            </a:r>
            <a:r>
              <a:rPr lang="en-GB" sz="1100" b="1" dirty="0" smtClean="0"/>
              <a:t>. Cu </a:t>
            </a:r>
            <a:r>
              <a:rPr lang="en-GB" sz="1100" b="1" dirty="0" err="1" smtClean="0"/>
              <a:t>toate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acestea</a:t>
            </a:r>
            <a:r>
              <a:rPr lang="en-GB" sz="1100" b="1" dirty="0" smtClean="0"/>
              <a:t>, rata </a:t>
            </a:r>
            <a:r>
              <a:rPr lang="en-GB" sz="1100" b="1" dirty="0"/>
              <a:t>de </a:t>
            </a:r>
            <a:r>
              <a:rPr lang="en-GB" sz="1100" b="1" dirty="0" err="1"/>
              <a:t>acoperire</a:t>
            </a:r>
            <a:r>
              <a:rPr lang="en-GB" sz="1100" b="1" dirty="0"/>
              <a:t> a creditelor </a:t>
            </a:r>
            <a:r>
              <a:rPr lang="en-GB" sz="1100" b="1" dirty="0" err="1" smtClean="0"/>
              <a:t>neperformante</a:t>
            </a:r>
            <a:r>
              <a:rPr lang="en-GB" sz="1100" b="1" dirty="0" smtClean="0"/>
              <a:t> se </a:t>
            </a:r>
            <a:r>
              <a:rPr lang="en-GB" sz="1100" b="1" dirty="0" err="1" smtClean="0"/>
              <a:t>situeaza</a:t>
            </a:r>
            <a:r>
              <a:rPr lang="en-GB" sz="1100" b="1" dirty="0" smtClean="0"/>
              <a:t> la un </a:t>
            </a:r>
            <a:r>
              <a:rPr lang="en-GB" sz="1100" b="1" dirty="0" err="1" smtClean="0"/>
              <a:t>nivel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confortabil</a:t>
            </a:r>
            <a:r>
              <a:rPr lang="en-GB" sz="1100" b="1" dirty="0" smtClean="0"/>
              <a:t>, </a:t>
            </a:r>
            <a:r>
              <a:rPr lang="en-GB" sz="1100" b="1" dirty="0" err="1" smtClean="0"/>
              <a:t>atingand</a:t>
            </a:r>
            <a:r>
              <a:rPr lang="en-GB" sz="1100" b="1" dirty="0" smtClean="0"/>
              <a:t> 63,3% la </a:t>
            </a:r>
            <a:r>
              <a:rPr lang="en-GB" sz="1100" b="1" dirty="0" err="1" smtClean="0"/>
              <a:t>finalul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anului</a:t>
            </a:r>
            <a:r>
              <a:rPr lang="en-GB" sz="1100" b="1" dirty="0" smtClean="0"/>
              <a:t> 2020, </a:t>
            </a:r>
            <a:r>
              <a:rPr lang="en-GB" sz="1100" b="1" dirty="0" err="1" smtClean="0"/>
              <a:t>mult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peste</a:t>
            </a:r>
            <a:r>
              <a:rPr lang="en-GB" sz="1100" b="1" dirty="0" smtClean="0"/>
              <a:t> media UE de 45,5%.</a:t>
            </a:r>
            <a:endParaRPr lang="en-GB" sz="1100" b="1" dirty="0"/>
          </a:p>
          <a:p>
            <a:pPr marL="285750" indent="-285750" algn="l" eaLnBrk="0" hangingPunct="0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err="1"/>
              <a:t>Sistemul</a:t>
            </a:r>
            <a:r>
              <a:rPr lang="en-US" sz="1100" b="1" dirty="0"/>
              <a:t> </a:t>
            </a:r>
            <a:r>
              <a:rPr lang="en-US" sz="1100" b="1" dirty="0" err="1"/>
              <a:t>bancar</a:t>
            </a:r>
            <a:r>
              <a:rPr lang="en-US" sz="1100" b="1" dirty="0"/>
              <a:t> </a:t>
            </a:r>
            <a:r>
              <a:rPr lang="en-US" sz="1100" b="1" dirty="0" err="1"/>
              <a:t>beneficiaza</a:t>
            </a:r>
            <a:r>
              <a:rPr lang="en-US" sz="1100" b="1" dirty="0"/>
              <a:t> de </a:t>
            </a:r>
            <a:r>
              <a:rPr lang="en-US" sz="1100" b="1" dirty="0" err="1"/>
              <a:t>pozitii</a:t>
            </a:r>
            <a:r>
              <a:rPr lang="en-US" sz="1100" b="1" dirty="0"/>
              <a:t> </a:t>
            </a:r>
            <a:r>
              <a:rPr lang="en-US" sz="1100" b="1" dirty="0" err="1"/>
              <a:t>solide</a:t>
            </a:r>
            <a:r>
              <a:rPr lang="en-US" sz="1100" b="1" dirty="0"/>
              <a:t> de </a:t>
            </a:r>
            <a:r>
              <a:rPr lang="en-US" sz="1100" b="1" dirty="0" err="1"/>
              <a:t>lichiditate</a:t>
            </a:r>
            <a:r>
              <a:rPr lang="en-US" sz="1100" b="1" dirty="0"/>
              <a:t> </a:t>
            </a:r>
            <a:r>
              <a:rPr lang="en-US" sz="1100" b="1" dirty="0" err="1"/>
              <a:t>si</a:t>
            </a:r>
            <a:r>
              <a:rPr lang="en-US" sz="1100" b="1" dirty="0"/>
              <a:t> </a:t>
            </a:r>
            <a:r>
              <a:rPr lang="en-US" sz="1100" b="1" dirty="0" err="1"/>
              <a:t>capitalizare</a:t>
            </a:r>
            <a:r>
              <a:rPr lang="en-US" sz="1100" b="1" dirty="0"/>
              <a:t>. </a:t>
            </a:r>
            <a:r>
              <a:rPr lang="en-US" sz="1100" b="1" dirty="0" err="1" smtClean="0"/>
              <a:t>Situat</a:t>
            </a:r>
            <a:r>
              <a:rPr lang="en-US" sz="1100" b="1" dirty="0" smtClean="0"/>
              <a:t> la 66% la </a:t>
            </a:r>
            <a:r>
              <a:rPr lang="en-US" sz="1100" b="1" dirty="0" err="1" smtClean="0"/>
              <a:t>finalul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anului</a:t>
            </a:r>
            <a:r>
              <a:rPr lang="en-US" sz="1100" b="1" dirty="0" smtClean="0"/>
              <a:t> 2020, </a:t>
            </a:r>
            <a:r>
              <a:rPr lang="en-US" sz="1100" b="1" dirty="0" err="1" smtClean="0"/>
              <a:t>raportul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credite</a:t>
            </a:r>
            <a:r>
              <a:rPr lang="en-US" sz="1100" b="1" dirty="0" smtClean="0"/>
              <a:t>/</a:t>
            </a:r>
            <a:r>
              <a:rPr lang="en-US" sz="1100" b="1" dirty="0" err="1" smtClean="0"/>
              <a:t>depozite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lasa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spatiu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semnificativ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pentru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cresterea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creditelor</a:t>
            </a:r>
            <a:r>
              <a:rPr lang="en-US" sz="1100" b="1" dirty="0" smtClean="0"/>
              <a:t>. Cu o r</a:t>
            </a:r>
            <a:r>
              <a:rPr lang="it-IT" sz="1100" b="1" dirty="0" smtClean="0"/>
              <a:t>ata a fondurilor </a:t>
            </a:r>
            <a:r>
              <a:rPr lang="it-IT" sz="1100" b="1" dirty="0"/>
              <a:t>proprii totale </a:t>
            </a:r>
            <a:r>
              <a:rPr lang="it-IT" sz="1100" b="1" dirty="0" smtClean="0"/>
              <a:t>de 23,2% </a:t>
            </a:r>
            <a:r>
              <a:rPr lang="it-IT" sz="1100" b="1" dirty="0"/>
              <a:t>la finalul anului </a:t>
            </a:r>
            <a:r>
              <a:rPr lang="it-IT" sz="1100" b="1" dirty="0" smtClean="0"/>
              <a:t>2020, </a:t>
            </a:r>
            <a:r>
              <a:rPr lang="it-IT" sz="1100" b="1" dirty="0"/>
              <a:t>sistemul bancar romanesc </a:t>
            </a:r>
            <a:r>
              <a:rPr lang="it-IT" sz="1100" b="1" dirty="0" smtClean="0"/>
              <a:t>este </a:t>
            </a:r>
            <a:r>
              <a:rPr lang="it-IT" sz="1100" b="1" dirty="0"/>
              <a:t>bine </a:t>
            </a:r>
            <a:r>
              <a:rPr lang="it-IT" sz="1100" b="1" dirty="0" smtClean="0"/>
              <a:t>capitalizat.</a:t>
            </a:r>
            <a:r>
              <a:rPr lang="en-US" sz="1100" b="1" dirty="0" smtClean="0"/>
              <a:t> </a:t>
            </a:r>
            <a:endParaRPr lang="en-US" sz="1100" b="1" dirty="0"/>
          </a:p>
          <a:p>
            <a:pPr marL="285750" indent="-285750" algn="l" eaLnBrk="0" hangingPunct="0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err="1" smtClean="0"/>
              <a:t>Pe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viitor</a:t>
            </a:r>
            <a:r>
              <a:rPr lang="en-US" sz="1100" b="1" dirty="0" smtClean="0"/>
              <a:t>, </a:t>
            </a:r>
            <a:r>
              <a:rPr lang="en-US" sz="1100" b="1" dirty="0" err="1"/>
              <a:t>principalele</a:t>
            </a:r>
            <a:r>
              <a:rPr lang="en-US" sz="1100" b="1" dirty="0"/>
              <a:t> </a:t>
            </a:r>
            <a:r>
              <a:rPr lang="en-US" sz="1100" b="1" dirty="0" err="1" smtClean="0"/>
              <a:t>provocari</a:t>
            </a:r>
            <a:r>
              <a:rPr lang="en-US" sz="1100" b="1" dirty="0" smtClean="0"/>
              <a:t> </a:t>
            </a:r>
            <a:r>
              <a:rPr lang="en-US" sz="1100" b="1" dirty="0" err="1"/>
              <a:t>pentru</a:t>
            </a:r>
            <a:r>
              <a:rPr lang="en-US" sz="1100" b="1" dirty="0"/>
              <a:t> </a:t>
            </a:r>
            <a:r>
              <a:rPr lang="en-US" sz="1100" b="1" dirty="0" err="1"/>
              <a:t>sectorul</a:t>
            </a:r>
            <a:r>
              <a:rPr lang="en-US" sz="1100" b="1" dirty="0"/>
              <a:t> </a:t>
            </a:r>
            <a:r>
              <a:rPr lang="en-US" sz="1100" b="1" dirty="0" err="1"/>
              <a:t>bancar</a:t>
            </a:r>
            <a:r>
              <a:rPr lang="en-US" sz="1100" b="1" dirty="0"/>
              <a:t> </a:t>
            </a:r>
            <a:r>
              <a:rPr lang="en-US" sz="1100" b="1" dirty="0" err="1"/>
              <a:t>sunt</a:t>
            </a:r>
            <a:r>
              <a:rPr lang="en-US" sz="1100" b="1" dirty="0"/>
              <a:t> legate de </a:t>
            </a:r>
            <a:r>
              <a:rPr lang="en-US" sz="1100" b="1" dirty="0" err="1" smtClean="0"/>
              <a:t>evolutia</a:t>
            </a:r>
            <a:r>
              <a:rPr lang="en-US" sz="1100" b="1" dirty="0" smtClean="0"/>
              <a:t> </a:t>
            </a:r>
            <a:r>
              <a:rPr lang="en-US" sz="1100" b="1" dirty="0" err="1"/>
              <a:t>pandemiei</a:t>
            </a:r>
            <a:r>
              <a:rPr lang="en-US" sz="1100" b="1" dirty="0"/>
              <a:t> care a </a:t>
            </a:r>
            <a:r>
              <a:rPr lang="en-US" sz="1100" b="1" dirty="0" err="1"/>
              <a:t>generat</a:t>
            </a:r>
            <a:r>
              <a:rPr lang="en-US" sz="1100" b="1" dirty="0"/>
              <a:t> </a:t>
            </a:r>
            <a:r>
              <a:rPr lang="en-US" sz="1100" b="1" dirty="0" err="1"/>
              <a:t>ajustarea</a:t>
            </a:r>
            <a:r>
              <a:rPr lang="en-US" sz="1100" b="1" dirty="0"/>
              <a:t> </a:t>
            </a:r>
            <a:r>
              <a:rPr lang="en-US" sz="1100" b="1" dirty="0" err="1" smtClean="0"/>
              <a:t>brusca</a:t>
            </a:r>
            <a:r>
              <a:rPr lang="en-US" sz="1100" b="1" dirty="0" smtClean="0"/>
              <a:t> </a:t>
            </a:r>
            <a:r>
              <a:rPr lang="en-US" sz="1100" b="1" dirty="0"/>
              <a:t>a </a:t>
            </a:r>
            <a:r>
              <a:rPr lang="en-US" sz="1100" b="1" dirty="0" err="1"/>
              <a:t>perspectivelor</a:t>
            </a:r>
            <a:r>
              <a:rPr lang="en-US" sz="1100" b="1" dirty="0"/>
              <a:t> de </a:t>
            </a:r>
            <a:r>
              <a:rPr lang="en-US" sz="1100" b="1" dirty="0" err="1" smtClean="0"/>
              <a:t>crestere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economica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consecintele</a:t>
            </a:r>
            <a:r>
              <a:rPr lang="en-US" sz="1100" b="1" dirty="0" smtClean="0"/>
              <a:t> </a:t>
            </a:r>
            <a:r>
              <a:rPr lang="en-US" sz="1100" b="1" dirty="0" err="1"/>
              <a:t>acesteia</a:t>
            </a:r>
            <a:r>
              <a:rPr lang="en-US" sz="1100" b="1" dirty="0"/>
              <a:t> </a:t>
            </a:r>
            <a:r>
              <a:rPr lang="en-US" sz="1100" b="1" dirty="0" err="1"/>
              <a:t>asupra</a:t>
            </a:r>
            <a:r>
              <a:rPr lang="en-US" sz="1100" b="1" dirty="0"/>
              <a:t> </a:t>
            </a:r>
            <a:r>
              <a:rPr lang="en-US" sz="1100" b="1" dirty="0" err="1" smtClean="0"/>
              <a:t>solvabilitatii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agentilor</a:t>
            </a:r>
            <a:r>
              <a:rPr lang="en-US" sz="1100" b="1" dirty="0" smtClean="0"/>
              <a:t> </a:t>
            </a:r>
            <a:r>
              <a:rPr lang="en-US" sz="1100" b="1" dirty="0" err="1"/>
              <a:t>economici</a:t>
            </a:r>
            <a:r>
              <a:rPr lang="en-US" sz="1100" b="1" dirty="0"/>
              <a:t> </a:t>
            </a:r>
            <a:r>
              <a:rPr lang="en-US" sz="1100" b="1" dirty="0" err="1" smtClean="0"/>
              <a:t>afectati</a:t>
            </a:r>
            <a:r>
              <a:rPr lang="en-US" sz="1100" b="1" dirty="0" smtClean="0"/>
              <a:t>.</a:t>
            </a:r>
            <a:endParaRPr lang="en-US" sz="1100" b="1" dirty="0"/>
          </a:p>
          <a:p>
            <a:pPr marL="285750" indent="-285750" algn="l" eaLnBrk="0" hangingPunct="0">
              <a:spcBef>
                <a:spcPts val="2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r>
              <a:rPr lang="en-US" sz="1100" b="1" dirty="0" smtClean="0"/>
              <a:t>Se </a:t>
            </a:r>
            <a:r>
              <a:rPr lang="en-US" sz="1100" b="1" dirty="0" err="1" smtClean="0"/>
              <a:t>asteapta</a:t>
            </a:r>
            <a:r>
              <a:rPr lang="en-US" sz="1100" b="1" dirty="0" smtClean="0"/>
              <a:t> un </a:t>
            </a:r>
            <a:r>
              <a:rPr lang="en-US" sz="1100" b="1" dirty="0" err="1" smtClean="0"/>
              <a:t>volum</a:t>
            </a:r>
            <a:r>
              <a:rPr lang="en-US" sz="1100" b="1" dirty="0" smtClean="0"/>
              <a:t> </a:t>
            </a:r>
            <a:r>
              <a:rPr lang="en-US" sz="1100" b="1" dirty="0"/>
              <a:t>de </a:t>
            </a:r>
            <a:r>
              <a:rPr lang="en-US" sz="1100" b="1" dirty="0" err="1"/>
              <a:t>credite</a:t>
            </a:r>
            <a:r>
              <a:rPr lang="en-US" sz="1100" b="1" dirty="0"/>
              <a:t> </a:t>
            </a:r>
            <a:r>
              <a:rPr lang="en-US" sz="1100" b="1" dirty="0" smtClean="0"/>
              <a:t>in </a:t>
            </a:r>
            <a:r>
              <a:rPr lang="en-US" sz="1100" b="1" dirty="0" err="1" smtClean="0"/>
              <a:t>crestere</a:t>
            </a:r>
            <a:r>
              <a:rPr lang="en-US" sz="1100" b="1" dirty="0" smtClean="0"/>
              <a:t> in </a:t>
            </a:r>
            <a:r>
              <a:rPr lang="en-US" sz="1100" b="1" dirty="0"/>
              <a:t>2021 </a:t>
            </a:r>
            <a:r>
              <a:rPr lang="en-US" sz="1100" b="1" dirty="0" err="1" smtClean="0"/>
              <a:t>atat</a:t>
            </a:r>
            <a:r>
              <a:rPr lang="en-US" sz="1100" b="1" dirty="0" smtClean="0"/>
              <a:t> </a:t>
            </a:r>
            <a:r>
              <a:rPr lang="en-US" sz="1100" b="1" dirty="0" err="1"/>
              <a:t>pe</a:t>
            </a:r>
            <a:r>
              <a:rPr lang="en-US" sz="1100" b="1" dirty="0"/>
              <a:t> </a:t>
            </a:r>
            <a:r>
              <a:rPr lang="en-US" sz="1100" b="1" dirty="0" err="1" smtClean="0"/>
              <a:t>segmentul</a:t>
            </a:r>
            <a:r>
              <a:rPr lang="en-US" sz="1100" b="1" dirty="0" smtClean="0"/>
              <a:t> de retail</a:t>
            </a:r>
            <a:r>
              <a:rPr lang="en-US" sz="1100" b="1" dirty="0"/>
              <a:t>, </a:t>
            </a:r>
            <a:r>
              <a:rPr lang="en-US" sz="1100" b="1" dirty="0" smtClean="0"/>
              <a:t>cat </a:t>
            </a:r>
            <a:r>
              <a:rPr lang="en-US" sz="1100" b="1" dirty="0" err="1" smtClean="0"/>
              <a:t>si</a:t>
            </a:r>
            <a:r>
              <a:rPr lang="en-US" sz="1100" b="1" dirty="0" smtClean="0"/>
              <a:t> </a:t>
            </a:r>
            <a:r>
              <a:rPr lang="en-US" sz="1100" b="1" dirty="0" err="1"/>
              <a:t>pe</a:t>
            </a:r>
            <a:r>
              <a:rPr lang="en-US" sz="1100" b="1" dirty="0"/>
              <a:t> </a:t>
            </a:r>
            <a:r>
              <a:rPr lang="en-US" sz="1100" b="1" dirty="0" err="1" smtClean="0"/>
              <a:t>cel</a:t>
            </a:r>
            <a:r>
              <a:rPr lang="en-US" sz="1100" b="1" dirty="0" smtClean="0"/>
              <a:t> al </a:t>
            </a:r>
            <a:r>
              <a:rPr lang="en-US" sz="1100" b="1" dirty="0" err="1" smtClean="0"/>
              <a:t>companiilor</a:t>
            </a:r>
            <a:r>
              <a:rPr lang="en-US" sz="1100" b="1" dirty="0" smtClean="0"/>
              <a:t>, </a:t>
            </a:r>
            <a:r>
              <a:rPr lang="en-US" sz="1100" b="1" dirty="0" err="1" smtClean="0"/>
              <a:t>intr</a:t>
            </a:r>
            <a:r>
              <a:rPr lang="en-US" sz="1100" b="1" dirty="0" smtClean="0"/>
              <a:t>-un </a:t>
            </a:r>
            <a:r>
              <a:rPr lang="en-US" sz="1100" b="1" dirty="0"/>
              <a:t>context de </a:t>
            </a:r>
            <a:r>
              <a:rPr lang="en-US" sz="1100" b="1" dirty="0" err="1" smtClean="0"/>
              <a:t>relansare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economica</a:t>
            </a:r>
            <a:r>
              <a:rPr lang="en-US" sz="11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24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109631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398256" y="1296061"/>
            <a:ext cx="5655285" cy="848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171450" lvl="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30" dirty="0" err="1"/>
              <a:t>Segmentare</a:t>
            </a:r>
            <a:r>
              <a:rPr lang="en-US" sz="1130" dirty="0"/>
              <a:t> </a:t>
            </a:r>
            <a:r>
              <a:rPr lang="en-US" sz="1130" dirty="0" err="1"/>
              <a:t>mai</a:t>
            </a:r>
            <a:r>
              <a:rPr lang="en-US" sz="1130" dirty="0"/>
              <a:t> </a:t>
            </a:r>
            <a:r>
              <a:rPr lang="en-US" sz="1130" dirty="0" err="1"/>
              <a:t>rafinata</a:t>
            </a:r>
            <a:r>
              <a:rPr lang="en-US" sz="1130" dirty="0"/>
              <a:t>, </a:t>
            </a:r>
            <a:r>
              <a:rPr lang="en-US" sz="1130" dirty="0" err="1"/>
              <a:t>bazata</a:t>
            </a:r>
            <a:r>
              <a:rPr lang="en-US" sz="1130" dirty="0"/>
              <a:t> </a:t>
            </a:r>
            <a:r>
              <a:rPr lang="en-US" sz="1130" dirty="0" err="1"/>
              <a:t>pe</a:t>
            </a:r>
            <a:r>
              <a:rPr lang="en-US" sz="1130" dirty="0"/>
              <a:t> </a:t>
            </a:r>
            <a:r>
              <a:rPr lang="en-US" sz="1130" dirty="0" err="1"/>
              <a:t>criterii</a:t>
            </a:r>
            <a:r>
              <a:rPr lang="en-US" sz="1130" dirty="0"/>
              <a:t> </a:t>
            </a:r>
            <a:r>
              <a:rPr lang="en-US" sz="1130" dirty="0" err="1"/>
              <a:t>comportamentale</a:t>
            </a:r>
            <a:endParaRPr lang="en-US" sz="1130" dirty="0"/>
          </a:p>
          <a:p>
            <a:pPr marL="171450" lvl="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30" dirty="0" err="1"/>
              <a:t>Experiente</a:t>
            </a:r>
            <a:r>
              <a:rPr lang="en-US" sz="1130" dirty="0"/>
              <a:t> </a:t>
            </a:r>
            <a:r>
              <a:rPr lang="en-US" sz="1130" dirty="0" err="1"/>
              <a:t>omni</a:t>
            </a:r>
            <a:r>
              <a:rPr lang="en-US" sz="1130" dirty="0"/>
              <a:t>-channel </a:t>
            </a:r>
            <a:r>
              <a:rPr lang="en-US" sz="1130" dirty="0" err="1"/>
              <a:t>personalizate</a:t>
            </a:r>
            <a:r>
              <a:rPr lang="en-US" sz="1130" dirty="0"/>
              <a:t>, </a:t>
            </a:r>
            <a:r>
              <a:rPr lang="en-US" sz="1130" dirty="0" err="1"/>
              <a:t>comunicare</a:t>
            </a:r>
            <a:r>
              <a:rPr lang="en-US" sz="1130" dirty="0"/>
              <a:t> </a:t>
            </a:r>
            <a:r>
              <a:rPr lang="en-US" sz="1130" dirty="0" err="1"/>
              <a:t>si</a:t>
            </a:r>
            <a:r>
              <a:rPr lang="en-US" sz="1130" dirty="0"/>
              <a:t> </a:t>
            </a:r>
            <a:r>
              <a:rPr lang="en-US" sz="1130" dirty="0" err="1"/>
              <a:t>oferta</a:t>
            </a:r>
            <a:r>
              <a:rPr lang="en-US" sz="1130" dirty="0"/>
              <a:t> (</a:t>
            </a:r>
            <a:r>
              <a:rPr lang="en-US" sz="1130" dirty="0" err="1"/>
              <a:t>acoperind</a:t>
            </a:r>
            <a:r>
              <a:rPr lang="en-US" sz="1130" dirty="0"/>
              <a:t> </a:t>
            </a:r>
            <a:r>
              <a:rPr lang="en-US" sz="1130" dirty="0" err="1"/>
              <a:t>atat</a:t>
            </a:r>
            <a:r>
              <a:rPr lang="en-US" sz="1130" dirty="0"/>
              <a:t> </a:t>
            </a:r>
            <a:r>
              <a:rPr lang="en-US" sz="1130" dirty="0" err="1" smtClean="0"/>
              <a:t>produsele</a:t>
            </a:r>
            <a:r>
              <a:rPr lang="en-US" sz="1130" dirty="0" smtClean="0"/>
              <a:t> </a:t>
            </a:r>
            <a:r>
              <a:rPr lang="en-US" sz="1130" dirty="0" err="1"/>
              <a:t>bancare</a:t>
            </a:r>
            <a:r>
              <a:rPr lang="en-US" sz="1130" dirty="0"/>
              <a:t> cat </a:t>
            </a:r>
            <a:r>
              <a:rPr lang="en-US" sz="1130" dirty="0" err="1"/>
              <a:t>si</a:t>
            </a:r>
            <a:r>
              <a:rPr lang="en-US" sz="1130" dirty="0"/>
              <a:t> </a:t>
            </a:r>
            <a:r>
              <a:rPr lang="en-US" sz="1130" dirty="0" smtClean="0"/>
              <a:t> </a:t>
            </a:r>
            <a:r>
              <a:rPr lang="en-US" sz="1130" dirty="0" err="1" smtClean="0"/>
              <a:t>cele</a:t>
            </a:r>
            <a:r>
              <a:rPr lang="en-US" sz="1130" dirty="0" smtClean="0"/>
              <a:t> de </a:t>
            </a:r>
            <a:r>
              <a:rPr lang="en-US" sz="1130" dirty="0" err="1"/>
              <a:t>asigurare</a:t>
            </a:r>
            <a:r>
              <a:rPr lang="en-US" sz="1130" dirty="0"/>
              <a:t>) </a:t>
            </a:r>
            <a:r>
              <a:rPr lang="en-US" sz="1130" dirty="0" err="1"/>
              <a:t>ce</a:t>
            </a:r>
            <a:r>
              <a:rPr lang="en-US" sz="1130" dirty="0"/>
              <a:t> </a:t>
            </a:r>
            <a:r>
              <a:rPr lang="en-US" sz="1130" dirty="0" err="1"/>
              <a:t>utilizeaza</a:t>
            </a:r>
            <a:r>
              <a:rPr lang="en-US" sz="1130" dirty="0"/>
              <a:t> </a:t>
            </a:r>
            <a:r>
              <a:rPr lang="en-US" sz="1130" dirty="0" err="1"/>
              <a:t>analize</a:t>
            </a:r>
            <a:r>
              <a:rPr lang="en-US" sz="1130" dirty="0"/>
              <a:t> </a:t>
            </a:r>
            <a:r>
              <a:rPr lang="en-US" sz="1130" dirty="0" err="1"/>
              <a:t>avansate</a:t>
            </a:r>
            <a:r>
              <a:rPr lang="en-US" sz="1130" dirty="0"/>
              <a:t> de date  </a:t>
            </a:r>
          </a:p>
          <a:p>
            <a:pPr marL="171450" lvl="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30" dirty="0"/>
              <a:t>Model de </a:t>
            </a:r>
            <a:r>
              <a:rPr lang="en-US" sz="1130" dirty="0" err="1"/>
              <a:t>guvernanta</a:t>
            </a:r>
            <a:r>
              <a:rPr lang="en-US" sz="1130" dirty="0"/>
              <a:t> </a:t>
            </a:r>
            <a:r>
              <a:rPr lang="en-US" sz="1130" dirty="0" err="1"/>
              <a:t>determinat</a:t>
            </a:r>
            <a:r>
              <a:rPr lang="en-US" sz="1130" dirty="0"/>
              <a:t> de segment</a:t>
            </a: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P.3</a:t>
            </a:r>
            <a:endParaRPr lang="en-GB" sz="8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398256" y="2213217"/>
            <a:ext cx="5655285" cy="14379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171450" lvl="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50" dirty="0" err="1"/>
              <a:t>Orientarea</a:t>
            </a:r>
            <a:r>
              <a:rPr lang="en-US" sz="1150" dirty="0"/>
              <a:t> </a:t>
            </a:r>
            <a:r>
              <a:rPr lang="en-US" sz="1150" dirty="0" err="1"/>
              <a:t>agentiilor</a:t>
            </a:r>
            <a:r>
              <a:rPr lang="en-US" sz="1150" dirty="0"/>
              <a:t> </a:t>
            </a:r>
            <a:r>
              <a:rPr lang="en-US" sz="1150" dirty="0" err="1"/>
              <a:t>catre</a:t>
            </a:r>
            <a:r>
              <a:rPr lang="en-US" sz="1150" dirty="0"/>
              <a:t> </a:t>
            </a:r>
            <a:r>
              <a:rPr lang="en-US" sz="1150" dirty="0" err="1"/>
              <a:t>servicii</a:t>
            </a:r>
            <a:r>
              <a:rPr lang="en-US" sz="1150" dirty="0"/>
              <a:t> cu </a:t>
            </a:r>
            <a:r>
              <a:rPr lang="en-US" sz="1150" dirty="0" err="1"/>
              <a:t>valoare</a:t>
            </a:r>
            <a:r>
              <a:rPr lang="en-US" sz="1150" dirty="0"/>
              <a:t> </a:t>
            </a:r>
            <a:r>
              <a:rPr lang="en-US" sz="1150" dirty="0" err="1"/>
              <a:t>adaugata</a:t>
            </a:r>
            <a:r>
              <a:rPr lang="en-US" sz="1150" dirty="0"/>
              <a:t> </a:t>
            </a:r>
            <a:r>
              <a:rPr lang="en-US" sz="1150" dirty="0" err="1"/>
              <a:t>si</a:t>
            </a:r>
            <a:r>
              <a:rPr lang="en-US" sz="1150" dirty="0"/>
              <a:t> </a:t>
            </a:r>
            <a:r>
              <a:rPr lang="en-US" sz="1150" dirty="0" err="1" smtClean="0"/>
              <a:t>consiliere</a:t>
            </a:r>
            <a:endParaRPr lang="en-US" sz="1150" dirty="0" smtClean="0"/>
          </a:p>
          <a:p>
            <a:pPr marL="171450" lvl="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50" dirty="0" err="1" smtClean="0"/>
              <a:t>Diferentiere</a:t>
            </a:r>
            <a:r>
              <a:rPr lang="en-US" sz="1150" dirty="0" smtClean="0"/>
              <a:t> </a:t>
            </a:r>
            <a:r>
              <a:rPr lang="en-US" sz="1150" dirty="0" err="1"/>
              <a:t>prin</a:t>
            </a:r>
            <a:r>
              <a:rPr lang="en-US" sz="1150" dirty="0"/>
              <a:t> </a:t>
            </a:r>
            <a:r>
              <a:rPr lang="en-US" sz="1150" dirty="0" err="1"/>
              <a:t>calitatea</a:t>
            </a:r>
            <a:r>
              <a:rPr lang="en-US" sz="1150" dirty="0"/>
              <a:t> </a:t>
            </a:r>
            <a:r>
              <a:rPr lang="en-US" sz="1150" dirty="0" err="1"/>
              <a:t>si</a:t>
            </a:r>
            <a:r>
              <a:rPr lang="en-US" sz="1150" dirty="0"/>
              <a:t> </a:t>
            </a:r>
            <a:r>
              <a:rPr lang="en-US" sz="1150" dirty="0" err="1"/>
              <a:t>expertiza</a:t>
            </a:r>
            <a:r>
              <a:rPr lang="en-US" sz="1150" dirty="0"/>
              <a:t> </a:t>
            </a:r>
            <a:r>
              <a:rPr lang="en-US" sz="1150" dirty="0" err="1"/>
              <a:t>managerilor</a:t>
            </a:r>
            <a:r>
              <a:rPr lang="en-US" sz="1150" dirty="0"/>
              <a:t> de </a:t>
            </a:r>
            <a:r>
              <a:rPr lang="en-US" sz="1150" dirty="0" err="1"/>
              <a:t>clientela</a:t>
            </a:r>
            <a:r>
              <a:rPr lang="en-US" sz="1150" dirty="0"/>
              <a:t> </a:t>
            </a:r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50" dirty="0" err="1"/>
              <a:t>Extinderea</a:t>
            </a:r>
            <a:r>
              <a:rPr lang="en-US" sz="1150" dirty="0"/>
              <a:t> </a:t>
            </a:r>
            <a:r>
              <a:rPr lang="en-US" sz="1150" dirty="0" err="1"/>
              <a:t>zonelor</a:t>
            </a:r>
            <a:r>
              <a:rPr lang="en-US" sz="1150" dirty="0"/>
              <a:t> de self-service 24/7 </a:t>
            </a:r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50" dirty="0" err="1"/>
              <a:t>Continuarea</a:t>
            </a:r>
            <a:r>
              <a:rPr lang="en-US" sz="1150" dirty="0"/>
              <a:t> </a:t>
            </a:r>
            <a:r>
              <a:rPr lang="en-US" sz="1150" dirty="0" err="1"/>
              <a:t>transformarii</a:t>
            </a:r>
            <a:r>
              <a:rPr lang="en-US" sz="1150" dirty="0"/>
              <a:t> </a:t>
            </a:r>
            <a:r>
              <a:rPr lang="en-US" sz="1150" dirty="0" err="1"/>
              <a:t>retelei</a:t>
            </a:r>
            <a:r>
              <a:rPr lang="en-US" sz="1150" dirty="0"/>
              <a:t> de </a:t>
            </a:r>
            <a:r>
              <a:rPr lang="en-US" sz="1150" dirty="0" err="1"/>
              <a:t>agentii</a:t>
            </a:r>
            <a:r>
              <a:rPr lang="en-US" sz="1150" dirty="0"/>
              <a:t>:</a:t>
            </a:r>
          </a:p>
          <a:p>
            <a:pPr lvl="1" algn="l"/>
            <a:r>
              <a:rPr lang="en-US" sz="1150" dirty="0" smtClean="0"/>
              <a:t>- </a:t>
            </a:r>
            <a:r>
              <a:rPr lang="en-US" sz="1150" dirty="0" err="1" smtClean="0"/>
              <a:t>Reducerea</a:t>
            </a:r>
            <a:r>
              <a:rPr lang="en-US" sz="1150" dirty="0" smtClean="0"/>
              <a:t> </a:t>
            </a:r>
            <a:r>
              <a:rPr lang="en-US" sz="1150" dirty="0" err="1"/>
              <a:t>pragmatica</a:t>
            </a:r>
            <a:r>
              <a:rPr lang="en-US" sz="1150" dirty="0"/>
              <a:t> a </a:t>
            </a:r>
            <a:r>
              <a:rPr lang="en-US" sz="1150" dirty="0" err="1"/>
              <a:t>numarului</a:t>
            </a:r>
            <a:r>
              <a:rPr lang="en-US" sz="1150" dirty="0"/>
              <a:t> </a:t>
            </a:r>
          </a:p>
          <a:p>
            <a:pPr lvl="1" algn="l"/>
            <a:r>
              <a:rPr lang="en-US" sz="1150" dirty="0" smtClean="0"/>
              <a:t>- </a:t>
            </a:r>
            <a:r>
              <a:rPr lang="en-US" sz="1150" dirty="0" err="1" smtClean="0"/>
              <a:t>Marirea</a:t>
            </a:r>
            <a:r>
              <a:rPr lang="en-US" sz="1150" dirty="0" smtClean="0"/>
              <a:t> </a:t>
            </a:r>
            <a:r>
              <a:rPr lang="en-US" sz="1150" dirty="0" err="1"/>
              <a:t>dimensiunii</a:t>
            </a:r>
            <a:r>
              <a:rPr lang="en-US" sz="1150" dirty="0"/>
              <a:t> </a:t>
            </a:r>
            <a:r>
              <a:rPr lang="en-US" sz="1150" dirty="0" err="1"/>
              <a:t>medii</a:t>
            </a:r>
            <a:r>
              <a:rPr lang="en-US" sz="1150" dirty="0"/>
              <a:t> </a:t>
            </a:r>
            <a:endParaRPr lang="en-US" sz="1150" dirty="0" smtClean="0"/>
          </a:p>
          <a:p>
            <a:pPr lvl="1" algn="l"/>
            <a:r>
              <a:rPr lang="en-US" sz="1150" dirty="0" smtClean="0"/>
              <a:t>- </a:t>
            </a:r>
            <a:r>
              <a:rPr lang="en-US" sz="1150" dirty="0" err="1" smtClean="0"/>
              <a:t>Introducerea</a:t>
            </a:r>
            <a:r>
              <a:rPr lang="en-US" sz="1150" dirty="0" smtClean="0"/>
              <a:t> </a:t>
            </a:r>
            <a:r>
              <a:rPr lang="en-US" sz="1150" dirty="0" err="1"/>
              <a:t>formatelor</a:t>
            </a:r>
            <a:r>
              <a:rPr lang="en-US" sz="1150" dirty="0"/>
              <a:t> </a:t>
            </a:r>
            <a:r>
              <a:rPr lang="en-US" sz="1150" dirty="0" err="1"/>
              <a:t>noi</a:t>
            </a:r>
            <a:r>
              <a:rPr lang="en-US" sz="1150" dirty="0"/>
              <a:t> de </a:t>
            </a:r>
            <a:r>
              <a:rPr lang="en-US" sz="1150" dirty="0" err="1"/>
              <a:t>sucursala</a:t>
            </a:r>
            <a:r>
              <a:rPr lang="en-US" sz="1150" dirty="0"/>
              <a:t> </a:t>
            </a:r>
            <a:r>
              <a:rPr lang="en-US" sz="1150" dirty="0" err="1"/>
              <a:t>adaptate</a:t>
            </a:r>
            <a:r>
              <a:rPr lang="en-US" sz="1150" dirty="0"/>
              <a:t> </a:t>
            </a:r>
            <a:r>
              <a:rPr lang="en-US" sz="1150" dirty="0" err="1"/>
              <a:t>noului</a:t>
            </a:r>
            <a:r>
              <a:rPr lang="en-US" sz="1150" dirty="0"/>
              <a:t> model de </a:t>
            </a:r>
            <a:r>
              <a:rPr lang="en-US" sz="1150" dirty="0" err="1"/>
              <a:t>vanzari</a:t>
            </a:r>
            <a:r>
              <a:rPr lang="en-US" sz="1150" dirty="0"/>
              <a:t> </a:t>
            </a:r>
            <a:r>
              <a:rPr lang="en-US" sz="1150" dirty="0" err="1"/>
              <a:t>si</a:t>
            </a:r>
            <a:r>
              <a:rPr lang="en-US" sz="1150" dirty="0"/>
              <a:t> </a:t>
            </a:r>
            <a:r>
              <a:rPr lang="en-US" sz="1150" dirty="0" err="1"/>
              <a:t>servicii</a:t>
            </a:r>
            <a:r>
              <a:rPr lang="en-US" sz="1150" dirty="0"/>
              <a:t> </a:t>
            </a:r>
            <a:r>
              <a:rPr lang="en-US" sz="1150" dirty="0" err="1"/>
              <a:t>si</a:t>
            </a:r>
            <a:r>
              <a:rPr lang="en-US" sz="1150" dirty="0"/>
              <a:t> </a:t>
            </a:r>
            <a:r>
              <a:rPr lang="en-US" sz="1150" dirty="0" err="1"/>
              <a:t>impulsionarea</a:t>
            </a:r>
            <a:r>
              <a:rPr lang="en-US" sz="1150" dirty="0"/>
              <a:t> </a:t>
            </a:r>
            <a:r>
              <a:rPr lang="en-US" sz="1150" dirty="0" err="1"/>
              <a:t>unei</a:t>
            </a:r>
            <a:r>
              <a:rPr lang="en-US" sz="1150" dirty="0"/>
              <a:t> </a:t>
            </a:r>
            <a:r>
              <a:rPr lang="en-US" sz="1150" dirty="0" err="1"/>
              <a:t>abordari</a:t>
            </a:r>
            <a:r>
              <a:rPr lang="en-US" sz="1150" dirty="0"/>
              <a:t> </a:t>
            </a:r>
            <a:r>
              <a:rPr lang="en-US" sz="1150" dirty="0" err="1"/>
              <a:t>colaborative</a:t>
            </a:r>
            <a:endParaRPr lang="en-US" sz="1150" dirty="0"/>
          </a:p>
          <a:p>
            <a:pPr marL="741363" lvl="2" indent="-109538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15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420067" y="3772474"/>
            <a:ext cx="5633474" cy="10670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30" dirty="0" err="1"/>
              <a:t>Reinnoirea</a:t>
            </a:r>
            <a:r>
              <a:rPr lang="en-US" sz="1130" dirty="0"/>
              <a:t> </a:t>
            </a:r>
            <a:r>
              <a:rPr lang="en-US" sz="1130" dirty="0" err="1"/>
              <a:t>completa</a:t>
            </a:r>
            <a:r>
              <a:rPr lang="en-US" sz="1130" dirty="0"/>
              <a:t> a </a:t>
            </a:r>
            <a:r>
              <a:rPr lang="en-US" sz="1130" dirty="0" err="1"/>
              <a:t>aplicatiilor</a:t>
            </a:r>
            <a:r>
              <a:rPr lang="en-US" sz="1130" dirty="0"/>
              <a:t> de </a:t>
            </a:r>
            <a:r>
              <a:rPr lang="en-US" sz="1130" dirty="0" err="1"/>
              <a:t>mobil</a:t>
            </a:r>
            <a:r>
              <a:rPr lang="en-US" sz="1130" dirty="0"/>
              <a:t> </a:t>
            </a:r>
            <a:r>
              <a:rPr lang="en-US" sz="1130" dirty="0" err="1"/>
              <a:t>si</a:t>
            </a:r>
            <a:r>
              <a:rPr lang="en-US" sz="1130" dirty="0"/>
              <a:t> internet banking </a:t>
            </a:r>
            <a:r>
              <a:rPr lang="en-US" sz="1130" dirty="0" err="1"/>
              <a:t>si</a:t>
            </a:r>
            <a:r>
              <a:rPr lang="en-US" sz="1130" dirty="0"/>
              <a:t> </a:t>
            </a:r>
            <a:r>
              <a:rPr lang="en-US" sz="1130" dirty="0" err="1"/>
              <a:t>extinderea</a:t>
            </a:r>
            <a:r>
              <a:rPr lang="en-US" sz="1130" dirty="0"/>
              <a:t> continua a </a:t>
            </a:r>
            <a:r>
              <a:rPr lang="en-US" sz="1130" dirty="0" err="1"/>
              <a:t>functionalitatilor</a:t>
            </a:r>
            <a:r>
              <a:rPr lang="en-US" sz="1130" dirty="0"/>
              <a:t> </a:t>
            </a:r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30" dirty="0" err="1"/>
              <a:t>Construirea</a:t>
            </a:r>
            <a:r>
              <a:rPr lang="en-US" sz="1130" dirty="0"/>
              <a:t> </a:t>
            </a:r>
            <a:r>
              <a:rPr lang="en-US" sz="1130" dirty="0" err="1"/>
              <a:t>capabilitatilor</a:t>
            </a:r>
            <a:r>
              <a:rPr lang="en-US" sz="1130" dirty="0"/>
              <a:t> de </a:t>
            </a:r>
            <a:r>
              <a:rPr lang="en-US" sz="1130" dirty="0" err="1"/>
              <a:t>vanzare</a:t>
            </a:r>
            <a:r>
              <a:rPr lang="en-US" sz="1130" dirty="0"/>
              <a:t> </a:t>
            </a:r>
            <a:r>
              <a:rPr lang="en-US" sz="1130" dirty="0" err="1"/>
              <a:t>digitala</a:t>
            </a:r>
            <a:r>
              <a:rPr lang="en-US" sz="1130" dirty="0"/>
              <a:t>, initial, </a:t>
            </a:r>
            <a:r>
              <a:rPr lang="en-US" sz="1130" dirty="0" err="1"/>
              <a:t>digitalizand</a:t>
            </a:r>
            <a:r>
              <a:rPr lang="en-US" sz="1130" dirty="0"/>
              <a:t> </a:t>
            </a:r>
            <a:r>
              <a:rPr lang="en-US" sz="1130" dirty="0" err="1"/>
              <a:t>complet</a:t>
            </a:r>
            <a:r>
              <a:rPr lang="en-US" sz="1130" dirty="0"/>
              <a:t> </a:t>
            </a:r>
            <a:r>
              <a:rPr lang="en-US" sz="1130" dirty="0" err="1"/>
              <a:t>inrolarea</a:t>
            </a:r>
            <a:r>
              <a:rPr lang="en-US" sz="1130" dirty="0"/>
              <a:t> </a:t>
            </a:r>
            <a:r>
              <a:rPr lang="en-US" sz="1130" dirty="0" err="1"/>
              <a:t>clientilor</a:t>
            </a:r>
            <a:r>
              <a:rPr lang="en-US" sz="1130" dirty="0"/>
              <a:t> </a:t>
            </a:r>
            <a:r>
              <a:rPr lang="en-US" sz="1130" dirty="0" err="1"/>
              <a:t>si</a:t>
            </a:r>
            <a:r>
              <a:rPr lang="en-US" sz="1130" dirty="0"/>
              <a:t> </a:t>
            </a:r>
            <a:r>
              <a:rPr lang="en-US" sz="1130" dirty="0" err="1"/>
              <a:t>creditarea</a:t>
            </a:r>
            <a:r>
              <a:rPr lang="en-US" sz="1130" dirty="0"/>
              <a:t> de </a:t>
            </a:r>
            <a:r>
              <a:rPr lang="en-US" sz="1130" dirty="0" err="1"/>
              <a:t>consum</a:t>
            </a:r>
            <a:r>
              <a:rPr lang="en-US" sz="1130" dirty="0"/>
              <a:t>, ulterior </a:t>
            </a:r>
            <a:r>
              <a:rPr lang="en-US" sz="1130" dirty="0" err="1"/>
              <a:t>extinzand</a:t>
            </a:r>
            <a:r>
              <a:rPr lang="en-US" sz="1130" dirty="0"/>
              <a:t> </a:t>
            </a:r>
            <a:r>
              <a:rPr lang="en-US" sz="1130" dirty="0" err="1"/>
              <a:t>catre</a:t>
            </a:r>
            <a:r>
              <a:rPr lang="en-US" sz="1130" dirty="0"/>
              <a:t> </a:t>
            </a:r>
            <a:r>
              <a:rPr lang="en-US" sz="1130" dirty="0" err="1"/>
              <a:t>produse</a:t>
            </a:r>
            <a:r>
              <a:rPr lang="en-US" sz="1130" dirty="0"/>
              <a:t> </a:t>
            </a:r>
            <a:r>
              <a:rPr lang="en-US" sz="1130" dirty="0" err="1"/>
              <a:t>mai</a:t>
            </a:r>
            <a:r>
              <a:rPr lang="en-US" sz="1130" dirty="0"/>
              <a:t> </a:t>
            </a:r>
            <a:r>
              <a:rPr lang="en-US" sz="1130" dirty="0" err="1"/>
              <a:t>complexe</a:t>
            </a:r>
            <a:endParaRPr lang="en-US" sz="1130" dirty="0"/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30" dirty="0" err="1"/>
              <a:t>Dezvoltarea</a:t>
            </a:r>
            <a:r>
              <a:rPr lang="en-US" sz="1130" dirty="0"/>
              <a:t> </a:t>
            </a:r>
            <a:r>
              <a:rPr lang="en-US" sz="1130" dirty="0" err="1"/>
              <a:t>unei</a:t>
            </a:r>
            <a:r>
              <a:rPr lang="en-US" sz="1130" dirty="0"/>
              <a:t> set </a:t>
            </a:r>
            <a:r>
              <a:rPr lang="en-US" sz="1130" dirty="0" err="1"/>
              <a:t>complet</a:t>
            </a:r>
            <a:r>
              <a:rPr lang="en-US" sz="1130" dirty="0"/>
              <a:t> de </a:t>
            </a:r>
            <a:r>
              <a:rPr lang="en-US" sz="1130" dirty="0" err="1"/>
              <a:t>capabilitati</a:t>
            </a:r>
            <a:r>
              <a:rPr lang="en-US" sz="1130" dirty="0"/>
              <a:t> </a:t>
            </a:r>
            <a:r>
              <a:rPr lang="en-US" sz="1130" dirty="0" err="1"/>
              <a:t>digitale</a:t>
            </a:r>
            <a:r>
              <a:rPr lang="en-US" sz="1130" dirty="0"/>
              <a:t>, </a:t>
            </a:r>
            <a:r>
              <a:rPr lang="en-US" sz="1130" dirty="0" err="1"/>
              <a:t>asigurand</a:t>
            </a:r>
            <a:r>
              <a:rPr lang="en-US" sz="1130" dirty="0"/>
              <a:t>-ne ca </a:t>
            </a:r>
            <a:r>
              <a:rPr lang="en-US" sz="1130" dirty="0" err="1"/>
              <a:t>marea</a:t>
            </a:r>
            <a:r>
              <a:rPr lang="en-US" sz="1130" dirty="0"/>
              <a:t> </a:t>
            </a:r>
            <a:r>
              <a:rPr lang="en-US" sz="1130" dirty="0" err="1"/>
              <a:t>majoritate</a:t>
            </a:r>
            <a:r>
              <a:rPr lang="en-US" sz="1130" dirty="0"/>
              <a:t> a </a:t>
            </a:r>
            <a:r>
              <a:rPr lang="en-US" sz="1130" dirty="0" err="1"/>
              <a:t>tranzactiilor</a:t>
            </a:r>
            <a:r>
              <a:rPr lang="en-US" sz="1130" dirty="0"/>
              <a:t> </a:t>
            </a:r>
            <a:r>
              <a:rPr lang="en-US" sz="1130" dirty="0" err="1"/>
              <a:t>clientilor</a:t>
            </a:r>
            <a:r>
              <a:rPr lang="en-US" sz="1130" dirty="0"/>
              <a:t> se </a:t>
            </a:r>
            <a:r>
              <a:rPr lang="en-US" sz="1130" dirty="0" err="1"/>
              <a:t>realizeaza</a:t>
            </a:r>
            <a:r>
              <a:rPr lang="en-US" sz="1130" dirty="0"/>
              <a:t> </a:t>
            </a:r>
            <a:r>
              <a:rPr lang="en-US" sz="1130" dirty="0" err="1"/>
              <a:t>prin</a:t>
            </a:r>
            <a:r>
              <a:rPr lang="en-US" sz="1130" dirty="0"/>
              <a:t> </a:t>
            </a:r>
            <a:r>
              <a:rPr lang="en-US" sz="1130" dirty="0" err="1"/>
              <a:t>aplicatia</a:t>
            </a:r>
            <a:r>
              <a:rPr lang="en-US" sz="1130" dirty="0"/>
              <a:t> de </a:t>
            </a:r>
            <a:r>
              <a:rPr lang="en-US" sz="1130" dirty="0" err="1"/>
              <a:t>mobil</a:t>
            </a:r>
            <a:r>
              <a:rPr lang="en-US" sz="1130" dirty="0"/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420067" y="4991047"/>
            <a:ext cx="5633474" cy="10948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lvl="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1130" dirty="0" err="1"/>
              <a:t>Abordarea</a:t>
            </a:r>
            <a:r>
              <a:rPr lang="fr-FR" sz="1130" dirty="0"/>
              <a:t> </a:t>
            </a:r>
            <a:r>
              <a:rPr lang="fr-FR" sz="1130" dirty="0" err="1"/>
              <a:t>clientilor</a:t>
            </a:r>
            <a:r>
              <a:rPr lang="fr-FR" sz="1130" dirty="0"/>
              <a:t> </a:t>
            </a:r>
            <a:r>
              <a:rPr lang="fr-FR" sz="1130" dirty="0" err="1"/>
              <a:t>prin</a:t>
            </a:r>
            <a:r>
              <a:rPr lang="fr-FR" sz="1130" dirty="0"/>
              <a:t> </a:t>
            </a:r>
            <a:r>
              <a:rPr lang="fr-FR" sz="1130" dirty="0" err="1"/>
              <a:t>diferite</a:t>
            </a:r>
            <a:r>
              <a:rPr lang="fr-FR" sz="1130" dirty="0"/>
              <a:t> </a:t>
            </a:r>
            <a:r>
              <a:rPr lang="fr-FR" sz="1130" dirty="0" err="1"/>
              <a:t>canale</a:t>
            </a:r>
            <a:r>
              <a:rPr lang="fr-FR" sz="1130" dirty="0"/>
              <a:t> </a:t>
            </a:r>
            <a:r>
              <a:rPr lang="fr-FR" sz="1130" dirty="0" err="1"/>
              <a:t>printr</a:t>
            </a:r>
            <a:r>
              <a:rPr lang="fr-FR" sz="1130" dirty="0"/>
              <a:t>-o </a:t>
            </a:r>
            <a:r>
              <a:rPr lang="fr-FR" sz="1130" dirty="0" err="1"/>
              <a:t>experienta</a:t>
            </a:r>
            <a:r>
              <a:rPr lang="fr-FR" sz="1130" dirty="0"/>
              <a:t> </a:t>
            </a:r>
            <a:r>
              <a:rPr lang="fr-FR" sz="1130" dirty="0" err="1"/>
              <a:t>sincronizata</a:t>
            </a:r>
            <a:r>
              <a:rPr lang="fr-FR" sz="1130" dirty="0"/>
              <a:t>, </a:t>
            </a:r>
            <a:r>
              <a:rPr lang="fr-FR" sz="1130" dirty="0" err="1"/>
              <a:t>asigurand</a:t>
            </a:r>
            <a:r>
              <a:rPr lang="fr-FR" sz="1130" dirty="0"/>
              <a:t> o </a:t>
            </a:r>
            <a:r>
              <a:rPr lang="fr-FR" sz="1130" dirty="0" err="1"/>
              <a:t>comunicare</a:t>
            </a:r>
            <a:r>
              <a:rPr lang="fr-FR" sz="1130" dirty="0"/>
              <a:t> </a:t>
            </a:r>
            <a:r>
              <a:rPr lang="fr-FR" sz="1130" dirty="0" err="1"/>
              <a:t>consecventa</a:t>
            </a:r>
            <a:r>
              <a:rPr lang="fr-FR" sz="1130" dirty="0"/>
              <a:t> </a:t>
            </a:r>
            <a:endParaRPr lang="en-US" sz="1130" dirty="0"/>
          </a:p>
          <a:p>
            <a:pPr lvl="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30" dirty="0" err="1"/>
              <a:t>Construirea</a:t>
            </a:r>
            <a:r>
              <a:rPr lang="en-US" sz="1130" dirty="0"/>
              <a:t> </a:t>
            </a:r>
            <a:r>
              <a:rPr lang="en-US" sz="1130" dirty="0" err="1"/>
              <a:t>unor</a:t>
            </a:r>
            <a:r>
              <a:rPr lang="en-US" sz="1130" dirty="0"/>
              <a:t> </a:t>
            </a:r>
            <a:r>
              <a:rPr lang="en-US" sz="1130" dirty="0" err="1"/>
              <a:t>experiente</a:t>
            </a:r>
            <a:r>
              <a:rPr lang="en-US" sz="1130" dirty="0"/>
              <a:t> </a:t>
            </a:r>
            <a:r>
              <a:rPr lang="en-US" sz="1130" dirty="0" err="1"/>
              <a:t>omni</a:t>
            </a:r>
            <a:r>
              <a:rPr lang="en-US" sz="1130" dirty="0"/>
              <a:t>-channel </a:t>
            </a:r>
            <a:r>
              <a:rPr lang="en-US" sz="1130" dirty="0" smtClean="0"/>
              <a:t> </a:t>
            </a:r>
            <a:r>
              <a:rPr lang="en-US" sz="1130" dirty="0" err="1"/>
              <a:t>pentru</a:t>
            </a:r>
            <a:r>
              <a:rPr lang="en-US" sz="1130" dirty="0"/>
              <a:t> client </a:t>
            </a:r>
            <a:r>
              <a:rPr lang="en-US" sz="1130" dirty="0" err="1"/>
              <a:t>placute</a:t>
            </a:r>
            <a:r>
              <a:rPr lang="en-US" sz="1130" dirty="0"/>
              <a:t> </a:t>
            </a:r>
            <a:r>
              <a:rPr lang="en-US" sz="1130" dirty="0" err="1"/>
              <a:t>si</a:t>
            </a:r>
            <a:r>
              <a:rPr lang="en-US" sz="1130" dirty="0"/>
              <a:t> </a:t>
            </a:r>
            <a:r>
              <a:rPr lang="en-US" sz="1130" dirty="0" err="1"/>
              <a:t>imbunatatite</a:t>
            </a:r>
            <a:r>
              <a:rPr lang="en-US" sz="1130" dirty="0"/>
              <a:t>, in </a:t>
            </a:r>
            <a:r>
              <a:rPr lang="en-US" sz="1130" dirty="0" err="1"/>
              <a:t>momente</a:t>
            </a:r>
            <a:r>
              <a:rPr lang="en-US" sz="1130" dirty="0"/>
              <a:t> </a:t>
            </a:r>
            <a:r>
              <a:rPr lang="en-US" sz="1130" dirty="0" err="1"/>
              <a:t>cheie</a:t>
            </a:r>
            <a:r>
              <a:rPr lang="en-US" sz="1130" dirty="0"/>
              <a:t>, </a:t>
            </a:r>
            <a:r>
              <a:rPr lang="en-US" sz="1130" dirty="0" err="1"/>
              <a:t>sustinute</a:t>
            </a:r>
            <a:r>
              <a:rPr lang="en-US" sz="1130" dirty="0"/>
              <a:t> de un </a:t>
            </a:r>
            <a:r>
              <a:rPr lang="en-US" sz="1130" dirty="0" err="1"/>
              <a:t>continut</a:t>
            </a:r>
            <a:r>
              <a:rPr lang="en-US" sz="1130" dirty="0"/>
              <a:t> </a:t>
            </a:r>
            <a:r>
              <a:rPr lang="en-US" sz="1130" dirty="0" err="1"/>
              <a:t>integrat</a:t>
            </a:r>
            <a:r>
              <a:rPr lang="en-US" sz="1130" dirty="0"/>
              <a:t> </a:t>
            </a:r>
            <a:r>
              <a:rPr lang="en-US" sz="1130" dirty="0" err="1"/>
              <a:t>personalizat</a:t>
            </a:r>
            <a:r>
              <a:rPr lang="en-US" sz="1130" dirty="0"/>
              <a:t> </a:t>
            </a:r>
          </a:p>
          <a:p>
            <a:pPr lvl="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130" dirty="0" err="1"/>
              <a:t>Construirea</a:t>
            </a:r>
            <a:r>
              <a:rPr lang="en-US" sz="1130" dirty="0"/>
              <a:t> </a:t>
            </a:r>
            <a:r>
              <a:rPr lang="en-US" sz="1130" dirty="0" err="1"/>
              <a:t>capabilitatilor</a:t>
            </a:r>
            <a:r>
              <a:rPr lang="en-US" sz="1130" dirty="0"/>
              <a:t> de </a:t>
            </a:r>
            <a:r>
              <a:rPr lang="en-US" sz="1130" dirty="0" err="1"/>
              <a:t>vanzari</a:t>
            </a:r>
            <a:r>
              <a:rPr lang="en-US" sz="1130" dirty="0"/>
              <a:t> </a:t>
            </a:r>
            <a:r>
              <a:rPr lang="en-US" sz="1130" dirty="0" err="1"/>
              <a:t>si</a:t>
            </a:r>
            <a:r>
              <a:rPr lang="en-US" sz="1130" dirty="0"/>
              <a:t> </a:t>
            </a:r>
            <a:r>
              <a:rPr lang="en-US" sz="1130" dirty="0" err="1"/>
              <a:t>tranzactii</a:t>
            </a:r>
            <a:r>
              <a:rPr lang="en-US" sz="1130" dirty="0"/>
              <a:t> in Contact Center </a:t>
            </a:r>
            <a:r>
              <a:rPr lang="en-US" sz="1130" dirty="0" err="1"/>
              <a:t>si</a:t>
            </a:r>
            <a:r>
              <a:rPr lang="en-US" sz="1130" dirty="0"/>
              <a:t> </a:t>
            </a:r>
            <a:r>
              <a:rPr lang="en-US" sz="1130" dirty="0" err="1"/>
              <a:t>extinderea</a:t>
            </a:r>
            <a:r>
              <a:rPr lang="en-US" sz="1130" dirty="0"/>
              <a:t> </a:t>
            </a:r>
            <a:r>
              <a:rPr lang="en-US" sz="1130" dirty="0" err="1"/>
              <a:t>gamei</a:t>
            </a:r>
            <a:r>
              <a:rPr lang="en-US" sz="1130" dirty="0"/>
              <a:t> de </a:t>
            </a:r>
            <a:r>
              <a:rPr lang="en-US" sz="1130" dirty="0" err="1"/>
              <a:t>produse</a:t>
            </a:r>
            <a:r>
              <a:rPr lang="en-US" sz="1130" dirty="0"/>
              <a:t> </a:t>
            </a:r>
            <a:r>
              <a:rPr lang="en-US" sz="1130" dirty="0" err="1"/>
              <a:t>si</a:t>
            </a:r>
            <a:r>
              <a:rPr lang="en-US" sz="1130" dirty="0"/>
              <a:t> </a:t>
            </a:r>
            <a:r>
              <a:rPr lang="en-US" sz="1130" dirty="0" err="1"/>
              <a:t>servicii</a:t>
            </a:r>
            <a:r>
              <a:rPr lang="en-US" sz="1130" dirty="0"/>
              <a:t> </a:t>
            </a:r>
            <a:r>
              <a:rPr lang="en-US" sz="1130" dirty="0" err="1"/>
              <a:t>oferite</a:t>
            </a:r>
            <a:r>
              <a:rPr lang="en-US" sz="1130" dirty="0"/>
              <a:t> </a:t>
            </a:r>
            <a:r>
              <a:rPr lang="en-US" sz="1130" dirty="0" err="1"/>
              <a:t>prin</a:t>
            </a:r>
            <a:r>
              <a:rPr lang="en-US" sz="1130" dirty="0"/>
              <a:t> </a:t>
            </a:r>
            <a:r>
              <a:rPr lang="en-US" sz="1130" dirty="0" err="1"/>
              <a:t>telefon</a:t>
            </a:r>
            <a:r>
              <a:rPr lang="en-US" sz="1130" dirty="0"/>
              <a:t> </a:t>
            </a:r>
          </a:p>
        </p:txBody>
      </p:sp>
      <p:sp>
        <p:nvSpPr>
          <p:cNvPr id="25" name="Titre 31"/>
          <p:cNvSpPr>
            <a:spLocks noGrp="1"/>
          </p:cNvSpPr>
          <p:nvPr>
            <p:ph type="title"/>
          </p:nvPr>
        </p:nvSpPr>
        <p:spPr>
          <a:xfrm>
            <a:off x="325439" y="396533"/>
            <a:ext cx="8497887" cy="276999"/>
          </a:xfrm>
        </p:spPr>
        <p:txBody>
          <a:bodyPr vert="horz"/>
          <a:lstStyle/>
          <a:p>
            <a:r>
              <a:rPr lang="fr-FR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TRANSFORMAREA MODELULUI DE AFACERI | </a:t>
            </a:r>
            <a:r>
              <a:rPr lang="fr-FR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RETAIL</a:t>
            </a:r>
            <a:endParaRPr lang="fr-FR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7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201774" y="802764"/>
            <a:ext cx="2572351" cy="420024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algn="l"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400" b="1" cap="all" dirty="0" smtClean="0">
                <a:solidFill>
                  <a:prstClr val="white"/>
                </a:solidFill>
              </a:rPr>
              <a:t>OBIECTIVE  STRATEGICE</a:t>
            </a:r>
            <a:endParaRPr lang="en-US" sz="1400" b="1" cap="all" dirty="0">
              <a:solidFill>
                <a:prstClr val="white"/>
              </a:solidFill>
            </a:endParaRPr>
          </a:p>
        </p:txBody>
      </p:sp>
      <p:sp>
        <p:nvSpPr>
          <p:cNvPr id="28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3420069" y="813455"/>
            <a:ext cx="5633472" cy="342683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500" b="1" cap="all" dirty="0" smtClean="0">
                <a:solidFill>
                  <a:prstClr val="white"/>
                </a:solidFill>
              </a:rPr>
              <a:t>AMBITII PE TERMEN MEDIU SI LUNG</a:t>
            </a:r>
            <a:endParaRPr lang="en-US" sz="1500" b="1" cap="all" dirty="0">
              <a:solidFill>
                <a:prstClr val="white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21812" y="1273041"/>
            <a:ext cx="2530836" cy="871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marL="0" algn="l">
              <a:spcBef>
                <a:spcPts val="400"/>
              </a:spcBef>
              <a:buClr>
                <a:schemeClr val="bg2"/>
              </a:buClr>
            </a:pPr>
            <a:r>
              <a:rPr lang="en-US" sz="1500" b="1" dirty="0" err="1"/>
              <a:t>Abordare</a:t>
            </a:r>
            <a:r>
              <a:rPr lang="en-US" sz="1500" b="1" dirty="0"/>
              <a:t> </a:t>
            </a:r>
            <a:r>
              <a:rPr lang="en-US" sz="1500" b="1" dirty="0" err="1"/>
              <a:t>comerciala</a:t>
            </a:r>
            <a:r>
              <a:rPr lang="en-US" sz="1500" b="1" dirty="0"/>
              <a:t> </a:t>
            </a:r>
            <a:r>
              <a:rPr lang="en-US" sz="1500" b="1" dirty="0" err="1"/>
              <a:t>personalizata</a:t>
            </a:r>
            <a:r>
              <a:rPr lang="en-US" sz="1500" b="1" dirty="0"/>
              <a:t> </a:t>
            </a:r>
            <a:r>
              <a:rPr lang="en-US" sz="1500" b="1" dirty="0" err="1"/>
              <a:t>bazata</a:t>
            </a:r>
            <a:r>
              <a:rPr lang="en-US" sz="1500" b="1" dirty="0"/>
              <a:t> </a:t>
            </a:r>
            <a:r>
              <a:rPr lang="en-US" sz="1500" b="1" dirty="0" err="1"/>
              <a:t>pe</a:t>
            </a:r>
            <a:r>
              <a:rPr lang="en-US" sz="1500" b="1" dirty="0"/>
              <a:t> </a:t>
            </a:r>
            <a:r>
              <a:rPr lang="en-US" sz="1500" b="1" dirty="0" err="1"/>
              <a:t>segmentare</a:t>
            </a:r>
            <a:r>
              <a:rPr lang="en-US" sz="1500" b="1" dirty="0"/>
              <a:t> </a:t>
            </a:r>
            <a:r>
              <a:rPr lang="en-US" sz="1500" b="1" dirty="0" err="1"/>
              <a:t>comportamentala</a:t>
            </a:r>
            <a:endParaRPr lang="en-US" sz="1500" kern="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35891" y="2289475"/>
            <a:ext cx="2510902" cy="13616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algn="l">
              <a:spcBef>
                <a:spcPts val="400"/>
              </a:spcBef>
              <a:buClr>
                <a:schemeClr val="bg2"/>
              </a:buClr>
            </a:pPr>
            <a:r>
              <a:rPr lang="en-US" sz="1500" b="1" dirty="0" err="1"/>
              <a:t>Orientarea</a:t>
            </a:r>
            <a:r>
              <a:rPr lang="en-US" sz="1500" b="1" dirty="0"/>
              <a:t> </a:t>
            </a:r>
            <a:r>
              <a:rPr lang="en-US" sz="1500" b="1" dirty="0" err="1"/>
              <a:t>agentiilor</a:t>
            </a:r>
            <a:r>
              <a:rPr lang="en-US" sz="1500" b="1" dirty="0"/>
              <a:t> </a:t>
            </a:r>
            <a:r>
              <a:rPr lang="en-US" sz="1500" b="1" dirty="0" err="1"/>
              <a:t>catre</a:t>
            </a:r>
            <a:r>
              <a:rPr lang="en-US" sz="1500" b="1" dirty="0"/>
              <a:t> </a:t>
            </a:r>
            <a:r>
              <a:rPr lang="en-US" sz="1500" b="1" dirty="0" err="1"/>
              <a:t>servicii</a:t>
            </a:r>
            <a:r>
              <a:rPr lang="en-US" sz="1500" b="1" dirty="0"/>
              <a:t> cu </a:t>
            </a:r>
            <a:r>
              <a:rPr lang="en-US" sz="1500" b="1" dirty="0" err="1"/>
              <a:t>valoare</a:t>
            </a:r>
            <a:r>
              <a:rPr lang="en-US" sz="1500" b="1" dirty="0"/>
              <a:t> </a:t>
            </a:r>
            <a:r>
              <a:rPr lang="en-US" sz="1500" b="1" dirty="0" err="1"/>
              <a:t>adaugata</a:t>
            </a:r>
            <a:r>
              <a:rPr lang="en-US" sz="1500" b="1" dirty="0"/>
              <a:t>, </a:t>
            </a:r>
            <a:r>
              <a:rPr lang="en-US" sz="1500" dirty="0" err="1"/>
              <a:t>migrarea</a:t>
            </a:r>
            <a:r>
              <a:rPr lang="en-US" sz="1500" dirty="0"/>
              <a:t> </a:t>
            </a:r>
            <a:r>
              <a:rPr lang="en-US" sz="1500" dirty="0" err="1"/>
              <a:t>tranzactiilor</a:t>
            </a:r>
            <a:r>
              <a:rPr lang="en-US" sz="1500" dirty="0"/>
              <a:t> </a:t>
            </a:r>
            <a:r>
              <a:rPr lang="en-US" sz="1500" dirty="0" err="1"/>
              <a:t>catre</a:t>
            </a:r>
            <a:r>
              <a:rPr lang="en-US" sz="1500" dirty="0"/>
              <a:t> </a:t>
            </a:r>
            <a:r>
              <a:rPr lang="en-US" sz="1500" dirty="0" err="1"/>
              <a:t>aplicatia</a:t>
            </a:r>
            <a:r>
              <a:rPr lang="en-US" sz="1500" dirty="0"/>
              <a:t> de </a:t>
            </a:r>
            <a:r>
              <a:rPr lang="en-US" sz="1500" dirty="0" err="1"/>
              <a:t>mobil</a:t>
            </a:r>
            <a:r>
              <a:rPr lang="en-US" sz="1500" dirty="0"/>
              <a:t> </a:t>
            </a:r>
            <a:r>
              <a:rPr lang="en-US" sz="1500" dirty="0" err="1"/>
              <a:t>sau</a:t>
            </a:r>
            <a:r>
              <a:rPr lang="en-US" sz="1500" dirty="0"/>
              <a:t> </a:t>
            </a:r>
            <a:r>
              <a:rPr lang="en-US" sz="1500" dirty="0" err="1"/>
              <a:t>aparatele</a:t>
            </a:r>
            <a:r>
              <a:rPr lang="en-US" sz="1500" dirty="0"/>
              <a:t> self-service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56264" y="3746288"/>
            <a:ext cx="2470212" cy="11498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algn="l">
              <a:spcBef>
                <a:spcPts val="400"/>
              </a:spcBef>
              <a:buClr>
                <a:schemeClr val="bg2"/>
              </a:buClr>
            </a:pPr>
            <a:r>
              <a:rPr lang="en-US" sz="1500" b="1" dirty="0" err="1"/>
              <a:t>Construirea</a:t>
            </a:r>
            <a:r>
              <a:rPr lang="en-US" sz="1500" b="1" dirty="0"/>
              <a:t> </a:t>
            </a:r>
            <a:r>
              <a:rPr lang="en-US" sz="1500" b="1" dirty="0" err="1"/>
              <a:t>platformei</a:t>
            </a:r>
            <a:r>
              <a:rPr lang="en-US" sz="1500" b="1" dirty="0"/>
              <a:t> </a:t>
            </a:r>
            <a:r>
              <a:rPr lang="en-US" sz="1500" b="1" dirty="0" err="1"/>
              <a:t>digitale</a:t>
            </a:r>
            <a:r>
              <a:rPr lang="en-US" sz="1500" b="1" dirty="0"/>
              <a:t> </a:t>
            </a:r>
            <a:r>
              <a:rPr lang="en-US" sz="1500" dirty="0" err="1"/>
              <a:t>ce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oferi</a:t>
            </a:r>
            <a:r>
              <a:rPr lang="en-US" sz="1500" dirty="0"/>
              <a:t> o </a:t>
            </a:r>
            <a:r>
              <a:rPr lang="en-US" sz="1500" dirty="0" err="1"/>
              <a:t>gama</a:t>
            </a:r>
            <a:r>
              <a:rPr lang="en-US" sz="1500" dirty="0"/>
              <a:t> </a:t>
            </a:r>
            <a:r>
              <a:rPr lang="en-US" sz="1500" dirty="0" err="1"/>
              <a:t>completa</a:t>
            </a:r>
            <a:r>
              <a:rPr lang="en-US" sz="1500" dirty="0"/>
              <a:t> de </a:t>
            </a:r>
            <a:r>
              <a:rPr lang="en-US" sz="1500" dirty="0" err="1"/>
              <a:t>functionalitati</a:t>
            </a:r>
            <a:r>
              <a:rPr lang="en-US" sz="1500" dirty="0"/>
              <a:t> </a:t>
            </a:r>
            <a:r>
              <a:rPr lang="en-US" sz="1500" dirty="0" err="1"/>
              <a:t>si</a:t>
            </a:r>
            <a:r>
              <a:rPr lang="en-US" sz="1500" dirty="0"/>
              <a:t> </a:t>
            </a:r>
            <a:r>
              <a:rPr lang="en-US" sz="1500" dirty="0" err="1"/>
              <a:t>capacitati</a:t>
            </a:r>
            <a:r>
              <a:rPr lang="en-US" sz="1500" dirty="0"/>
              <a:t> de </a:t>
            </a:r>
            <a:r>
              <a:rPr lang="en-US" sz="1500" dirty="0" err="1"/>
              <a:t>vanzare</a:t>
            </a:r>
            <a:endParaRPr lang="en-US" sz="15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62787" y="4991359"/>
            <a:ext cx="2448239" cy="10944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algn="l">
              <a:spcBef>
                <a:spcPts val="400"/>
              </a:spcBef>
              <a:buClr>
                <a:schemeClr val="bg2"/>
              </a:buClr>
            </a:pPr>
            <a:r>
              <a:rPr lang="en-US" sz="1500" b="1" dirty="0" err="1"/>
              <a:t>Adevarate</a:t>
            </a:r>
            <a:r>
              <a:rPr lang="en-US" sz="1500" b="1" dirty="0"/>
              <a:t> </a:t>
            </a:r>
            <a:r>
              <a:rPr lang="en-US" sz="1500" b="1" dirty="0" err="1"/>
              <a:t>experiente</a:t>
            </a:r>
            <a:r>
              <a:rPr lang="en-US" sz="1500" b="1" dirty="0"/>
              <a:t> </a:t>
            </a:r>
            <a:r>
              <a:rPr lang="en-US" sz="1500" b="1" dirty="0" err="1"/>
              <a:t>omni</a:t>
            </a:r>
            <a:r>
              <a:rPr lang="en-US" sz="1500" b="1" dirty="0"/>
              <a:t>-channel </a:t>
            </a:r>
            <a:r>
              <a:rPr lang="en-US" sz="1500" dirty="0" err="1"/>
              <a:t>pe</a:t>
            </a:r>
            <a:r>
              <a:rPr lang="en-US" sz="1500" dirty="0"/>
              <a:t> </a:t>
            </a:r>
            <a:r>
              <a:rPr lang="en-US" sz="1500" dirty="0" err="1"/>
              <a:t>toate</a:t>
            </a:r>
            <a:r>
              <a:rPr lang="en-US" sz="1500" dirty="0"/>
              <a:t> </a:t>
            </a:r>
            <a:r>
              <a:rPr lang="en-US" sz="1500" dirty="0" err="1"/>
              <a:t>canalele</a:t>
            </a:r>
            <a:r>
              <a:rPr lang="en-US" sz="1500" dirty="0"/>
              <a:t>, </a:t>
            </a:r>
            <a:r>
              <a:rPr lang="en-US" sz="1500" dirty="0" err="1" smtClean="0"/>
              <a:t>sustinute</a:t>
            </a:r>
            <a:r>
              <a:rPr lang="en-US" sz="1500" dirty="0" smtClean="0"/>
              <a:t> </a:t>
            </a:r>
            <a:r>
              <a:rPr lang="en-US" sz="1500" dirty="0"/>
              <a:t>de un </a:t>
            </a:r>
            <a:r>
              <a:rPr lang="en-US" sz="1500" dirty="0" err="1"/>
              <a:t>continut</a:t>
            </a:r>
            <a:r>
              <a:rPr lang="en-US" sz="1500" dirty="0"/>
              <a:t> </a:t>
            </a:r>
            <a:r>
              <a:rPr lang="en-US" sz="1500" dirty="0" err="1"/>
              <a:t>personalizat</a:t>
            </a:r>
            <a:endParaRPr lang="en-US" sz="1500" dirty="0"/>
          </a:p>
        </p:txBody>
      </p:sp>
      <p:sp>
        <p:nvSpPr>
          <p:cNvPr id="34" name="Freeform 4851">
            <a:extLst>
              <a:ext uri="{FF2B5EF4-FFF2-40B4-BE49-F238E27FC236}">
                <a16:creationId xmlns:a16="http://schemas.microsoft.com/office/drawing/2014/main" id="{65437B87-B999-4F70-9039-4D8A5658D286}"/>
              </a:ext>
            </a:extLst>
          </p:cNvPr>
          <p:cNvSpPr>
            <a:spLocks noEditPoints="1"/>
          </p:cNvSpPr>
          <p:nvPr/>
        </p:nvSpPr>
        <p:spPr bwMode="auto">
          <a:xfrm>
            <a:off x="2871661" y="1515114"/>
            <a:ext cx="333498" cy="333498"/>
          </a:xfrm>
          <a:custGeom>
            <a:avLst/>
            <a:gdLst>
              <a:gd name="T0" fmla="*/ 248 w 360"/>
              <a:gd name="T1" fmla="*/ 8 h 380"/>
              <a:gd name="T2" fmla="*/ 274 w 360"/>
              <a:gd name="T3" fmla="*/ 0 h 380"/>
              <a:gd name="T4" fmla="*/ 298 w 360"/>
              <a:gd name="T5" fmla="*/ 28 h 380"/>
              <a:gd name="T6" fmla="*/ 280 w 360"/>
              <a:gd name="T7" fmla="*/ 56 h 380"/>
              <a:gd name="T8" fmla="*/ 258 w 360"/>
              <a:gd name="T9" fmla="*/ 56 h 380"/>
              <a:gd name="T10" fmla="*/ 240 w 360"/>
              <a:gd name="T11" fmla="*/ 28 h 380"/>
              <a:gd name="T12" fmla="*/ 344 w 360"/>
              <a:gd name="T13" fmla="*/ 88 h 380"/>
              <a:gd name="T14" fmla="*/ 288 w 360"/>
              <a:gd name="T15" fmla="*/ 68 h 380"/>
              <a:gd name="T16" fmla="*/ 214 w 360"/>
              <a:gd name="T17" fmla="*/ 70 h 380"/>
              <a:gd name="T18" fmla="*/ 194 w 360"/>
              <a:gd name="T19" fmla="*/ 90 h 380"/>
              <a:gd name="T20" fmla="*/ 224 w 360"/>
              <a:gd name="T21" fmla="*/ 114 h 380"/>
              <a:gd name="T22" fmla="*/ 248 w 360"/>
              <a:gd name="T23" fmla="*/ 166 h 380"/>
              <a:gd name="T24" fmla="*/ 234 w 360"/>
              <a:gd name="T25" fmla="*/ 208 h 380"/>
              <a:gd name="T26" fmla="*/ 278 w 360"/>
              <a:gd name="T27" fmla="*/ 214 h 380"/>
              <a:gd name="T28" fmla="*/ 310 w 360"/>
              <a:gd name="T29" fmla="*/ 244 h 380"/>
              <a:gd name="T30" fmla="*/ 332 w 360"/>
              <a:gd name="T31" fmla="*/ 200 h 380"/>
              <a:gd name="T32" fmla="*/ 348 w 360"/>
              <a:gd name="T33" fmla="*/ 208 h 380"/>
              <a:gd name="T34" fmla="*/ 360 w 360"/>
              <a:gd name="T35" fmla="*/ 190 h 380"/>
              <a:gd name="T36" fmla="*/ 102 w 360"/>
              <a:gd name="T37" fmla="*/ 56 h 380"/>
              <a:gd name="T38" fmla="*/ 120 w 360"/>
              <a:gd name="T39" fmla="*/ 28 h 380"/>
              <a:gd name="T40" fmla="*/ 98 w 360"/>
              <a:gd name="T41" fmla="*/ 0 h 380"/>
              <a:gd name="T42" fmla="*/ 70 w 360"/>
              <a:gd name="T43" fmla="*/ 8 h 380"/>
              <a:gd name="T44" fmla="*/ 62 w 360"/>
              <a:gd name="T45" fmla="*/ 34 h 380"/>
              <a:gd name="T46" fmla="*/ 92 w 360"/>
              <a:gd name="T47" fmla="*/ 58 h 380"/>
              <a:gd name="T48" fmla="*/ 50 w 360"/>
              <a:gd name="T49" fmla="*/ 244 h 380"/>
              <a:gd name="T50" fmla="*/ 74 w 360"/>
              <a:gd name="T51" fmla="*/ 218 h 380"/>
              <a:gd name="T52" fmla="*/ 126 w 360"/>
              <a:gd name="T53" fmla="*/ 208 h 380"/>
              <a:gd name="T54" fmla="*/ 112 w 360"/>
              <a:gd name="T55" fmla="*/ 166 h 380"/>
              <a:gd name="T56" fmla="*/ 128 w 360"/>
              <a:gd name="T57" fmla="*/ 122 h 380"/>
              <a:gd name="T58" fmla="*/ 166 w 360"/>
              <a:gd name="T59" fmla="*/ 90 h 380"/>
              <a:gd name="T60" fmla="*/ 154 w 360"/>
              <a:gd name="T61" fmla="*/ 74 h 380"/>
              <a:gd name="T62" fmla="*/ 72 w 360"/>
              <a:gd name="T63" fmla="*/ 68 h 380"/>
              <a:gd name="T64" fmla="*/ 20 w 360"/>
              <a:gd name="T65" fmla="*/ 80 h 380"/>
              <a:gd name="T66" fmla="*/ 0 w 360"/>
              <a:gd name="T67" fmla="*/ 190 h 380"/>
              <a:gd name="T68" fmla="*/ 12 w 360"/>
              <a:gd name="T69" fmla="*/ 208 h 380"/>
              <a:gd name="T70" fmla="*/ 28 w 360"/>
              <a:gd name="T71" fmla="*/ 200 h 380"/>
              <a:gd name="T72" fmla="*/ 170 w 360"/>
              <a:gd name="T73" fmla="*/ 118 h 380"/>
              <a:gd name="T74" fmla="*/ 136 w 360"/>
              <a:gd name="T75" fmla="*/ 146 h 380"/>
              <a:gd name="T76" fmla="*/ 136 w 360"/>
              <a:gd name="T77" fmla="*/ 184 h 380"/>
              <a:gd name="T78" fmla="*/ 170 w 360"/>
              <a:gd name="T79" fmla="*/ 214 h 380"/>
              <a:gd name="T80" fmla="*/ 208 w 360"/>
              <a:gd name="T81" fmla="*/ 206 h 380"/>
              <a:gd name="T82" fmla="*/ 228 w 360"/>
              <a:gd name="T83" fmla="*/ 166 h 380"/>
              <a:gd name="T84" fmla="*/ 214 w 360"/>
              <a:gd name="T85" fmla="*/ 132 h 380"/>
              <a:gd name="T86" fmla="*/ 296 w 360"/>
              <a:gd name="T87" fmla="*/ 260 h 380"/>
              <a:gd name="T88" fmla="*/ 288 w 360"/>
              <a:gd name="T89" fmla="*/ 246 h 380"/>
              <a:gd name="T90" fmla="*/ 180 w 360"/>
              <a:gd name="T91" fmla="*/ 278 h 380"/>
              <a:gd name="T92" fmla="*/ 82 w 360"/>
              <a:gd name="T93" fmla="*/ 236 h 380"/>
              <a:gd name="T94" fmla="*/ 64 w 360"/>
              <a:gd name="T95" fmla="*/ 260 h 380"/>
              <a:gd name="T96" fmla="*/ 106 w 360"/>
              <a:gd name="T97" fmla="*/ 304 h 380"/>
              <a:gd name="T98" fmla="*/ 146 w 360"/>
              <a:gd name="T99" fmla="*/ 378 h 380"/>
              <a:gd name="T100" fmla="*/ 214 w 360"/>
              <a:gd name="T101" fmla="*/ 378 h 380"/>
              <a:gd name="T102" fmla="*/ 264 w 360"/>
              <a:gd name="T103" fmla="*/ 362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60" h="380">
                <a:moveTo>
                  <a:pt x="240" y="28"/>
                </a:moveTo>
                <a:lnTo>
                  <a:pt x="240" y="28"/>
                </a:lnTo>
                <a:lnTo>
                  <a:pt x="240" y="22"/>
                </a:lnTo>
                <a:lnTo>
                  <a:pt x="242" y="18"/>
                </a:lnTo>
                <a:lnTo>
                  <a:pt x="248" y="8"/>
                </a:lnTo>
                <a:lnTo>
                  <a:pt x="258" y="2"/>
                </a:lnTo>
                <a:lnTo>
                  <a:pt x="262" y="0"/>
                </a:lnTo>
                <a:lnTo>
                  <a:pt x="268" y="0"/>
                </a:lnTo>
                <a:lnTo>
                  <a:pt x="268" y="0"/>
                </a:lnTo>
                <a:lnTo>
                  <a:pt x="274" y="0"/>
                </a:lnTo>
                <a:lnTo>
                  <a:pt x="280" y="2"/>
                </a:lnTo>
                <a:lnTo>
                  <a:pt x="290" y="8"/>
                </a:lnTo>
                <a:lnTo>
                  <a:pt x="296" y="18"/>
                </a:lnTo>
                <a:lnTo>
                  <a:pt x="298" y="22"/>
                </a:lnTo>
                <a:lnTo>
                  <a:pt x="298" y="28"/>
                </a:lnTo>
                <a:lnTo>
                  <a:pt x="298" y="28"/>
                </a:lnTo>
                <a:lnTo>
                  <a:pt x="298" y="34"/>
                </a:lnTo>
                <a:lnTo>
                  <a:pt x="296" y="40"/>
                </a:lnTo>
                <a:lnTo>
                  <a:pt x="290" y="50"/>
                </a:lnTo>
                <a:lnTo>
                  <a:pt x="280" y="56"/>
                </a:lnTo>
                <a:lnTo>
                  <a:pt x="274" y="58"/>
                </a:lnTo>
                <a:lnTo>
                  <a:pt x="268" y="58"/>
                </a:lnTo>
                <a:lnTo>
                  <a:pt x="268" y="58"/>
                </a:lnTo>
                <a:lnTo>
                  <a:pt x="262" y="58"/>
                </a:lnTo>
                <a:lnTo>
                  <a:pt x="258" y="56"/>
                </a:lnTo>
                <a:lnTo>
                  <a:pt x="248" y="50"/>
                </a:lnTo>
                <a:lnTo>
                  <a:pt x="242" y="40"/>
                </a:lnTo>
                <a:lnTo>
                  <a:pt x="240" y="34"/>
                </a:lnTo>
                <a:lnTo>
                  <a:pt x="240" y="28"/>
                </a:lnTo>
                <a:lnTo>
                  <a:pt x="240" y="28"/>
                </a:lnTo>
                <a:close/>
                <a:moveTo>
                  <a:pt x="360" y="190"/>
                </a:moveTo>
                <a:lnTo>
                  <a:pt x="344" y="90"/>
                </a:lnTo>
                <a:lnTo>
                  <a:pt x="344" y="90"/>
                </a:lnTo>
                <a:lnTo>
                  <a:pt x="344" y="88"/>
                </a:lnTo>
                <a:lnTo>
                  <a:pt x="344" y="88"/>
                </a:lnTo>
                <a:lnTo>
                  <a:pt x="340" y="80"/>
                </a:lnTo>
                <a:lnTo>
                  <a:pt x="332" y="74"/>
                </a:lnTo>
                <a:lnTo>
                  <a:pt x="324" y="70"/>
                </a:lnTo>
                <a:lnTo>
                  <a:pt x="314" y="68"/>
                </a:lnTo>
                <a:lnTo>
                  <a:pt x="288" y="68"/>
                </a:lnTo>
                <a:lnTo>
                  <a:pt x="270" y="102"/>
                </a:lnTo>
                <a:lnTo>
                  <a:pt x="250" y="68"/>
                </a:lnTo>
                <a:lnTo>
                  <a:pt x="222" y="68"/>
                </a:lnTo>
                <a:lnTo>
                  <a:pt x="222" y="68"/>
                </a:lnTo>
                <a:lnTo>
                  <a:pt x="214" y="70"/>
                </a:lnTo>
                <a:lnTo>
                  <a:pt x="206" y="74"/>
                </a:lnTo>
                <a:lnTo>
                  <a:pt x="198" y="80"/>
                </a:lnTo>
                <a:lnTo>
                  <a:pt x="194" y="88"/>
                </a:lnTo>
                <a:lnTo>
                  <a:pt x="194" y="88"/>
                </a:lnTo>
                <a:lnTo>
                  <a:pt x="194" y="90"/>
                </a:lnTo>
                <a:lnTo>
                  <a:pt x="192" y="98"/>
                </a:lnTo>
                <a:lnTo>
                  <a:pt x="192" y="98"/>
                </a:lnTo>
                <a:lnTo>
                  <a:pt x="204" y="102"/>
                </a:lnTo>
                <a:lnTo>
                  <a:pt x="214" y="106"/>
                </a:lnTo>
                <a:lnTo>
                  <a:pt x="224" y="114"/>
                </a:lnTo>
                <a:lnTo>
                  <a:pt x="232" y="122"/>
                </a:lnTo>
                <a:lnTo>
                  <a:pt x="240" y="132"/>
                </a:lnTo>
                <a:lnTo>
                  <a:pt x="244" y="142"/>
                </a:lnTo>
                <a:lnTo>
                  <a:pt x="248" y="154"/>
                </a:lnTo>
                <a:lnTo>
                  <a:pt x="248" y="166"/>
                </a:lnTo>
                <a:lnTo>
                  <a:pt x="248" y="166"/>
                </a:lnTo>
                <a:lnTo>
                  <a:pt x="248" y="178"/>
                </a:lnTo>
                <a:lnTo>
                  <a:pt x="246" y="188"/>
                </a:lnTo>
                <a:lnTo>
                  <a:pt x="240" y="198"/>
                </a:lnTo>
                <a:lnTo>
                  <a:pt x="234" y="208"/>
                </a:lnTo>
                <a:lnTo>
                  <a:pt x="250" y="208"/>
                </a:lnTo>
                <a:lnTo>
                  <a:pt x="250" y="208"/>
                </a:lnTo>
                <a:lnTo>
                  <a:pt x="260" y="208"/>
                </a:lnTo>
                <a:lnTo>
                  <a:pt x="270" y="210"/>
                </a:lnTo>
                <a:lnTo>
                  <a:pt x="278" y="214"/>
                </a:lnTo>
                <a:lnTo>
                  <a:pt x="286" y="218"/>
                </a:lnTo>
                <a:lnTo>
                  <a:pt x="294" y="222"/>
                </a:lnTo>
                <a:lnTo>
                  <a:pt x="300" y="228"/>
                </a:lnTo>
                <a:lnTo>
                  <a:pt x="306" y="236"/>
                </a:lnTo>
                <a:lnTo>
                  <a:pt x="310" y="244"/>
                </a:lnTo>
                <a:lnTo>
                  <a:pt x="308" y="118"/>
                </a:lnTo>
                <a:lnTo>
                  <a:pt x="318" y="118"/>
                </a:lnTo>
                <a:lnTo>
                  <a:pt x="330" y="196"/>
                </a:lnTo>
                <a:lnTo>
                  <a:pt x="330" y="196"/>
                </a:lnTo>
                <a:lnTo>
                  <a:pt x="332" y="200"/>
                </a:lnTo>
                <a:lnTo>
                  <a:pt x="336" y="204"/>
                </a:lnTo>
                <a:lnTo>
                  <a:pt x="340" y="208"/>
                </a:lnTo>
                <a:lnTo>
                  <a:pt x="346" y="208"/>
                </a:lnTo>
                <a:lnTo>
                  <a:pt x="346" y="208"/>
                </a:lnTo>
                <a:lnTo>
                  <a:pt x="348" y="208"/>
                </a:lnTo>
                <a:lnTo>
                  <a:pt x="348" y="208"/>
                </a:lnTo>
                <a:lnTo>
                  <a:pt x="354" y="206"/>
                </a:lnTo>
                <a:lnTo>
                  <a:pt x="358" y="202"/>
                </a:lnTo>
                <a:lnTo>
                  <a:pt x="360" y="196"/>
                </a:lnTo>
                <a:lnTo>
                  <a:pt x="360" y="190"/>
                </a:lnTo>
                <a:lnTo>
                  <a:pt x="360" y="190"/>
                </a:lnTo>
                <a:close/>
                <a:moveTo>
                  <a:pt x="92" y="58"/>
                </a:moveTo>
                <a:lnTo>
                  <a:pt x="92" y="58"/>
                </a:lnTo>
                <a:lnTo>
                  <a:pt x="98" y="58"/>
                </a:lnTo>
                <a:lnTo>
                  <a:pt x="102" y="56"/>
                </a:lnTo>
                <a:lnTo>
                  <a:pt x="112" y="50"/>
                </a:lnTo>
                <a:lnTo>
                  <a:pt x="118" y="40"/>
                </a:lnTo>
                <a:lnTo>
                  <a:pt x="120" y="34"/>
                </a:lnTo>
                <a:lnTo>
                  <a:pt x="120" y="28"/>
                </a:lnTo>
                <a:lnTo>
                  <a:pt x="120" y="28"/>
                </a:lnTo>
                <a:lnTo>
                  <a:pt x="120" y="22"/>
                </a:lnTo>
                <a:lnTo>
                  <a:pt x="118" y="18"/>
                </a:lnTo>
                <a:lnTo>
                  <a:pt x="112" y="8"/>
                </a:lnTo>
                <a:lnTo>
                  <a:pt x="102" y="2"/>
                </a:lnTo>
                <a:lnTo>
                  <a:pt x="98" y="0"/>
                </a:lnTo>
                <a:lnTo>
                  <a:pt x="92" y="0"/>
                </a:lnTo>
                <a:lnTo>
                  <a:pt x="92" y="0"/>
                </a:lnTo>
                <a:lnTo>
                  <a:pt x="86" y="0"/>
                </a:lnTo>
                <a:lnTo>
                  <a:pt x="80" y="2"/>
                </a:lnTo>
                <a:lnTo>
                  <a:pt x="70" y="8"/>
                </a:lnTo>
                <a:lnTo>
                  <a:pt x="64" y="18"/>
                </a:lnTo>
                <a:lnTo>
                  <a:pt x="62" y="22"/>
                </a:lnTo>
                <a:lnTo>
                  <a:pt x="62" y="28"/>
                </a:lnTo>
                <a:lnTo>
                  <a:pt x="62" y="28"/>
                </a:lnTo>
                <a:lnTo>
                  <a:pt x="62" y="34"/>
                </a:lnTo>
                <a:lnTo>
                  <a:pt x="64" y="40"/>
                </a:lnTo>
                <a:lnTo>
                  <a:pt x="70" y="50"/>
                </a:lnTo>
                <a:lnTo>
                  <a:pt x="80" y="56"/>
                </a:lnTo>
                <a:lnTo>
                  <a:pt x="86" y="58"/>
                </a:lnTo>
                <a:lnTo>
                  <a:pt x="92" y="58"/>
                </a:lnTo>
                <a:lnTo>
                  <a:pt x="92" y="58"/>
                </a:lnTo>
                <a:close/>
                <a:moveTo>
                  <a:pt x="30" y="196"/>
                </a:moveTo>
                <a:lnTo>
                  <a:pt x="42" y="118"/>
                </a:lnTo>
                <a:lnTo>
                  <a:pt x="52" y="118"/>
                </a:lnTo>
                <a:lnTo>
                  <a:pt x="50" y="244"/>
                </a:lnTo>
                <a:lnTo>
                  <a:pt x="50" y="244"/>
                </a:lnTo>
                <a:lnTo>
                  <a:pt x="54" y="236"/>
                </a:lnTo>
                <a:lnTo>
                  <a:pt x="60" y="228"/>
                </a:lnTo>
                <a:lnTo>
                  <a:pt x="66" y="222"/>
                </a:lnTo>
                <a:lnTo>
                  <a:pt x="74" y="218"/>
                </a:lnTo>
                <a:lnTo>
                  <a:pt x="82" y="214"/>
                </a:lnTo>
                <a:lnTo>
                  <a:pt x="90" y="210"/>
                </a:lnTo>
                <a:lnTo>
                  <a:pt x="100" y="208"/>
                </a:lnTo>
                <a:lnTo>
                  <a:pt x="110" y="208"/>
                </a:lnTo>
                <a:lnTo>
                  <a:pt x="126" y="208"/>
                </a:lnTo>
                <a:lnTo>
                  <a:pt x="126" y="208"/>
                </a:lnTo>
                <a:lnTo>
                  <a:pt x="120" y="198"/>
                </a:lnTo>
                <a:lnTo>
                  <a:pt x="114" y="188"/>
                </a:lnTo>
                <a:lnTo>
                  <a:pt x="112" y="178"/>
                </a:lnTo>
                <a:lnTo>
                  <a:pt x="112" y="166"/>
                </a:lnTo>
                <a:lnTo>
                  <a:pt x="112" y="166"/>
                </a:lnTo>
                <a:lnTo>
                  <a:pt x="112" y="154"/>
                </a:lnTo>
                <a:lnTo>
                  <a:pt x="116" y="142"/>
                </a:lnTo>
                <a:lnTo>
                  <a:pt x="120" y="132"/>
                </a:lnTo>
                <a:lnTo>
                  <a:pt x="128" y="122"/>
                </a:lnTo>
                <a:lnTo>
                  <a:pt x="136" y="114"/>
                </a:lnTo>
                <a:lnTo>
                  <a:pt x="146" y="106"/>
                </a:lnTo>
                <a:lnTo>
                  <a:pt x="156" y="102"/>
                </a:lnTo>
                <a:lnTo>
                  <a:pt x="168" y="98"/>
                </a:lnTo>
                <a:lnTo>
                  <a:pt x="166" y="90"/>
                </a:lnTo>
                <a:lnTo>
                  <a:pt x="166" y="90"/>
                </a:lnTo>
                <a:lnTo>
                  <a:pt x="166" y="88"/>
                </a:lnTo>
                <a:lnTo>
                  <a:pt x="166" y="88"/>
                </a:lnTo>
                <a:lnTo>
                  <a:pt x="162" y="80"/>
                </a:lnTo>
                <a:lnTo>
                  <a:pt x="154" y="74"/>
                </a:lnTo>
                <a:lnTo>
                  <a:pt x="146" y="70"/>
                </a:lnTo>
                <a:lnTo>
                  <a:pt x="138" y="68"/>
                </a:lnTo>
                <a:lnTo>
                  <a:pt x="110" y="68"/>
                </a:lnTo>
                <a:lnTo>
                  <a:pt x="90" y="102"/>
                </a:lnTo>
                <a:lnTo>
                  <a:pt x="72" y="68"/>
                </a:lnTo>
                <a:lnTo>
                  <a:pt x="46" y="68"/>
                </a:lnTo>
                <a:lnTo>
                  <a:pt x="46" y="68"/>
                </a:lnTo>
                <a:lnTo>
                  <a:pt x="36" y="70"/>
                </a:lnTo>
                <a:lnTo>
                  <a:pt x="28" y="74"/>
                </a:lnTo>
                <a:lnTo>
                  <a:pt x="20" y="80"/>
                </a:lnTo>
                <a:lnTo>
                  <a:pt x="16" y="88"/>
                </a:lnTo>
                <a:lnTo>
                  <a:pt x="16" y="88"/>
                </a:lnTo>
                <a:lnTo>
                  <a:pt x="16" y="90"/>
                </a:lnTo>
                <a:lnTo>
                  <a:pt x="0" y="190"/>
                </a:lnTo>
                <a:lnTo>
                  <a:pt x="0" y="190"/>
                </a:lnTo>
                <a:lnTo>
                  <a:pt x="0" y="196"/>
                </a:lnTo>
                <a:lnTo>
                  <a:pt x="2" y="202"/>
                </a:lnTo>
                <a:lnTo>
                  <a:pt x="6" y="206"/>
                </a:lnTo>
                <a:lnTo>
                  <a:pt x="12" y="208"/>
                </a:lnTo>
                <a:lnTo>
                  <a:pt x="12" y="208"/>
                </a:lnTo>
                <a:lnTo>
                  <a:pt x="14" y="208"/>
                </a:lnTo>
                <a:lnTo>
                  <a:pt x="14" y="208"/>
                </a:lnTo>
                <a:lnTo>
                  <a:pt x="20" y="208"/>
                </a:lnTo>
                <a:lnTo>
                  <a:pt x="24" y="204"/>
                </a:lnTo>
                <a:lnTo>
                  <a:pt x="28" y="200"/>
                </a:lnTo>
                <a:lnTo>
                  <a:pt x="30" y="196"/>
                </a:lnTo>
                <a:lnTo>
                  <a:pt x="30" y="196"/>
                </a:lnTo>
                <a:close/>
                <a:moveTo>
                  <a:pt x="180" y="118"/>
                </a:moveTo>
                <a:lnTo>
                  <a:pt x="180" y="118"/>
                </a:lnTo>
                <a:lnTo>
                  <a:pt x="170" y="118"/>
                </a:lnTo>
                <a:lnTo>
                  <a:pt x="162" y="120"/>
                </a:lnTo>
                <a:lnTo>
                  <a:pt x="152" y="126"/>
                </a:lnTo>
                <a:lnTo>
                  <a:pt x="146" y="132"/>
                </a:lnTo>
                <a:lnTo>
                  <a:pt x="140" y="138"/>
                </a:lnTo>
                <a:lnTo>
                  <a:pt x="136" y="146"/>
                </a:lnTo>
                <a:lnTo>
                  <a:pt x="132" y="156"/>
                </a:lnTo>
                <a:lnTo>
                  <a:pt x="132" y="166"/>
                </a:lnTo>
                <a:lnTo>
                  <a:pt x="132" y="166"/>
                </a:lnTo>
                <a:lnTo>
                  <a:pt x="132" y="176"/>
                </a:lnTo>
                <a:lnTo>
                  <a:pt x="136" y="184"/>
                </a:lnTo>
                <a:lnTo>
                  <a:pt x="140" y="194"/>
                </a:lnTo>
                <a:lnTo>
                  <a:pt x="146" y="200"/>
                </a:lnTo>
                <a:lnTo>
                  <a:pt x="152" y="206"/>
                </a:lnTo>
                <a:lnTo>
                  <a:pt x="162" y="210"/>
                </a:lnTo>
                <a:lnTo>
                  <a:pt x="170" y="214"/>
                </a:lnTo>
                <a:lnTo>
                  <a:pt x="180" y="214"/>
                </a:lnTo>
                <a:lnTo>
                  <a:pt x="180" y="214"/>
                </a:lnTo>
                <a:lnTo>
                  <a:pt x="190" y="214"/>
                </a:lnTo>
                <a:lnTo>
                  <a:pt x="200" y="210"/>
                </a:lnTo>
                <a:lnTo>
                  <a:pt x="208" y="206"/>
                </a:lnTo>
                <a:lnTo>
                  <a:pt x="214" y="200"/>
                </a:lnTo>
                <a:lnTo>
                  <a:pt x="220" y="194"/>
                </a:lnTo>
                <a:lnTo>
                  <a:pt x="224" y="184"/>
                </a:lnTo>
                <a:lnTo>
                  <a:pt x="228" y="176"/>
                </a:lnTo>
                <a:lnTo>
                  <a:pt x="228" y="166"/>
                </a:lnTo>
                <a:lnTo>
                  <a:pt x="228" y="166"/>
                </a:lnTo>
                <a:lnTo>
                  <a:pt x="228" y="156"/>
                </a:lnTo>
                <a:lnTo>
                  <a:pt x="224" y="146"/>
                </a:lnTo>
                <a:lnTo>
                  <a:pt x="220" y="138"/>
                </a:lnTo>
                <a:lnTo>
                  <a:pt x="214" y="132"/>
                </a:lnTo>
                <a:lnTo>
                  <a:pt x="208" y="126"/>
                </a:lnTo>
                <a:lnTo>
                  <a:pt x="200" y="120"/>
                </a:lnTo>
                <a:lnTo>
                  <a:pt x="190" y="118"/>
                </a:lnTo>
                <a:lnTo>
                  <a:pt x="180" y="118"/>
                </a:lnTo>
                <a:close/>
                <a:moveTo>
                  <a:pt x="296" y="260"/>
                </a:moveTo>
                <a:lnTo>
                  <a:pt x="296" y="260"/>
                </a:lnTo>
                <a:lnTo>
                  <a:pt x="294" y="258"/>
                </a:lnTo>
                <a:lnTo>
                  <a:pt x="294" y="258"/>
                </a:lnTo>
                <a:lnTo>
                  <a:pt x="292" y="252"/>
                </a:lnTo>
                <a:lnTo>
                  <a:pt x="288" y="246"/>
                </a:lnTo>
                <a:lnTo>
                  <a:pt x="278" y="236"/>
                </a:lnTo>
                <a:lnTo>
                  <a:pt x="266" y="230"/>
                </a:lnTo>
                <a:lnTo>
                  <a:pt x="250" y="228"/>
                </a:lnTo>
                <a:lnTo>
                  <a:pt x="210" y="228"/>
                </a:lnTo>
                <a:lnTo>
                  <a:pt x="180" y="278"/>
                </a:lnTo>
                <a:lnTo>
                  <a:pt x="150" y="228"/>
                </a:lnTo>
                <a:lnTo>
                  <a:pt x="110" y="228"/>
                </a:lnTo>
                <a:lnTo>
                  <a:pt x="110" y="228"/>
                </a:lnTo>
                <a:lnTo>
                  <a:pt x="94" y="230"/>
                </a:lnTo>
                <a:lnTo>
                  <a:pt x="82" y="236"/>
                </a:lnTo>
                <a:lnTo>
                  <a:pt x="72" y="246"/>
                </a:lnTo>
                <a:lnTo>
                  <a:pt x="68" y="252"/>
                </a:lnTo>
                <a:lnTo>
                  <a:pt x="66" y="258"/>
                </a:lnTo>
                <a:lnTo>
                  <a:pt x="66" y="258"/>
                </a:lnTo>
                <a:lnTo>
                  <a:pt x="64" y="260"/>
                </a:lnTo>
                <a:lnTo>
                  <a:pt x="52" y="336"/>
                </a:lnTo>
                <a:lnTo>
                  <a:pt x="52" y="336"/>
                </a:lnTo>
                <a:lnTo>
                  <a:pt x="72" y="352"/>
                </a:lnTo>
                <a:lnTo>
                  <a:pt x="96" y="362"/>
                </a:lnTo>
                <a:lnTo>
                  <a:pt x="106" y="304"/>
                </a:lnTo>
                <a:lnTo>
                  <a:pt x="118" y="304"/>
                </a:lnTo>
                <a:lnTo>
                  <a:pt x="114" y="370"/>
                </a:lnTo>
                <a:lnTo>
                  <a:pt x="114" y="370"/>
                </a:lnTo>
                <a:lnTo>
                  <a:pt x="130" y="374"/>
                </a:lnTo>
                <a:lnTo>
                  <a:pt x="146" y="378"/>
                </a:lnTo>
                <a:lnTo>
                  <a:pt x="162" y="380"/>
                </a:lnTo>
                <a:lnTo>
                  <a:pt x="180" y="380"/>
                </a:lnTo>
                <a:lnTo>
                  <a:pt x="180" y="380"/>
                </a:lnTo>
                <a:lnTo>
                  <a:pt x="196" y="380"/>
                </a:lnTo>
                <a:lnTo>
                  <a:pt x="214" y="378"/>
                </a:lnTo>
                <a:lnTo>
                  <a:pt x="230" y="374"/>
                </a:lnTo>
                <a:lnTo>
                  <a:pt x="246" y="370"/>
                </a:lnTo>
                <a:lnTo>
                  <a:pt x="242" y="304"/>
                </a:lnTo>
                <a:lnTo>
                  <a:pt x="254" y="304"/>
                </a:lnTo>
                <a:lnTo>
                  <a:pt x="264" y="362"/>
                </a:lnTo>
                <a:lnTo>
                  <a:pt x="264" y="362"/>
                </a:lnTo>
                <a:lnTo>
                  <a:pt x="288" y="350"/>
                </a:lnTo>
                <a:lnTo>
                  <a:pt x="308" y="336"/>
                </a:lnTo>
                <a:lnTo>
                  <a:pt x="296" y="26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35" name="Group 22"/>
          <p:cNvGrpSpPr>
            <a:grpSpLocks noChangeAspect="1"/>
          </p:cNvGrpSpPr>
          <p:nvPr/>
        </p:nvGrpSpPr>
        <p:grpSpPr bwMode="auto">
          <a:xfrm>
            <a:off x="2732291" y="4036989"/>
            <a:ext cx="665965" cy="500505"/>
            <a:chOff x="2016" y="1651"/>
            <a:chExt cx="458" cy="796"/>
          </a:xfrm>
          <a:solidFill>
            <a:srgbClr val="C00000"/>
          </a:solidFill>
        </p:grpSpPr>
        <p:sp>
          <p:nvSpPr>
            <p:cNvPr id="36" name="Freeform 23"/>
            <p:cNvSpPr>
              <a:spLocks noEditPoints="1"/>
            </p:cNvSpPr>
            <p:nvPr/>
          </p:nvSpPr>
          <p:spPr bwMode="auto">
            <a:xfrm>
              <a:off x="2080" y="1776"/>
              <a:ext cx="394" cy="585"/>
            </a:xfrm>
            <a:custGeom>
              <a:avLst/>
              <a:gdLst/>
              <a:ahLst/>
              <a:cxnLst>
                <a:cxn ang="0">
                  <a:pos x="903" y="75"/>
                </a:cxn>
                <a:cxn ang="0">
                  <a:pos x="1010" y="372"/>
                </a:cxn>
                <a:cxn ang="0">
                  <a:pos x="912" y="552"/>
                </a:cxn>
                <a:cxn ang="0">
                  <a:pos x="989" y="605"/>
                </a:cxn>
                <a:cxn ang="0">
                  <a:pos x="1003" y="891"/>
                </a:cxn>
                <a:cxn ang="0">
                  <a:pos x="961" y="1045"/>
                </a:cxn>
                <a:cxn ang="0">
                  <a:pos x="842" y="1241"/>
                </a:cxn>
                <a:cxn ang="0">
                  <a:pos x="611" y="1420"/>
                </a:cxn>
                <a:cxn ang="0">
                  <a:pos x="413" y="1521"/>
                </a:cxn>
                <a:cxn ang="0">
                  <a:pos x="4" y="1212"/>
                </a:cxn>
                <a:cxn ang="0">
                  <a:pos x="19" y="959"/>
                </a:cxn>
                <a:cxn ang="0">
                  <a:pos x="71" y="515"/>
                </a:cxn>
                <a:cxn ang="0">
                  <a:pos x="217" y="482"/>
                </a:cxn>
                <a:cxn ang="0">
                  <a:pos x="283" y="1"/>
                </a:cxn>
                <a:cxn ang="0">
                  <a:pos x="274" y="842"/>
                </a:cxn>
                <a:cxn ang="0">
                  <a:pos x="369" y="1046"/>
                </a:cxn>
                <a:cxn ang="0">
                  <a:pos x="786" y="1041"/>
                </a:cxn>
                <a:cxn ang="0">
                  <a:pos x="730" y="909"/>
                </a:cxn>
                <a:cxn ang="0">
                  <a:pos x="316" y="885"/>
                </a:cxn>
                <a:cxn ang="0">
                  <a:pos x="344" y="615"/>
                </a:cxn>
                <a:cxn ang="0">
                  <a:pos x="785" y="618"/>
                </a:cxn>
                <a:cxn ang="0">
                  <a:pos x="325" y="638"/>
                </a:cxn>
                <a:cxn ang="0">
                  <a:pos x="319" y="890"/>
                </a:cxn>
                <a:cxn ang="0">
                  <a:pos x="737" y="905"/>
                </a:cxn>
                <a:cxn ang="0">
                  <a:pos x="793" y="826"/>
                </a:cxn>
                <a:cxn ang="0">
                  <a:pos x="777" y="718"/>
                </a:cxn>
                <a:cxn ang="0">
                  <a:pos x="830" y="648"/>
                </a:cxn>
                <a:cxn ang="0">
                  <a:pos x="836" y="407"/>
                </a:cxn>
                <a:cxn ang="0">
                  <a:pos x="300" y="162"/>
                </a:cxn>
                <a:cxn ang="0">
                  <a:pos x="219" y="711"/>
                </a:cxn>
                <a:cxn ang="0">
                  <a:pos x="197" y="507"/>
                </a:cxn>
                <a:cxn ang="0">
                  <a:pos x="99" y="679"/>
                </a:cxn>
                <a:cxn ang="0">
                  <a:pos x="51" y="1140"/>
                </a:cxn>
                <a:cxn ang="0">
                  <a:pos x="237" y="1343"/>
                </a:cxn>
                <a:cxn ang="0">
                  <a:pos x="487" y="1410"/>
                </a:cxn>
                <a:cxn ang="0">
                  <a:pos x="621" y="1274"/>
                </a:cxn>
                <a:cxn ang="0">
                  <a:pos x="354" y="1277"/>
                </a:cxn>
                <a:cxn ang="0">
                  <a:pos x="331" y="1085"/>
                </a:cxn>
                <a:cxn ang="0">
                  <a:pos x="219" y="793"/>
                </a:cxn>
                <a:cxn ang="0">
                  <a:pos x="940" y="934"/>
                </a:cxn>
                <a:cxn ang="0">
                  <a:pos x="947" y="791"/>
                </a:cxn>
                <a:cxn ang="0">
                  <a:pos x="797" y="972"/>
                </a:cxn>
                <a:cxn ang="0">
                  <a:pos x="917" y="590"/>
                </a:cxn>
                <a:cxn ang="0">
                  <a:pos x="910" y="638"/>
                </a:cxn>
                <a:cxn ang="0">
                  <a:pos x="963" y="744"/>
                </a:cxn>
                <a:cxn ang="0">
                  <a:pos x="998" y="418"/>
                </a:cxn>
                <a:cxn ang="0">
                  <a:pos x="910" y="350"/>
                </a:cxn>
                <a:cxn ang="0">
                  <a:pos x="866" y="506"/>
                </a:cxn>
                <a:cxn ang="0">
                  <a:pos x="963" y="982"/>
                </a:cxn>
                <a:cxn ang="0">
                  <a:pos x="818" y="1014"/>
                </a:cxn>
                <a:cxn ang="0">
                  <a:pos x="938" y="1031"/>
                </a:cxn>
              </a:cxnLst>
              <a:rect l="0" t="0" r="r" b="b"/>
              <a:pathLst>
                <a:path w="1033" h="1532">
                  <a:moveTo>
                    <a:pt x="559" y="1"/>
                  </a:moveTo>
                  <a:cubicBezTo>
                    <a:pt x="653" y="1"/>
                    <a:pt x="746" y="1"/>
                    <a:pt x="839" y="1"/>
                  </a:cubicBezTo>
                  <a:cubicBezTo>
                    <a:pt x="865" y="1"/>
                    <a:pt x="886" y="10"/>
                    <a:pt x="896" y="34"/>
                  </a:cubicBezTo>
                  <a:cubicBezTo>
                    <a:pt x="901" y="46"/>
                    <a:pt x="903" y="61"/>
                    <a:pt x="903" y="75"/>
                  </a:cubicBezTo>
                  <a:cubicBezTo>
                    <a:pt x="903" y="139"/>
                    <a:pt x="903" y="203"/>
                    <a:pt x="903" y="267"/>
                  </a:cubicBezTo>
                  <a:cubicBezTo>
                    <a:pt x="903" y="271"/>
                    <a:pt x="903" y="276"/>
                    <a:pt x="903" y="281"/>
                  </a:cubicBezTo>
                  <a:cubicBezTo>
                    <a:pt x="903" y="288"/>
                    <a:pt x="905" y="293"/>
                    <a:pt x="914" y="294"/>
                  </a:cubicBezTo>
                  <a:cubicBezTo>
                    <a:pt x="959" y="303"/>
                    <a:pt x="988" y="334"/>
                    <a:pt x="1010" y="372"/>
                  </a:cubicBezTo>
                  <a:cubicBezTo>
                    <a:pt x="1023" y="396"/>
                    <a:pt x="1033" y="423"/>
                    <a:pt x="1023" y="450"/>
                  </a:cubicBezTo>
                  <a:cubicBezTo>
                    <a:pt x="1017" y="465"/>
                    <a:pt x="1009" y="480"/>
                    <a:pt x="999" y="491"/>
                  </a:cubicBezTo>
                  <a:cubicBezTo>
                    <a:pt x="985" y="507"/>
                    <a:pt x="968" y="521"/>
                    <a:pt x="951" y="533"/>
                  </a:cubicBezTo>
                  <a:cubicBezTo>
                    <a:pt x="939" y="542"/>
                    <a:pt x="925" y="546"/>
                    <a:pt x="912" y="552"/>
                  </a:cubicBezTo>
                  <a:cubicBezTo>
                    <a:pt x="909" y="553"/>
                    <a:pt x="908" y="556"/>
                    <a:pt x="906" y="559"/>
                  </a:cubicBezTo>
                  <a:cubicBezTo>
                    <a:pt x="908" y="560"/>
                    <a:pt x="910" y="561"/>
                    <a:pt x="913" y="561"/>
                  </a:cubicBezTo>
                  <a:cubicBezTo>
                    <a:pt x="920" y="563"/>
                    <a:pt x="928" y="564"/>
                    <a:pt x="936" y="565"/>
                  </a:cubicBezTo>
                  <a:cubicBezTo>
                    <a:pt x="962" y="568"/>
                    <a:pt x="978" y="583"/>
                    <a:pt x="989" y="605"/>
                  </a:cubicBezTo>
                  <a:cubicBezTo>
                    <a:pt x="1007" y="642"/>
                    <a:pt x="1010" y="681"/>
                    <a:pt x="1006" y="720"/>
                  </a:cubicBezTo>
                  <a:cubicBezTo>
                    <a:pt x="1005" y="736"/>
                    <a:pt x="998" y="749"/>
                    <a:pt x="987" y="760"/>
                  </a:cubicBezTo>
                  <a:cubicBezTo>
                    <a:pt x="980" y="767"/>
                    <a:pt x="979" y="772"/>
                    <a:pt x="984" y="781"/>
                  </a:cubicBezTo>
                  <a:cubicBezTo>
                    <a:pt x="1002" y="815"/>
                    <a:pt x="1008" y="853"/>
                    <a:pt x="1003" y="891"/>
                  </a:cubicBezTo>
                  <a:cubicBezTo>
                    <a:pt x="1001" y="901"/>
                    <a:pt x="997" y="911"/>
                    <a:pt x="991" y="921"/>
                  </a:cubicBezTo>
                  <a:cubicBezTo>
                    <a:pt x="986" y="930"/>
                    <a:pt x="984" y="937"/>
                    <a:pt x="986" y="948"/>
                  </a:cubicBezTo>
                  <a:cubicBezTo>
                    <a:pt x="989" y="964"/>
                    <a:pt x="988" y="981"/>
                    <a:pt x="988" y="998"/>
                  </a:cubicBezTo>
                  <a:cubicBezTo>
                    <a:pt x="987" y="1017"/>
                    <a:pt x="976" y="1033"/>
                    <a:pt x="961" y="1045"/>
                  </a:cubicBezTo>
                  <a:cubicBezTo>
                    <a:pt x="947" y="1056"/>
                    <a:pt x="932" y="1066"/>
                    <a:pt x="917" y="1075"/>
                  </a:cubicBezTo>
                  <a:cubicBezTo>
                    <a:pt x="906" y="1081"/>
                    <a:pt x="903" y="1087"/>
                    <a:pt x="903" y="1098"/>
                  </a:cubicBezTo>
                  <a:cubicBezTo>
                    <a:pt x="903" y="1123"/>
                    <a:pt x="903" y="1148"/>
                    <a:pt x="903" y="1172"/>
                  </a:cubicBezTo>
                  <a:cubicBezTo>
                    <a:pt x="903" y="1212"/>
                    <a:pt x="892" y="1238"/>
                    <a:pt x="842" y="1241"/>
                  </a:cubicBezTo>
                  <a:cubicBezTo>
                    <a:pt x="818" y="1242"/>
                    <a:pt x="794" y="1242"/>
                    <a:pt x="770" y="1242"/>
                  </a:cubicBezTo>
                  <a:cubicBezTo>
                    <a:pt x="754" y="1242"/>
                    <a:pt x="754" y="1242"/>
                    <a:pt x="749" y="1257"/>
                  </a:cubicBezTo>
                  <a:cubicBezTo>
                    <a:pt x="741" y="1285"/>
                    <a:pt x="725" y="1308"/>
                    <a:pt x="707" y="1331"/>
                  </a:cubicBezTo>
                  <a:cubicBezTo>
                    <a:pt x="680" y="1366"/>
                    <a:pt x="649" y="1397"/>
                    <a:pt x="611" y="1420"/>
                  </a:cubicBezTo>
                  <a:cubicBezTo>
                    <a:pt x="580" y="1438"/>
                    <a:pt x="547" y="1450"/>
                    <a:pt x="510" y="1446"/>
                  </a:cubicBezTo>
                  <a:cubicBezTo>
                    <a:pt x="495" y="1445"/>
                    <a:pt x="484" y="1449"/>
                    <a:pt x="476" y="1464"/>
                  </a:cubicBezTo>
                  <a:cubicBezTo>
                    <a:pt x="465" y="1482"/>
                    <a:pt x="451" y="1498"/>
                    <a:pt x="439" y="1516"/>
                  </a:cubicBezTo>
                  <a:cubicBezTo>
                    <a:pt x="428" y="1531"/>
                    <a:pt x="428" y="1532"/>
                    <a:pt x="413" y="1521"/>
                  </a:cubicBezTo>
                  <a:cubicBezTo>
                    <a:pt x="378" y="1496"/>
                    <a:pt x="343" y="1470"/>
                    <a:pt x="308" y="1445"/>
                  </a:cubicBezTo>
                  <a:cubicBezTo>
                    <a:pt x="229" y="1387"/>
                    <a:pt x="149" y="1329"/>
                    <a:pt x="69" y="1271"/>
                  </a:cubicBezTo>
                  <a:cubicBezTo>
                    <a:pt x="49" y="1256"/>
                    <a:pt x="28" y="1241"/>
                    <a:pt x="8" y="1226"/>
                  </a:cubicBezTo>
                  <a:cubicBezTo>
                    <a:pt x="1" y="1222"/>
                    <a:pt x="0" y="1218"/>
                    <a:pt x="4" y="1212"/>
                  </a:cubicBezTo>
                  <a:cubicBezTo>
                    <a:pt x="7" y="1207"/>
                    <a:pt x="10" y="1203"/>
                    <a:pt x="13" y="1198"/>
                  </a:cubicBezTo>
                  <a:cubicBezTo>
                    <a:pt x="21" y="1186"/>
                    <a:pt x="24" y="1173"/>
                    <a:pt x="23" y="1158"/>
                  </a:cubicBezTo>
                  <a:cubicBezTo>
                    <a:pt x="22" y="1129"/>
                    <a:pt x="23" y="1100"/>
                    <a:pt x="23" y="1070"/>
                  </a:cubicBezTo>
                  <a:cubicBezTo>
                    <a:pt x="22" y="1033"/>
                    <a:pt x="19" y="996"/>
                    <a:pt x="19" y="959"/>
                  </a:cubicBezTo>
                  <a:cubicBezTo>
                    <a:pt x="19" y="897"/>
                    <a:pt x="29" y="837"/>
                    <a:pt x="46" y="778"/>
                  </a:cubicBezTo>
                  <a:cubicBezTo>
                    <a:pt x="54" y="751"/>
                    <a:pt x="61" y="724"/>
                    <a:pt x="68" y="697"/>
                  </a:cubicBezTo>
                  <a:cubicBezTo>
                    <a:pt x="70" y="689"/>
                    <a:pt x="71" y="680"/>
                    <a:pt x="71" y="671"/>
                  </a:cubicBezTo>
                  <a:cubicBezTo>
                    <a:pt x="71" y="619"/>
                    <a:pt x="71" y="567"/>
                    <a:pt x="71" y="515"/>
                  </a:cubicBezTo>
                  <a:cubicBezTo>
                    <a:pt x="71" y="498"/>
                    <a:pt x="73" y="481"/>
                    <a:pt x="83" y="466"/>
                  </a:cubicBezTo>
                  <a:cubicBezTo>
                    <a:pt x="99" y="442"/>
                    <a:pt x="124" y="433"/>
                    <a:pt x="153" y="440"/>
                  </a:cubicBezTo>
                  <a:cubicBezTo>
                    <a:pt x="177" y="446"/>
                    <a:pt x="198" y="458"/>
                    <a:pt x="213" y="480"/>
                  </a:cubicBezTo>
                  <a:cubicBezTo>
                    <a:pt x="213" y="481"/>
                    <a:pt x="216" y="481"/>
                    <a:pt x="217" y="482"/>
                  </a:cubicBezTo>
                  <a:cubicBezTo>
                    <a:pt x="218" y="481"/>
                    <a:pt x="218" y="479"/>
                    <a:pt x="218" y="478"/>
                  </a:cubicBezTo>
                  <a:cubicBezTo>
                    <a:pt x="218" y="473"/>
                    <a:pt x="218" y="467"/>
                    <a:pt x="218" y="462"/>
                  </a:cubicBezTo>
                  <a:cubicBezTo>
                    <a:pt x="218" y="330"/>
                    <a:pt x="219" y="198"/>
                    <a:pt x="217" y="66"/>
                  </a:cubicBezTo>
                  <a:cubicBezTo>
                    <a:pt x="217" y="27"/>
                    <a:pt x="248" y="0"/>
                    <a:pt x="283" y="1"/>
                  </a:cubicBezTo>
                  <a:cubicBezTo>
                    <a:pt x="375" y="2"/>
                    <a:pt x="467" y="1"/>
                    <a:pt x="559" y="1"/>
                  </a:cubicBezTo>
                  <a:close/>
                  <a:moveTo>
                    <a:pt x="275" y="518"/>
                  </a:moveTo>
                  <a:cubicBezTo>
                    <a:pt x="275" y="518"/>
                    <a:pt x="275" y="518"/>
                    <a:pt x="275" y="518"/>
                  </a:cubicBezTo>
                  <a:cubicBezTo>
                    <a:pt x="275" y="626"/>
                    <a:pt x="275" y="734"/>
                    <a:pt x="274" y="842"/>
                  </a:cubicBezTo>
                  <a:cubicBezTo>
                    <a:pt x="274" y="855"/>
                    <a:pt x="278" y="866"/>
                    <a:pt x="287" y="876"/>
                  </a:cubicBezTo>
                  <a:cubicBezTo>
                    <a:pt x="311" y="902"/>
                    <a:pt x="327" y="932"/>
                    <a:pt x="336" y="966"/>
                  </a:cubicBezTo>
                  <a:cubicBezTo>
                    <a:pt x="341" y="987"/>
                    <a:pt x="346" y="1009"/>
                    <a:pt x="351" y="1030"/>
                  </a:cubicBezTo>
                  <a:cubicBezTo>
                    <a:pt x="354" y="1044"/>
                    <a:pt x="355" y="1046"/>
                    <a:pt x="369" y="1046"/>
                  </a:cubicBezTo>
                  <a:cubicBezTo>
                    <a:pt x="372" y="1046"/>
                    <a:pt x="374" y="1046"/>
                    <a:pt x="377" y="1046"/>
                  </a:cubicBezTo>
                  <a:cubicBezTo>
                    <a:pt x="506" y="1046"/>
                    <a:pt x="636" y="1046"/>
                    <a:pt x="765" y="1046"/>
                  </a:cubicBezTo>
                  <a:cubicBezTo>
                    <a:pt x="770" y="1046"/>
                    <a:pt x="774" y="1047"/>
                    <a:pt x="779" y="1046"/>
                  </a:cubicBezTo>
                  <a:cubicBezTo>
                    <a:pt x="782" y="1045"/>
                    <a:pt x="786" y="1042"/>
                    <a:pt x="786" y="1041"/>
                  </a:cubicBezTo>
                  <a:cubicBezTo>
                    <a:pt x="786" y="1026"/>
                    <a:pt x="792" y="1009"/>
                    <a:pt x="782" y="996"/>
                  </a:cubicBezTo>
                  <a:cubicBezTo>
                    <a:pt x="765" y="973"/>
                    <a:pt x="756" y="949"/>
                    <a:pt x="755" y="921"/>
                  </a:cubicBezTo>
                  <a:cubicBezTo>
                    <a:pt x="755" y="912"/>
                    <a:pt x="750" y="909"/>
                    <a:pt x="742" y="909"/>
                  </a:cubicBezTo>
                  <a:cubicBezTo>
                    <a:pt x="738" y="909"/>
                    <a:pt x="734" y="909"/>
                    <a:pt x="730" y="909"/>
                  </a:cubicBezTo>
                  <a:cubicBezTo>
                    <a:pt x="603" y="909"/>
                    <a:pt x="475" y="909"/>
                    <a:pt x="348" y="909"/>
                  </a:cubicBezTo>
                  <a:cubicBezTo>
                    <a:pt x="343" y="909"/>
                    <a:pt x="337" y="909"/>
                    <a:pt x="332" y="909"/>
                  </a:cubicBezTo>
                  <a:cubicBezTo>
                    <a:pt x="323" y="909"/>
                    <a:pt x="317" y="904"/>
                    <a:pt x="316" y="895"/>
                  </a:cubicBezTo>
                  <a:cubicBezTo>
                    <a:pt x="316" y="891"/>
                    <a:pt x="316" y="888"/>
                    <a:pt x="316" y="885"/>
                  </a:cubicBezTo>
                  <a:cubicBezTo>
                    <a:pt x="316" y="803"/>
                    <a:pt x="316" y="721"/>
                    <a:pt x="316" y="639"/>
                  </a:cubicBezTo>
                  <a:cubicBezTo>
                    <a:pt x="316" y="636"/>
                    <a:pt x="316" y="633"/>
                    <a:pt x="316" y="631"/>
                  </a:cubicBezTo>
                  <a:cubicBezTo>
                    <a:pt x="317" y="620"/>
                    <a:pt x="321" y="616"/>
                    <a:pt x="332" y="615"/>
                  </a:cubicBezTo>
                  <a:cubicBezTo>
                    <a:pt x="336" y="614"/>
                    <a:pt x="340" y="615"/>
                    <a:pt x="344" y="615"/>
                  </a:cubicBezTo>
                  <a:cubicBezTo>
                    <a:pt x="488" y="615"/>
                    <a:pt x="631" y="615"/>
                    <a:pt x="774" y="615"/>
                  </a:cubicBezTo>
                  <a:cubicBezTo>
                    <a:pt x="778" y="615"/>
                    <a:pt x="781" y="614"/>
                    <a:pt x="784" y="615"/>
                  </a:cubicBezTo>
                  <a:cubicBezTo>
                    <a:pt x="786" y="615"/>
                    <a:pt x="788" y="616"/>
                    <a:pt x="790" y="616"/>
                  </a:cubicBezTo>
                  <a:cubicBezTo>
                    <a:pt x="788" y="617"/>
                    <a:pt x="787" y="618"/>
                    <a:pt x="785" y="618"/>
                  </a:cubicBezTo>
                  <a:cubicBezTo>
                    <a:pt x="780" y="618"/>
                    <a:pt x="776" y="618"/>
                    <a:pt x="771" y="618"/>
                  </a:cubicBezTo>
                  <a:cubicBezTo>
                    <a:pt x="632" y="618"/>
                    <a:pt x="493" y="618"/>
                    <a:pt x="353" y="618"/>
                  </a:cubicBezTo>
                  <a:cubicBezTo>
                    <a:pt x="347" y="618"/>
                    <a:pt x="341" y="618"/>
                    <a:pt x="335" y="618"/>
                  </a:cubicBezTo>
                  <a:cubicBezTo>
                    <a:pt x="322" y="620"/>
                    <a:pt x="319" y="626"/>
                    <a:pt x="325" y="638"/>
                  </a:cubicBezTo>
                  <a:cubicBezTo>
                    <a:pt x="326" y="641"/>
                    <a:pt x="327" y="647"/>
                    <a:pt x="325" y="648"/>
                  </a:cubicBezTo>
                  <a:cubicBezTo>
                    <a:pt x="317" y="654"/>
                    <a:pt x="319" y="662"/>
                    <a:pt x="319" y="670"/>
                  </a:cubicBezTo>
                  <a:cubicBezTo>
                    <a:pt x="319" y="739"/>
                    <a:pt x="319" y="809"/>
                    <a:pt x="319" y="878"/>
                  </a:cubicBezTo>
                  <a:cubicBezTo>
                    <a:pt x="319" y="882"/>
                    <a:pt x="319" y="886"/>
                    <a:pt x="319" y="890"/>
                  </a:cubicBezTo>
                  <a:cubicBezTo>
                    <a:pt x="320" y="899"/>
                    <a:pt x="326" y="905"/>
                    <a:pt x="335" y="906"/>
                  </a:cubicBezTo>
                  <a:cubicBezTo>
                    <a:pt x="339" y="906"/>
                    <a:pt x="343" y="906"/>
                    <a:pt x="347" y="906"/>
                  </a:cubicBezTo>
                  <a:cubicBezTo>
                    <a:pt x="472" y="906"/>
                    <a:pt x="597" y="906"/>
                    <a:pt x="723" y="906"/>
                  </a:cubicBezTo>
                  <a:cubicBezTo>
                    <a:pt x="727" y="906"/>
                    <a:pt x="732" y="906"/>
                    <a:pt x="737" y="905"/>
                  </a:cubicBezTo>
                  <a:cubicBezTo>
                    <a:pt x="739" y="905"/>
                    <a:pt x="743" y="903"/>
                    <a:pt x="743" y="902"/>
                  </a:cubicBezTo>
                  <a:cubicBezTo>
                    <a:pt x="744" y="886"/>
                    <a:pt x="759" y="879"/>
                    <a:pt x="764" y="865"/>
                  </a:cubicBezTo>
                  <a:cubicBezTo>
                    <a:pt x="768" y="855"/>
                    <a:pt x="776" y="847"/>
                    <a:pt x="783" y="838"/>
                  </a:cubicBezTo>
                  <a:cubicBezTo>
                    <a:pt x="786" y="834"/>
                    <a:pt x="790" y="830"/>
                    <a:pt x="793" y="826"/>
                  </a:cubicBezTo>
                  <a:cubicBezTo>
                    <a:pt x="802" y="814"/>
                    <a:pt x="801" y="808"/>
                    <a:pt x="789" y="799"/>
                  </a:cubicBezTo>
                  <a:cubicBezTo>
                    <a:pt x="786" y="797"/>
                    <a:pt x="781" y="792"/>
                    <a:pt x="781" y="790"/>
                  </a:cubicBezTo>
                  <a:cubicBezTo>
                    <a:pt x="784" y="779"/>
                    <a:pt x="777" y="772"/>
                    <a:pt x="776" y="763"/>
                  </a:cubicBezTo>
                  <a:cubicBezTo>
                    <a:pt x="774" y="748"/>
                    <a:pt x="774" y="732"/>
                    <a:pt x="777" y="718"/>
                  </a:cubicBezTo>
                  <a:cubicBezTo>
                    <a:pt x="782" y="698"/>
                    <a:pt x="791" y="680"/>
                    <a:pt x="798" y="661"/>
                  </a:cubicBezTo>
                  <a:cubicBezTo>
                    <a:pt x="801" y="655"/>
                    <a:pt x="801" y="660"/>
                    <a:pt x="803" y="662"/>
                  </a:cubicBezTo>
                  <a:cubicBezTo>
                    <a:pt x="805" y="663"/>
                    <a:pt x="809" y="662"/>
                    <a:pt x="811" y="661"/>
                  </a:cubicBezTo>
                  <a:cubicBezTo>
                    <a:pt x="818" y="657"/>
                    <a:pt x="823" y="651"/>
                    <a:pt x="830" y="648"/>
                  </a:cubicBezTo>
                  <a:cubicBezTo>
                    <a:pt x="843" y="642"/>
                    <a:pt x="846" y="632"/>
                    <a:pt x="846" y="619"/>
                  </a:cubicBezTo>
                  <a:cubicBezTo>
                    <a:pt x="845" y="594"/>
                    <a:pt x="845" y="570"/>
                    <a:pt x="846" y="545"/>
                  </a:cubicBezTo>
                  <a:cubicBezTo>
                    <a:pt x="846" y="532"/>
                    <a:pt x="844" y="521"/>
                    <a:pt x="837" y="509"/>
                  </a:cubicBezTo>
                  <a:cubicBezTo>
                    <a:pt x="818" y="476"/>
                    <a:pt x="816" y="441"/>
                    <a:pt x="836" y="407"/>
                  </a:cubicBezTo>
                  <a:cubicBezTo>
                    <a:pt x="843" y="394"/>
                    <a:pt x="846" y="383"/>
                    <a:pt x="846" y="369"/>
                  </a:cubicBezTo>
                  <a:cubicBezTo>
                    <a:pt x="846" y="309"/>
                    <a:pt x="846" y="249"/>
                    <a:pt x="846" y="189"/>
                  </a:cubicBezTo>
                  <a:cubicBezTo>
                    <a:pt x="846" y="167"/>
                    <a:pt x="841" y="162"/>
                    <a:pt x="818" y="162"/>
                  </a:cubicBezTo>
                  <a:cubicBezTo>
                    <a:pt x="646" y="162"/>
                    <a:pt x="473" y="162"/>
                    <a:pt x="300" y="162"/>
                  </a:cubicBezTo>
                  <a:cubicBezTo>
                    <a:pt x="278" y="162"/>
                    <a:pt x="275" y="166"/>
                    <a:pt x="275" y="188"/>
                  </a:cubicBezTo>
                  <a:cubicBezTo>
                    <a:pt x="275" y="191"/>
                    <a:pt x="275" y="193"/>
                    <a:pt x="275" y="196"/>
                  </a:cubicBezTo>
                  <a:cubicBezTo>
                    <a:pt x="275" y="303"/>
                    <a:pt x="275" y="410"/>
                    <a:pt x="275" y="518"/>
                  </a:cubicBezTo>
                  <a:close/>
                  <a:moveTo>
                    <a:pt x="219" y="711"/>
                  </a:moveTo>
                  <a:cubicBezTo>
                    <a:pt x="219" y="711"/>
                    <a:pt x="219" y="711"/>
                    <a:pt x="219" y="711"/>
                  </a:cubicBezTo>
                  <a:cubicBezTo>
                    <a:pt x="219" y="701"/>
                    <a:pt x="219" y="691"/>
                    <a:pt x="219" y="681"/>
                  </a:cubicBezTo>
                  <a:cubicBezTo>
                    <a:pt x="218" y="644"/>
                    <a:pt x="218" y="607"/>
                    <a:pt x="214" y="570"/>
                  </a:cubicBezTo>
                  <a:cubicBezTo>
                    <a:pt x="212" y="548"/>
                    <a:pt x="206" y="527"/>
                    <a:pt x="197" y="507"/>
                  </a:cubicBezTo>
                  <a:cubicBezTo>
                    <a:pt x="185" y="481"/>
                    <a:pt x="163" y="466"/>
                    <a:pt x="133" y="466"/>
                  </a:cubicBezTo>
                  <a:cubicBezTo>
                    <a:pt x="124" y="466"/>
                    <a:pt x="117" y="469"/>
                    <a:pt x="111" y="476"/>
                  </a:cubicBezTo>
                  <a:cubicBezTo>
                    <a:pt x="100" y="487"/>
                    <a:pt x="99" y="501"/>
                    <a:pt x="99" y="515"/>
                  </a:cubicBezTo>
                  <a:cubicBezTo>
                    <a:pt x="99" y="570"/>
                    <a:pt x="99" y="624"/>
                    <a:pt x="99" y="679"/>
                  </a:cubicBezTo>
                  <a:cubicBezTo>
                    <a:pt x="99" y="688"/>
                    <a:pt x="98" y="696"/>
                    <a:pt x="96" y="705"/>
                  </a:cubicBezTo>
                  <a:cubicBezTo>
                    <a:pt x="89" y="730"/>
                    <a:pt x="81" y="754"/>
                    <a:pt x="74" y="779"/>
                  </a:cubicBezTo>
                  <a:cubicBezTo>
                    <a:pt x="57" y="838"/>
                    <a:pt x="47" y="899"/>
                    <a:pt x="47" y="960"/>
                  </a:cubicBezTo>
                  <a:cubicBezTo>
                    <a:pt x="48" y="1020"/>
                    <a:pt x="50" y="1080"/>
                    <a:pt x="51" y="1140"/>
                  </a:cubicBezTo>
                  <a:cubicBezTo>
                    <a:pt x="51" y="1163"/>
                    <a:pt x="54" y="1187"/>
                    <a:pt x="39" y="1207"/>
                  </a:cubicBezTo>
                  <a:cubicBezTo>
                    <a:pt x="36" y="1212"/>
                    <a:pt x="37" y="1217"/>
                    <a:pt x="43" y="1221"/>
                  </a:cubicBezTo>
                  <a:cubicBezTo>
                    <a:pt x="56" y="1228"/>
                    <a:pt x="70" y="1236"/>
                    <a:pt x="82" y="1244"/>
                  </a:cubicBezTo>
                  <a:cubicBezTo>
                    <a:pt x="134" y="1277"/>
                    <a:pt x="186" y="1310"/>
                    <a:pt x="237" y="1343"/>
                  </a:cubicBezTo>
                  <a:cubicBezTo>
                    <a:pt x="298" y="1381"/>
                    <a:pt x="359" y="1419"/>
                    <a:pt x="420" y="1457"/>
                  </a:cubicBezTo>
                  <a:cubicBezTo>
                    <a:pt x="430" y="1464"/>
                    <a:pt x="432" y="1464"/>
                    <a:pt x="439" y="1453"/>
                  </a:cubicBezTo>
                  <a:cubicBezTo>
                    <a:pt x="448" y="1442"/>
                    <a:pt x="457" y="1430"/>
                    <a:pt x="465" y="1418"/>
                  </a:cubicBezTo>
                  <a:cubicBezTo>
                    <a:pt x="471" y="1409"/>
                    <a:pt x="477" y="1407"/>
                    <a:pt x="487" y="1410"/>
                  </a:cubicBezTo>
                  <a:cubicBezTo>
                    <a:pt x="519" y="1420"/>
                    <a:pt x="550" y="1412"/>
                    <a:pt x="579" y="1397"/>
                  </a:cubicBezTo>
                  <a:cubicBezTo>
                    <a:pt x="620" y="1378"/>
                    <a:pt x="652" y="1347"/>
                    <a:pt x="679" y="1310"/>
                  </a:cubicBezTo>
                  <a:cubicBezTo>
                    <a:pt x="687" y="1299"/>
                    <a:pt x="687" y="1295"/>
                    <a:pt x="673" y="1290"/>
                  </a:cubicBezTo>
                  <a:cubicBezTo>
                    <a:pt x="656" y="1284"/>
                    <a:pt x="639" y="1278"/>
                    <a:pt x="621" y="1274"/>
                  </a:cubicBezTo>
                  <a:cubicBezTo>
                    <a:pt x="582" y="1265"/>
                    <a:pt x="542" y="1259"/>
                    <a:pt x="501" y="1257"/>
                  </a:cubicBezTo>
                  <a:cubicBezTo>
                    <a:pt x="468" y="1256"/>
                    <a:pt x="436" y="1252"/>
                    <a:pt x="404" y="1250"/>
                  </a:cubicBezTo>
                  <a:cubicBezTo>
                    <a:pt x="396" y="1250"/>
                    <a:pt x="388" y="1251"/>
                    <a:pt x="380" y="1253"/>
                  </a:cubicBezTo>
                  <a:cubicBezTo>
                    <a:pt x="367" y="1256"/>
                    <a:pt x="356" y="1261"/>
                    <a:pt x="354" y="1277"/>
                  </a:cubicBezTo>
                  <a:cubicBezTo>
                    <a:pt x="353" y="1285"/>
                    <a:pt x="348" y="1290"/>
                    <a:pt x="339" y="1289"/>
                  </a:cubicBezTo>
                  <a:cubicBezTo>
                    <a:pt x="331" y="1287"/>
                    <a:pt x="327" y="1279"/>
                    <a:pt x="328" y="1270"/>
                  </a:cubicBezTo>
                  <a:cubicBezTo>
                    <a:pt x="330" y="1229"/>
                    <a:pt x="333" y="1188"/>
                    <a:pt x="334" y="1146"/>
                  </a:cubicBezTo>
                  <a:cubicBezTo>
                    <a:pt x="335" y="1126"/>
                    <a:pt x="332" y="1105"/>
                    <a:pt x="331" y="1085"/>
                  </a:cubicBezTo>
                  <a:cubicBezTo>
                    <a:pt x="329" y="1041"/>
                    <a:pt x="322" y="997"/>
                    <a:pt x="305" y="956"/>
                  </a:cubicBezTo>
                  <a:cubicBezTo>
                    <a:pt x="290" y="917"/>
                    <a:pt x="267" y="882"/>
                    <a:pt x="228" y="860"/>
                  </a:cubicBezTo>
                  <a:cubicBezTo>
                    <a:pt x="217" y="854"/>
                    <a:pt x="214" y="843"/>
                    <a:pt x="216" y="831"/>
                  </a:cubicBezTo>
                  <a:cubicBezTo>
                    <a:pt x="217" y="819"/>
                    <a:pt x="218" y="806"/>
                    <a:pt x="219" y="793"/>
                  </a:cubicBezTo>
                  <a:cubicBezTo>
                    <a:pt x="219" y="766"/>
                    <a:pt x="219" y="739"/>
                    <a:pt x="219" y="711"/>
                  </a:cubicBezTo>
                  <a:close/>
                  <a:moveTo>
                    <a:pt x="826" y="987"/>
                  </a:moveTo>
                  <a:cubicBezTo>
                    <a:pt x="833" y="986"/>
                    <a:pt x="839" y="985"/>
                    <a:pt x="845" y="983"/>
                  </a:cubicBezTo>
                  <a:cubicBezTo>
                    <a:pt x="881" y="974"/>
                    <a:pt x="912" y="956"/>
                    <a:pt x="940" y="934"/>
                  </a:cubicBezTo>
                  <a:cubicBezTo>
                    <a:pt x="958" y="920"/>
                    <a:pt x="976" y="905"/>
                    <a:pt x="977" y="880"/>
                  </a:cubicBezTo>
                  <a:cubicBezTo>
                    <a:pt x="978" y="868"/>
                    <a:pt x="977" y="856"/>
                    <a:pt x="975" y="844"/>
                  </a:cubicBezTo>
                  <a:cubicBezTo>
                    <a:pt x="971" y="828"/>
                    <a:pt x="965" y="811"/>
                    <a:pt x="959" y="795"/>
                  </a:cubicBezTo>
                  <a:cubicBezTo>
                    <a:pt x="957" y="789"/>
                    <a:pt x="953" y="787"/>
                    <a:pt x="947" y="791"/>
                  </a:cubicBezTo>
                  <a:cubicBezTo>
                    <a:pt x="941" y="796"/>
                    <a:pt x="934" y="799"/>
                    <a:pt x="927" y="804"/>
                  </a:cubicBezTo>
                  <a:cubicBezTo>
                    <a:pt x="907" y="815"/>
                    <a:pt x="887" y="825"/>
                    <a:pt x="864" y="829"/>
                  </a:cubicBezTo>
                  <a:cubicBezTo>
                    <a:pt x="848" y="831"/>
                    <a:pt x="834" y="838"/>
                    <a:pt x="820" y="846"/>
                  </a:cubicBezTo>
                  <a:cubicBezTo>
                    <a:pt x="775" y="873"/>
                    <a:pt x="769" y="931"/>
                    <a:pt x="797" y="972"/>
                  </a:cubicBezTo>
                  <a:cubicBezTo>
                    <a:pt x="804" y="982"/>
                    <a:pt x="814" y="987"/>
                    <a:pt x="826" y="987"/>
                  </a:cubicBezTo>
                  <a:close/>
                  <a:moveTo>
                    <a:pt x="979" y="691"/>
                  </a:moveTo>
                  <a:cubicBezTo>
                    <a:pt x="980" y="666"/>
                    <a:pt x="976" y="642"/>
                    <a:pt x="966" y="619"/>
                  </a:cubicBezTo>
                  <a:cubicBezTo>
                    <a:pt x="956" y="599"/>
                    <a:pt x="939" y="590"/>
                    <a:pt x="917" y="590"/>
                  </a:cubicBezTo>
                  <a:cubicBezTo>
                    <a:pt x="912" y="590"/>
                    <a:pt x="905" y="589"/>
                    <a:pt x="903" y="597"/>
                  </a:cubicBezTo>
                  <a:cubicBezTo>
                    <a:pt x="902" y="604"/>
                    <a:pt x="904" y="609"/>
                    <a:pt x="911" y="611"/>
                  </a:cubicBezTo>
                  <a:cubicBezTo>
                    <a:pt x="918" y="613"/>
                    <a:pt x="924" y="618"/>
                    <a:pt x="922" y="626"/>
                  </a:cubicBezTo>
                  <a:cubicBezTo>
                    <a:pt x="920" y="630"/>
                    <a:pt x="915" y="635"/>
                    <a:pt x="910" y="638"/>
                  </a:cubicBezTo>
                  <a:cubicBezTo>
                    <a:pt x="893" y="646"/>
                    <a:pt x="875" y="654"/>
                    <a:pt x="858" y="662"/>
                  </a:cubicBezTo>
                  <a:cubicBezTo>
                    <a:pt x="817" y="681"/>
                    <a:pt x="801" y="714"/>
                    <a:pt x="808" y="758"/>
                  </a:cubicBezTo>
                  <a:cubicBezTo>
                    <a:pt x="813" y="794"/>
                    <a:pt x="831" y="811"/>
                    <a:pt x="871" y="799"/>
                  </a:cubicBezTo>
                  <a:cubicBezTo>
                    <a:pt x="907" y="788"/>
                    <a:pt x="936" y="768"/>
                    <a:pt x="963" y="744"/>
                  </a:cubicBezTo>
                  <a:cubicBezTo>
                    <a:pt x="974" y="735"/>
                    <a:pt x="979" y="723"/>
                    <a:pt x="979" y="709"/>
                  </a:cubicBezTo>
                  <a:cubicBezTo>
                    <a:pt x="979" y="703"/>
                    <a:pt x="979" y="697"/>
                    <a:pt x="979" y="691"/>
                  </a:cubicBezTo>
                  <a:close/>
                  <a:moveTo>
                    <a:pt x="999" y="429"/>
                  </a:moveTo>
                  <a:cubicBezTo>
                    <a:pt x="999" y="425"/>
                    <a:pt x="999" y="421"/>
                    <a:pt x="998" y="418"/>
                  </a:cubicBezTo>
                  <a:cubicBezTo>
                    <a:pt x="988" y="382"/>
                    <a:pt x="967" y="354"/>
                    <a:pt x="936" y="333"/>
                  </a:cubicBezTo>
                  <a:cubicBezTo>
                    <a:pt x="930" y="329"/>
                    <a:pt x="922" y="326"/>
                    <a:pt x="915" y="323"/>
                  </a:cubicBezTo>
                  <a:cubicBezTo>
                    <a:pt x="912" y="322"/>
                    <a:pt x="906" y="324"/>
                    <a:pt x="904" y="326"/>
                  </a:cubicBezTo>
                  <a:cubicBezTo>
                    <a:pt x="900" y="332"/>
                    <a:pt x="904" y="346"/>
                    <a:pt x="910" y="350"/>
                  </a:cubicBezTo>
                  <a:cubicBezTo>
                    <a:pt x="925" y="361"/>
                    <a:pt x="925" y="368"/>
                    <a:pt x="910" y="378"/>
                  </a:cubicBezTo>
                  <a:cubicBezTo>
                    <a:pt x="900" y="385"/>
                    <a:pt x="889" y="391"/>
                    <a:pt x="880" y="398"/>
                  </a:cubicBezTo>
                  <a:cubicBezTo>
                    <a:pt x="868" y="406"/>
                    <a:pt x="858" y="415"/>
                    <a:pt x="853" y="429"/>
                  </a:cubicBezTo>
                  <a:cubicBezTo>
                    <a:pt x="842" y="457"/>
                    <a:pt x="849" y="483"/>
                    <a:pt x="866" y="506"/>
                  </a:cubicBezTo>
                  <a:cubicBezTo>
                    <a:pt x="882" y="528"/>
                    <a:pt x="903" y="532"/>
                    <a:pt x="925" y="517"/>
                  </a:cubicBezTo>
                  <a:cubicBezTo>
                    <a:pt x="945" y="502"/>
                    <a:pt x="963" y="486"/>
                    <a:pt x="981" y="469"/>
                  </a:cubicBezTo>
                  <a:cubicBezTo>
                    <a:pt x="992" y="459"/>
                    <a:pt x="998" y="444"/>
                    <a:pt x="999" y="429"/>
                  </a:cubicBezTo>
                  <a:close/>
                  <a:moveTo>
                    <a:pt x="963" y="982"/>
                  </a:moveTo>
                  <a:cubicBezTo>
                    <a:pt x="963" y="978"/>
                    <a:pt x="964" y="974"/>
                    <a:pt x="963" y="971"/>
                  </a:cubicBezTo>
                  <a:cubicBezTo>
                    <a:pt x="962" y="966"/>
                    <a:pt x="961" y="961"/>
                    <a:pt x="959" y="956"/>
                  </a:cubicBezTo>
                  <a:cubicBezTo>
                    <a:pt x="955" y="959"/>
                    <a:pt x="951" y="961"/>
                    <a:pt x="947" y="963"/>
                  </a:cubicBezTo>
                  <a:cubicBezTo>
                    <a:pt x="908" y="989"/>
                    <a:pt x="867" y="1012"/>
                    <a:pt x="818" y="1014"/>
                  </a:cubicBezTo>
                  <a:cubicBezTo>
                    <a:pt x="809" y="1015"/>
                    <a:pt x="806" y="1020"/>
                    <a:pt x="808" y="1027"/>
                  </a:cubicBezTo>
                  <a:cubicBezTo>
                    <a:pt x="811" y="1035"/>
                    <a:pt x="813" y="1043"/>
                    <a:pt x="816" y="1050"/>
                  </a:cubicBezTo>
                  <a:cubicBezTo>
                    <a:pt x="823" y="1070"/>
                    <a:pt x="835" y="1076"/>
                    <a:pt x="856" y="1072"/>
                  </a:cubicBezTo>
                  <a:cubicBezTo>
                    <a:pt x="887" y="1065"/>
                    <a:pt x="913" y="1049"/>
                    <a:pt x="938" y="1031"/>
                  </a:cubicBezTo>
                  <a:cubicBezTo>
                    <a:pt x="955" y="1018"/>
                    <a:pt x="966" y="1003"/>
                    <a:pt x="963" y="98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2016" y="2254"/>
              <a:ext cx="228" cy="193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31" y="6"/>
                </a:cxn>
                <a:cxn ang="0">
                  <a:pos x="370" y="183"/>
                </a:cxn>
                <a:cxn ang="0">
                  <a:pos x="564" y="324"/>
                </a:cxn>
                <a:cxn ang="0">
                  <a:pos x="585" y="339"/>
                </a:cxn>
                <a:cxn ang="0">
                  <a:pos x="590" y="363"/>
                </a:cxn>
                <a:cxn ang="0">
                  <a:pos x="566" y="395"/>
                </a:cxn>
                <a:cxn ang="0">
                  <a:pos x="495" y="491"/>
                </a:cxn>
                <a:cxn ang="0">
                  <a:pos x="465" y="496"/>
                </a:cxn>
                <a:cxn ang="0">
                  <a:pos x="355" y="416"/>
                </a:cxn>
                <a:cxn ang="0">
                  <a:pos x="186" y="292"/>
                </a:cxn>
                <a:cxn ang="0">
                  <a:pos x="24" y="173"/>
                </a:cxn>
                <a:cxn ang="0">
                  <a:pos x="16" y="167"/>
                </a:cxn>
                <a:cxn ang="0">
                  <a:pos x="12" y="139"/>
                </a:cxn>
                <a:cxn ang="0">
                  <a:pos x="93" y="33"/>
                </a:cxn>
                <a:cxn ang="0">
                  <a:pos x="109" y="10"/>
                </a:cxn>
                <a:cxn ang="0">
                  <a:pos x="121" y="0"/>
                </a:cxn>
              </a:cxnLst>
              <a:rect l="0" t="0" r="r" b="b"/>
              <a:pathLst>
                <a:path w="598" h="506">
                  <a:moveTo>
                    <a:pt x="121" y="0"/>
                  </a:moveTo>
                  <a:cubicBezTo>
                    <a:pt x="125" y="3"/>
                    <a:pt x="128" y="4"/>
                    <a:pt x="131" y="6"/>
                  </a:cubicBezTo>
                  <a:cubicBezTo>
                    <a:pt x="210" y="65"/>
                    <a:pt x="290" y="124"/>
                    <a:pt x="370" y="183"/>
                  </a:cubicBezTo>
                  <a:cubicBezTo>
                    <a:pt x="435" y="230"/>
                    <a:pt x="499" y="277"/>
                    <a:pt x="564" y="324"/>
                  </a:cubicBezTo>
                  <a:cubicBezTo>
                    <a:pt x="571" y="329"/>
                    <a:pt x="578" y="334"/>
                    <a:pt x="585" y="339"/>
                  </a:cubicBezTo>
                  <a:cubicBezTo>
                    <a:pt x="597" y="347"/>
                    <a:pt x="598" y="352"/>
                    <a:pt x="590" y="363"/>
                  </a:cubicBezTo>
                  <a:cubicBezTo>
                    <a:pt x="583" y="374"/>
                    <a:pt x="574" y="385"/>
                    <a:pt x="566" y="395"/>
                  </a:cubicBezTo>
                  <a:cubicBezTo>
                    <a:pt x="542" y="427"/>
                    <a:pt x="518" y="459"/>
                    <a:pt x="495" y="491"/>
                  </a:cubicBezTo>
                  <a:cubicBezTo>
                    <a:pt x="484" y="505"/>
                    <a:pt x="480" y="506"/>
                    <a:pt x="465" y="496"/>
                  </a:cubicBezTo>
                  <a:cubicBezTo>
                    <a:pt x="428" y="469"/>
                    <a:pt x="392" y="443"/>
                    <a:pt x="355" y="416"/>
                  </a:cubicBezTo>
                  <a:cubicBezTo>
                    <a:pt x="299" y="375"/>
                    <a:pt x="243" y="333"/>
                    <a:pt x="186" y="292"/>
                  </a:cubicBezTo>
                  <a:cubicBezTo>
                    <a:pt x="132" y="253"/>
                    <a:pt x="78" y="213"/>
                    <a:pt x="24" y="173"/>
                  </a:cubicBezTo>
                  <a:cubicBezTo>
                    <a:pt x="21" y="172"/>
                    <a:pt x="19" y="169"/>
                    <a:pt x="16" y="167"/>
                  </a:cubicBezTo>
                  <a:cubicBezTo>
                    <a:pt x="0" y="156"/>
                    <a:pt x="5" y="149"/>
                    <a:pt x="12" y="139"/>
                  </a:cubicBezTo>
                  <a:cubicBezTo>
                    <a:pt x="39" y="104"/>
                    <a:pt x="66" y="68"/>
                    <a:pt x="93" y="33"/>
                  </a:cubicBezTo>
                  <a:cubicBezTo>
                    <a:pt x="98" y="25"/>
                    <a:pt x="103" y="17"/>
                    <a:pt x="109" y="10"/>
                  </a:cubicBezTo>
                  <a:cubicBezTo>
                    <a:pt x="112" y="6"/>
                    <a:pt x="117" y="4"/>
                    <a:pt x="12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Freeform 25"/>
            <p:cNvSpPr>
              <a:spLocks/>
            </p:cNvSpPr>
            <p:nvPr/>
          </p:nvSpPr>
          <p:spPr bwMode="auto">
            <a:xfrm>
              <a:off x="2203" y="1904"/>
              <a:ext cx="182" cy="21"/>
            </a:xfrm>
            <a:custGeom>
              <a:avLst/>
              <a:gdLst/>
              <a:ahLst/>
              <a:cxnLst>
                <a:cxn ang="0">
                  <a:pos x="239" y="0"/>
                </a:cxn>
                <a:cxn ang="0">
                  <a:pos x="436" y="0"/>
                </a:cxn>
                <a:cxn ang="0">
                  <a:pos x="454" y="1"/>
                </a:cxn>
                <a:cxn ang="0">
                  <a:pos x="477" y="25"/>
                </a:cxn>
                <a:cxn ang="0">
                  <a:pos x="457" y="52"/>
                </a:cxn>
                <a:cxn ang="0">
                  <a:pos x="436" y="55"/>
                </a:cxn>
                <a:cxn ang="0">
                  <a:pos x="45" y="55"/>
                </a:cxn>
                <a:cxn ang="0">
                  <a:pos x="23" y="53"/>
                </a:cxn>
                <a:cxn ang="0">
                  <a:pos x="1" y="26"/>
                </a:cxn>
                <a:cxn ang="0">
                  <a:pos x="25" y="0"/>
                </a:cxn>
                <a:cxn ang="0">
                  <a:pos x="43" y="0"/>
                </a:cxn>
                <a:cxn ang="0">
                  <a:pos x="239" y="0"/>
                </a:cxn>
              </a:cxnLst>
              <a:rect l="0" t="0" r="r" b="b"/>
              <a:pathLst>
                <a:path w="477" h="55">
                  <a:moveTo>
                    <a:pt x="239" y="0"/>
                  </a:moveTo>
                  <a:cubicBezTo>
                    <a:pt x="304" y="0"/>
                    <a:pt x="370" y="0"/>
                    <a:pt x="436" y="0"/>
                  </a:cubicBezTo>
                  <a:cubicBezTo>
                    <a:pt x="442" y="0"/>
                    <a:pt x="448" y="0"/>
                    <a:pt x="454" y="1"/>
                  </a:cubicBezTo>
                  <a:cubicBezTo>
                    <a:pt x="466" y="3"/>
                    <a:pt x="476" y="14"/>
                    <a:pt x="477" y="25"/>
                  </a:cubicBezTo>
                  <a:cubicBezTo>
                    <a:pt x="477" y="37"/>
                    <a:pt x="470" y="49"/>
                    <a:pt x="457" y="52"/>
                  </a:cubicBezTo>
                  <a:cubicBezTo>
                    <a:pt x="451" y="54"/>
                    <a:pt x="443" y="55"/>
                    <a:pt x="436" y="55"/>
                  </a:cubicBezTo>
                  <a:cubicBezTo>
                    <a:pt x="305" y="55"/>
                    <a:pt x="175" y="55"/>
                    <a:pt x="45" y="55"/>
                  </a:cubicBezTo>
                  <a:cubicBezTo>
                    <a:pt x="37" y="55"/>
                    <a:pt x="30" y="54"/>
                    <a:pt x="23" y="53"/>
                  </a:cubicBezTo>
                  <a:cubicBezTo>
                    <a:pt x="9" y="50"/>
                    <a:pt x="0" y="39"/>
                    <a:pt x="1" y="26"/>
                  </a:cubicBezTo>
                  <a:cubicBezTo>
                    <a:pt x="1" y="14"/>
                    <a:pt x="12" y="2"/>
                    <a:pt x="25" y="0"/>
                  </a:cubicBezTo>
                  <a:cubicBezTo>
                    <a:pt x="31" y="0"/>
                    <a:pt x="37" y="0"/>
                    <a:pt x="43" y="0"/>
                  </a:cubicBezTo>
                  <a:cubicBezTo>
                    <a:pt x="108" y="0"/>
                    <a:pt x="173" y="0"/>
                    <a:pt x="2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Freeform 26"/>
            <p:cNvSpPr>
              <a:spLocks noEditPoints="1"/>
            </p:cNvSpPr>
            <p:nvPr/>
          </p:nvSpPr>
          <p:spPr bwMode="auto">
            <a:xfrm>
              <a:off x="2216" y="2030"/>
              <a:ext cx="39" cy="39"/>
            </a:xfrm>
            <a:custGeom>
              <a:avLst/>
              <a:gdLst/>
              <a:ahLst/>
              <a:cxnLst>
                <a:cxn ang="0">
                  <a:pos x="51" y="100"/>
                </a:cxn>
                <a:cxn ang="0">
                  <a:pos x="23" y="100"/>
                </a:cxn>
                <a:cxn ang="0">
                  <a:pos x="1" y="77"/>
                </a:cxn>
                <a:cxn ang="0">
                  <a:pos x="1" y="23"/>
                </a:cxn>
                <a:cxn ang="0">
                  <a:pos x="24" y="0"/>
                </a:cxn>
                <a:cxn ang="0">
                  <a:pos x="74" y="0"/>
                </a:cxn>
                <a:cxn ang="0">
                  <a:pos x="100" y="22"/>
                </a:cxn>
                <a:cxn ang="0">
                  <a:pos x="100" y="77"/>
                </a:cxn>
                <a:cxn ang="0">
                  <a:pos x="73" y="100"/>
                </a:cxn>
                <a:cxn ang="0">
                  <a:pos x="51" y="100"/>
                </a:cxn>
                <a:cxn ang="0">
                  <a:pos x="51" y="100"/>
                </a:cxn>
                <a:cxn ang="0">
                  <a:pos x="56" y="39"/>
                </a:cxn>
                <a:cxn ang="0">
                  <a:pos x="56" y="40"/>
                </a:cxn>
                <a:cxn ang="0">
                  <a:pos x="22" y="40"/>
                </a:cxn>
                <a:cxn ang="0">
                  <a:pos x="9" y="51"/>
                </a:cxn>
                <a:cxn ang="0">
                  <a:pos x="23" y="64"/>
                </a:cxn>
                <a:cxn ang="0">
                  <a:pos x="80" y="64"/>
                </a:cxn>
                <a:cxn ang="0">
                  <a:pos x="93" y="49"/>
                </a:cxn>
                <a:cxn ang="0">
                  <a:pos x="79" y="39"/>
                </a:cxn>
                <a:cxn ang="0">
                  <a:pos x="56" y="39"/>
                </a:cxn>
              </a:cxnLst>
              <a:rect l="0" t="0" r="r" b="b"/>
              <a:pathLst>
                <a:path w="102" h="101">
                  <a:moveTo>
                    <a:pt x="51" y="100"/>
                  </a:moveTo>
                  <a:cubicBezTo>
                    <a:pt x="42" y="100"/>
                    <a:pt x="33" y="101"/>
                    <a:pt x="23" y="100"/>
                  </a:cubicBezTo>
                  <a:cubicBezTo>
                    <a:pt x="10" y="99"/>
                    <a:pt x="1" y="91"/>
                    <a:pt x="1" y="77"/>
                  </a:cubicBezTo>
                  <a:cubicBezTo>
                    <a:pt x="0" y="59"/>
                    <a:pt x="0" y="41"/>
                    <a:pt x="1" y="23"/>
                  </a:cubicBezTo>
                  <a:cubicBezTo>
                    <a:pt x="1" y="8"/>
                    <a:pt x="9" y="0"/>
                    <a:pt x="24" y="0"/>
                  </a:cubicBezTo>
                  <a:cubicBezTo>
                    <a:pt x="41" y="0"/>
                    <a:pt x="58" y="0"/>
                    <a:pt x="74" y="0"/>
                  </a:cubicBezTo>
                  <a:cubicBezTo>
                    <a:pt x="90" y="0"/>
                    <a:pt x="99" y="7"/>
                    <a:pt x="100" y="22"/>
                  </a:cubicBezTo>
                  <a:cubicBezTo>
                    <a:pt x="102" y="40"/>
                    <a:pt x="102" y="59"/>
                    <a:pt x="100" y="77"/>
                  </a:cubicBezTo>
                  <a:cubicBezTo>
                    <a:pt x="99" y="93"/>
                    <a:pt x="90" y="100"/>
                    <a:pt x="73" y="100"/>
                  </a:cubicBezTo>
                  <a:cubicBezTo>
                    <a:pt x="66" y="100"/>
                    <a:pt x="59" y="100"/>
                    <a:pt x="51" y="100"/>
                  </a:cubicBezTo>
                  <a:cubicBezTo>
                    <a:pt x="51" y="100"/>
                    <a:pt x="51" y="100"/>
                    <a:pt x="51" y="100"/>
                  </a:cubicBezTo>
                  <a:close/>
                  <a:moveTo>
                    <a:pt x="56" y="39"/>
                  </a:moveTo>
                  <a:cubicBezTo>
                    <a:pt x="56" y="40"/>
                    <a:pt x="56" y="40"/>
                    <a:pt x="56" y="40"/>
                  </a:cubicBezTo>
                  <a:cubicBezTo>
                    <a:pt x="44" y="40"/>
                    <a:pt x="33" y="40"/>
                    <a:pt x="22" y="40"/>
                  </a:cubicBezTo>
                  <a:cubicBezTo>
                    <a:pt x="14" y="40"/>
                    <a:pt x="9" y="42"/>
                    <a:pt x="9" y="51"/>
                  </a:cubicBezTo>
                  <a:cubicBezTo>
                    <a:pt x="9" y="61"/>
                    <a:pt x="14" y="64"/>
                    <a:pt x="23" y="64"/>
                  </a:cubicBezTo>
                  <a:cubicBezTo>
                    <a:pt x="42" y="64"/>
                    <a:pt x="61" y="64"/>
                    <a:pt x="80" y="64"/>
                  </a:cubicBezTo>
                  <a:cubicBezTo>
                    <a:pt x="91" y="63"/>
                    <a:pt x="93" y="60"/>
                    <a:pt x="93" y="49"/>
                  </a:cubicBezTo>
                  <a:cubicBezTo>
                    <a:pt x="92" y="39"/>
                    <a:pt x="87" y="38"/>
                    <a:pt x="79" y="39"/>
                  </a:cubicBezTo>
                  <a:cubicBezTo>
                    <a:pt x="72" y="40"/>
                    <a:pt x="63" y="39"/>
                    <a:pt x="56" y="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" name="Freeform 27"/>
            <p:cNvSpPr>
              <a:spLocks/>
            </p:cNvSpPr>
            <p:nvPr/>
          </p:nvSpPr>
          <p:spPr bwMode="auto">
            <a:xfrm>
              <a:off x="2326" y="2035"/>
              <a:ext cx="39" cy="24"/>
            </a:xfrm>
            <a:custGeom>
              <a:avLst/>
              <a:gdLst/>
              <a:ahLst/>
              <a:cxnLst>
                <a:cxn ang="0">
                  <a:pos x="1" y="29"/>
                </a:cxn>
                <a:cxn ang="0">
                  <a:pos x="3" y="18"/>
                </a:cxn>
                <a:cxn ang="0">
                  <a:pos x="32" y="6"/>
                </a:cxn>
                <a:cxn ang="0">
                  <a:pos x="63" y="2"/>
                </a:cxn>
                <a:cxn ang="0">
                  <a:pos x="93" y="17"/>
                </a:cxn>
                <a:cxn ang="0">
                  <a:pos x="94" y="49"/>
                </a:cxn>
                <a:cxn ang="0">
                  <a:pos x="63" y="62"/>
                </a:cxn>
                <a:cxn ang="0">
                  <a:pos x="30" y="60"/>
                </a:cxn>
                <a:cxn ang="0">
                  <a:pos x="1" y="29"/>
                </a:cxn>
              </a:cxnLst>
              <a:rect l="0" t="0" r="r" b="b"/>
              <a:pathLst>
                <a:path w="100" h="65">
                  <a:moveTo>
                    <a:pt x="1" y="29"/>
                  </a:moveTo>
                  <a:cubicBezTo>
                    <a:pt x="1" y="28"/>
                    <a:pt x="0" y="20"/>
                    <a:pt x="3" y="18"/>
                  </a:cubicBezTo>
                  <a:cubicBezTo>
                    <a:pt x="12" y="13"/>
                    <a:pt x="22" y="8"/>
                    <a:pt x="32" y="6"/>
                  </a:cubicBezTo>
                  <a:cubicBezTo>
                    <a:pt x="42" y="3"/>
                    <a:pt x="53" y="3"/>
                    <a:pt x="63" y="2"/>
                  </a:cubicBezTo>
                  <a:cubicBezTo>
                    <a:pt x="76" y="0"/>
                    <a:pt x="87" y="6"/>
                    <a:pt x="93" y="17"/>
                  </a:cubicBezTo>
                  <a:cubicBezTo>
                    <a:pt x="100" y="27"/>
                    <a:pt x="99" y="38"/>
                    <a:pt x="94" y="49"/>
                  </a:cubicBezTo>
                  <a:cubicBezTo>
                    <a:pt x="88" y="59"/>
                    <a:pt x="76" y="65"/>
                    <a:pt x="63" y="62"/>
                  </a:cubicBezTo>
                  <a:cubicBezTo>
                    <a:pt x="52" y="60"/>
                    <a:pt x="41" y="59"/>
                    <a:pt x="30" y="60"/>
                  </a:cubicBezTo>
                  <a:cubicBezTo>
                    <a:pt x="8" y="62"/>
                    <a:pt x="1" y="55"/>
                    <a:pt x="1" y="2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Freeform 28"/>
            <p:cNvSpPr>
              <a:spLocks/>
            </p:cNvSpPr>
            <p:nvPr/>
          </p:nvSpPr>
          <p:spPr bwMode="auto">
            <a:xfrm>
              <a:off x="2220" y="2103"/>
              <a:ext cx="77" cy="11"/>
            </a:xfrm>
            <a:custGeom>
              <a:avLst/>
              <a:gdLst/>
              <a:ahLst/>
              <a:cxnLst>
                <a:cxn ang="0">
                  <a:pos x="169" y="28"/>
                </a:cxn>
                <a:cxn ang="0">
                  <a:pos x="96" y="29"/>
                </a:cxn>
                <a:cxn ang="0">
                  <a:pos x="24" y="29"/>
                </a:cxn>
                <a:cxn ang="0">
                  <a:pos x="7" y="28"/>
                </a:cxn>
                <a:cxn ang="0">
                  <a:pos x="0" y="19"/>
                </a:cxn>
                <a:cxn ang="0">
                  <a:pos x="6" y="11"/>
                </a:cxn>
                <a:cxn ang="0">
                  <a:pos x="20" y="9"/>
                </a:cxn>
                <a:cxn ang="0">
                  <a:pos x="87" y="5"/>
                </a:cxn>
                <a:cxn ang="0">
                  <a:pos x="93" y="6"/>
                </a:cxn>
                <a:cxn ang="0">
                  <a:pos x="147" y="11"/>
                </a:cxn>
                <a:cxn ang="0">
                  <a:pos x="181" y="11"/>
                </a:cxn>
                <a:cxn ang="0">
                  <a:pos x="186" y="10"/>
                </a:cxn>
                <a:cxn ang="0">
                  <a:pos x="198" y="15"/>
                </a:cxn>
                <a:cxn ang="0">
                  <a:pos x="189" y="29"/>
                </a:cxn>
                <a:cxn ang="0">
                  <a:pos x="170" y="29"/>
                </a:cxn>
                <a:cxn ang="0">
                  <a:pos x="169" y="28"/>
                </a:cxn>
              </a:cxnLst>
              <a:rect l="0" t="0" r="r" b="b"/>
              <a:pathLst>
                <a:path w="201" h="29">
                  <a:moveTo>
                    <a:pt x="169" y="28"/>
                  </a:moveTo>
                  <a:cubicBezTo>
                    <a:pt x="145" y="28"/>
                    <a:pt x="121" y="29"/>
                    <a:pt x="96" y="29"/>
                  </a:cubicBezTo>
                  <a:cubicBezTo>
                    <a:pt x="72" y="29"/>
                    <a:pt x="48" y="29"/>
                    <a:pt x="24" y="29"/>
                  </a:cubicBezTo>
                  <a:cubicBezTo>
                    <a:pt x="19" y="29"/>
                    <a:pt x="12" y="29"/>
                    <a:pt x="7" y="28"/>
                  </a:cubicBezTo>
                  <a:cubicBezTo>
                    <a:pt x="4" y="27"/>
                    <a:pt x="0" y="22"/>
                    <a:pt x="0" y="19"/>
                  </a:cubicBezTo>
                  <a:cubicBezTo>
                    <a:pt x="0" y="16"/>
                    <a:pt x="3" y="12"/>
                    <a:pt x="6" y="11"/>
                  </a:cubicBezTo>
                  <a:cubicBezTo>
                    <a:pt x="11" y="9"/>
                    <a:pt x="16" y="9"/>
                    <a:pt x="20" y="9"/>
                  </a:cubicBezTo>
                  <a:cubicBezTo>
                    <a:pt x="43" y="8"/>
                    <a:pt x="65" y="13"/>
                    <a:pt x="87" y="5"/>
                  </a:cubicBezTo>
                  <a:cubicBezTo>
                    <a:pt x="89" y="4"/>
                    <a:pt x="91" y="6"/>
                    <a:pt x="93" y="6"/>
                  </a:cubicBezTo>
                  <a:cubicBezTo>
                    <a:pt x="110" y="14"/>
                    <a:pt x="129" y="12"/>
                    <a:pt x="147" y="11"/>
                  </a:cubicBezTo>
                  <a:cubicBezTo>
                    <a:pt x="158" y="11"/>
                    <a:pt x="169" y="11"/>
                    <a:pt x="181" y="11"/>
                  </a:cubicBezTo>
                  <a:cubicBezTo>
                    <a:pt x="183" y="11"/>
                    <a:pt x="185" y="11"/>
                    <a:pt x="186" y="10"/>
                  </a:cubicBezTo>
                  <a:cubicBezTo>
                    <a:pt x="195" y="0"/>
                    <a:pt x="196" y="10"/>
                    <a:pt x="198" y="15"/>
                  </a:cubicBezTo>
                  <a:cubicBezTo>
                    <a:pt x="201" y="24"/>
                    <a:pt x="198" y="28"/>
                    <a:pt x="189" y="29"/>
                  </a:cubicBezTo>
                  <a:cubicBezTo>
                    <a:pt x="183" y="29"/>
                    <a:pt x="176" y="29"/>
                    <a:pt x="170" y="29"/>
                  </a:cubicBezTo>
                  <a:cubicBezTo>
                    <a:pt x="169" y="28"/>
                    <a:pt x="169" y="28"/>
                    <a:pt x="169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Freeform 29"/>
            <p:cNvSpPr>
              <a:spLocks/>
            </p:cNvSpPr>
            <p:nvPr/>
          </p:nvSpPr>
          <p:spPr bwMode="auto">
            <a:xfrm>
              <a:off x="2030" y="1651"/>
              <a:ext cx="176" cy="174"/>
            </a:xfrm>
            <a:custGeom>
              <a:avLst/>
              <a:gdLst/>
              <a:ahLst/>
              <a:cxnLst>
                <a:cxn ang="0">
                  <a:pos x="32" y="456"/>
                </a:cxn>
                <a:cxn ang="0">
                  <a:pos x="20" y="446"/>
                </a:cxn>
                <a:cxn ang="0">
                  <a:pos x="152" y="150"/>
                </a:cxn>
                <a:cxn ang="0">
                  <a:pos x="449" y="16"/>
                </a:cxn>
                <a:cxn ang="0">
                  <a:pos x="458" y="30"/>
                </a:cxn>
                <a:cxn ang="0">
                  <a:pos x="444" y="40"/>
                </a:cxn>
                <a:cxn ang="0">
                  <a:pos x="169" y="167"/>
                </a:cxn>
                <a:cxn ang="0">
                  <a:pos x="43" y="442"/>
                </a:cxn>
                <a:cxn ang="0">
                  <a:pos x="34" y="456"/>
                </a:cxn>
                <a:cxn ang="0">
                  <a:pos x="32" y="456"/>
                </a:cxn>
              </a:cxnLst>
              <a:rect l="0" t="0" r="r" b="b"/>
              <a:pathLst>
                <a:path w="460" h="456">
                  <a:moveTo>
                    <a:pt x="32" y="456"/>
                  </a:moveTo>
                  <a:cubicBezTo>
                    <a:pt x="26" y="456"/>
                    <a:pt x="21" y="452"/>
                    <a:pt x="20" y="446"/>
                  </a:cubicBezTo>
                  <a:cubicBezTo>
                    <a:pt x="0" y="344"/>
                    <a:pt x="75" y="226"/>
                    <a:pt x="152" y="150"/>
                  </a:cubicBezTo>
                  <a:cubicBezTo>
                    <a:pt x="250" y="52"/>
                    <a:pt x="367" y="0"/>
                    <a:pt x="449" y="16"/>
                  </a:cubicBezTo>
                  <a:cubicBezTo>
                    <a:pt x="455" y="17"/>
                    <a:pt x="460" y="24"/>
                    <a:pt x="458" y="30"/>
                  </a:cubicBezTo>
                  <a:cubicBezTo>
                    <a:pt x="457" y="37"/>
                    <a:pt x="451" y="41"/>
                    <a:pt x="444" y="40"/>
                  </a:cubicBezTo>
                  <a:cubicBezTo>
                    <a:pt x="370" y="25"/>
                    <a:pt x="262" y="75"/>
                    <a:pt x="169" y="167"/>
                  </a:cubicBezTo>
                  <a:cubicBezTo>
                    <a:pt x="76" y="259"/>
                    <a:pt x="28" y="364"/>
                    <a:pt x="43" y="442"/>
                  </a:cubicBezTo>
                  <a:cubicBezTo>
                    <a:pt x="45" y="448"/>
                    <a:pt x="40" y="454"/>
                    <a:pt x="34" y="456"/>
                  </a:cubicBezTo>
                  <a:cubicBezTo>
                    <a:pt x="33" y="456"/>
                    <a:pt x="32" y="456"/>
                    <a:pt x="32" y="45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4" name="Freeform 30"/>
            <p:cNvSpPr>
              <a:spLocks/>
            </p:cNvSpPr>
            <p:nvPr/>
          </p:nvSpPr>
          <p:spPr bwMode="auto">
            <a:xfrm>
              <a:off x="2065" y="1685"/>
              <a:ext cx="140" cy="139"/>
            </a:xfrm>
            <a:custGeom>
              <a:avLst/>
              <a:gdLst/>
              <a:ahLst/>
              <a:cxnLst>
                <a:cxn ang="0">
                  <a:pos x="28" y="363"/>
                </a:cxn>
                <a:cxn ang="0">
                  <a:pos x="16" y="353"/>
                </a:cxn>
                <a:cxn ang="0">
                  <a:pos x="119" y="120"/>
                </a:cxn>
                <a:cxn ang="0">
                  <a:pos x="356" y="13"/>
                </a:cxn>
                <a:cxn ang="0">
                  <a:pos x="365" y="27"/>
                </a:cxn>
                <a:cxn ang="0">
                  <a:pos x="351" y="37"/>
                </a:cxn>
                <a:cxn ang="0">
                  <a:pos x="136" y="137"/>
                </a:cxn>
                <a:cxn ang="0">
                  <a:pos x="39" y="348"/>
                </a:cxn>
                <a:cxn ang="0">
                  <a:pos x="30" y="363"/>
                </a:cxn>
                <a:cxn ang="0">
                  <a:pos x="28" y="363"/>
                </a:cxn>
              </a:cxnLst>
              <a:rect l="0" t="0" r="r" b="b"/>
              <a:pathLst>
                <a:path w="367" h="363">
                  <a:moveTo>
                    <a:pt x="28" y="363"/>
                  </a:moveTo>
                  <a:cubicBezTo>
                    <a:pt x="22" y="363"/>
                    <a:pt x="17" y="359"/>
                    <a:pt x="16" y="353"/>
                  </a:cubicBezTo>
                  <a:cubicBezTo>
                    <a:pt x="0" y="273"/>
                    <a:pt x="59" y="180"/>
                    <a:pt x="119" y="120"/>
                  </a:cubicBezTo>
                  <a:cubicBezTo>
                    <a:pt x="197" y="42"/>
                    <a:pt x="290" y="0"/>
                    <a:pt x="356" y="13"/>
                  </a:cubicBezTo>
                  <a:cubicBezTo>
                    <a:pt x="362" y="14"/>
                    <a:pt x="367" y="21"/>
                    <a:pt x="365" y="27"/>
                  </a:cubicBezTo>
                  <a:cubicBezTo>
                    <a:pt x="364" y="34"/>
                    <a:pt x="358" y="38"/>
                    <a:pt x="351" y="37"/>
                  </a:cubicBezTo>
                  <a:cubicBezTo>
                    <a:pt x="294" y="25"/>
                    <a:pt x="207" y="66"/>
                    <a:pt x="136" y="137"/>
                  </a:cubicBezTo>
                  <a:cubicBezTo>
                    <a:pt x="65" y="208"/>
                    <a:pt x="28" y="289"/>
                    <a:pt x="39" y="348"/>
                  </a:cubicBezTo>
                  <a:cubicBezTo>
                    <a:pt x="41" y="355"/>
                    <a:pt x="36" y="361"/>
                    <a:pt x="30" y="363"/>
                  </a:cubicBezTo>
                  <a:cubicBezTo>
                    <a:pt x="29" y="363"/>
                    <a:pt x="28" y="363"/>
                    <a:pt x="28" y="36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5" name="Freeform 31"/>
            <p:cNvSpPr>
              <a:spLocks/>
            </p:cNvSpPr>
            <p:nvPr/>
          </p:nvSpPr>
          <p:spPr bwMode="auto">
            <a:xfrm>
              <a:off x="2097" y="1717"/>
              <a:ext cx="111" cy="110"/>
            </a:xfrm>
            <a:custGeom>
              <a:avLst/>
              <a:gdLst/>
              <a:ahLst/>
              <a:cxnLst>
                <a:cxn ang="0">
                  <a:pos x="24" y="287"/>
                </a:cxn>
                <a:cxn ang="0">
                  <a:pos x="12" y="277"/>
                </a:cxn>
                <a:cxn ang="0">
                  <a:pos x="94" y="92"/>
                </a:cxn>
                <a:cxn ang="0">
                  <a:pos x="278" y="10"/>
                </a:cxn>
                <a:cxn ang="0">
                  <a:pos x="287" y="24"/>
                </a:cxn>
                <a:cxn ang="0">
                  <a:pos x="273" y="34"/>
                </a:cxn>
                <a:cxn ang="0">
                  <a:pos x="111" y="109"/>
                </a:cxn>
                <a:cxn ang="0">
                  <a:pos x="35" y="273"/>
                </a:cxn>
                <a:cxn ang="0">
                  <a:pos x="26" y="287"/>
                </a:cxn>
                <a:cxn ang="0">
                  <a:pos x="24" y="287"/>
                </a:cxn>
              </a:cxnLst>
              <a:rect l="0" t="0" r="r" b="b"/>
              <a:pathLst>
                <a:path w="289" h="287">
                  <a:moveTo>
                    <a:pt x="24" y="287"/>
                  </a:moveTo>
                  <a:cubicBezTo>
                    <a:pt x="18" y="287"/>
                    <a:pt x="13" y="283"/>
                    <a:pt x="12" y="277"/>
                  </a:cubicBezTo>
                  <a:cubicBezTo>
                    <a:pt x="0" y="213"/>
                    <a:pt x="46" y="139"/>
                    <a:pt x="94" y="92"/>
                  </a:cubicBezTo>
                  <a:cubicBezTo>
                    <a:pt x="154" y="32"/>
                    <a:pt x="227" y="0"/>
                    <a:pt x="278" y="10"/>
                  </a:cubicBezTo>
                  <a:cubicBezTo>
                    <a:pt x="284" y="11"/>
                    <a:pt x="289" y="18"/>
                    <a:pt x="287" y="24"/>
                  </a:cubicBezTo>
                  <a:cubicBezTo>
                    <a:pt x="286" y="31"/>
                    <a:pt x="280" y="35"/>
                    <a:pt x="273" y="34"/>
                  </a:cubicBezTo>
                  <a:cubicBezTo>
                    <a:pt x="230" y="25"/>
                    <a:pt x="165" y="56"/>
                    <a:pt x="111" y="109"/>
                  </a:cubicBezTo>
                  <a:cubicBezTo>
                    <a:pt x="56" y="164"/>
                    <a:pt x="27" y="227"/>
                    <a:pt x="35" y="273"/>
                  </a:cubicBezTo>
                  <a:cubicBezTo>
                    <a:pt x="37" y="279"/>
                    <a:pt x="32" y="285"/>
                    <a:pt x="26" y="287"/>
                  </a:cubicBezTo>
                  <a:cubicBezTo>
                    <a:pt x="25" y="287"/>
                    <a:pt x="24" y="287"/>
                    <a:pt x="24" y="28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Freeform 32"/>
            <p:cNvSpPr>
              <a:spLocks/>
            </p:cNvSpPr>
            <p:nvPr/>
          </p:nvSpPr>
          <p:spPr bwMode="auto">
            <a:xfrm>
              <a:off x="2211" y="1908"/>
              <a:ext cx="106" cy="13"/>
            </a:xfrm>
            <a:custGeom>
              <a:avLst/>
              <a:gdLst/>
              <a:ahLst/>
              <a:cxnLst>
                <a:cxn ang="0">
                  <a:pos x="278" y="35"/>
                </a:cxn>
                <a:cxn ang="0">
                  <a:pos x="28" y="35"/>
                </a:cxn>
                <a:cxn ang="0">
                  <a:pos x="14" y="34"/>
                </a:cxn>
                <a:cxn ang="0">
                  <a:pos x="0" y="16"/>
                </a:cxn>
                <a:cxn ang="0">
                  <a:pos x="15" y="0"/>
                </a:cxn>
                <a:cxn ang="0">
                  <a:pos x="27" y="0"/>
                </a:cxn>
                <a:cxn ang="0">
                  <a:pos x="152" y="0"/>
                </a:cxn>
                <a:cxn ang="0">
                  <a:pos x="278" y="0"/>
                </a:cxn>
              </a:cxnLst>
              <a:rect l="0" t="0" r="r" b="b"/>
              <a:pathLst>
                <a:path w="278" h="35">
                  <a:moveTo>
                    <a:pt x="278" y="35"/>
                  </a:moveTo>
                  <a:cubicBezTo>
                    <a:pt x="195" y="35"/>
                    <a:pt x="111" y="35"/>
                    <a:pt x="28" y="35"/>
                  </a:cubicBezTo>
                  <a:cubicBezTo>
                    <a:pt x="23" y="35"/>
                    <a:pt x="18" y="35"/>
                    <a:pt x="14" y="34"/>
                  </a:cubicBezTo>
                  <a:cubicBezTo>
                    <a:pt x="5" y="32"/>
                    <a:pt x="0" y="25"/>
                    <a:pt x="0" y="16"/>
                  </a:cubicBezTo>
                  <a:cubicBezTo>
                    <a:pt x="0" y="9"/>
                    <a:pt x="7" y="1"/>
                    <a:pt x="15" y="0"/>
                  </a:cubicBezTo>
                  <a:cubicBezTo>
                    <a:pt x="19" y="0"/>
                    <a:pt x="23" y="0"/>
                    <a:pt x="27" y="0"/>
                  </a:cubicBezTo>
                  <a:cubicBezTo>
                    <a:pt x="69" y="0"/>
                    <a:pt x="110" y="0"/>
                    <a:pt x="152" y="0"/>
                  </a:cubicBezTo>
                  <a:cubicBezTo>
                    <a:pt x="194" y="0"/>
                    <a:pt x="236" y="0"/>
                    <a:pt x="27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Freeform 33"/>
            <p:cNvSpPr>
              <a:spLocks noEditPoints="1"/>
            </p:cNvSpPr>
            <p:nvPr/>
          </p:nvSpPr>
          <p:spPr bwMode="auto">
            <a:xfrm>
              <a:off x="2211" y="1938"/>
              <a:ext cx="11" cy="1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22" y="1"/>
                </a:cxn>
                <a:cxn ang="0">
                  <a:pos x="28" y="6"/>
                </a:cxn>
                <a:cxn ang="0">
                  <a:pos x="30" y="15"/>
                </a:cxn>
                <a:cxn ang="0">
                  <a:pos x="28" y="24"/>
                </a:cxn>
                <a:cxn ang="0">
                  <a:pos x="23" y="29"/>
                </a:cxn>
                <a:cxn ang="0">
                  <a:pos x="13" y="30"/>
                </a:cxn>
                <a:cxn ang="0">
                  <a:pos x="8" y="30"/>
                </a:cxn>
                <a:cxn ang="0">
                  <a:pos x="8" y="49"/>
                </a:cxn>
                <a:cxn ang="0">
                  <a:pos x="0" y="49"/>
                </a:cxn>
                <a:cxn ang="0">
                  <a:pos x="8" y="8"/>
                </a:cxn>
                <a:cxn ang="0">
                  <a:pos x="8" y="22"/>
                </a:cxn>
                <a:cxn ang="0">
                  <a:pos x="12" y="22"/>
                </a:cxn>
                <a:cxn ang="0">
                  <a:pos x="18" y="22"/>
                </a:cxn>
                <a:cxn ang="0">
                  <a:pos x="21" y="19"/>
                </a:cxn>
                <a:cxn ang="0">
                  <a:pos x="22" y="15"/>
                </a:cxn>
                <a:cxn ang="0">
                  <a:pos x="21" y="11"/>
                </a:cxn>
                <a:cxn ang="0">
                  <a:pos x="18" y="9"/>
                </a:cxn>
                <a:cxn ang="0">
                  <a:pos x="12" y="8"/>
                </a:cxn>
                <a:cxn ang="0">
                  <a:pos x="8" y="8"/>
                </a:cxn>
              </a:cxnLst>
              <a:rect l="0" t="0" r="r" b="b"/>
              <a:pathLst>
                <a:path w="30" h="49">
                  <a:moveTo>
                    <a:pt x="0" y="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7" y="0"/>
                    <a:pt x="21" y="0"/>
                    <a:pt x="22" y="1"/>
                  </a:cubicBezTo>
                  <a:cubicBezTo>
                    <a:pt x="24" y="2"/>
                    <a:pt x="26" y="3"/>
                    <a:pt x="28" y="6"/>
                  </a:cubicBezTo>
                  <a:cubicBezTo>
                    <a:pt x="29" y="8"/>
                    <a:pt x="30" y="11"/>
                    <a:pt x="30" y="15"/>
                  </a:cubicBezTo>
                  <a:cubicBezTo>
                    <a:pt x="30" y="19"/>
                    <a:pt x="30" y="22"/>
                    <a:pt x="28" y="24"/>
                  </a:cubicBezTo>
                  <a:cubicBezTo>
                    <a:pt x="27" y="26"/>
                    <a:pt x="25" y="28"/>
                    <a:pt x="23" y="29"/>
                  </a:cubicBezTo>
                  <a:cubicBezTo>
                    <a:pt x="21" y="30"/>
                    <a:pt x="18" y="30"/>
                    <a:pt x="13" y="30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49"/>
                    <a:pt x="8" y="49"/>
                    <a:pt x="8" y="49"/>
                  </a:cubicBezTo>
                  <a:lnTo>
                    <a:pt x="0" y="49"/>
                  </a:lnTo>
                  <a:close/>
                  <a:moveTo>
                    <a:pt x="8" y="8"/>
                  </a:moveTo>
                  <a:cubicBezTo>
                    <a:pt x="8" y="22"/>
                    <a:pt x="8" y="22"/>
                    <a:pt x="8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5" y="22"/>
                    <a:pt x="17" y="22"/>
                    <a:pt x="18" y="22"/>
                  </a:cubicBezTo>
                  <a:cubicBezTo>
                    <a:pt x="19" y="21"/>
                    <a:pt x="20" y="20"/>
                    <a:pt x="21" y="19"/>
                  </a:cubicBezTo>
                  <a:cubicBezTo>
                    <a:pt x="22" y="18"/>
                    <a:pt x="22" y="17"/>
                    <a:pt x="22" y="15"/>
                  </a:cubicBezTo>
                  <a:cubicBezTo>
                    <a:pt x="22" y="14"/>
                    <a:pt x="22" y="12"/>
                    <a:pt x="21" y="11"/>
                  </a:cubicBezTo>
                  <a:cubicBezTo>
                    <a:pt x="20" y="10"/>
                    <a:pt x="19" y="9"/>
                    <a:pt x="18" y="9"/>
                  </a:cubicBezTo>
                  <a:cubicBezTo>
                    <a:pt x="17" y="9"/>
                    <a:pt x="15" y="8"/>
                    <a:pt x="12" y="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Freeform 34"/>
            <p:cNvSpPr>
              <a:spLocks noEditPoints="1"/>
            </p:cNvSpPr>
            <p:nvPr/>
          </p:nvSpPr>
          <p:spPr bwMode="auto">
            <a:xfrm>
              <a:off x="2225" y="1938"/>
              <a:ext cx="13" cy="1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6" y="1"/>
                </a:cxn>
                <a:cxn ang="0">
                  <a:pos x="31" y="6"/>
                </a:cxn>
                <a:cxn ang="0">
                  <a:pos x="33" y="14"/>
                </a:cxn>
                <a:cxn ang="0">
                  <a:pos x="30" y="23"/>
                </a:cxn>
                <a:cxn ang="0">
                  <a:pos x="22" y="27"/>
                </a:cxn>
                <a:cxn ang="0">
                  <a:pos x="26" y="31"/>
                </a:cxn>
                <a:cxn ang="0">
                  <a:pos x="31" y="39"/>
                </a:cxn>
                <a:cxn ang="0">
                  <a:pos x="36" y="49"/>
                </a:cxn>
                <a:cxn ang="0">
                  <a:pos x="26" y="49"/>
                </a:cxn>
                <a:cxn ang="0">
                  <a:pos x="20" y="38"/>
                </a:cxn>
                <a:cxn ang="0">
                  <a:pos x="16" y="31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8" y="29"/>
                </a:cxn>
                <a:cxn ang="0">
                  <a:pos x="8" y="49"/>
                </a:cxn>
                <a:cxn ang="0">
                  <a:pos x="0" y="49"/>
                </a:cxn>
                <a:cxn ang="0">
                  <a:pos x="8" y="21"/>
                </a:cxn>
                <a:cxn ang="0">
                  <a:pos x="14" y="21"/>
                </a:cxn>
                <a:cxn ang="0">
                  <a:pos x="21" y="20"/>
                </a:cxn>
                <a:cxn ang="0">
                  <a:pos x="23" y="18"/>
                </a:cxn>
                <a:cxn ang="0">
                  <a:pos x="24" y="14"/>
                </a:cxn>
                <a:cxn ang="0">
                  <a:pos x="23" y="11"/>
                </a:cxn>
                <a:cxn ang="0">
                  <a:pos x="21" y="9"/>
                </a:cxn>
                <a:cxn ang="0">
                  <a:pos x="14" y="8"/>
                </a:cxn>
                <a:cxn ang="0">
                  <a:pos x="8" y="8"/>
                </a:cxn>
                <a:cxn ang="0">
                  <a:pos x="8" y="21"/>
                </a:cxn>
              </a:cxnLst>
              <a:rect l="0" t="0" r="r" b="b"/>
              <a:pathLst>
                <a:path w="36" h="49">
                  <a:moveTo>
                    <a:pt x="0" y="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1" y="0"/>
                    <a:pt x="24" y="1"/>
                    <a:pt x="26" y="1"/>
                  </a:cubicBezTo>
                  <a:cubicBezTo>
                    <a:pt x="28" y="2"/>
                    <a:pt x="30" y="4"/>
                    <a:pt x="31" y="6"/>
                  </a:cubicBezTo>
                  <a:cubicBezTo>
                    <a:pt x="32" y="8"/>
                    <a:pt x="33" y="11"/>
                    <a:pt x="33" y="14"/>
                  </a:cubicBezTo>
                  <a:cubicBezTo>
                    <a:pt x="33" y="18"/>
                    <a:pt x="32" y="21"/>
                    <a:pt x="30" y="23"/>
                  </a:cubicBezTo>
                  <a:cubicBezTo>
                    <a:pt x="28" y="25"/>
                    <a:pt x="25" y="27"/>
                    <a:pt x="22" y="27"/>
                  </a:cubicBezTo>
                  <a:cubicBezTo>
                    <a:pt x="24" y="29"/>
                    <a:pt x="25" y="30"/>
                    <a:pt x="26" y="31"/>
                  </a:cubicBezTo>
                  <a:cubicBezTo>
                    <a:pt x="27" y="33"/>
                    <a:pt x="29" y="36"/>
                    <a:pt x="31" y="39"/>
                  </a:cubicBezTo>
                  <a:cubicBezTo>
                    <a:pt x="36" y="49"/>
                    <a:pt x="36" y="49"/>
                    <a:pt x="36" y="49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4"/>
                    <a:pt x="17" y="32"/>
                    <a:pt x="16" y="31"/>
                  </a:cubicBezTo>
                  <a:cubicBezTo>
                    <a:pt x="15" y="30"/>
                    <a:pt x="14" y="29"/>
                    <a:pt x="14" y="29"/>
                  </a:cubicBezTo>
                  <a:cubicBezTo>
                    <a:pt x="13" y="29"/>
                    <a:pt x="11" y="29"/>
                    <a:pt x="10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49"/>
                    <a:pt x="8" y="49"/>
                    <a:pt x="8" y="49"/>
                  </a:cubicBezTo>
                  <a:lnTo>
                    <a:pt x="0" y="49"/>
                  </a:lnTo>
                  <a:close/>
                  <a:moveTo>
                    <a:pt x="8" y="21"/>
                  </a:moveTo>
                  <a:cubicBezTo>
                    <a:pt x="14" y="21"/>
                    <a:pt x="14" y="21"/>
                    <a:pt x="14" y="21"/>
                  </a:cubicBezTo>
                  <a:cubicBezTo>
                    <a:pt x="18" y="21"/>
                    <a:pt x="20" y="21"/>
                    <a:pt x="21" y="20"/>
                  </a:cubicBezTo>
                  <a:cubicBezTo>
                    <a:pt x="22" y="20"/>
                    <a:pt x="23" y="19"/>
                    <a:pt x="23" y="18"/>
                  </a:cubicBezTo>
                  <a:cubicBezTo>
                    <a:pt x="24" y="17"/>
                    <a:pt x="24" y="16"/>
                    <a:pt x="24" y="14"/>
                  </a:cubicBezTo>
                  <a:cubicBezTo>
                    <a:pt x="24" y="13"/>
                    <a:pt x="24" y="12"/>
                    <a:pt x="23" y="11"/>
                  </a:cubicBezTo>
                  <a:cubicBezTo>
                    <a:pt x="23" y="10"/>
                    <a:pt x="22" y="9"/>
                    <a:pt x="21" y="9"/>
                  </a:cubicBezTo>
                  <a:cubicBezTo>
                    <a:pt x="20" y="9"/>
                    <a:pt x="18" y="8"/>
                    <a:pt x="14" y="8"/>
                  </a:cubicBezTo>
                  <a:cubicBezTo>
                    <a:pt x="8" y="8"/>
                    <a:pt x="8" y="8"/>
                    <a:pt x="8" y="8"/>
                  </a:cubicBezTo>
                  <a:lnTo>
                    <a:pt x="8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Freeform 35"/>
            <p:cNvSpPr>
              <a:spLocks noEditPoints="1"/>
            </p:cNvSpPr>
            <p:nvPr/>
          </p:nvSpPr>
          <p:spPr bwMode="auto">
            <a:xfrm>
              <a:off x="2240" y="1938"/>
              <a:ext cx="14" cy="2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2" y="11"/>
                </a:cxn>
                <a:cxn ang="0">
                  <a:pos x="9" y="3"/>
                </a:cxn>
                <a:cxn ang="0">
                  <a:pos x="19" y="0"/>
                </a:cxn>
                <a:cxn ang="0">
                  <a:pos x="33" y="7"/>
                </a:cxn>
                <a:cxn ang="0">
                  <a:pos x="38" y="25"/>
                </a:cxn>
                <a:cxn ang="0">
                  <a:pos x="33" y="45"/>
                </a:cxn>
                <a:cxn ang="0">
                  <a:pos x="19" y="51"/>
                </a:cxn>
                <a:cxn ang="0">
                  <a:pos x="5" y="45"/>
                </a:cxn>
                <a:cxn ang="0">
                  <a:pos x="0" y="26"/>
                </a:cxn>
                <a:cxn ang="0">
                  <a:pos x="8" y="25"/>
                </a:cxn>
                <a:cxn ang="0">
                  <a:pos x="11" y="38"/>
                </a:cxn>
                <a:cxn ang="0">
                  <a:pos x="19" y="42"/>
                </a:cxn>
                <a:cxn ang="0">
                  <a:pos x="27" y="38"/>
                </a:cxn>
                <a:cxn ang="0">
                  <a:pos x="30" y="25"/>
                </a:cxn>
                <a:cxn ang="0">
                  <a:pos x="27" y="13"/>
                </a:cxn>
                <a:cxn ang="0">
                  <a:pos x="19" y="9"/>
                </a:cxn>
                <a:cxn ang="0">
                  <a:pos x="11" y="13"/>
                </a:cxn>
                <a:cxn ang="0">
                  <a:pos x="8" y="25"/>
                </a:cxn>
              </a:cxnLst>
              <a:rect l="0" t="0" r="r" b="b"/>
              <a:pathLst>
                <a:path w="38" h="51">
                  <a:moveTo>
                    <a:pt x="0" y="26"/>
                  </a:moveTo>
                  <a:cubicBezTo>
                    <a:pt x="0" y="20"/>
                    <a:pt x="1" y="15"/>
                    <a:pt x="2" y="11"/>
                  </a:cubicBezTo>
                  <a:cubicBezTo>
                    <a:pt x="4" y="8"/>
                    <a:pt x="6" y="5"/>
                    <a:pt x="9" y="3"/>
                  </a:cubicBezTo>
                  <a:cubicBezTo>
                    <a:pt x="12" y="1"/>
                    <a:pt x="15" y="0"/>
                    <a:pt x="19" y="0"/>
                  </a:cubicBezTo>
                  <a:cubicBezTo>
                    <a:pt x="25" y="0"/>
                    <a:pt x="29" y="2"/>
                    <a:pt x="33" y="7"/>
                  </a:cubicBezTo>
                  <a:cubicBezTo>
                    <a:pt x="37" y="11"/>
                    <a:pt x="38" y="17"/>
                    <a:pt x="38" y="25"/>
                  </a:cubicBezTo>
                  <a:cubicBezTo>
                    <a:pt x="38" y="34"/>
                    <a:pt x="37" y="40"/>
                    <a:pt x="33" y="45"/>
                  </a:cubicBezTo>
                  <a:cubicBezTo>
                    <a:pt x="29" y="49"/>
                    <a:pt x="25" y="51"/>
                    <a:pt x="19" y="51"/>
                  </a:cubicBezTo>
                  <a:cubicBezTo>
                    <a:pt x="13" y="51"/>
                    <a:pt x="9" y="49"/>
                    <a:pt x="5" y="45"/>
                  </a:cubicBezTo>
                  <a:cubicBezTo>
                    <a:pt x="2" y="40"/>
                    <a:pt x="0" y="34"/>
                    <a:pt x="0" y="26"/>
                  </a:cubicBezTo>
                  <a:close/>
                  <a:moveTo>
                    <a:pt x="8" y="25"/>
                  </a:moveTo>
                  <a:cubicBezTo>
                    <a:pt x="8" y="31"/>
                    <a:pt x="9" y="35"/>
                    <a:pt x="11" y="38"/>
                  </a:cubicBezTo>
                  <a:cubicBezTo>
                    <a:pt x="13" y="41"/>
                    <a:pt x="16" y="42"/>
                    <a:pt x="19" y="42"/>
                  </a:cubicBezTo>
                  <a:cubicBezTo>
                    <a:pt x="22" y="42"/>
                    <a:pt x="25" y="41"/>
                    <a:pt x="27" y="38"/>
                  </a:cubicBezTo>
                  <a:cubicBezTo>
                    <a:pt x="29" y="35"/>
                    <a:pt x="30" y="31"/>
                    <a:pt x="30" y="25"/>
                  </a:cubicBezTo>
                  <a:cubicBezTo>
                    <a:pt x="30" y="20"/>
                    <a:pt x="29" y="15"/>
                    <a:pt x="27" y="13"/>
                  </a:cubicBezTo>
                  <a:cubicBezTo>
                    <a:pt x="25" y="10"/>
                    <a:pt x="22" y="9"/>
                    <a:pt x="19" y="9"/>
                  </a:cubicBezTo>
                  <a:cubicBezTo>
                    <a:pt x="16" y="9"/>
                    <a:pt x="13" y="10"/>
                    <a:pt x="11" y="13"/>
                  </a:cubicBezTo>
                  <a:cubicBezTo>
                    <a:pt x="9" y="16"/>
                    <a:pt x="8" y="20"/>
                    <a:pt x="8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Freeform 36"/>
            <p:cNvSpPr>
              <a:spLocks/>
            </p:cNvSpPr>
            <p:nvPr/>
          </p:nvSpPr>
          <p:spPr bwMode="auto">
            <a:xfrm>
              <a:off x="2256" y="1938"/>
              <a:ext cx="13" cy="20"/>
            </a:xfrm>
            <a:custGeom>
              <a:avLst/>
              <a:gdLst/>
              <a:ahLst/>
              <a:cxnLst>
                <a:cxn ang="0">
                  <a:pos x="27" y="32"/>
                </a:cxn>
                <a:cxn ang="0">
                  <a:pos x="35" y="35"/>
                </a:cxn>
                <a:cxn ang="0">
                  <a:pos x="29" y="47"/>
                </a:cxn>
                <a:cxn ang="0">
                  <a:pos x="19" y="51"/>
                </a:cxn>
                <a:cxn ang="0">
                  <a:pos x="6" y="45"/>
                </a:cxn>
                <a:cxn ang="0">
                  <a:pos x="0" y="26"/>
                </a:cxn>
                <a:cxn ang="0">
                  <a:pos x="6" y="6"/>
                </a:cxn>
                <a:cxn ang="0">
                  <a:pos x="19" y="0"/>
                </a:cxn>
                <a:cxn ang="0">
                  <a:pos x="30" y="5"/>
                </a:cxn>
                <a:cxn ang="0">
                  <a:pos x="35" y="15"/>
                </a:cxn>
                <a:cxn ang="0">
                  <a:pos x="27" y="17"/>
                </a:cxn>
                <a:cxn ang="0">
                  <a:pos x="24" y="11"/>
                </a:cxn>
                <a:cxn ang="0">
                  <a:pos x="19" y="9"/>
                </a:cxn>
                <a:cxn ang="0">
                  <a:pos x="11" y="13"/>
                </a:cxn>
                <a:cxn ang="0">
                  <a:pos x="9" y="25"/>
                </a:cxn>
                <a:cxn ang="0">
                  <a:pos x="11" y="38"/>
                </a:cxn>
                <a:cxn ang="0">
                  <a:pos x="18" y="42"/>
                </a:cxn>
                <a:cxn ang="0">
                  <a:pos x="24" y="40"/>
                </a:cxn>
                <a:cxn ang="0">
                  <a:pos x="27" y="32"/>
                </a:cxn>
              </a:cxnLst>
              <a:rect l="0" t="0" r="r" b="b"/>
              <a:pathLst>
                <a:path w="35" h="51">
                  <a:moveTo>
                    <a:pt x="27" y="32"/>
                  </a:moveTo>
                  <a:cubicBezTo>
                    <a:pt x="35" y="35"/>
                    <a:pt x="35" y="35"/>
                    <a:pt x="35" y="35"/>
                  </a:cubicBezTo>
                  <a:cubicBezTo>
                    <a:pt x="34" y="40"/>
                    <a:pt x="32" y="44"/>
                    <a:pt x="29" y="47"/>
                  </a:cubicBezTo>
                  <a:cubicBezTo>
                    <a:pt x="26" y="49"/>
                    <a:pt x="23" y="51"/>
                    <a:pt x="19" y="51"/>
                  </a:cubicBezTo>
                  <a:cubicBezTo>
                    <a:pt x="13" y="51"/>
                    <a:pt x="9" y="49"/>
                    <a:pt x="6" y="45"/>
                  </a:cubicBezTo>
                  <a:cubicBezTo>
                    <a:pt x="2" y="40"/>
                    <a:pt x="0" y="34"/>
                    <a:pt x="0" y="26"/>
                  </a:cubicBezTo>
                  <a:cubicBezTo>
                    <a:pt x="0" y="18"/>
                    <a:pt x="2" y="11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7" y="2"/>
                    <a:pt x="30" y="5"/>
                  </a:cubicBezTo>
                  <a:cubicBezTo>
                    <a:pt x="33" y="7"/>
                    <a:pt x="34" y="10"/>
                    <a:pt x="35" y="15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4"/>
                    <a:pt x="26" y="12"/>
                    <a:pt x="24" y="11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6" y="9"/>
                    <a:pt x="13" y="10"/>
                    <a:pt x="11" y="13"/>
                  </a:cubicBezTo>
                  <a:cubicBezTo>
                    <a:pt x="10" y="15"/>
                    <a:pt x="9" y="19"/>
                    <a:pt x="9" y="25"/>
                  </a:cubicBezTo>
                  <a:cubicBezTo>
                    <a:pt x="9" y="31"/>
                    <a:pt x="10" y="36"/>
                    <a:pt x="11" y="38"/>
                  </a:cubicBezTo>
                  <a:cubicBezTo>
                    <a:pt x="13" y="41"/>
                    <a:pt x="16" y="42"/>
                    <a:pt x="18" y="42"/>
                  </a:cubicBezTo>
                  <a:cubicBezTo>
                    <a:pt x="21" y="42"/>
                    <a:pt x="22" y="41"/>
                    <a:pt x="24" y="40"/>
                  </a:cubicBezTo>
                  <a:cubicBezTo>
                    <a:pt x="26" y="38"/>
                    <a:pt x="27" y="36"/>
                    <a:pt x="27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Freeform 37"/>
            <p:cNvSpPr>
              <a:spLocks/>
            </p:cNvSpPr>
            <p:nvPr/>
          </p:nvSpPr>
          <p:spPr bwMode="auto">
            <a:xfrm>
              <a:off x="2272" y="1938"/>
              <a:ext cx="12" cy="1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4"/>
                </a:cxn>
                <a:cxn ang="0">
                  <a:pos x="3" y="4"/>
                </a:cxn>
                <a:cxn ang="0">
                  <a:pos x="3" y="8"/>
                </a:cxn>
                <a:cxn ang="0">
                  <a:pos x="11" y="8"/>
                </a:cxn>
                <a:cxn ang="0">
                  <a:pos x="11" y="11"/>
                </a:cxn>
                <a:cxn ang="0">
                  <a:pos x="3" y="11"/>
                </a:cxn>
                <a:cxn ang="0">
                  <a:pos x="3" y="16"/>
                </a:cxn>
                <a:cxn ang="0">
                  <a:pos x="12" y="16"/>
                </a:cxn>
                <a:cxn ang="0">
                  <a:pos x="12" y="19"/>
                </a:cxn>
                <a:cxn ang="0">
                  <a:pos x="0" y="19"/>
                </a:cxn>
              </a:cxnLst>
              <a:rect l="0" t="0" r="r" b="b"/>
              <a:pathLst>
                <a:path w="12" h="19">
                  <a:moveTo>
                    <a:pt x="0" y="19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2" y="4"/>
                  </a:lnTo>
                  <a:lnTo>
                    <a:pt x="3" y="4"/>
                  </a:lnTo>
                  <a:lnTo>
                    <a:pt x="3" y="8"/>
                  </a:lnTo>
                  <a:lnTo>
                    <a:pt x="11" y="8"/>
                  </a:lnTo>
                  <a:lnTo>
                    <a:pt x="11" y="11"/>
                  </a:lnTo>
                  <a:lnTo>
                    <a:pt x="3" y="11"/>
                  </a:lnTo>
                  <a:lnTo>
                    <a:pt x="3" y="16"/>
                  </a:lnTo>
                  <a:lnTo>
                    <a:pt x="12" y="16"/>
                  </a:lnTo>
                  <a:lnTo>
                    <a:pt x="12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Freeform 38"/>
            <p:cNvSpPr>
              <a:spLocks/>
            </p:cNvSpPr>
            <p:nvPr/>
          </p:nvSpPr>
          <p:spPr bwMode="auto">
            <a:xfrm>
              <a:off x="2285" y="1938"/>
              <a:ext cx="13" cy="2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3"/>
                </a:cxn>
                <a:cxn ang="0">
                  <a:pos x="17" y="42"/>
                </a:cxn>
                <a:cxn ang="0">
                  <a:pos x="23" y="40"/>
                </a:cxn>
                <a:cxn ang="0">
                  <a:pos x="25" y="36"/>
                </a:cxn>
                <a:cxn ang="0">
                  <a:pos x="24" y="33"/>
                </a:cxn>
                <a:cxn ang="0">
                  <a:pos x="22" y="31"/>
                </a:cxn>
                <a:cxn ang="0">
                  <a:pos x="14" y="28"/>
                </a:cxn>
                <a:cxn ang="0">
                  <a:pos x="7" y="25"/>
                </a:cxn>
                <a:cxn ang="0">
                  <a:pos x="3" y="20"/>
                </a:cxn>
                <a:cxn ang="0">
                  <a:pos x="2" y="14"/>
                </a:cxn>
                <a:cxn ang="0">
                  <a:pos x="3" y="7"/>
                </a:cxn>
                <a:cxn ang="0">
                  <a:pos x="8" y="2"/>
                </a:cxn>
                <a:cxn ang="0">
                  <a:pos x="16" y="0"/>
                </a:cxn>
                <a:cxn ang="0">
                  <a:pos x="27" y="4"/>
                </a:cxn>
                <a:cxn ang="0">
                  <a:pos x="32" y="15"/>
                </a:cxn>
                <a:cxn ang="0">
                  <a:pos x="23" y="15"/>
                </a:cxn>
                <a:cxn ang="0">
                  <a:pos x="21" y="10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9" y="13"/>
                </a:cxn>
                <a:cxn ang="0">
                  <a:pos x="11" y="17"/>
                </a:cxn>
                <a:cxn ang="0">
                  <a:pos x="18" y="20"/>
                </a:cxn>
                <a:cxn ang="0">
                  <a:pos x="27" y="23"/>
                </a:cxn>
                <a:cxn ang="0">
                  <a:pos x="31" y="28"/>
                </a:cxn>
                <a:cxn ang="0">
                  <a:pos x="33" y="36"/>
                </a:cxn>
                <a:cxn ang="0">
                  <a:pos x="29" y="46"/>
                </a:cxn>
                <a:cxn ang="0">
                  <a:pos x="17" y="51"/>
                </a:cxn>
                <a:cxn ang="0">
                  <a:pos x="0" y="34"/>
                </a:cxn>
              </a:cxnLst>
              <a:rect l="0" t="0" r="r" b="b"/>
              <a:pathLst>
                <a:path w="33" h="51">
                  <a:moveTo>
                    <a:pt x="0" y="3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9" y="39"/>
                    <a:pt x="12" y="42"/>
                    <a:pt x="17" y="42"/>
                  </a:cubicBezTo>
                  <a:cubicBezTo>
                    <a:pt x="19" y="42"/>
                    <a:pt x="21" y="42"/>
                    <a:pt x="23" y="40"/>
                  </a:cubicBezTo>
                  <a:cubicBezTo>
                    <a:pt x="24" y="39"/>
                    <a:pt x="25" y="38"/>
                    <a:pt x="25" y="36"/>
                  </a:cubicBezTo>
                  <a:cubicBezTo>
                    <a:pt x="25" y="35"/>
                    <a:pt x="24" y="34"/>
                    <a:pt x="24" y="33"/>
                  </a:cubicBezTo>
                  <a:cubicBezTo>
                    <a:pt x="23" y="32"/>
                    <a:pt x="23" y="31"/>
                    <a:pt x="22" y="31"/>
                  </a:cubicBezTo>
                  <a:cubicBezTo>
                    <a:pt x="21" y="30"/>
                    <a:pt x="18" y="30"/>
                    <a:pt x="14" y="28"/>
                  </a:cubicBezTo>
                  <a:cubicBezTo>
                    <a:pt x="11" y="27"/>
                    <a:pt x="8" y="26"/>
                    <a:pt x="7" y="25"/>
                  </a:cubicBezTo>
                  <a:cubicBezTo>
                    <a:pt x="5" y="24"/>
                    <a:pt x="4" y="22"/>
                    <a:pt x="3" y="20"/>
                  </a:cubicBezTo>
                  <a:cubicBezTo>
                    <a:pt x="2" y="18"/>
                    <a:pt x="2" y="16"/>
                    <a:pt x="2" y="14"/>
                  </a:cubicBezTo>
                  <a:cubicBezTo>
                    <a:pt x="2" y="11"/>
                    <a:pt x="2" y="9"/>
                    <a:pt x="3" y="7"/>
                  </a:cubicBezTo>
                  <a:cubicBezTo>
                    <a:pt x="5" y="5"/>
                    <a:pt x="6" y="3"/>
                    <a:pt x="8" y="2"/>
                  </a:cubicBezTo>
                  <a:cubicBezTo>
                    <a:pt x="11" y="1"/>
                    <a:pt x="13" y="0"/>
                    <a:pt x="16" y="0"/>
                  </a:cubicBezTo>
                  <a:cubicBezTo>
                    <a:pt x="21" y="0"/>
                    <a:pt x="25" y="2"/>
                    <a:pt x="27" y="4"/>
                  </a:cubicBezTo>
                  <a:cubicBezTo>
                    <a:pt x="30" y="7"/>
                    <a:pt x="31" y="10"/>
                    <a:pt x="32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3" y="13"/>
                    <a:pt x="22" y="11"/>
                    <a:pt x="21" y="10"/>
                  </a:cubicBezTo>
                  <a:cubicBezTo>
                    <a:pt x="20" y="9"/>
                    <a:pt x="18" y="8"/>
                    <a:pt x="16" y="8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0" y="11"/>
                    <a:pt x="9" y="12"/>
                    <a:pt x="9" y="13"/>
                  </a:cubicBezTo>
                  <a:cubicBezTo>
                    <a:pt x="9" y="15"/>
                    <a:pt x="10" y="16"/>
                    <a:pt x="11" y="17"/>
                  </a:cubicBezTo>
                  <a:cubicBezTo>
                    <a:pt x="12" y="17"/>
                    <a:pt x="14" y="18"/>
                    <a:pt x="18" y="20"/>
                  </a:cubicBezTo>
                  <a:cubicBezTo>
                    <a:pt x="22" y="21"/>
                    <a:pt x="25" y="22"/>
                    <a:pt x="27" y="23"/>
                  </a:cubicBezTo>
                  <a:cubicBezTo>
                    <a:pt x="29" y="25"/>
                    <a:pt x="30" y="26"/>
                    <a:pt x="31" y="28"/>
                  </a:cubicBezTo>
                  <a:cubicBezTo>
                    <a:pt x="32" y="30"/>
                    <a:pt x="33" y="33"/>
                    <a:pt x="33" y="36"/>
                  </a:cubicBezTo>
                  <a:cubicBezTo>
                    <a:pt x="33" y="40"/>
                    <a:pt x="31" y="43"/>
                    <a:pt x="29" y="46"/>
                  </a:cubicBezTo>
                  <a:cubicBezTo>
                    <a:pt x="26" y="49"/>
                    <a:pt x="22" y="51"/>
                    <a:pt x="17" y="51"/>
                  </a:cubicBezTo>
                  <a:cubicBezTo>
                    <a:pt x="7" y="51"/>
                    <a:pt x="1" y="45"/>
                    <a:pt x="0" y="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Freeform 39"/>
            <p:cNvSpPr>
              <a:spLocks/>
            </p:cNvSpPr>
            <p:nvPr/>
          </p:nvSpPr>
          <p:spPr bwMode="auto">
            <a:xfrm>
              <a:off x="2300" y="1938"/>
              <a:ext cx="12" cy="2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3"/>
                </a:cxn>
                <a:cxn ang="0">
                  <a:pos x="17" y="42"/>
                </a:cxn>
                <a:cxn ang="0">
                  <a:pos x="23" y="40"/>
                </a:cxn>
                <a:cxn ang="0">
                  <a:pos x="25" y="36"/>
                </a:cxn>
                <a:cxn ang="0">
                  <a:pos x="24" y="33"/>
                </a:cxn>
                <a:cxn ang="0">
                  <a:pos x="22" y="31"/>
                </a:cxn>
                <a:cxn ang="0">
                  <a:pos x="15" y="28"/>
                </a:cxn>
                <a:cxn ang="0">
                  <a:pos x="7" y="25"/>
                </a:cxn>
                <a:cxn ang="0">
                  <a:pos x="3" y="20"/>
                </a:cxn>
                <a:cxn ang="0">
                  <a:pos x="2" y="14"/>
                </a:cxn>
                <a:cxn ang="0">
                  <a:pos x="4" y="7"/>
                </a:cxn>
                <a:cxn ang="0">
                  <a:pos x="9" y="2"/>
                </a:cxn>
                <a:cxn ang="0">
                  <a:pos x="17" y="0"/>
                </a:cxn>
                <a:cxn ang="0">
                  <a:pos x="28" y="4"/>
                </a:cxn>
                <a:cxn ang="0">
                  <a:pos x="32" y="15"/>
                </a:cxn>
                <a:cxn ang="0">
                  <a:pos x="24" y="15"/>
                </a:cxn>
                <a:cxn ang="0">
                  <a:pos x="21" y="10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10" y="13"/>
                </a:cxn>
                <a:cxn ang="0">
                  <a:pos x="11" y="17"/>
                </a:cxn>
                <a:cxn ang="0">
                  <a:pos x="18" y="20"/>
                </a:cxn>
                <a:cxn ang="0">
                  <a:pos x="27" y="23"/>
                </a:cxn>
                <a:cxn ang="0">
                  <a:pos x="31" y="28"/>
                </a:cxn>
                <a:cxn ang="0">
                  <a:pos x="33" y="36"/>
                </a:cxn>
                <a:cxn ang="0">
                  <a:pos x="29" y="46"/>
                </a:cxn>
                <a:cxn ang="0">
                  <a:pos x="17" y="51"/>
                </a:cxn>
                <a:cxn ang="0">
                  <a:pos x="0" y="34"/>
                </a:cxn>
              </a:cxnLst>
              <a:rect l="0" t="0" r="r" b="b"/>
              <a:pathLst>
                <a:path w="33" h="51">
                  <a:moveTo>
                    <a:pt x="0" y="3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9" y="39"/>
                    <a:pt x="12" y="42"/>
                    <a:pt x="17" y="42"/>
                  </a:cubicBezTo>
                  <a:cubicBezTo>
                    <a:pt x="19" y="42"/>
                    <a:pt x="21" y="42"/>
                    <a:pt x="23" y="40"/>
                  </a:cubicBezTo>
                  <a:cubicBezTo>
                    <a:pt x="24" y="39"/>
                    <a:pt x="25" y="38"/>
                    <a:pt x="25" y="36"/>
                  </a:cubicBezTo>
                  <a:cubicBezTo>
                    <a:pt x="25" y="35"/>
                    <a:pt x="25" y="34"/>
                    <a:pt x="24" y="33"/>
                  </a:cubicBezTo>
                  <a:cubicBezTo>
                    <a:pt x="24" y="32"/>
                    <a:pt x="23" y="31"/>
                    <a:pt x="22" y="31"/>
                  </a:cubicBezTo>
                  <a:cubicBezTo>
                    <a:pt x="21" y="30"/>
                    <a:pt x="18" y="30"/>
                    <a:pt x="15" y="28"/>
                  </a:cubicBezTo>
                  <a:cubicBezTo>
                    <a:pt x="11" y="27"/>
                    <a:pt x="9" y="26"/>
                    <a:pt x="7" y="25"/>
                  </a:cubicBezTo>
                  <a:cubicBezTo>
                    <a:pt x="5" y="24"/>
                    <a:pt x="4" y="22"/>
                    <a:pt x="3" y="20"/>
                  </a:cubicBezTo>
                  <a:cubicBezTo>
                    <a:pt x="2" y="18"/>
                    <a:pt x="2" y="16"/>
                    <a:pt x="2" y="14"/>
                  </a:cubicBezTo>
                  <a:cubicBezTo>
                    <a:pt x="2" y="11"/>
                    <a:pt x="2" y="9"/>
                    <a:pt x="4" y="7"/>
                  </a:cubicBezTo>
                  <a:cubicBezTo>
                    <a:pt x="5" y="5"/>
                    <a:pt x="7" y="3"/>
                    <a:pt x="9" y="2"/>
                  </a:cubicBezTo>
                  <a:cubicBezTo>
                    <a:pt x="11" y="1"/>
                    <a:pt x="13" y="0"/>
                    <a:pt x="17" y="0"/>
                  </a:cubicBezTo>
                  <a:cubicBezTo>
                    <a:pt x="21" y="0"/>
                    <a:pt x="25" y="2"/>
                    <a:pt x="28" y="4"/>
                  </a:cubicBezTo>
                  <a:cubicBezTo>
                    <a:pt x="30" y="7"/>
                    <a:pt x="32" y="10"/>
                    <a:pt x="32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3" y="13"/>
                    <a:pt x="23" y="11"/>
                    <a:pt x="21" y="10"/>
                  </a:cubicBezTo>
                  <a:cubicBezTo>
                    <a:pt x="20" y="9"/>
                    <a:pt x="18" y="8"/>
                    <a:pt x="16" y="8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0" y="11"/>
                    <a:pt x="10" y="12"/>
                    <a:pt x="10" y="13"/>
                  </a:cubicBezTo>
                  <a:cubicBezTo>
                    <a:pt x="10" y="15"/>
                    <a:pt x="10" y="16"/>
                    <a:pt x="11" y="17"/>
                  </a:cubicBezTo>
                  <a:cubicBezTo>
                    <a:pt x="12" y="17"/>
                    <a:pt x="15" y="18"/>
                    <a:pt x="18" y="20"/>
                  </a:cubicBezTo>
                  <a:cubicBezTo>
                    <a:pt x="23" y="21"/>
                    <a:pt x="25" y="22"/>
                    <a:pt x="27" y="23"/>
                  </a:cubicBezTo>
                  <a:cubicBezTo>
                    <a:pt x="29" y="25"/>
                    <a:pt x="30" y="26"/>
                    <a:pt x="31" y="28"/>
                  </a:cubicBezTo>
                  <a:cubicBezTo>
                    <a:pt x="32" y="30"/>
                    <a:pt x="33" y="33"/>
                    <a:pt x="33" y="36"/>
                  </a:cubicBezTo>
                  <a:cubicBezTo>
                    <a:pt x="33" y="40"/>
                    <a:pt x="32" y="43"/>
                    <a:pt x="29" y="46"/>
                  </a:cubicBezTo>
                  <a:cubicBezTo>
                    <a:pt x="26" y="49"/>
                    <a:pt x="22" y="51"/>
                    <a:pt x="17" y="51"/>
                  </a:cubicBezTo>
                  <a:cubicBezTo>
                    <a:pt x="7" y="51"/>
                    <a:pt x="1" y="45"/>
                    <a:pt x="0" y="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Rectangle 40"/>
            <p:cNvSpPr>
              <a:spLocks noChangeArrowheads="1"/>
            </p:cNvSpPr>
            <p:nvPr/>
          </p:nvSpPr>
          <p:spPr bwMode="auto">
            <a:xfrm>
              <a:off x="2315" y="1938"/>
              <a:ext cx="3" cy="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>
              <a:off x="2321" y="1938"/>
              <a:ext cx="12" cy="1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9" y="13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2" y="19"/>
                </a:cxn>
                <a:cxn ang="0">
                  <a:pos x="9" y="19"/>
                </a:cxn>
                <a:cxn ang="0">
                  <a:pos x="3" y="7"/>
                </a:cxn>
                <a:cxn ang="0">
                  <a:pos x="3" y="19"/>
                </a:cxn>
                <a:cxn ang="0">
                  <a:pos x="0" y="19"/>
                </a:cxn>
              </a:cxnLst>
              <a:rect l="0" t="0" r="r" b="b"/>
              <a:pathLst>
                <a:path w="12" h="19">
                  <a:moveTo>
                    <a:pt x="0" y="19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9" y="13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2" y="19"/>
                  </a:lnTo>
                  <a:lnTo>
                    <a:pt x="9" y="19"/>
                  </a:lnTo>
                  <a:lnTo>
                    <a:pt x="3" y="7"/>
                  </a:lnTo>
                  <a:lnTo>
                    <a:pt x="3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>
              <a:off x="2336" y="1938"/>
              <a:ext cx="14" cy="20"/>
            </a:xfrm>
            <a:custGeom>
              <a:avLst/>
              <a:gdLst/>
              <a:ahLst/>
              <a:cxnLst>
                <a:cxn ang="0">
                  <a:pos x="20" y="32"/>
                </a:cxn>
                <a:cxn ang="0">
                  <a:pos x="20" y="24"/>
                </a:cxn>
                <a:cxn ang="0">
                  <a:pos x="38" y="24"/>
                </a:cxn>
                <a:cxn ang="0">
                  <a:pos x="38" y="43"/>
                </a:cxn>
                <a:cxn ang="0">
                  <a:pos x="30" y="48"/>
                </a:cxn>
                <a:cxn ang="0">
                  <a:pos x="21" y="51"/>
                </a:cxn>
                <a:cxn ang="0">
                  <a:pos x="10" y="48"/>
                </a:cxn>
                <a:cxn ang="0">
                  <a:pos x="3" y="39"/>
                </a:cxn>
                <a:cxn ang="0">
                  <a:pos x="0" y="25"/>
                </a:cxn>
                <a:cxn ang="0">
                  <a:pos x="3" y="12"/>
                </a:cxn>
                <a:cxn ang="0">
                  <a:pos x="10" y="3"/>
                </a:cxn>
                <a:cxn ang="0">
                  <a:pos x="20" y="0"/>
                </a:cxn>
                <a:cxn ang="0">
                  <a:pos x="32" y="4"/>
                </a:cxn>
                <a:cxn ang="0">
                  <a:pos x="37" y="15"/>
                </a:cxn>
                <a:cxn ang="0">
                  <a:pos x="29" y="16"/>
                </a:cxn>
                <a:cxn ang="0">
                  <a:pos x="26" y="11"/>
                </a:cxn>
                <a:cxn ang="0">
                  <a:pos x="20" y="9"/>
                </a:cxn>
                <a:cxn ang="0">
                  <a:pos x="12" y="13"/>
                </a:cxn>
                <a:cxn ang="0">
                  <a:pos x="9" y="25"/>
                </a:cxn>
                <a:cxn ang="0">
                  <a:pos x="12" y="38"/>
                </a:cxn>
                <a:cxn ang="0">
                  <a:pos x="20" y="42"/>
                </a:cxn>
                <a:cxn ang="0">
                  <a:pos x="25" y="41"/>
                </a:cxn>
                <a:cxn ang="0">
                  <a:pos x="30" y="38"/>
                </a:cxn>
                <a:cxn ang="0">
                  <a:pos x="30" y="32"/>
                </a:cxn>
                <a:cxn ang="0">
                  <a:pos x="20" y="32"/>
                </a:cxn>
              </a:cxnLst>
              <a:rect l="0" t="0" r="r" b="b"/>
              <a:pathLst>
                <a:path w="38" h="51">
                  <a:moveTo>
                    <a:pt x="20" y="3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6" y="45"/>
                    <a:pt x="34" y="47"/>
                    <a:pt x="30" y="48"/>
                  </a:cubicBezTo>
                  <a:cubicBezTo>
                    <a:pt x="27" y="50"/>
                    <a:pt x="24" y="51"/>
                    <a:pt x="21" y="51"/>
                  </a:cubicBezTo>
                  <a:cubicBezTo>
                    <a:pt x="17" y="51"/>
                    <a:pt x="13" y="50"/>
                    <a:pt x="10" y="48"/>
                  </a:cubicBezTo>
                  <a:cubicBezTo>
                    <a:pt x="7" y="46"/>
                    <a:pt x="5" y="43"/>
                    <a:pt x="3" y="39"/>
                  </a:cubicBezTo>
                  <a:cubicBezTo>
                    <a:pt x="1" y="35"/>
                    <a:pt x="0" y="31"/>
                    <a:pt x="0" y="25"/>
                  </a:cubicBezTo>
                  <a:cubicBezTo>
                    <a:pt x="0" y="20"/>
                    <a:pt x="1" y="15"/>
                    <a:pt x="3" y="12"/>
                  </a:cubicBezTo>
                  <a:cubicBezTo>
                    <a:pt x="5" y="8"/>
                    <a:pt x="7" y="5"/>
                    <a:pt x="10" y="3"/>
                  </a:cubicBezTo>
                  <a:cubicBezTo>
                    <a:pt x="13" y="1"/>
                    <a:pt x="16" y="0"/>
                    <a:pt x="20" y="0"/>
                  </a:cubicBezTo>
                  <a:cubicBezTo>
                    <a:pt x="25" y="0"/>
                    <a:pt x="29" y="2"/>
                    <a:pt x="32" y="4"/>
                  </a:cubicBezTo>
                  <a:cubicBezTo>
                    <a:pt x="35" y="6"/>
                    <a:pt x="36" y="10"/>
                    <a:pt x="37" y="1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4"/>
                    <a:pt x="28" y="12"/>
                    <a:pt x="26" y="11"/>
                  </a:cubicBezTo>
                  <a:cubicBezTo>
                    <a:pt x="24" y="9"/>
                    <a:pt x="22" y="9"/>
                    <a:pt x="20" y="9"/>
                  </a:cubicBezTo>
                  <a:cubicBezTo>
                    <a:pt x="17" y="9"/>
                    <a:pt x="14" y="10"/>
                    <a:pt x="12" y="13"/>
                  </a:cubicBezTo>
                  <a:cubicBezTo>
                    <a:pt x="10" y="15"/>
                    <a:pt x="9" y="19"/>
                    <a:pt x="9" y="25"/>
                  </a:cubicBezTo>
                  <a:cubicBezTo>
                    <a:pt x="9" y="31"/>
                    <a:pt x="10" y="35"/>
                    <a:pt x="12" y="38"/>
                  </a:cubicBezTo>
                  <a:cubicBezTo>
                    <a:pt x="14" y="41"/>
                    <a:pt x="17" y="42"/>
                    <a:pt x="20" y="42"/>
                  </a:cubicBezTo>
                  <a:cubicBezTo>
                    <a:pt x="22" y="42"/>
                    <a:pt x="23" y="42"/>
                    <a:pt x="25" y="41"/>
                  </a:cubicBezTo>
                  <a:cubicBezTo>
                    <a:pt x="27" y="40"/>
                    <a:pt x="28" y="39"/>
                    <a:pt x="30" y="38"/>
                  </a:cubicBezTo>
                  <a:cubicBezTo>
                    <a:pt x="30" y="32"/>
                    <a:pt x="30" y="32"/>
                    <a:pt x="30" y="32"/>
                  </a:cubicBezTo>
                  <a:lnTo>
                    <a:pt x="20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73" name="Groupe 88"/>
          <p:cNvGrpSpPr/>
          <p:nvPr/>
        </p:nvGrpSpPr>
        <p:grpSpPr>
          <a:xfrm>
            <a:off x="2774125" y="2581106"/>
            <a:ext cx="397332" cy="172058"/>
            <a:chOff x="7301772" y="3187359"/>
            <a:chExt cx="803194" cy="347810"/>
          </a:xfrm>
          <a:solidFill>
            <a:srgbClr val="000000"/>
          </a:solidFill>
        </p:grpSpPr>
        <p:grpSp>
          <p:nvGrpSpPr>
            <p:cNvPr id="74" name="Group 112"/>
            <p:cNvGrpSpPr>
              <a:grpSpLocks noChangeAspect="1"/>
            </p:cNvGrpSpPr>
            <p:nvPr/>
          </p:nvGrpSpPr>
          <p:grpSpPr bwMode="auto">
            <a:xfrm>
              <a:off x="7301772" y="3330667"/>
              <a:ext cx="226932" cy="204501"/>
              <a:chOff x="-4507" y="4968"/>
              <a:chExt cx="3460" cy="3118"/>
            </a:xfrm>
            <a:grpFill/>
          </p:grpSpPr>
          <p:sp>
            <p:nvSpPr>
              <p:cNvPr id="81" name="Freeform 113"/>
              <p:cNvSpPr>
                <a:spLocks/>
              </p:cNvSpPr>
              <p:nvPr/>
            </p:nvSpPr>
            <p:spPr bwMode="auto">
              <a:xfrm>
                <a:off x="-4013" y="5588"/>
                <a:ext cx="2472" cy="2498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2" y="1018"/>
                  </a:cxn>
                  <a:cxn ang="0">
                    <a:pos x="2" y="1018"/>
                  </a:cxn>
                  <a:cxn ang="0">
                    <a:pos x="0" y="1024"/>
                  </a:cxn>
                  <a:cxn ang="0">
                    <a:pos x="0" y="1024"/>
                  </a:cxn>
                  <a:cxn ang="0">
                    <a:pos x="0" y="1032"/>
                  </a:cxn>
                  <a:cxn ang="0">
                    <a:pos x="0" y="1330"/>
                  </a:cxn>
                  <a:cxn ang="0">
                    <a:pos x="0" y="2062"/>
                  </a:cxn>
                  <a:cxn ang="0">
                    <a:pos x="0" y="2360"/>
                  </a:cxn>
                  <a:cxn ang="0">
                    <a:pos x="0" y="2360"/>
                  </a:cxn>
                  <a:cxn ang="0">
                    <a:pos x="0" y="2374"/>
                  </a:cxn>
                  <a:cxn ang="0">
                    <a:pos x="2" y="2388"/>
                  </a:cxn>
                  <a:cxn ang="0">
                    <a:pos x="6" y="2400"/>
                  </a:cxn>
                  <a:cxn ang="0">
                    <a:pos x="10" y="2412"/>
                  </a:cxn>
                  <a:cxn ang="0">
                    <a:pos x="16" y="2424"/>
                  </a:cxn>
                  <a:cxn ang="0">
                    <a:pos x="22" y="2436"/>
                  </a:cxn>
                  <a:cxn ang="0">
                    <a:pos x="30" y="2446"/>
                  </a:cxn>
                  <a:cxn ang="0">
                    <a:pos x="40" y="2458"/>
                  </a:cxn>
                  <a:cxn ang="0">
                    <a:pos x="40" y="2458"/>
                  </a:cxn>
                  <a:cxn ang="0">
                    <a:pos x="50" y="2466"/>
                  </a:cxn>
                  <a:cxn ang="0">
                    <a:pos x="62" y="2474"/>
                  </a:cxn>
                  <a:cxn ang="0">
                    <a:pos x="72" y="2482"/>
                  </a:cxn>
                  <a:cxn ang="0">
                    <a:pos x="84" y="2488"/>
                  </a:cxn>
                  <a:cxn ang="0">
                    <a:pos x="98" y="2492"/>
                  </a:cxn>
                  <a:cxn ang="0">
                    <a:pos x="110" y="2496"/>
                  </a:cxn>
                  <a:cxn ang="0">
                    <a:pos x="124" y="2498"/>
                  </a:cxn>
                  <a:cxn ang="0">
                    <a:pos x="136" y="2498"/>
                  </a:cxn>
                  <a:cxn ang="0">
                    <a:pos x="912" y="2498"/>
                  </a:cxn>
                  <a:cxn ang="0">
                    <a:pos x="912" y="2200"/>
                  </a:cxn>
                  <a:cxn ang="0">
                    <a:pos x="912" y="1658"/>
                  </a:cxn>
                  <a:cxn ang="0">
                    <a:pos x="962" y="1658"/>
                  </a:cxn>
                  <a:cxn ang="0">
                    <a:pos x="1510" y="1658"/>
                  </a:cxn>
                  <a:cxn ang="0">
                    <a:pos x="1556" y="1658"/>
                  </a:cxn>
                  <a:cxn ang="0">
                    <a:pos x="1556" y="2200"/>
                  </a:cxn>
                  <a:cxn ang="0">
                    <a:pos x="1556" y="2498"/>
                  </a:cxn>
                  <a:cxn ang="0">
                    <a:pos x="2336" y="2498"/>
                  </a:cxn>
                  <a:cxn ang="0">
                    <a:pos x="2336" y="2498"/>
                  </a:cxn>
                  <a:cxn ang="0">
                    <a:pos x="2348" y="2498"/>
                  </a:cxn>
                  <a:cxn ang="0">
                    <a:pos x="2362" y="2496"/>
                  </a:cxn>
                  <a:cxn ang="0">
                    <a:pos x="2374" y="2492"/>
                  </a:cxn>
                  <a:cxn ang="0">
                    <a:pos x="2388" y="2488"/>
                  </a:cxn>
                  <a:cxn ang="0">
                    <a:pos x="2400" y="2482"/>
                  </a:cxn>
                  <a:cxn ang="0">
                    <a:pos x="2410" y="2474"/>
                  </a:cxn>
                  <a:cxn ang="0">
                    <a:pos x="2422" y="2466"/>
                  </a:cxn>
                  <a:cxn ang="0">
                    <a:pos x="2432" y="2458"/>
                  </a:cxn>
                  <a:cxn ang="0">
                    <a:pos x="2432" y="2458"/>
                  </a:cxn>
                  <a:cxn ang="0">
                    <a:pos x="2442" y="2446"/>
                  </a:cxn>
                  <a:cxn ang="0">
                    <a:pos x="2450" y="2436"/>
                  </a:cxn>
                  <a:cxn ang="0">
                    <a:pos x="2456" y="2424"/>
                  </a:cxn>
                  <a:cxn ang="0">
                    <a:pos x="2462" y="2412"/>
                  </a:cxn>
                  <a:cxn ang="0">
                    <a:pos x="2466" y="2400"/>
                  </a:cxn>
                  <a:cxn ang="0">
                    <a:pos x="2470" y="2388"/>
                  </a:cxn>
                  <a:cxn ang="0">
                    <a:pos x="2472" y="2374"/>
                  </a:cxn>
                  <a:cxn ang="0">
                    <a:pos x="2472" y="2360"/>
                  </a:cxn>
                  <a:cxn ang="0">
                    <a:pos x="2472" y="2062"/>
                  </a:cxn>
                  <a:cxn ang="0">
                    <a:pos x="2472" y="1330"/>
                  </a:cxn>
                  <a:cxn ang="0">
                    <a:pos x="2472" y="1032"/>
                  </a:cxn>
                  <a:cxn ang="0">
                    <a:pos x="2472" y="1032"/>
                  </a:cxn>
                  <a:cxn ang="0">
                    <a:pos x="2472" y="1024"/>
                  </a:cxn>
                  <a:cxn ang="0">
                    <a:pos x="2470" y="1018"/>
                  </a:cxn>
                  <a:cxn ang="0">
                    <a:pos x="1236" y="0"/>
                  </a:cxn>
                </a:cxnLst>
                <a:rect l="0" t="0" r="r" b="b"/>
                <a:pathLst>
                  <a:path w="2472" h="2498">
                    <a:moveTo>
                      <a:pt x="1236" y="0"/>
                    </a:moveTo>
                    <a:lnTo>
                      <a:pt x="2" y="1018"/>
                    </a:lnTo>
                    <a:lnTo>
                      <a:pt x="2" y="1018"/>
                    </a:lnTo>
                    <a:lnTo>
                      <a:pt x="0" y="1024"/>
                    </a:lnTo>
                    <a:lnTo>
                      <a:pt x="0" y="1024"/>
                    </a:lnTo>
                    <a:lnTo>
                      <a:pt x="0" y="1032"/>
                    </a:lnTo>
                    <a:lnTo>
                      <a:pt x="0" y="1330"/>
                    </a:lnTo>
                    <a:lnTo>
                      <a:pt x="0" y="2062"/>
                    </a:lnTo>
                    <a:lnTo>
                      <a:pt x="0" y="2360"/>
                    </a:lnTo>
                    <a:lnTo>
                      <a:pt x="0" y="2360"/>
                    </a:lnTo>
                    <a:lnTo>
                      <a:pt x="0" y="2374"/>
                    </a:lnTo>
                    <a:lnTo>
                      <a:pt x="2" y="2388"/>
                    </a:lnTo>
                    <a:lnTo>
                      <a:pt x="6" y="2400"/>
                    </a:lnTo>
                    <a:lnTo>
                      <a:pt x="10" y="2412"/>
                    </a:lnTo>
                    <a:lnTo>
                      <a:pt x="16" y="2424"/>
                    </a:lnTo>
                    <a:lnTo>
                      <a:pt x="22" y="2436"/>
                    </a:lnTo>
                    <a:lnTo>
                      <a:pt x="30" y="2446"/>
                    </a:lnTo>
                    <a:lnTo>
                      <a:pt x="40" y="2458"/>
                    </a:lnTo>
                    <a:lnTo>
                      <a:pt x="40" y="2458"/>
                    </a:lnTo>
                    <a:lnTo>
                      <a:pt x="50" y="2466"/>
                    </a:lnTo>
                    <a:lnTo>
                      <a:pt x="62" y="2474"/>
                    </a:lnTo>
                    <a:lnTo>
                      <a:pt x="72" y="2482"/>
                    </a:lnTo>
                    <a:lnTo>
                      <a:pt x="84" y="2488"/>
                    </a:lnTo>
                    <a:lnTo>
                      <a:pt x="98" y="2492"/>
                    </a:lnTo>
                    <a:lnTo>
                      <a:pt x="110" y="2496"/>
                    </a:lnTo>
                    <a:lnTo>
                      <a:pt x="124" y="2498"/>
                    </a:lnTo>
                    <a:lnTo>
                      <a:pt x="136" y="2498"/>
                    </a:lnTo>
                    <a:lnTo>
                      <a:pt x="912" y="2498"/>
                    </a:lnTo>
                    <a:lnTo>
                      <a:pt x="912" y="2200"/>
                    </a:lnTo>
                    <a:lnTo>
                      <a:pt x="912" y="1658"/>
                    </a:lnTo>
                    <a:lnTo>
                      <a:pt x="962" y="1658"/>
                    </a:lnTo>
                    <a:lnTo>
                      <a:pt x="1510" y="1658"/>
                    </a:lnTo>
                    <a:lnTo>
                      <a:pt x="1556" y="1658"/>
                    </a:lnTo>
                    <a:lnTo>
                      <a:pt x="1556" y="2200"/>
                    </a:lnTo>
                    <a:lnTo>
                      <a:pt x="1556" y="2498"/>
                    </a:lnTo>
                    <a:lnTo>
                      <a:pt x="2336" y="2498"/>
                    </a:lnTo>
                    <a:lnTo>
                      <a:pt x="2336" y="2498"/>
                    </a:lnTo>
                    <a:lnTo>
                      <a:pt x="2348" y="2498"/>
                    </a:lnTo>
                    <a:lnTo>
                      <a:pt x="2362" y="2496"/>
                    </a:lnTo>
                    <a:lnTo>
                      <a:pt x="2374" y="2492"/>
                    </a:lnTo>
                    <a:lnTo>
                      <a:pt x="2388" y="2488"/>
                    </a:lnTo>
                    <a:lnTo>
                      <a:pt x="2400" y="2482"/>
                    </a:lnTo>
                    <a:lnTo>
                      <a:pt x="2410" y="2474"/>
                    </a:lnTo>
                    <a:lnTo>
                      <a:pt x="2422" y="2466"/>
                    </a:lnTo>
                    <a:lnTo>
                      <a:pt x="2432" y="2458"/>
                    </a:lnTo>
                    <a:lnTo>
                      <a:pt x="2432" y="2458"/>
                    </a:lnTo>
                    <a:lnTo>
                      <a:pt x="2442" y="2446"/>
                    </a:lnTo>
                    <a:lnTo>
                      <a:pt x="2450" y="2436"/>
                    </a:lnTo>
                    <a:lnTo>
                      <a:pt x="2456" y="2424"/>
                    </a:lnTo>
                    <a:lnTo>
                      <a:pt x="2462" y="2412"/>
                    </a:lnTo>
                    <a:lnTo>
                      <a:pt x="2466" y="2400"/>
                    </a:lnTo>
                    <a:lnTo>
                      <a:pt x="2470" y="2388"/>
                    </a:lnTo>
                    <a:lnTo>
                      <a:pt x="2472" y="2374"/>
                    </a:lnTo>
                    <a:lnTo>
                      <a:pt x="2472" y="2360"/>
                    </a:lnTo>
                    <a:lnTo>
                      <a:pt x="2472" y="2062"/>
                    </a:lnTo>
                    <a:lnTo>
                      <a:pt x="2472" y="1330"/>
                    </a:lnTo>
                    <a:lnTo>
                      <a:pt x="2472" y="1032"/>
                    </a:lnTo>
                    <a:lnTo>
                      <a:pt x="2472" y="1032"/>
                    </a:lnTo>
                    <a:lnTo>
                      <a:pt x="2472" y="1024"/>
                    </a:lnTo>
                    <a:lnTo>
                      <a:pt x="2470" y="1018"/>
                    </a:lnTo>
                    <a:lnTo>
                      <a:pt x="12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2" name="Freeform 114"/>
              <p:cNvSpPr>
                <a:spLocks/>
              </p:cNvSpPr>
              <p:nvPr/>
            </p:nvSpPr>
            <p:spPr bwMode="auto">
              <a:xfrm>
                <a:off x="-4507" y="4968"/>
                <a:ext cx="3460" cy="1622"/>
              </a:xfrm>
              <a:custGeom>
                <a:avLst/>
                <a:gdLst/>
                <a:ahLst/>
                <a:cxnLst>
                  <a:cxn ang="0">
                    <a:pos x="3460" y="1388"/>
                  </a:cxn>
                  <a:cxn ang="0">
                    <a:pos x="3454" y="1362"/>
                  </a:cxn>
                  <a:cxn ang="0">
                    <a:pos x="3436" y="1342"/>
                  </a:cxn>
                  <a:cxn ang="0">
                    <a:pos x="2966" y="298"/>
                  </a:cxn>
                  <a:cxn ang="0">
                    <a:pos x="2966" y="216"/>
                  </a:cxn>
                  <a:cxn ang="0">
                    <a:pos x="2966" y="202"/>
                  </a:cxn>
                  <a:cxn ang="0">
                    <a:pos x="2956" y="176"/>
                  </a:cxn>
                  <a:cxn ang="0">
                    <a:pos x="2948" y="166"/>
                  </a:cxn>
                  <a:cxn ang="0">
                    <a:pos x="2926" y="152"/>
                  </a:cxn>
                  <a:cxn ang="0">
                    <a:pos x="2898" y="146"/>
                  </a:cxn>
                  <a:cxn ang="0">
                    <a:pos x="2486" y="146"/>
                  </a:cxn>
                  <a:cxn ang="0">
                    <a:pos x="2458" y="152"/>
                  </a:cxn>
                  <a:cxn ang="0">
                    <a:pos x="2436" y="166"/>
                  </a:cxn>
                  <a:cxn ang="0">
                    <a:pos x="2428" y="176"/>
                  </a:cxn>
                  <a:cxn ang="0">
                    <a:pos x="2418" y="202"/>
                  </a:cxn>
                  <a:cxn ang="0">
                    <a:pos x="2416" y="242"/>
                  </a:cxn>
                  <a:cxn ang="0">
                    <a:pos x="2416" y="494"/>
                  </a:cxn>
                  <a:cxn ang="0">
                    <a:pos x="1894" y="56"/>
                  </a:cxn>
                  <a:cxn ang="0">
                    <a:pos x="1858" y="32"/>
                  </a:cxn>
                  <a:cxn ang="0">
                    <a:pos x="1818" y="14"/>
                  </a:cxn>
                  <a:cxn ang="0">
                    <a:pos x="1776" y="4"/>
                  </a:cxn>
                  <a:cxn ang="0">
                    <a:pos x="1730" y="0"/>
                  </a:cxn>
                  <a:cxn ang="0">
                    <a:pos x="1706" y="2"/>
                  </a:cxn>
                  <a:cxn ang="0">
                    <a:pos x="1662" y="8"/>
                  </a:cxn>
                  <a:cxn ang="0">
                    <a:pos x="1622" y="22"/>
                  </a:cxn>
                  <a:cxn ang="0">
                    <a:pos x="1584" y="44"/>
                  </a:cxn>
                  <a:cxn ang="0">
                    <a:pos x="24" y="1342"/>
                  </a:cxn>
                  <a:cxn ang="0">
                    <a:pos x="14" y="1352"/>
                  </a:cxn>
                  <a:cxn ang="0">
                    <a:pos x="2" y="1374"/>
                  </a:cxn>
                  <a:cxn ang="0">
                    <a:pos x="0" y="1388"/>
                  </a:cxn>
                  <a:cxn ang="0">
                    <a:pos x="2" y="1416"/>
                  </a:cxn>
                  <a:cxn ang="0">
                    <a:pos x="14" y="1440"/>
                  </a:cxn>
                  <a:cxn ang="0">
                    <a:pos x="148" y="1598"/>
                  </a:cxn>
                  <a:cxn ang="0">
                    <a:pos x="168" y="1614"/>
                  </a:cxn>
                  <a:cxn ang="0">
                    <a:pos x="192" y="1622"/>
                  </a:cxn>
                  <a:cxn ang="0">
                    <a:pos x="206" y="1622"/>
                  </a:cxn>
                  <a:cxn ang="0">
                    <a:pos x="232" y="1614"/>
                  </a:cxn>
                  <a:cxn ang="0">
                    <a:pos x="1730" y="368"/>
                  </a:cxn>
                  <a:cxn ang="0">
                    <a:pos x="3216" y="1606"/>
                  </a:cxn>
                  <a:cxn ang="0">
                    <a:pos x="3236" y="1618"/>
                  </a:cxn>
                  <a:cxn ang="0">
                    <a:pos x="3260" y="1622"/>
                  </a:cxn>
                  <a:cxn ang="0">
                    <a:pos x="3268" y="1622"/>
                  </a:cxn>
                  <a:cxn ang="0">
                    <a:pos x="3292" y="1614"/>
                  </a:cxn>
                  <a:cxn ang="0">
                    <a:pos x="3312" y="1598"/>
                  </a:cxn>
                  <a:cxn ang="0">
                    <a:pos x="3446" y="1440"/>
                  </a:cxn>
                  <a:cxn ang="0">
                    <a:pos x="3458" y="1416"/>
                  </a:cxn>
                  <a:cxn ang="0">
                    <a:pos x="3460" y="1388"/>
                  </a:cxn>
                </a:cxnLst>
                <a:rect l="0" t="0" r="r" b="b"/>
                <a:pathLst>
                  <a:path w="3460" h="1622">
                    <a:moveTo>
                      <a:pt x="3460" y="1388"/>
                    </a:moveTo>
                    <a:lnTo>
                      <a:pt x="3460" y="1388"/>
                    </a:lnTo>
                    <a:lnTo>
                      <a:pt x="3458" y="1374"/>
                    </a:lnTo>
                    <a:lnTo>
                      <a:pt x="3454" y="1362"/>
                    </a:lnTo>
                    <a:lnTo>
                      <a:pt x="3446" y="1352"/>
                    </a:lnTo>
                    <a:lnTo>
                      <a:pt x="3436" y="1342"/>
                    </a:lnTo>
                    <a:lnTo>
                      <a:pt x="2966" y="952"/>
                    </a:lnTo>
                    <a:lnTo>
                      <a:pt x="2966" y="298"/>
                    </a:lnTo>
                    <a:lnTo>
                      <a:pt x="2966" y="242"/>
                    </a:lnTo>
                    <a:lnTo>
                      <a:pt x="2966" y="216"/>
                    </a:lnTo>
                    <a:lnTo>
                      <a:pt x="2966" y="216"/>
                    </a:lnTo>
                    <a:lnTo>
                      <a:pt x="2966" y="202"/>
                    </a:lnTo>
                    <a:lnTo>
                      <a:pt x="2962" y="188"/>
                    </a:lnTo>
                    <a:lnTo>
                      <a:pt x="2956" y="176"/>
                    </a:lnTo>
                    <a:lnTo>
                      <a:pt x="2948" y="166"/>
                    </a:lnTo>
                    <a:lnTo>
                      <a:pt x="2948" y="166"/>
                    </a:lnTo>
                    <a:lnTo>
                      <a:pt x="2936" y="158"/>
                    </a:lnTo>
                    <a:lnTo>
                      <a:pt x="2926" y="152"/>
                    </a:lnTo>
                    <a:lnTo>
                      <a:pt x="2912" y="148"/>
                    </a:lnTo>
                    <a:lnTo>
                      <a:pt x="2898" y="146"/>
                    </a:lnTo>
                    <a:lnTo>
                      <a:pt x="2486" y="146"/>
                    </a:lnTo>
                    <a:lnTo>
                      <a:pt x="2486" y="146"/>
                    </a:lnTo>
                    <a:lnTo>
                      <a:pt x="2472" y="148"/>
                    </a:lnTo>
                    <a:lnTo>
                      <a:pt x="2458" y="152"/>
                    </a:lnTo>
                    <a:lnTo>
                      <a:pt x="2446" y="158"/>
                    </a:lnTo>
                    <a:lnTo>
                      <a:pt x="2436" y="166"/>
                    </a:lnTo>
                    <a:lnTo>
                      <a:pt x="2436" y="166"/>
                    </a:lnTo>
                    <a:lnTo>
                      <a:pt x="2428" y="176"/>
                    </a:lnTo>
                    <a:lnTo>
                      <a:pt x="2422" y="188"/>
                    </a:lnTo>
                    <a:lnTo>
                      <a:pt x="2418" y="202"/>
                    </a:lnTo>
                    <a:lnTo>
                      <a:pt x="2416" y="216"/>
                    </a:lnTo>
                    <a:lnTo>
                      <a:pt x="2416" y="242"/>
                    </a:lnTo>
                    <a:lnTo>
                      <a:pt x="2416" y="298"/>
                    </a:lnTo>
                    <a:lnTo>
                      <a:pt x="2416" y="494"/>
                    </a:lnTo>
                    <a:lnTo>
                      <a:pt x="1894" y="56"/>
                    </a:lnTo>
                    <a:lnTo>
                      <a:pt x="1894" y="56"/>
                    </a:lnTo>
                    <a:lnTo>
                      <a:pt x="1876" y="44"/>
                    </a:lnTo>
                    <a:lnTo>
                      <a:pt x="1858" y="32"/>
                    </a:lnTo>
                    <a:lnTo>
                      <a:pt x="1838" y="22"/>
                    </a:lnTo>
                    <a:lnTo>
                      <a:pt x="1818" y="14"/>
                    </a:lnTo>
                    <a:lnTo>
                      <a:pt x="1798" y="8"/>
                    </a:lnTo>
                    <a:lnTo>
                      <a:pt x="1776" y="4"/>
                    </a:lnTo>
                    <a:lnTo>
                      <a:pt x="1754" y="2"/>
                    </a:lnTo>
                    <a:lnTo>
                      <a:pt x="1730" y="0"/>
                    </a:lnTo>
                    <a:lnTo>
                      <a:pt x="1730" y="0"/>
                    </a:lnTo>
                    <a:lnTo>
                      <a:pt x="1706" y="2"/>
                    </a:lnTo>
                    <a:lnTo>
                      <a:pt x="1684" y="4"/>
                    </a:lnTo>
                    <a:lnTo>
                      <a:pt x="1662" y="8"/>
                    </a:lnTo>
                    <a:lnTo>
                      <a:pt x="1642" y="14"/>
                    </a:lnTo>
                    <a:lnTo>
                      <a:pt x="1622" y="22"/>
                    </a:lnTo>
                    <a:lnTo>
                      <a:pt x="1602" y="32"/>
                    </a:lnTo>
                    <a:lnTo>
                      <a:pt x="1584" y="44"/>
                    </a:lnTo>
                    <a:lnTo>
                      <a:pt x="1566" y="56"/>
                    </a:lnTo>
                    <a:lnTo>
                      <a:pt x="24" y="1342"/>
                    </a:lnTo>
                    <a:lnTo>
                      <a:pt x="24" y="1342"/>
                    </a:lnTo>
                    <a:lnTo>
                      <a:pt x="14" y="1352"/>
                    </a:lnTo>
                    <a:lnTo>
                      <a:pt x="6" y="1362"/>
                    </a:lnTo>
                    <a:lnTo>
                      <a:pt x="2" y="1374"/>
                    </a:lnTo>
                    <a:lnTo>
                      <a:pt x="0" y="1388"/>
                    </a:lnTo>
                    <a:lnTo>
                      <a:pt x="0" y="1388"/>
                    </a:lnTo>
                    <a:lnTo>
                      <a:pt x="0" y="1402"/>
                    </a:lnTo>
                    <a:lnTo>
                      <a:pt x="2" y="1416"/>
                    </a:lnTo>
                    <a:lnTo>
                      <a:pt x="8" y="1428"/>
                    </a:lnTo>
                    <a:lnTo>
                      <a:pt x="14" y="1440"/>
                    </a:lnTo>
                    <a:lnTo>
                      <a:pt x="148" y="1598"/>
                    </a:lnTo>
                    <a:lnTo>
                      <a:pt x="148" y="1598"/>
                    </a:lnTo>
                    <a:lnTo>
                      <a:pt x="158" y="1606"/>
                    </a:lnTo>
                    <a:lnTo>
                      <a:pt x="168" y="1614"/>
                    </a:lnTo>
                    <a:lnTo>
                      <a:pt x="180" y="1618"/>
                    </a:lnTo>
                    <a:lnTo>
                      <a:pt x="192" y="1622"/>
                    </a:lnTo>
                    <a:lnTo>
                      <a:pt x="192" y="1622"/>
                    </a:lnTo>
                    <a:lnTo>
                      <a:pt x="206" y="1622"/>
                    </a:lnTo>
                    <a:lnTo>
                      <a:pt x="218" y="1620"/>
                    </a:lnTo>
                    <a:lnTo>
                      <a:pt x="232" y="1614"/>
                    </a:lnTo>
                    <a:lnTo>
                      <a:pt x="244" y="1606"/>
                    </a:lnTo>
                    <a:lnTo>
                      <a:pt x="1730" y="368"/>
                    </a:lnTo>
                    <a:lnTo>
                      <a:pt x="3216" y="1606"/>
                    </a:lnTo>
                    <a:lnTo>
                      <a:pt x="3216" y="1606"/>
                    </a:lnTo>
                    <a:lnTo>
                      <a:pt x="3224" y="1614"/>
                    </a:lnTo>
                    <a:lnTo>
                      <a:pt x="3236" y="1618"/>
                    </a:lnTo>
                    <a:lnTo>
                      <a:pt x="3248" y="1620"/>
                    </a:lnTo>
                    <a:lnTo>
                      <a:pt x="3260" y="1622"/>
                    </a:lnTo>
                    <a:lnTo>
                      <a:pt x="3268" y="1622"/>
                    </a:lnTo>
                    <a:lnTo>
                      <a:pt x="3268" y="1622"/>
                    </a:lnTo>
                    <a:lnTo>
                      <a:pt x="3280" y="1618"/>
                    </a:lnTo>
                    <a:lnTo>
                      <a:pt x="3292" y="1614"/>
                    </a:lnTo>
                    <a:lnTo>
                      <a:pt x="3302" y="1606"/>
                    </a:lnTo>
                    <a:lnTo>
                      <a:pt x="3312" y="1598"/>
                    </a:lnTo>
                    <a:lnTo>
                      <a:pt x="3446" y="1440"/>
                    </a:lnTo>
                    <a:lnTo>
                      <a:pt x="3446" y="1440"/>
                    </a:lnTo>
                    <a:lnTo>
                      <a:pt x="3452" y="1428"/>
                    </a:lnTo>
                    <a:lnTo>
                      <a:pt x="3458" y="1416"/>
                    </a:lnTo>
                    <a:lnTo>
                      <a:pt x="3460" y="1402"/>
                    </a:lnTo>
                    <a:lnTo>
                      <a:pt x="3460" y="1388"/>
                    </a:lnTo>
                    <a:lnTo>
                      <a:pt x="3460" y="138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roup 112"/>
            <p:cNvGrpSpPr>
              <a:grpSpLocks noChangeAspect="1"/>
            </p:cNvGrpSpPr>
            <p:nvPr/>
          </p:nvGrpSpPr>
          <p:grpSpPr bwMode="auto">
            <a:xfrm>
              <a:off x="7524328" y="3187359"/>
              <a:ext cx="385960" cy="347810"/>
              <a:chOff x="-4507" y="4968"/>
              <a:chExt cx="3460" cy="3118"/>
            </a:xfrm>
            <a:grpFill/>
          </p:grpSpPr>
          <p:sp>
            <p:nvSpPr>
              <p:cNvPr id="79" name="Freeform 113"/>
              <p:cNvSpPr>
                <a:spLocks/>
              </p:cNvSpPr>
              <p:nvPr/>
            </p:nvSpPr>
            <p:spPr bwMode="auto">
              <a:xfrm>
                <a:off x="-4013" y="5588"/>
                <a:ext cx="2472" cy="2498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2" y="1018"/>
                  </a:cxn>
                  <a:cxn ang="0">
                    <a:pos x="2" y="1018"/>
                  </a:cxn>
                  <a:cxn ang="0">
                    <a:pos x="0" y="1024"/>
                  </a:cxn>
                  <a:cxn ang="0">
                    <a:pos x="0" y="1024"/>
                  </a:cxn>
                  <a:cxn ang="0">
                    <a:pos x="0" y="1032"/>
                  </a:cxn>
                  <a:cxn ang="0">
                    <a:pos x="0" y="1330"/>
                  </a:cxn>
                  <a:cxn ang="0">
                    <a:pos x="0" y="2062"/>
                  </a:cxn>
                  <a:cxn ang="0">
                    <a:pos x="0" y="2360"/>
                  </a:cxn>
                  <a:cxn ang="0">
                    <a:pos x="0" y="2360"/>
                  </a:cxn>
                  <a:cxn ang="0">
                    <a:pos x="0" y="2374"/>
                  </a:cxn>
                  <a:cxn ang="0">
                    <a:pos x="2" y="2388"/>
                  </a:cxn>
                  <a:cxn ang="0">
                    <a:pos x="6" y="2400"/>
                  </a:cxn>
                  <a:cxn ang="0">
                    <a:pos x="10" y="2412"/>
                  </a:cxn>
                  <a:cxn ang="0">
                    <a:pos x="16" y="2424"/>
                  </a:cxn>
                  <a:cxn ang="0">
                    <a:pos x="22" y="2436"/>
                  </a:cxn>
                  <a:cxn ang="0">
                    <a:pos x="30" y="2446"/>
                  </a:cxn>
                  <a:cxn ang="0">
                    <a:pos x="40" y="2458"/>
                  </a:cxn>
                  <a:cxn ang="0">
                    <a:pos x="40" y="2458"/>
                  </a:cxn>
                  <a:cxn ang="0">
                    <a:pos x="50" y="2466"/>
                  </a:cxn>
                  <a:cxn ang="0">
                    <a:pos x="62" y="2474"/>
                  </a:cxn>
                  <a:cxn ang="0">
                    <a:pos x="72" y="2482"/>
                  </a:cxn>
                  <a:cxn ang="0">
                    <a:pos x="84" y="2488"/>
                  </a:cxn>
                  <a:cxn ang="0">
                    <a:pos x="98" y="2492"/>
                  </a:cxn>
                  <a:cxn ang="0">
                    <a:pos x="110" y="2496"/>
                  </a:cxn>
                  <a:cxn ang="0">
                    <a:pos x="124" y="2498"/>
                  </a:cxn>
                  <a:cxn ang="0">
                    <a:pos x="136" y="2498"/>
                  </a:cxn>
                  <a:cxn ang="0">
                    <a:pos x="912" y="2498"/>
                  </a:cxn>
                  <a:cxn ang="0">
                    <a:pos x="912" y="2200"/>
                  </a:cxn>
                  <a:cxn ang="0">
                    <a:pos x="912" y="1658"/>
                  </a:cxn>
                  <a:cxn ang="0">
                    <a:pos x="962" y="1658"/>
                  </a:cxn>
                  <a:cxn ang="0">
                    <a:pos x="1510" y="1658"/>
                  </a:cxn>
                  <a:cxn ang="0">
                    <a:pos x="1556" y="1658"/>
                  </a:cxn>
                  <a:cxn ang="0">
                    <a:pos x="1556" y="2200"/>
                  </a:cxn>
                  <a:cxn ang="0">
                    <a:pos x="1556" y="2498"/>
                  </a:cxn>
                  <a:cxn ang="0">
                    <a:pos x="2336" y="2498"/>
                  </a:cxn>
                  <a:cxn ang="0">
                    <a:pos x="2336" y="2498"/>
                  </a:cxn>
                  <a:cxn ang="0">
                    <a:pos x="2348" y="2498"/>
                  </a:cxn>
                  <a:cxn ang="0">
                    <a:pos x="2362" y="2496"/>
                  </a:cxn>
                  <a:cxn ang="0">
                    <a:pos x="2374" y="2492"/>
                  </a:cxn>
                  <a:cxn ang="0">
                    <a:pos x="2388" y="2488"/>
                  </a:cxn>
                  <a:cxn ang="0">
                    <a:pos x="2400" y="2482"/>
                  </a:cxn>
                  <a:cxn ang="0">
                    <a:pos x="2410" y="2474"/>
                  </a:cxn>
                  <a:cxn ang="0">
                    <a:pos x="2422" y="2466"/>
                  </a:cxn>
                  <a:cxn ang="0">
                    <a:pos x="2432" y="2458"/>
                  </a:cxn>
                  <a:cxn ang="0">
                    <a:pos x="2432" y="2458"/>
                  </a:cxn>
                  <a:cxn ang="0">
                    <a:pos x="2442" y="2446"/>
                  </a:cxn>
                  <a:cxn ang="0">
                    <a:pos x="2450" y="2436"/>
                  </a:cxn>
                  <a:cxn ang="0">
                    <a:pos x="2456" y="2424"/>
                  </a:cxn>
                  <a:cxn ang="0">
                    <a:pos x="2462" y="2412"/>
                  </a:cxn>
                  <a:cxn ang="0">
                    <a:pos x="2466" y="2400"/>
                  </a:cxn>
                  <a:cxn ang="0">
                    <a:pos x="2470" y="2388"/>
                  </a:cxn>
                  <a:cxn ang="0">
                    <a:pos x="2472" y="2374"/>
                  </a:cxn>
                  <a:cxn ang="0">
                    <a:pos x="2472" y="2360"/>
                  </a:cxn>
                  <a:cxn ang="0">
                    <a:pos x="2472" y="2062"/>
                  </a:cxn>
                  <a:cxn ang="0">
                    <a:pos x="2472" y="1330"/>
                  </a:cxn>
                  <a:cxn ang="0">
                    <a:pos x="2472" y="1032"/>
                  </a:cxn>
                  <a:cxn ang="0">
                    <a:pos x="2472" y="1032"/>
                  </a:cxn>
                  <a:cxn ang="0">
                    <a:pos x="2472" y="1024"/>
                  </a:cxn>
                  <a:cxn ang="0">
                    <a:pos x="2470" y="1018"/>
                  </a:cxn>
                  <a:cxn ang="0">
                    <a:pos x="1236" y="0"/>
                  </a:cxn>
                </a:cxnLst>
                <a:rect l="0" t="0" r="r" b="b"/>
                <a:pathLst>
                  <a:path w="2472" h="2498">
                    <a:moveTo>
                      <a:pt x="1236" y="0"/>
                    </a:moveTo>
                    <a:lnTo>
                      <a:pt x="2" y="1018"/>
                    </a:lnTo>
                    <a:lnTo>
                      <a:pt x="2" y="1018"/>
                    </a:lnTo>
                    <a:lnTo>
                      <a:pt x="0" y="1024"/>
                    </a:lnTo>
                    <a:lnTo>
                      <a:pt x="0" y="1024"/>
                    </a:lnTo>
                    <a:lnTo>
                      <a:pt x="0" y="1032"/>
                    </a:lnTo>
                    <a:lnTo>
                      <a:pt x="0" y="1330"/>
                    </a:lnTo>
                    <a:lnTo>
                      <a:pt x="0" y="2062"/>
                    </a:lnTo>
                    <a:lnTo>
                      <a:pt x="0" y="2360"/>
                    </a:lnTo>
                    <a:lnTo>
                      <a:pt x="0" y="2360"/>
                    </a:lnTo>
                    <a:lnTo>
                      <a:pt x="0" y="2374"/>
                    </a:lnTo>
                    <a:lnTo>
                      <a:pt x="2" y="2388"/>
                    </a:lnTo>
                    <a:lnTo>
                      <a:pt x="6" y="2400"/>
                    </a:lnTo>
                    <a:lnTo>
                      <a:pt x="10" y="2412"/>
                    </a:lnTo>
                    <a:lnTo>
                      <a:pt x="16" y="2424"/>
                    </a:lnTo>
                    <a:lnTo>
                      <a:pt x="22" y="2436"/>
                    </a:lnTo>
                    <a:lnTo>
                      <a:pt x="30" y="2446"/>
                    </a:lnTo>
                    <a:lnTo>
                      <a:pt x="40" y="2458"/>
                    </a:lnTo>
                    <a:lnTo>
                      <a:pt x="40" y="2458"/>
                    </a:lnTo>
                    <a:lnTo>
                      <a:pt x="50" y="2466"/>
                    </a:lnTo>
                    <a:lnTo>
                      <a:pt x="62" y="2474"/>
                    </a:lnTo>
                    <a:lnTo>
                      <a:pt x="72" y="2482"/>
                    </a:lnTo>
                    <a:lnTo>
                      <a:pt x="84" y="2488"/>
                    </a:lnTo>
                    <a:lnTo>
                      <a:pt x="98" y="2492"/>
                    </a:lnTo>
                    <a:lnTo>
                      <a:pt x="110" y="2496"/>
                    </a:lnTo>
                    <a:lnTo>
                      <a:pt x="124" y="2498"/>
                    </a:lnTo>
                    <a:lnTo>
                      <a:pt x="136" y="2498"/>
                    </a:lnTo>
                    <a:lnTo>
                      <a:pt x="912" y="2498"/>
                    </a:lnTo>
                    <a:lnTo>
                      <a:pt x="912" y="2200"/>
                    </a:lnTo>
                    <a:lnTo>
                      <a:pt x="912" y="1658"/>
                    </a:lnTo>
                    <a:lnTo>
                      <a:pt x="962" y="1658"/>
                    </a:lnTo>
                    <a:lnTo>
                      <a:pt x="1510" y="1658"/>
                    </a:lnTo>
                    <a:lnTo>
                      <a:pt x="1556" y="1658"/>
                    </a:lnTo>
                    <a:lnTo>
                      <a:pt x="1556" y="2200"/>
                    </a:lnTo>
                    <a:lnTo>
                      <a:pt x="1556" y="2498"/>
                    </a:lnTo>
                    <a:lnTo>
                      <a:pt x="2336" y="2498"/>
                    </a:lnTo>
                    <a:lnTo>
                      <a:pt x="2336" y="2498"/>
                    </a:lnTo>
                    <a:lnTo>
                      <a:pt x="2348" y="2498"/>
                    </a:lnTo>
                    <a:lnTo>
                      <a:pt x="2362" y="2496"/>
                    </a:lnTo>
                    <a:lnTo>
                      <a:pt x="2374" y="2492"/>
                    </a:lnTo>
                    <a:lnTo>
                      <a:pt x="2388" y="2488"/>
                    </a:lnTo>
                    <a:lnTo>
                      <a:pt x="2400" y="2482"/>
                    </a:lnTo>
                    <a:lnTo>
                      <a:pt x="2410" y="2474"/>
                    </a:lnTo>
                    <a:lnTo>
                      <a:pt x="2422" y="2466"/>
                    </a:lnTo>
                    <a:lnTo>
                      <a:pt x="2432" y="2458"/>
                    </a:lnTo>
                    <a:lnTo>
                      <a:pt x="2432" y="2458"/>
                    </a:lnTo>
                    <a:lnTo>
                      <a:pt x="2442" y="2446"/>
                    </a:lnTo>
                    <a:lnTo>
                      <a:pt x="2450" y="2436"/>
                    </a:lnTo>
                    <a:lnTo>
                      <a:pt x="2456" y="2424"/>
                    </a:lnTo>
                    <a:lnTo>
                      <a:pt x="2462" y="2412"/>
                    </a:lnTo>
                    <a:lnTo>
                      <a:pt x="2466" y="2400"/>
                    </a:lnTo>
                    <a:lnTo>
                      <a:pt x="2470" y="2388"/>
                    </a:lnTo>
                    <a:lnTo>
                      <a:pt x="2472" y="2374"/>
                    </a:lnTo>
                    <a:lnTo>
                      <a:pt x="2472" y="2360"/>
                    </a:lnTo>
                    <a:lnTo>
                      <a:pt x="2472" y="2062"/>
                    </a:lnTo>
                    <a:lnTo>
                      <a:pt x="2472" y="1330"/>
                    </a:lnTo>
                    <a:lnTo>
                      <a:pt x="2472" y="1032"/>
                    </a:lnTo>
                    <a:lnTo>
                      <a:pt x="2472" y="1032"/>
                    </a:lnTo>
                    <a:lnTo>
                      <a:pt x="2472" y="1024"/>
                    </a:lnTo>
                    <a:lnTo>
                      <a:pt x="2470" y="1018"/>
                    </a:lnTo>
                    <a:lnTo>
                      <a:pt x="12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0" name="Freeform 114"/>
              <p:cNvSpPr>
                <a:spLocks/>
              </p:cNvSpPr>
              <p:nvPr/>
            </p:nvSpPr>
            <p:spPr bwMode="auto">
              <a:xfrm>
                <a:off x="-4507" y="4968"/>
                <a:ext cx="3460" cy="1622"/>
              </a:xfrm>
              <a:custGeom>
                <a:avLst/>
                <a:gdLst/>
                <a:ahLst/>
                <a:cxnLst>
                  <a:cxn ang="0">
                    <a:pos x="3460" y="1388"/>
                  </a:cxn>
                  <a:cxn ang="0">
                    <a:pos x="3454" y="1362"/>
                  </a:cxn>
                  <a:cxn ang="0">
                    <a:pos x="3436" y="1342"/>
                  </a:cxn>
                  <a:cxn ang="0">
                    <a:pos x="2966" y="298"/>
                  </a:cxn>
                  <a:cxn ang="0">
                    <a:pos x="2966" y="216"/>
                  </a:cxn>
                  <a:cxn ang="0">
                    <a:pos x="2966" y="202"/>
                  </a:cxn>
                  <a:cxn ang="0">
                    <a:pos x="2956" y="176"/>
                  </a:cxn>
                  <a:cxn ang="0">
                    <a:pos x="2948" y="166"/>
                  </a:cxn>
                  <a:cxn ang="0">
                    <a:pos x="2926" y="152"/>
                  </a:cxn>
                  <a:cxn ang="0">
                    <a:pos x="2898" y="146"/>
                  </a:cxn>
                  <a:cxn ang="0">
                    <a:pos x="2486" y="146"/>
                  </a:cxn>
                  <a:cxn ang="0">
                    <a:pos x="2458" y="152"/>
                  </a:cxn>
                  <a:cxn ang="0">
                    <a:pos x="2436" y="166"/>
                  </a:cxn>
                  <a:cxn ang="0">
                    <a:pos x="2428" y="176"/>
                  </a:cxn>
                  <a:cxn ang="0">
                    <a:pos x="2418" y="202"/>
                  </a:cxn>
                  <a:cxn ang="0">
                    <a:pos x="2416" y="242"/>
                  </a:cxn>
                  <a:cxn ang="0">
                    <a:pos x="2416" y="494"/>
                  </a:cxn>
                  <a:cxn ang="0">
                    <a:pos x="1894" y="56"/>
                  </a:cxn>
                  <a:cxn ang="0">
                    <a:pos x="1858" y="32"/>
                  </a:cxn>
                  <a:cxn ang="0">
                    <a:pos x="1818" y="14"/>
                  </a:cxn>
                  <a:cxn ang="0">
                    <a:pos x="1776" y="4"/>
                  </a:cxn>
                  <a:cxn ang="0">
                    <a:pos x="1730" y="0"/>
                  </a:cxn>
                  <a:cxn ang="0">
                    <a:pos x="1706" y="2"/>
                  </a:cxn>
                  <a:cxn ang="0">
                    <a:pos x="1662" y="8"/>
                  </a:cxn>
                  <a:cxn ang="0">
                    <a:pos x="1622" y="22"/>
                  </a:cxn>
                  <a:cxn ang="0">
                    <a:pos x="1584" y="44"/>
                  </a:cxn>
                  <a:cxn ang="0">
                    <a:pos x="24" y="1342"/>
                  </a:cxn>
                  <a:cxn ang="0">
                    <a:pos x="14" y="1352"/>
                  </a:cxn>
                  <a:cxn ang="0">
                    <a:pos x="2" y="1374"/>
                  </a:cxn>
                  <a:cxn ang="0">
                    <a:pos x="0" y="1388"/>
                  </a:cxn>
                  <a:cxn ang="0">
                    <a:pos x="2" y="1416"/>
                  </a:cxn>
                  <a:cxn ang="0">
                    <a:pos x="14" y="1440"/>
                  </a:cxn>
                  <a:cxn ang="0">
                    <a:pos x="148" y="1598"/>
                  </a:cxn>
                  <a:cxn ang="0">
                    <a:pos x="168" y="1614"/>
                  </a:cxn>
                  <a:cxn ang="0">
                    <a:pos x="192" y="1622"/>
                  </a:cxn>
                  <a:cxn ang="0">
                    <a:pos x="206" y="1622"/>
                  </a:cxn>
                  <a:cxn ang="0">
                    <a:pos x="232" y="1614"/>
                  </a:cxn>
                  <a:cxn ang="0">
                    <a:pos x="1730" y="368"/>
                  </a:cxn>
                  <a:cxn ang="0">
                    <a:pos x="3216" y="1606"/>
                  </a:cxn>
                  <a:cxn ang="0">
                    <a:pos x="3236" y="1618"/>
                  </a:cxn>
                  <a:cxn ang="0">
                    <a:pos x="3260" y="1622"/>
                  </a:cxn>
                  <a:cxn ang="0">
                    <a:pos x="3268" y="1622"/>
                  </a:cxn>
                  <a:cxn ang="0">
                    <a:pos x="3292" y="1614"/>
                  </a:cxn>
                  <a:cxn ang="0">
                    <a:pos x="3312" y="1598"/>
                  </a:cxn>
                  <a:cxn ang="0">
                    <a:pos x="3446" y="1440"/>
                  </a:cxn>
                  <a:cxn ang="0">
                    <a:pos x="3458" y="1416"/>
                  </a:cxn>
                  <a:cxn ang="0">
                    <a:pos x="3460" y="1388"/>
                  </a:cxn>
                </a:cxnLst>
                <a:rect l="0" t="0" r="r" b="b"/>
                <a:pathLst>
                  <a:path w="3460" h="1622">
                    <a:moveTo>
                      <a:pt x="3460" y="1388"/>
                    </a:moveTo>
                    <a:lnTo>
                      <a:pt x="3460" y="1388"/>
                    </a:lnTo>
                    <a:lnTo>
                      <a:pt x="3458" y="1374"/>
                    </a:lnTo>
                    <a:lnTo>
                      <a:pt x="3454" y="1362"/>
                    </a:lnTo>
                    <a:lnTo>
                      <a:pt x="3446" y="1352"/>
                    </a:lnTo>
                    <a:lnTo>
                      <a:pt x="3436" y="1342"/>
                    </a:lnTo>
                    <a:lnTo>
                      <a:pt x="2966" y="952"/>
                    </a:lnTo>
                    <a:lnTo>
                      <a:pt x="2966" y="298"/>
                    </a:lnTo>
                    <a:lnTo>
                      <a:pt x="2966" y="242"/>
                    </a:lnTo>
                    <a:lnTo>
                      <a:pt x="2966" y="216"/>
                    </a:lnTo>
                    <a:lnTo>
                      <a:pt x="2966" y="216"/>
                    </a:lnTo>
                    <a:lnTo>
                      <a:pt x="2966" y="202"/>
                    </a:lnTo>
                    <a:lnTo>
                      <a:pt x="2962" y="188"/>
                    </a:lnTo>
                    <a:lnTo>
                      <a:pt x="2956" y="176"/>
                    </a:lnTo>
                    <a:lnTo>
                      <a:pt x="2948" y="166"/>
                    </a:lnTo>
                    <a:lnTo>
                      <a:pt x="2948" y="166"/>
                    </a:lnTo>
                    <a:lnTo>
                      <a:pt x="2936" y="158"/>
                    </a:lnTo>
                    <a:lnTo>
                      <a:pt x="2926" y="152"/>
                    </a:lnTo>
                    <a:lnTo>
                      <a:pt x="2912" y="148"/>
                    </a:lnTo>
                    <a:lnTo>
                      <a:pt x="2898" y="146"/>
                    </a:lnTo>
                    <a:lnTo>
                      <a:pt x="2486" y="146"/>
                    </a:lnTo>
                    <a:lnTo>
                      <a:pt x="2486" y="146"/>
                    </a:lnTo>
                    <a:lnTo>
                      <a:pt x="2472" y="148"/>
                    </a:lnTo>
                    <a:lnTo>
                      <a:pt x="2458" y="152"/>
                    </a:lnTo>
                    <a:lnTo>
                      <a:pt x="2446" y="158"/>
                    </a:lnTo>
                    <a:lnTo>
                      <a:pt x="2436" y="166"/>
                    </a:lnTo>
                    <a:lnTo>
                      <a:pt x="2436" y="166"/>
                    </a:lnTo>
                    <a:lnTo>
                      <a:pt x="2428" y="176"/>
                    </a:lnTo>
                    <a:lnTo>
                      <a:pt x="2422" y="188"/>
                    </a:lnTo>
                    <a:lnTo>
                      <a:pt x="2418" y="202"/>
                    </a:lnTo>
                    <a:lnTo>
                      <a:pt x="2416" y="216"/>
                    </a:lnTo>
                    <a:lnTo>
                      <a:pt x="2416" y="242"/>
                    </a:lnTo>
                    <a:lnTo>
                      <a:pt x="2416" y="298"/>
                    </a:lnTo>
                    <a:lnTo>
                      <a:pt x="2416" y="494"/>
                    </a:lnTo>
                    <a:lnTo>
                      <a:pt x="1894" y="56"/>
                    </a:lnTo>
                    <a:lnTo>
                      <a:pt x="1894" y="56"/>
                    </a:lnTo>
                    <a:lnTo>
                      <a:pt x="1876" y="44"/>
                    </a:lnTo>
                    <a:lnTo>
                      <a:pt x="1858" y="32"/>
                    </a:lnTo>
                    <a:lnTo>
                      <a:pt x="1838" y="22"/>
                    </a:lnTo>
                    <a:lnTo>
                      <a:pt x="1818" y="14"/>
                    </a:lnTo>
                    <a:lnTo>
                      <a:pt x="1798" y="8"/>
                    </a:lnTo>
                    <a:lnTo>
                      <a:pt x="1776" y="4"/>
                    </a:lnTo>
                    <a:lnTo>
                      <a:pt x="1754" y="2"/>
                    </a:lnTo>
                    <a:lnTo>
                      <a:pt x="1730" y="0"/>
                    </a:lnTo>
                    <a:lnTo>
                      <a:pt x="1730" y="0"/>
                    </a:lnTo>
                    <a:lnTo>
                      <a:pt x="1706" y="2"/>
                    </a:lnTo>
                    <a:lnTo>
                      <a:pt x="1684" y="4"/>
                    </a:lnTo>
                    <a:lnTo>
                      <a:pt x="1662" y="8"/>
                    </a:lnTo>
                    <a:lnTo>
                      <a:pt x="1642" y="14"/>
                    </a:lnTo>
                    <a:lnTo>
                      <a:pt x="1622" y="22"/>
                    </a:lnTo>
                    <a:lnTo>
                      <a:pt x="1602" y="32"/>
                    </a:lnTo>
                    <a:lnTo>
                      <a:pt x="1584" y="44"/>
                    </a:lnTo>
                    <a:lnTo>
                      <a:pt x="1566" y="56"/>
                    </a:lnTo>
                    <a:lnTo>
                      <a:pt x="24" y="1342"/>
                    </a:lnTo>
                    <a:lnTo>
                      <a:pt x="24" y="1342"/>
                    </a:lnTo>
                    <a:lnTo>
                      <a:pt x="14" y="1352"/>
                    </a:lnTo>
                    <a:lnTo>
                      <a:pt x="6" y="1362"/>
                    </a:lnTo>
                    <a:lnTo>
                      <a:pt x="2" y="1374"/>
                    </a:lnTo>
                    <a:lnTo>
                      <a:pt x="0" y="1388"/>
                    </a:lnTo>
                    <a:lnTo>
                      <a:pt x="0" y="1388"/>
                    </a:lnTo>
                    <a:lnTo>
                      <a:pt x="0" y="1402"/>
                    </a:lnTo>
                    <a:lnTo>
                      <a:pt x="2" y="1416"/>
                    </a:lnTo>
                    <a:lnTo>
                      <a:pt x="8" y="1428"/>
                    </a:lnTo>
                    <a:lnTo>
                      <a:pt x="14" y="1440"/>
                    </a:lnTo>
                    <a:lnTo>
                      <a:pt x="148" y="1598"/>
                    </a:lnTo>
                    <a:lnTo>
                      <a:pt x="148" y="1598"/>
                    </a:lnTo>
                    <a:lnTo>
                      <a:pt x="158" y="1606"/>
                    </a:lnTo>
                    <a:lnTo>
                      <a:pt x="168" y="1614"/>
                    </a:lnTo>
                    <a:lnTo>
                      <a:pt x="180" y="1618"/>
                    </a:lnTo>
                    <a:lnTo>
                      <a:pt x="192" y="1622"/>
                    </a:lnTo>
                    <a:lnTo>
                      <a:pt x="192" y="1622"/>
                    </a:lnTo>
                    <a:lnTo>
                      <a:pt x="206" y="1622"/>
                    </a:lnTo>
                    <a:lnTo>
                      <a:pt x="218" y="1620"/>
                    </a:lnTo>
                    <a:lnTo>
                      <a:pt x="232" y="1614"/>
                    </a:lnTo>
                    <a:lnTo>
                      <a:pt x="244" y="1606"/>
                    </a:lnTo>
                    <a:lnTo>
                      <a:pt x="1730" y="368"/>
                    </a:lnTo>
                    <a:lnTo>
                      <a:pt x="3216" y="1606"/>
                    </a:lnTo>
                    <a:lnTo>
                      <a:pt x="3216" y="1606"/>
                    </a:lnTo>
                    <a:lnTo>
                      <a:pt x="3224" y="1614"/>
                    </a:lnTo>
                    <a:lnTo>
                      <a:pt x="3236" y="1618"/>
                    </a:lnTo>
                    <a:lnTo>
                      <a:pt x="3248" y="1620"/>
                    </a:lnTo>
                    <a:lnTo>
                      <a:pt x="3260" y="1622"/>
                    </a:lnTo>
                    <a:lnTo>
                      <a:pt x="3268" y="1622"/>
                    </a:lnTo>
                    <a:lnTo>
                      <a:pt x="3268" y="1622"/>
                    </a:lnTo>
                    <a:lnTo>
                      <a:pt x="3280" y="1618"/>
                    </a:lnTo>
                    <a:lnTo>
                      <a:pt x="3292" y="1614"/>
                    </a:lnTo>
                    <a:lnTo>
                      <a:pt x="3302" y="1606"/>
                    </a:lnTo>
                    <a:lnTo>
                      <a:pt x="3312" y="1598"/>
                    </a:lnTo>
                    <a:lnTo>
                      <a:pt x="3446" y="1440"/>
                    </a:lnTo>
                    <a:lnTo>
                      <a:pt x="3446" y="1440"/>
                    </a:lnTo>
                    <a:lnTo>
                      <a:pt x="3452" y="1428"/>
                    </a:lnTo>
                    <a:lnTo>
                      <a:pt x="3458" y="1416"/>
                    </a:lnTo>
                    <a:lnTo>
                      <a:pt x="3460" y="1402"/>
                    </a:lnTo>
                    <a:lnTo>
                      <a:pt x="3460" y="1388"/>
                    </a:lnTo>
                    <a:lnTo>
                      <a:pt x="3460" y="138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76" name="Group 112"/>
            <p:cNvGrpSpPr>
              <a:grpSpLocks noChangeAspect="1"/>
            </p:cNvGrpSpPr>
            <p:nvPr/>
          </p:nvGrpSpPr>
          <p:grpSpPr bwMode="auto">
            <a:xfrm>
              <a:off x="7878034" y="3330667"/>
              <a:ext cx="226932" cy="204501"/>
              <a:chOff x="-4507" y="4968"/>
              <a:chExt cx="3460" cy="3118"/>
            </a:xfrm>
            <a:grpFill/>
          </p:grpSpPr>
          <p:sp>
            <p:nvSpPr>
              <p:cNvPr id="77" name="Freeform 113"/>
              <p:cNvSpPr>
                <a:spLocks/>
              </p:cNvSpPr>
              <p:nvPr/>
            </p:nvSpPr>
            <p:spPr bwMode="auto">
              <a:xfrm>
                <a:off x="-4013" y="5588"/>
                <a:ext cx="2472" cy="2498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2" y="1018"/>
                  </a:cxn>
                  <a:cxn ang="0">
                    <a:pos x="2" y="1018"/>
                  </a:cxn>
                  <a:cxn ang="0">
                    <a:pos x="0" y="1024"/>
                  </a:cxn>
                  <a:cxn ang="0">
                    <a:pos x="0" y="1024"/>
                  </a:cxn>
                  <a:cxn ang="0">
                    <a:pos x="0" y="1032"/>
                  </a:cxn>
                  <a:cxn ang="0">
                    <a:pos x="0" y="1330"/>
                  </a:cxn>
                  <a:cxn ang="0">
                    <a:pos x="0" y="2062"/>
                  </a:cxn>
                  <a:cxn ang="0">
                    <a:pos x="0" y="2360"/>
                  </a:cxn>
                  <a:cxn ang="0">
                    <a:pos x="0" y="2360"/>
                  </a:cxn>
                  <a:cxn ang="0">
                    <a:pos x="0" y="2374"/>
                  </a:cxn>
                  <a:cxn ang="0">
                    <a:pos x="2" y="2388"/>
                  </a:cxn>
                  <a:cxn ang="0">
                    <a:pos x="6" y="2400"/>
                  </a:cxn>
                  <a:cxn ang="0">
                    <a:pos x="10" y="2412"/>
                  </a:cxn>
                  <a:cxn ang="0">
                    <a:pos x="16" y="2424"/>
                  </a:cxn>
                  <a:cxn ang="0">
                    <a:pos x="22" y="2436"/>
                  </a:cxn>
                  <a:cxn ang="0">
                    <a:pos x="30" y="2446"/>
                  </a:cxn>
                  <a:cxn ang="0">
                    <a:pos x="40" y="2458"/>
                  </a:cxn>
                  <a:cxn ang="0">
                    <a:pos x="40" y="2458"/>
                  </a:cxn>
                  <a:cxn ang="0">
                    <a:pos x="50" y="2466"/>
                  </a:cxn>
                  <a:cxn ang="0">
                    <a:pos x="62" y="2474"/>
                  </a:cxn>
                  <a:cxn ang="0">
                    <a:pos x="72" y="2482"/>
                  </a:cxn>
                  <a:cxn ang="0">
                    <a:pos x="84" y="2488"/>
                  </a:cxn>
                  <a:cxn ang="0">
                    <a:pos x="98" y="2492"/>
                  </a:cxn>
                  <a:cxn ang="0">
                    <a:pos x="110" y="2496"/>
                  </a:cxn>
                  <a:cxn ang="0">
                    <a:pos x="124" y="2498"/>
                  </a:cxn>
                  <a:cxn ang="0">
                    <a:pos x="136" y="2498"/>
                  </a:cxn>
                  <a:cxn ang="0">
                    <a:pos x="912" y="2498"/>
                  </a:cxn>
                  <a:cxn ang="0">
                    <a:pos x="912" y="2200"/>
                  </a:cxn>
                  <a:cxn ang="0">
                    <a:pos x="912" y="1658"/>
                  </a:cxn>
                  <a:cxn ang="0">
                    <a:pos x="962" y="1658"/>
                  </a:cxn>
                  <a:cxn ang="0">
                    <a:pos x="1510" y="1658"/>
                  </a:cxn>
                  <a:cxn ang="0">
                    <a:pos x="1556" y="1658"/>
                  </a:cxn>
                  <a:cxn ang="0">
                    <a:pos x="1556" y="2200"/>
                  </a:cxn>
                  <a:cxn ang="0">
                    <a:pos x="1556" y="2498"/>
                  </a:cxn>
                  <a:cxn ang="0">
                    <a:pos x="2336" y="2498"/>
                  </a:cxn>
                  <a:cxn ang="0">
                    <a:pos x="2336" y="2498"/>
                  </a:cxn>
                  <a:cxn ang="0">
                    <a:pos x="2348" y="2498"/>
                  </a:cxn>
                  <a:cxn ang="0">
                    <a:pos x="2362" y="2496"/>
                  </a:cxn>
                  <a:cxn ang="0">
                    <a:pos x="2374" y="2492"/>
                  </a:cxn>
                  <a:cxn ang="0">
                    <a:pos x="2388" y="2488"/>
                  </a:cxn>
                  <a:cxn ang="0">
                    <a:pos x="2400" y="2482"/>
                  </a:cxn>
                  <a:cxn ang="0">
                    <a:pos x="2410" y="2474"/>
                  </a:cxn>
                  <a:cxn ang="0">
                    <a:pos x="2422" y="2466"/>
                  </a:cxn>
                  <a:cxn ang="0">
                    <a:pos x="2432" y="2458"/>
                  </a:cxn>
                  <a:cxn ang="0">
                    <a:pos x="2432" y="2458"/>
                  </a:cxn>
                  <a:cxn ang="0">
                    <a:pos x="2442" y="2446"/>
                  </a:cxn>
                  <a:cxn ang="0">
                    <a:pos x="2450" y="2436"/>
                  </a:cxn>
                  <a:cxn ang="0">
                    <a:pos x="2456" y="2424"/>
                  </a:cxn>
                  <a:cxn ang="0">
                    <a:pos x="2462" y="2412"/>
                  </a:cxn>
                  <a:cxn ang="0">
                    <a:pos x="2466" y="2400"/>
                  </a:cxn>
                  <a:cxn ang="0">
                    <a:pos x="2470" y="2388"/>
                  </a:cxn>
                  <a:cxn ang="0">
                    <a:pos x="2472" y="2374"/>
                  </a:cxn>
                  <a:cxn ang="0">
                    <a:pos x="2472" y="2360"/>
                  </a:cxn>
                  <a:cxn ang="0">
                    <a:pos x="2472" y="2062"/>
                  </a:cxn>
                  <a:cxn ang="0">
                    <a:pos x="2472" y="1330"/>
                  </a:cxn>
                  <a:cxn ang="0">
                    <a:pos x="2472" y="1032"/>
                  </a:cxn>
                  <a:cxn ang="0">
                    <a:pos x="2472" y="1032"/>
                  </a:cxn>
                  <a:cxn ang="0">
                    <a:pos x="2472" y="1024"/>
                  </a:cxn>
                  <a:cxn ang="0">
                    <a:pos x="2470" y="1018"/>
                  </a:cxn>
                  <a:cxn ang="0">
                    <a:pos x="1236" y="0"/>
                  </a:cxn>
                </a:cxnLst>
                <a:rect l="0" t="0" r="r" b="b"/>
                <a:pathLst>
                  <a:path w="2472" h="2498">
                    <a:moveTo>
                      <a:pt x="1236" y="0"/>
                    </a:moveTo>
                    <a:lnTo>
                      <a:pt x="2" y="1018"/>
                    </a:lnTo>
                    <a:lnTo>
                      <a:pt x="2" y="1018"/>
                    </a:lnTo>
                    <a:lnTo>
                      <a:pt x="0" y="1024"/>
                    </a:lnTo>
                    <a:lnTo>
                      <a:pt x="0" y="1024"/>
                    </a:lnTo>
                    <a:lnTo>
                      <a:pt x="0" y="1032"/>
                    </a:lnTo>
                    <a:lnTo>
                      <a:pt x="0" y="1330"/>
                    </a:lnTo>
                    <a:lnTo>
                      <a:pt x="0" y="2062"/>
                    </a:lnTo>
                    <a:lnTo>
                      <a:pt x="0" y="2360"/>
                    </a:lnTo>
                    <a:lnTo>
                      <a:pt x="0" y="2360"/>
                    </a:lnTo>
                    <a:lnTo>
                      <a:pt x="0" y="2374"/>
                    </a:lnTo>
                    <a:lnTo>
                      <a:pt x="2" y="2388"/>
                    </a:lnTo>
                    <a:lnTo>
                      <a:pt x="6" y="2400"/>
                    </a:lnTo>
                    <a:lnTo>
                      <a:pt x="10" y="2412"/>
                    </a:lnTo>
                    <a:lnTo>
                      <a:pt x="16" y="2424"/>
                    </a:lnTo>
                    <a:lnTo>
                      <a:pt x="22" y="2436"/>
                    </a:lnTo>
                    <a:lnTo>
                      <a:pt x="30" y="2446"/>
                    </a:lnTo>
                    <a:lnTo>
                      <a:pt x="40" y="2458"/>
                    </a:lnTo>
                    <a:lnTo>
                      <a:pt x="40" y="2458"/>
                    </a:lnTo>
                    <a:lnTo>
                      <a:pt x="50" y="2466"/>
                    </a:lnTo>
                    <a:lnTo>
                      <a:pt x="62" y="2474"/>
                    </a:lnTo>
                    <a:lnTo>
                      <a:pt x="72" y="2482"/>
                    </a:lnTo>
                    <a:lnTo>
                      <a:pt x="84" y="2488"/>
                    </a:lnTo>
                    <a:lnTo>
                      <a:pt x="98" y="2492"/>
                    </a:lnTo>
                    <a:lnTo>
                      <a:pt x="110" y="2496"/>
                    </a:lnTo>
                    <a:lnTo>
                      <a:pt x="124" y="2498"/>
                    </a:lnTo>
                    <a:lnTo>
                      <a:pt x="136" y="2498"/>
                    </a:lnTo>
                    <a:lnTo>
                      <a:pt x="912" y="2498"/>
                    </a:lnTo>
                    <a:lnTo>
                      <a:pt x="912" y="2200"/>
                    </a:lnTo>
                    <a:lnTo>
                      <a:pt x="912" y="1658"/>
                    </a:lnTo>
                    <a:lnTo>
                      <a:pt x="962" y="1658"/>
                    </a:lnTo>
                    <a:lnTo>
                      <a:pt x="1510" y="1658"/>
                    </a:lnTo>
                    <a:lnTo>
                      <a:pt x="1556" y="1658"/>
                    </a:lnTo>
                    <a:lnTo>
                      <a:pt x="1556" y="2200"/>
                    </a:lnTo>
                    <a:lnTo>
                      <a:pt x="1556" y="2498"/>
                    </a:lnTo>
                    <a:lnTo>
                      <a:pt x="2336" y="2498"/>
                    </a:lnTo>
                    <a:lnTo>
                      <a:pt x="2336" y="2498"/>
                    </a:lnTo>
                    <a:lnTo>
                      <a:pt x="2348" y="2498"/>
                    </a:lnTo>
                    <a:lnTo>
                      <a:pt x="2362" y="2496"/>
                    </a:lnTo>
                    <a:lnTo>
                      <a:pt x="2374" y="2492"/>
                    </a:lnTo>
                    <a:lnTo>
                      <a:pt x="2388" y="2488"/>
                    </a:lnTo>
                    <a:lnTo>
                      <a:pt x="2400" y="2482"/>
                    </a:lnTo>
                    <a:lnTo>
                      <a:pt x="2410" y="2474"/>
                    </a:lnTo>
                    <a:lnTo>
                      <a:pt x="2422" y="2466"/>
                    </a:lnTo>
                    <a:lnTo>
                      <a:pt x="2432" y="2458"/>
                    </a:lnTo>
                    <a:lnTo>
                      <a:pt x="2432" y="2458"/>
                    </a:lnTo>
                    <a:lnTo>
                      <a:pt x="2442" y="2446"/>
                    </a:lnTo>
                    <a:lnTo>
                      <a:pt x="2450" y="2436"/>
                    </a:lnTo>
                    <a:lnTo>
                      <a:pt x="2456" y="2424"/>
                    </a:lnTo>
                    <a:lnTo>
                      <a:pt x="2462" y="2412"/>
                    </a:lnTo>
                    <a:lnTo>
                      <a:pt x="2466" y="2400"/>
                    </a:lnTo>
                    <a:lnTo>
                      <a:pt x="2470" y="2388"/>
                    </a:lnTo>
                    <a:lnTo>
                      <a:pt x="2472" y="2374"/>
                    </a:lnTo>
                    <a:lnTo>
                      <a:pt x="2472" y="2360"/>
                    </a:lnTo>
                    <a:lnTo>
                      <a:pt x="2472" y="2062"/>
                    </a:lnTo>
                    <a:lnTo>
                      <a:pt x="2472" y="1330"/>
                    </a:lnTo>
                    <a:lnTo>
                      <a:pt x="2472" y="1032"/>
                    </a:lnTo>
                    <a:lnTo>
                      <a:pt x="2472" y="1032"/>
                    </a:lnTo>
                    <a:lnTo>
                      <a:pt x="2472" y="1024"/>
                    </a:lnTo>
                    <a:lnTo>
                      <a:pt x="2470" y="1018"/>
                    </a:lnTo>
                    <a:lnTo>
                      <a:pt x="123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8" name="Freeform 114"/>
              <p:cNvSpPr>
                <a:spLocks/>
              </p:cNvSpPr>
              <p:nvPr/>
            </p:nvSpPr>
            <p:spPr bwMode="auto">
              <a:xfrm>
                <a:off x="-4507" y="4968"/>
                <a:ext cx="3460" cy="1622"/>
              </a:xfrm>
              <a:custGeom>
                <a:avLst/>
                <a:gdLst/>
                <a:ahLst/>
                <a:cxnLst>
                  <a:cxn ang="0">
                    <a:pos x="3460" y="1388"/>
                  </a:cxn>
                  <a:cxn ang="0">
                    <a:pos x="3454" y="1362"/>
                  </a:cxn>
                  <a:cxn ang="0">
                    <a:pos x="3436" y="1342"/>
                  </a:cxn>
                  <a:cxn ang="0">
                    <a:pos x="2966" y="298"/>
                  </a:cxn>
                  <a:cxn ang="0">
                    <a:pos x="2966" y="216"/>
                  </a:cxn>
                  <a:cxn ang="0">
                    <a:pos x="2966" y="202"/>
                  </a:cxn>
                  <a:cxn ang="0">
                    <a:pos x="2956" y="176"/>
                  </a:cxn>
                  <a:cxn ang="0">
                    <a:pos x="2948" y="166"/>
                  </a:cxn>
                  <a:cxn ang="0">
                    <a:pos x="2926" y="152"/>
                  </a:cxn>
                  <a:cxn ang="0">
                    <a:pos x="2898" y="146"/>
                  </a:cxn>
                  <a:cxn ang="0">
                    <a:pos x="2486" y="146"/>
                  </a:cxn>
                  <a:cxn ang="0">
                    <a:pos x="2458" y="152"/>
                  </a:cxn>
                  <a:cxn ang="0">
                    <a:pos x="2436" y="166"/>
                  </a:cxn>
                  <a:cxn ang="0">
                    <a:pos x="2428" y="176"/>
                  </a:cxn>
                  <a:cxn ang="0">
                    <a:pos x="2418" y="202"/>
                  </a:cxn>
                  <a:cxn ang="0">
                    <a:pos x="2416" y="242"/>
                  </a:cxn>
                  <a:cxn ang="0">
                    <a:pos x="2416" y="494"/>
                  </a:cxn>
                  <a:cxn ang="0">
                    <a:pos x="1894" y="56"/>
                  </a:cxn>
                  <a:cxn ang="0">
                    <a:pos x="1858" y="32"/>
                  </a:cxn>
                  <a:cxn ang="0">
                    <a:pos x="1818" y="14"/>
                  </a:cxn>
                  <a:cxn ang="0">
                    <a:pos x="1776" y="4"/>
                  </a:cxn>
                  <a:cxn ang="0">
                    <a:pos x="1730" y="0"/>
                  </a:cxn>
                  <a:cxn ang="0">
                    <a:pos x="1706" y="2"/>
                  </a:cxn>
                  <a:cxn ang="0">
                    <a:pos x="1662" y="8"/>
                  </a:cxn>
                  <a:cxn ang="0">
                    <a:pos x="1622" y="22"/>
                  </a:cxn>
                  <a:cxn ang="0">
                    <a:pos x="1584" y="44"/>
                  </a:cxn>
                  <a:cxn ang="0">
                    <a:pos x="24" y="1342"/>
                  </a:cxn>
                  <a:cxn ang="0">
                    <a:pos x="14" y="1352"/>
                  </a:cxn>
                  <a:cxn ang="0">
                    <a:pos x="2" y="1374"/>
                  </a:cxn>
                  <a:cxn ang="0">
                    <a:pos x="0" y="1388"/>
                  </a:cxn>
                  <a:cxn ang="0">
                    <a:pos x="2" y="1416"/>
                  </a:cxn>
                  <a:cxn ang="0">
                    <a:pos x="14" y="1440"/>
                  </a:cxn>
                  <a:cxn ang="0">
                    <a:pos x="148" y="1598"/>
                  </a:cxn>
                  <a:cxn ang="0">
                    <a:pos x="168" y="1614"/>
                  </a:cxn>
                  <a:cxn ang="0">
                    <a:pos x="192" y="1622"/>
                  </a:cxn>
                  <a:cxn ang="0">
                    <a:pos x="206" y="1622"/>
                  </a:cxn>
                  <a:cxn ang="0">
                    <a:pos x="232" y="1614"/>
                  </a:cxn>
                  <a:cxn ang="0">
                    <a:pos x="1730" y="368"/>
                  </a:cxn>
                  <a:cxn ang="0">
                    <a:pos x="3216" y="1606"/>
                  </a:cxn>
                  <a:cxn ang="0">
                    <a:pos x="3236" y="1618"/>
                  </a:cxn>
                  <a:cxn ang="0">
                    <a:pos x="3260" y="1622"/>
                  </a:cxn>
                  <a:cxn ang="0">
                    <a:pos x="3268" y="1622"/>
                  </a:cxn>
                  <a:cxn ang="0">
                    <a:pos x="3292" y="1614"/>
                  </a:cxn>
                  <a:cxn ang="0">
                    <a:pos x="3312" y="1598"/>
                  </a:cxn>
                  <a:cxn ang="0">
                    <a:pos x="3446" y="1440"/>
                  </a:cxn>
                  <a:cxn ang="0">
                    <a:pos x="3458" y="1416"/>
                  </a:cxn>
                  <a:cxn ang="0">
                    <a:pos x="3460" y="1388"/>
                  </a:cxn>
                </a:cxnLst>
                <a:rect l="0" t="0" r="r" b="b"/>
                <a:pathLst>
                  <a:path w="3460" h="1622">
                    <a:moveTo>
                      <a:pt x="3460" y="1388"/>
                    </a:moveTo>
                    <a:lnTo>
                      <a:pt x="3460" y="1388"/>
                    </a:lnTo>
                    <a:lnTo>
                      <a:pt x="3458" y="1374"/>
                    </a:lnTo>
                    <a:lnTo>
                      <a:pt x="3454" y="1362"/>
                    </a:lnTo>
                    <a:lnTo>
                      <a:pt x="3446" y="1352"/>
                    </a:lnTo>
                    <a:lnTo>
                      <a:pt x="3436" y="1342"/>
                    </a:lnTo>
                    <a:lnTo>
                      <a:pt x="2966" y="952"/>
                    </a:lnTo>
                    <a:lnTo>
                      <a:pt x="2966" y="298"/>
                    </a:lnTo>
                    <a:lnTo>
                      <a:pt x="2966" y="242"/>
                    </a:lnTo>
                    <a:lnTo>
                      <a:pt x="2966" y="216"/>
                    </a:lnTo>
                    <a:lnTo>
                      <a:pt x="2966" y="216"/>
                    </a:lnTo>
                    <a:lnTo>
                      <a:pt x="2966" y="202"/>
                    </a:lnTo>
                    <a:lnTo>
                      <a:pt x="2962" y="188"/>
                    </a:lnTo>
                    <a:lnTo>
                      <a:pt x="2956" y="176"/>
                    </a:lnTo>
                    <a:lnTo>
                      <a:pt x="2948" y="166"/>
                    </a:lnTo>
                    <a:lnTo>
                      <a:pt x="2948" y="166"/>
                    </a:lnTo>
                    <a:lnTo>
                      <a:pt x="2936" y="158"/>
                    </a:lnTo>
                    <a:lnTo>
                      <a:pt x="2926" y="152"/>
                    </a:lnTo>
                    <a:lnTo>
                      <a:pt x="2912" y="148"/>
                    </a:lnTo>
                    <a:lnTo>
                      <a:pt x="2898" y="146"/>
                    </a:lnTo>
                    <a:lnTo>
                      <a:pt x="2486" y="146"/>
                    </a:lnTo>
                    <a:lnTo>
                      <a:pt x="2486" y="146"/>
                    </a:lnTo>
                    <a:lnTo>
                      <a:pt x="2472" y="148"/>
                    </a:lnTo>
                    <a:lnTo>
                      <a:pt x="2458" y="152"/>
                    </a:lnTo>
                    <a:lnTo>
                      <a:pt x="2446" y="158"/>
                    </a:lnTo>
                    <a:lnTo>
                      <a:pt x="2436" y="166"/>
                    </a:lnTo>
                    <a:lnTo>
                      <a:pt x="2436" y="166"/>
                    </a:lnTo>
                    <a:lnTo>
                      <a:pt x="2428" y="176"/>
                    </a:lnTo>
                    <a:lnTo>
                      <a:pt x="2422" y="188"/>
                    </a:lnTo>
                    <a:lnTo>
                      <a:pt x="2418" y="202"/>
                    </a:lnTo>
                    <a:lnTo>
                      <a:pt x="2416" y="216"/>
                    </a:lnTo>
                    <a:lnTo>
                      <a:pt x="2416" y="242"/>
                    </a:lnTo>
                    <a:lnTo>
                      <a:pt x="2416" y="298"/>
                    </a:lnTo>
                    <a:lnTo>
                      <a:pt x="2416" y="494"/>
                    </a:lnTo>
                    <a:lnTo>
                      <a:pt x="1894" y="56"/>
                    </a:lnTo>
                    <a:lnTo>
                      <a:pt x="1894" y="56"/>
                    </a:lnTo>
                    <a:lnTo>
                      <a:pt x="1876" y="44"/>
                    </a:lnTo>
                    <a:lnTo>
                      <a:pt x="1858" y="32"/>
                    </a:lnTo>
                    <a:lnTo>
                      <a:pt x="1838" y="22"/>
                    </a:lnTo>
                    <a:lnTo>
                      <a:pt x="1818" y="14"/>
                    </a:lnTo>
                    <a:lnTo>
                      <a:pt x="1798" y="8"/>
                    </a:lnTo>
                    <a:lnTo>
                      <a:pt x="1776" y="4"/>
                    </a:lnTo>
                    <a:lnTo>
                      <a:pt x="1754" y="2"/>
                    </a:lnTo>
                    <a:lnTo>
                      <a:pt x="1730" y="0"/>
                    </a:lnTo>
                    <a:lnTo>
                      <a:pt x="1730" y="0"/>
                    </a:lnTo>
                    <a:lnTo>
                      <a:pt x="1706" y="2"/>
                    </a:lnTo>
                    <a:lnTo>
                      <a:pt x="1684" y="4"/>
                    </a:lnTo>
                    <a:lnTo>
                      <a:pt x="1662" y="8"/>
                    </a:lnTo>
                    <a:lnTo>
                      <a:pt x="1642" y="14"/>
                    </a:lnTo>
                    <a:lnTo>
                      <a:pt x="1622" y="22"/>
                    </a:lnTo>
                    <a:lnTo>
                      <a:pt x="1602" y="32"/>
                    </a:lnTo>
                    <a:lnTo>
                      <a:pt x="1584" y="44"/>
                    </a:lnTo>
                    <a:lnTo>
                      <a:pt x="1566" y="56"/>
                    </a:lnTo>
                    <a:lnTo>
                      <a:pt x="24" y="1342"/>
                    </a:lnTo>
                    <a:lnTo>
                      <a:pt x="24" y="1342"/>
                    </a:lnTo>
                    <a:lnTo>
                      <a:pt x="14" y="1352"/>
                    </a:lnTo>
                    <a:lnTo>
                      <a:pt x="6" y="1362"/>
                    </a:lnTo>
                    <a:lnTo>
                      <a:pt x="2" y="1374"/>
                    </a:lnTo>
                    <a:lnTo>
                      <a:pt x="0" y="1388"/>
                    </a:lnTo>
                    <a:lnTo>
                      <a:pt x="0" y="1388"/>
                    </a:lnTo>
                    <a:lnTo>
                      <a:pt x="0" y="1402"/>
                    </a:lnTo>
                    <a:lnTo>
                      <a:pt x="2" y="1416"/>
                    </a:lnTo>
                    <a:lnTo>
                      <a:pt x="8" y="1428"/>
                    </a:lnTo>
                    <a:lnTo>
                      <a:pt x="14" y="1440"/>
                    </a:lnTo>
                    <a:lnTo>
                      <a:pt x="148" y="1598"/>
                    </a:lnTo>
                    <a:lnTo>
                      <a:pt x="148" y="1598"/>
                    </a:lnTo>
                    <a:lnTo>
                      <a:pt x="158" y="1606"/>
                    </a:lnTo>
                    <a:lnTo>
                      <a:pt x="168" y="1614"/>
                    </a:lnTo>
                    <a:lnTo>
                      <a:pt x="180" y="1618"/>
                    </a:lnTo>
                    <a:lnTo>
                      <a:pt x="192" y="1622"/>
                    </a:lnTo>
                    <a:lnTo>
                      <a:pt x="192" y="1622"/>
                    </a:lnTo>
                    <a:lnTo>
                      <a:pt x="206" y="1622"/>
                    </a:lnTo>
                    <a:lnTo>
                      <a:pt x="218" y="1620"/>
                    </a:lnTo>
                    <a:lnTo>
                      <a:pt x="232" y="1614"/>
                    </a:lnTo>
                    <a:lnTo>
                      <a:pt x="244" y="1606"/>
                    </a:lnTo>
                    <a:lnTo>
                      <a:pt x="1730" y="368"/>
                    </a:lnTo>
                    <a:lnTo>
                      <a:pt x="3216" y="1606"/>
                    </a:lnTo>
                    <a:lnTo>
                      <a:pt x="3216" y="1606"/>
                    </a:lnTo>
                    <a:lnTo>
                      <a:pt x="3224" y="1614"/>
                    </a:lnTo>
                    <a:lnTo>
                      <a:pt x="3236" y="1618"/>
                    </a:lnTo>
                    <a:lnTo>
                      <a:pt x="3248" y="1620"/>
                    </a:lnTo>
                    <a:lnTo>
                      <a:pt x="3260" y="1622"/>
                    </a:lnTo>
                    <a:lnTo>
                      <a:pt x="3268" y="1622"/>
                    </a:lnTo>
                    <a:lnTo>
                      <a:pt x="3268" y="1622"/>
                    </a:lnTo>
                    <a:lnTo>
                      <a:pt x="3280" y="1618"/>
                    </a:lnTo>
                    <a:lnTo>
                      <a:pt x="3292" y="1614"/>
                    </a:lnTo>
                    <a:lnTo>
                      <a:pt x="3302" y="1606"/>
                    </a:lnTo>
                    <a:lnTo>
                      <a:pt x="3312" y="1598"/>
                    </a:lnTo>
                    <a:lnTo>
                      <a:pt x="3446" y="1440"/>
                    </a:lnTo>
                    <a:lnTo>
                      <a:pt x="3446" y="1440"/>
                    </a:lnTo>
                    <a:lnTo>
                      <a:pt x="3452" y="1428"/>
                    </a:lnTo>
                    <a:lnTo>
                      <a:pt x="3458" y="1416"/>
                    </a:lnTo>
                    <a:lnTo>
                      <a:pt x="3460" y="1402"/>
                    </a:lnTo>
                    <a:lnTo>
                      <a:pt x="3460" y="1388"/>
                    </a:lnTo>
                    <a:lnTo>
                      <a:pt x="3460" y="138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3" name="Groupe 149"/>
          <p:cNvGrpSpPr/>
          <p:nvPr/>
        </p:nvGrpSpPr>
        <p:grpSpPr>
          <a:xfrm>
            <a:off x="2775601" y="2912342"/>
            <a:ext cx="464924" cy="251344"/>
            <a:chOff x="161922" y="3083620"/>
            <a:chExt cx="717118" cy="387683"/>
          </a:xfrm>
        </p:grpSpPr>
        <p:grpSp>
          <p:nvGrpSpPr>
            <p:cNvPr id="84" name="Group 136"/>
            <p:cNvGrpSpPr>
              <a:grpSpLocks noChangeAspect="1"/>
            </p:cNvGrpSpPr>
            <p:nvPr/>
          </p:nvGrpSpPr>
          <p:grpSpPr bwMode="auto">
            <a:xfrm>
              <a:off x="243595" y="3083620"/>
              <a:ext cx="472412" cy="387683"/>
              <a:chOff x="-4918" y="0"/>
              <a:chExt cx="4650" cy="3816"/>
            </a:xfrm>
            <a:solidFill>
              <a:schemeClr val="bg1"/>
            </a:solidFill>
          </p:grpSpPr>
          <p:sp>
            <p:nvSpPr>
              <p:cNvPr id="87" name="Freeform 137"/>
              <p:cNvSpPr>
                <a:spLocks noEditPoints="1"/>
              </p:cNvSpPr>
              <p:nvPr/>
            </p:nvSpPr>
            <p:spPr bwMode="auto">
              <a:xfrm>
                <a:off x="-4402" y="0"/>
                <a:ext cx="3618" cy="2474"/>
              </a:xfrm>
              <a:custGeom>
                <a:avLst/>
                <a:gdLst/>
                <a:ahLst/>
                <a:cxnLst>
                  <a:cxn ang="0">
                    <a:pos x="12" y="2456"/>
                  </a:cxn>
                  <a:cxn ang="0">
                    <a:pos x="14" y="2464"/>
                  </a:cxn>
                  <a:cxn ang="0">
                    <a:pos x="32" y="2474"/>
                  </a:cxn>
                  <a:cxn ang="0">
                    <a:pos x="40" y="2474"/>
                  </a:cxn>
                  <a:cxn ang="0">
                    <a:pos x="50" y="2474"/>
                  </a:cxn>
                  <a:cxn ang="0">
                    <a:pos x="3570" y="2474"/>
                  </a:cxn>
                  <a:cxn ang="0">
                    <a:pos x="3578" y="2474"/>
                  </a:cxn>
                  <a:cxn ang="0">
                    <a:pos x="3588" y="2474"/>
                  </a:cxn>
                  <a:cxn ang="0">
                    <a:pos x="3602" y="2464"/>
                  </a:cxn>
                  <a:cxn ang="0">
                    <a:pos x="3610" y="2456"/>
                  </a:cxn>
                  <a:cxn ang="0">
                    <a:pos x="3618" y="2450"/>
                  </a:cxn>
                  <a:cxn ang="0">
                    <a:pos x="3618" y="2442"/>
                  </a:cxn>
                  <a:cxn ang="0">
                    <a:pos x="3618" y="2436"/>
                  </a:cxn>
                  <a:cxn ang="0">
                    <a:pos x="3618" y="42"/>
                  </a:cxn>
                  <a:cxn ang="0">
                    <a:pos x="3618" y="32"/>
                  </a:cxn>
                  <a:cxn ang="0">
                    <a:pos x="3618" y="24"/>
                  </a:cxn>
                  <a:cxn ang="0">
                    <a:pos x="3610" y="18"/>
                  </a:cxn>
                  <a:cxn ang="0">
                    <a:pos x="3602" y="10"/>
                  </a:cxn>
                  <a:cxn ang="0">
                    <a:pos x="3588" y="2"/>
                  </a:cxn>
                  <a:cxn ang="0">
                    <a:pos x="3578" y="0"/>
                  </a:cxn>
                  <a:cxn ang="0">
                    <a:pos x="3570" y="0"/>
                  </a:cxn>
                  <a:cxn ang="0">
                    <a:pos x="50" y="0"/>
                  </a:cxn>
                  <a:cxn ang="0">
                    <a:pos x="40" y="0"/>
                  </a:cxn>
                  <a:cxn ang="0">
                    <a:pos x="32" y="2"/>
                  </a:cxn>
                  <a:cxn ang="0">
                    <a:pos x="14" y="10"/>
                  </a:cxn>
                  <a:cxn ang="0">
                    <a:pos x="12" y="18"/>
                  </a:cxn>
                  <a:cxn ang="0">
                    <a:pos x="4" y="24"/>
                  </a:cxn>
                  <a:cxn ang="0">
                    <a:pos x="0" y="32"/>
                  </a:cxn>
                  <a:cxn ang="0">
                    <a:pos x="0" y="42"/>
                  </a:cxn>
                  <a:cxn ang="0">
                    <a:pos x="0" y="2436"/>
                  </a:cxn>
                  <a:cxn ang="0">
                    <a:pos x="0" y="2442"/>
                  </a:cxn>
                  <a:cxn ang="0">
                    <a:pos x="4" y="2450"/>
                  </a:cxn>
                  <a:cxn ang="0">
                    <a:pos x="12" y="2456"/>
                  </a:cxn>
                  <a:cxn ang="0">
                    <a:pos x="186" y="2240"/>
                  </a:cxn>
                  <a:cxn ang="0">
                    <a:pos x="186" y="234"/>
                  </a:cxn>
                  <a:cxn ang="0">
                    <a:pos x="186" y="226"/>
                  </a:cxn>
                  <a:cxn ang="0">
                    <a:pos x="188" y="218"/>
                  </a:cxn>
                  <a:cxn ang="0">
                    <a:pos x="200" y="208"/>
                  </a:cxn>
                  <a:cxn ang="0">
                    <a:pos x="214" y="204"/>
                  </a:cxn>
                  <a:cxn ang="0">
                    <a:pos x="232" y="200"/>
                  </a:cxn>
                  <a:cxn ang="0">
                    <a:pos x="3376" y="200"/>
                  </a:cxn>
                  <a:cxn ang="0">
                    <a:pos x="3394" y="204"/>
                  </a:cxn>
                  <a:cxn ang="0">
                    <a:pos x="3408" y="208"/>
                  </a:cxn>
                  <a:cxn ang="0">
                    <a:pos x="3414" y="218"/>
                  </a:cxn>
                  <a:cxn ang="0">
                    <a:pos x="3418" y="226"/>
                  </a:cxn>
                  <a:cxn ang="0">
                    <a:pos x="3418" y="234"/>
                  </a:cxn>
                  <a:cxn ang="0">
                    <a:pos x="3418" y="2240"/>
                  </a:cxn>
                  <a:cxn ang="0">
                    <a:pos x="3418" y="2248"/>
                  </a:cxn>
                  <a:cxn ang="0">
                    <a:pos x="3414" y="2256"/>
                  </a:cxn>
                  <a:cxn ang="0">
                    <a:pos x="3408" y="2266"/>
                  </a:cxn>
                  <a:cxn ang="0">
                    <a:pos x="3394" y="2274"/>
                  </a:cxn>
                  <a:cxn ang="0">
                    <a:pos x="3376" y="2274"/>
                  </a:cxn>
                  <a:cxn ang="0">
                    <a:pos x="232" y="2274"/>
                  </a:cxn>
                  <a:cxn ang="0">
                    <a:pos x="214" y="2274"/>
                  </a:cxn>
                  <a:cxn ang="0">
                    <a:pos x="200" y="2266"/>
                  </a:cxn>
                  <a:cxn ang="0">
                    <a:pos x="188" y="2256"/>
                  </a:cxn>
                  <a:cxn ang="0">
                    <a:pos x="186" y="2248"/>
                  </a:cxn>
                  <a:cxn ang="0">
                    <a:pos x="186" y="2240"/>
                  </a:cxn>
                </a:cxnLst>
                <a:rect l="0" t="0" r="r" b="b"/>
                <a:pathLst>
                  <a:path w="3618" h="2474">
                    <a:moveTo>
                      <a:pt x="12" y="2456"/>
                    </a:moveTo>
                    <a:lnTo>
                      <a:pt x="14" y="2464"/>
                    </a:lnTo>
                    <a:lnTo>
                      <a:pt x="32" y="2474"/>
                    </a:lnTo>
                    <a:lnTo>
                      <a:pt x="40" y="2474"/>
                    </a:lnTo>
                    <a:lnTo>
                      <a:pt x="50" y="2474"/>
                    </a:lnTo>
                    <a:lnTo>
                      <a:pt x="3570" y="2474"/>
                    </a:lnTo>
                    <a:lnTo>
                      <a:pt x="3578" y="2474"/>
                    </a:lnTo>
                    <a:lnTo>
                      <a:pt x="3588" y="2474"/>
                    </a:lnTo>
                    <a:lnTo>
                      <a:pt x="3602" y="2464"/>
                    </a:lnTo>
                    <a:lnTo>
                      <a:pt x="3610" y="2456"/>
                    </a:lnTo>
                    <a:lnTo>
                      <a:pt x="3618" y="2450"/>
                    </a:lnTo>
                    <a:lnTo>
                      <a:pt x="3618" y="2442"/>
                    </a:lnTo>
                    <a:lnTo>
                      <a:pt x="3618" y="2436"/>
                    </a:lnTo>
                    <a:lnTo>
                      <a:pt x="3618" y="42"/>
                    </a:lnTo>
                    <a:lnTo>
                      <a:pt x="3618" y="32"/>
                    </a:lnTo>
                    <a:lnTo>
                      <a:pt x="3618" y="24"/>
                    </a:lnTo>
                    <a:lnTo>
                      <a:pt x="3610" y="18"/>
                    </a:lnTo>
                    <a:lnTo>
                      <a:pt x="3602" y="10"/>
                    </a:lnTo>
                    <a:lnTo>
                      <a:pt x="3588" y="2"/>
                    </a:lnTo>
                    <a:lnTo>
                      <a:pt x="3578" y="0"/>
                    </a:lnTo>
                    <a:lnTo>
                      <a:pt x="3570" y="0"/>
                    </a:lnTo>
                    <a:lnTo>
                      <a:pt x="50" y="0"/>
                    </a:lnTo>
                    <a:lnTo>
                      <a:pt x="40" y="0"/>
                    </a:lnTo>
                    <a:lnTo>
                      <a:pt x="32" y="2"/>
                    </a:lnTo>
                    <a:lnTo>
                      <a:pt x="14" y="10"/>
                    </a:lnTo>
                    <a:lnTo>
                      <a:pt x="12" y="18"/>
                    </a:lnTo>
                    <a:lnTo>
                      <a:pt x="4" y="24"/>
                    </a:lnTo>
                    <a:lnTo>
                      <a:pt x="0" y="32"/>
                    </a:lnTo>
                    <a:lnTo>
                      <a:pt x="0" y="42"/>
                    </a:lnTo>
                    <a:lnTo>
                      <a:pt x="0" y="2436"/>
                    </a:lnTo>
                    <a:lnTo>
                      <a:pt x="0" y="2442"/>
                    </a:lnTo>
                    <a:lnTo>
                      <a:pt x="4" y="2450"/>
                    </a:lnTo>
                    <a:lnTo>
                      <a:pt x="12" y="2456"/>
                    </a:lnTo>
                    <a:close/>
                    <a:moveTo>
                      <a:pt x="186" y="2240"/>
                    </a:moveTo>
                    <a:lnTo>
                      <a:pt x="186" y="234"/>
                    </a:lnTo>
                    <a:lnTo>
                      <a:pt x="186" y="226"/>
                    </a:lnTo>
                    <a:lnTo>
                      <a:pt x="188" y="218"/>
                    </a:lnTo>
                    <a:lnTo>
                      <a:pt x="200" y="208"/>
                    </a:lnTo>
                    <a:lnTo>
                      <a:pt x="214" y="204"/>
                    </a:lnTo>
                    <a:lnTo>
                      <a:pt x="232" y="200"/>
                    </a:lnTo>
                    <a:lnTo>
                      <a:pt x="3376" y="200"/>
                    </a:lnTo>
                    <a:lnTo>
                      <a:pt x="3394" y="204"/>
                    </a:lnTo>
                    <a:lnTo>
                      <a:pt x="3408" y="208"/>
                    </a:lnTo>
                    <a:lnTo>
                      <a:pt x="3414" y="218"/>
                    </a:lnTo>
                    <a:lnTo>
                      <a:pt x="3418" y="226"/>
                    </a:lnTo>
                    <a:lnTo>
                      <a:pt x="3418" y="234"/>
                    </a:lnTo>
                    <a:lnTo>
                      <a:pt x="3418" y="2240"/>
                    </a:lnTo>
                    <a:lnTo>
                      <a:pt x="3418" y="2248"/>
                    </a:lnTo>
                    <a:lnTo>
                      <a:pt x="3414" y="2256"/>
                    </a:lnTo>
                    <a:lnTo>
                      <a:pt x="3408" y="2266"/>
                    </a:lnTo>
                    <a:lnTo>
                      <a:pt x="3394" y="2274"/>
                    </a:lnTo>
                    <a:lnTo>
                      <a:pt x="3376" y="2274"/>
                    </a:lnTo>
                    <a:lnTo>
                      <a:pt x="232" y="2274"/>
                    </a:lnTo>
                    <a:lnTo>
                      <a:pt x="214" y="2274"/>
                    </a:lnTo>
                    <a:lnTo>
                      <a:pt x="200" y="2266"/>
                    </a:lnTo>
                    <a:lnTo>
                      <a:pt x="188" y="2256"/>
                    </a:lnTo>
                    <a:lnTo>
                      <a:pt x="186" y="2248"/>
                    </a:lnTo>
                    <a:lnTo>
                      <a:pt x="186" y="2240"/>
                    </a:lnTo>
                    <a:close/>
                  </a:path>
                </a:pathLst>
              </a:custGeom>
              <a:grpFill/>
              <a:ln w="952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88" name="Freeform 138"/>
              <p:cNvSpPr>
                <a:spLocks noEditPoints="1"/>
              </p:cNvSpPr>
              <p:nvPr/>
            </p:nvSpPr>
            <p:spPr bwMode="auto">
              <a:xfrm>
                <a:off x="-4918" y="2618"/>
                <a:ext cx="4650" cy="1198"/>
              </a:xfrm>
              <a:custGeom>
                <a:avLst/>
                <a:gdLst/>
                <a:ahLst/>
                <a:cxnLst>
                  <a:cxn ang="0">
                    <a:pos x="4196" y="0"/>
                  </a:cxn>
                  <a:cxn ang="0">
                    <a:pos x="450" y="0"/>
                  </a:cxn>
                  <a:cxn ang="0">
                    <a:pos x="0" y="992"/>
                  </a:cxn>
                  <a:cxn ang="0">
                    <a:pos x="64" y="1198"/>
                  </a:cxn>
                  <a:cxn ang="0">
                    <a:pos x="4584" y="1194"/>
                  </a:cxn>
                  <a:cxn ang="0">
                    <a:pos x="4650" y="992"/>
                  </a:cxn>
                  <a:cxn ang="0">
                    <a:pos x="4196" y="0"/>
                  </a:cxn>
                  <a:cxn ang="0">
                    <a:pos x="1872" y="662"/>
                  </a:cxn>
                  <a:cxn ang="0">
                    <a:pos x="1992" y="288"/>
                  </a:cxn>
                  <a:cxn ang="0">
                    <a:pos x="2656" y="288"/>
                  </a:cxn>
                  <a:cxn ang="0">
                    <a:pos x="2782" y="662"/>
                  </a:cxn>
                  <a:cxn ang="0">
                    <a:pos x="1872" y="662"/>
                  </a:cxn>
                </a:cxnLst>
                <a:rect l="0" t="0" r="r" b="b"/>
                <a:pathLst>
                  <a:path w="4650" h="1198">
                    <a:moveTo>
                      <a:pt x="4196" y="0"/>
                    </a:moveTo>
                    <a:lnTo>
                      <a:pt x="450" y="0"/>
                    </a:lnTo>
                    <a:lnTo>
                      <a:pt x="0" y="992"/>
                    </a:lnTo>
                    <a:lnTo>
                      <a:pt x="64" y="1198"/>
                    </a:lnTo>
                    <a:lnTo>
                      <a:pt x="4584" y="1194"/>
                    </a:lnTo>
                    <a:lnTo>
                      <a:pt x="4650" y="992"/>
                    </a:lnTo>
                    <a:lnTo>
                      <a:pt x="4196" y="0"/>
                    </a:lnTo>
                    <a:close/>
                    <a:moveTo>
                      <a:pt x="1872" y="662"/>
                    </a:moveTo>
                    <a:lnTo>
                      <a:pt x="1992" y="288"/>
                    </a:lnTo>
                    <a:lnTo>
                      <a:pt x="2656" y="288"/>
                    </a:lnTo>
                    <a:lnTo>
                      <a:pt x="2782" y="662"/>
                    </a:lnTo>
                    <a:lnTo>
                      <a:pt x="1872" y="662"/>
                    </a:lnTo>
                    <a:close/>
                  </a:path>
                </a:pathLst>
              </a:custGeom>
              <a:grpFill/>
              <a:ln w="9525">
                <a:solidFill>
                  <a:srgbClr val="C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85" name="Freeform 204"/>
            <p:cNvSpPr>
              <a:spLocks noChangeAspect="1" noEditPoints="1"/>
            </p:cNvSpPr>
            <p:nvPr/>
          </p:nvSpPr>
          <p:spPr bwMode="auto">
            <a:xfrm>
              <a:off x="161922" y="3174495"/>
              <a:ext cx="108150" cy="184108"/>
            </a:xfrm>
            <a:custGeom>
              <a:avLst/>
              <a:gdLst/>
              <a:ahLst/>
              <a:cxnLst>
                <a:cxn ang="0">
                  <a:pos x="206" y="2"/>
                </a:cxn>
                <a:cxn ang="0">
                  <a:pos x="120" y="32"/>
                </a:cxn>
                <a:cxn ang="0">
                  <a:pos x="52" y="98"/>
                </a:cxn>
                <a:cxn ang="0">
                  <a:pos x="10" y="190"/>
                </a:cxn>
                <a:cxn ang="0">
                  <a:pos x="0" y="3356"/>
                </a:cxn>
                <a:cxn ang="0">
                  <a:pos x="10" y="3436"/>
                </a:cxn>
                <a:cxn ang="0">
                  <a:pos x="52" y="3528"/>
                </a:cxn>
                <a:cxn ang="0">
                  <a:pos x="120" y="3594"/>
                </a:cxn>
                <a:cxn ang="0">
                  <a:pos x="206" y="3626"/>
                </a:cxn>
                <a:cxn ang="0">
                  <a:pos x="1924" y="3626"/>
                </a:cxn>
                <a:cxn ang="0">
                  <a:pos x="2010" y="3594"/>
                </a:cxn>
                <a:cxn ang="0">
                  <a:pos x="2078" y="3528"/>
                </a:cxn>
                <a:cxn ang="0">
                  <a:pos x="2120" y="3436"/>
                </a:cxn>
                <a:cxn ang="0">
                  <a:pos x="2130" y="270"/>
                </a:cxn>
                <a:cxn ang="0">
                  <a:pos x="2120" y="190"/>
                </a:cxn>
                <a:cxn ang="0">
                  <a:pos x="2078" y="98"/>
                </a:cxn>
                <a:cxn ang="0">
                  <a:pos x="2010" y="32"/>
                </a:cxn>
                <a:cxn ang="0">
                  <a:pos x="1924" y="2"/>
                </a:cxn>
                <a:cxn ang="0">
                  <a:pos x="314" y="2802"/>
                </a:cxn>
                <a:cxn ang="0">
                  <a:pos x="240" y="2772"/>
                </a:cxn>
                <a:cxn ang="0">
                  <a:pos x="206" y="2698"/>
                </a:cxn>
                <a:cxn ang="0">
                  <a:pos x="206" y="556"/>
                </a:cxn>
                <a:cxn ang="0">
                  <a:pos x="216" y="512"/>
                </a:cxn>
                <a:cxn ang="0">
                  <a:pos x="274" y="456"/>
                </a:cxn>
                <a:cxn ang="0">
                  <a:pos x="316" y="448"/>
                </a:cxn>
                <a:cxn ang="0">
                  <a:pos x="1816" y="448"/>
                </a:cxn>
                <a:cxn ang="0">
                  <a:pos x="1892" y="480"/>
                </a:cxn>
                <a:cxn ang="0">
                  <a:pos x="1926" y="556"/>
                </a:cxn>
                <a:cxn ang="0">
                  <a:pos x="1916" y="2736"/>
                </a:cxn>
                <a:cxn ang="0">
                  <a:pos x="1858" y="2794"/>
                </a:cxn>
                <a:cxn ang="0">
                  <a:pos x="688" y="128"/>
                </a:cxn>
                <a:cxn ang="0">
                  <a:pos x="1474" y="136"/>
                </a:cxn>
                <a:cxn ang="0">
                  <a:pos x="1518" y="178"/>
                </a:cxn>
                <a:cxn ang="0">
                  <a:pos x="1524" y="226"/>
                </a:cxn>
                <a:cxn ang="0">
                  <a:pos x="1488" y="278"/>
                </a:cxn>
                <a:cxn ang="0">
                  <a:pos x="688" y="292"/>
                </a:cxn>
                <a:cxn ang="0">
                  <a:pos x="642" y="278"/>
                </a:cxn>
                <a:cxn ang="0">
                  <a:pos x="608" y="226"/>
                </a:cxn>
                <a:cxn ang="0">
                  <a:pos x="612" y="178"/>
                </a:cxn>
                <a:cxn ang="0">
                  <a:pos x="656" y="136"/>
                </a:cxn>
                <a:cxn ang="0">
                  <a:pos x="1240" y="3212"/>
                </a:cxn>
                <a:cxn ang="0">
                  <a:pos x="1218" y="3274"/>
                </a:cxn>
                <a:cxn ang="0">
                  <a:pos x="1176" y="3326"/>
                </a:cxn>
                <a:cxn ang="0">
                  <a:pos x="1118" y="3356"/>
                </a:cxn>
                <a:cxn ang="0">
                  <a:pos x="1048" y="3364"/>
                </a:cxn>
                <a:cxn ang="0">
                  <a:pos x="982" y="3344"/>
                </a:cxn>
                <a:cxn ang="0">
                  <a:pos x="932" y="3302"/>
                </a:cxn>
                <a:cxn ang="0">
                  <a:pos x="898" y="3246"/>
                </a:cxn>
                <a:cxn ang="0">
                  <a:pos x="892" y="3176"/>
                </a:cxn>
                <a:cxn ang="0">
                  <a:pos x="912" y="3114"/>
                </a:cxn>
                <a:cxn ang="0">
                  <a:pos x="954" y="3064"/>
                </a:cxn>
                <a:cxn ang="0">
                  <a:pos x="1014" y="3032"/>
                </a:cxn>
                <a:cxn ang="0">
                  <a:pos x="1082" y="3026"/>
                </a:cxn>
                <a:cxn ang="0">
                  <a:pos x="1150" y="3046"/>
                </a:cxn>
                <a:cxn ang="0">
                  <a:pos x="1200" y="3086"/>
                </a:cxn>
                <a:cxn ang="0">
                  <a:pos x="1232" y="3144"/>
                </a:cxn>
                <a:cxn ang="0">
                  <a:pos x="1240" y="3212"/>
                </a:cxn>
              </a:cxnLst>
              <a:rect l="0" t="0" r="r" b="b"/>
              <a:pathLst>
                <a:path w="2130" h="3626">
                  <a:moveTo>
                    <a:pt x="1900" y="0"/>
                  </a:moveTo>
                  <a:lnTo>
                    <a:pt x="230" y="0"/>
                  </a:lnTo>
                  <a:lnTo>
                    <a:pt x="230" y="0"/>
                  </a:lnTo>
                  <a:lnTo>
                    <a:pt x="206" y="2"/>
                  </a:lnTo>
                  <a:lnTo>
                    <a:pt x="184" y="6"/>
                  </a:lnTo>
                  <a:lnTo>
                    <a:pt x="162" y="12"/>
                  </a:lnTo>
                  <a:lnTo>
                    <a:pt x="140" y="20"/>
                  </a:lnTo>
                  <a:lnTo>
                    <a:pt x="120" y="32"/>
                  </a:lnTo>
                  <a:lnTo>
                    <a:pt x="102" y="46"/>
                  </a:lnTo>
                  <a:lnTo>
                    <a:pt x="84" y="62"/>
                  </a:lnTo>
                  <a:lnTo>
                    <a:pt x="68" y="78"/>
                  </a:lnTo>
                  <a:lnTo>
                    <a:pt x="52" y="98"/>
                  </a:lnTo>
                  <a:lnTo>
                    <a:pt x="40" y="118"/>
                  </a:lnTo>
                  <a:lnTo>
                    <a:pt x="28" y="142"/>
                  </a:lnTo>
                  <a:lnTo>
                    <a:pt x="18" y="164"/>
                  </a:lnTo>
                  <a:lnTo>
                    <a:pt x="10" y="190"/>
                  </a:lnTo>
                  <a:lnTo>
                    <a:pt x="4" y="216"/>
                  </a:lnTo>
                  <a:lnTo>
                    <a:pt x="2" y="242"/>
                  </a:lnTo>
                  <a:lnTo>
                    <a:pt x="0" y="270"/>
                  </a:lnTo>
                  <a:lnTo>
                    <a:pt x="0" y="3356"/>
                  </a:lnTo>
                  <a:lnTo>
                    <a:pt x="0" y="3356"/>
                  </a:lnTo>
                  <a:lnTo>
                    <a:pt x="2" y="3384"/>
                  </a:lnTo>
                  <a:lnTo>
                    <a:pt x="4" y="3410"/>
                  </a:lnTo>
                  <a:lnTo>
                    <a:pt x="10" y="3436"/>
                  </a:lnTo>
                  <a:lnTo>
                    <a:pt x="18" y="3462"/>
                  </a:lnTo>
                  <a:lnTo>
                    <a:pt x="28" y="3486"/>
                  </a:lnTo>
                  <a:lnTo>
                    <a:pt x="40" y="3508"/>
                  </a:lnTo>
                  <a:lnTo>
                    <a:pt x="52" y="3528"/>
                  </a:lnTo>
                  <a:lnTo>
                    <a:pt x="68" y="3548"/>
                  </a:lnTo>
                  <a:lnTo>
                    <a:pt x="84" y="3564"/>
                  </a:lnTo>
                  <a:lnTo>
                    <a:pt x="102" y="3580"/>
                  </a:lnTo>
                  <a:lnTo>
                    <a:pt x="120" y="3594"/>
                  </a:lnTo>
                  <a:lnTo>
                    <a:pt x="140" y="3606"/>
                  </a:lnTo>
                  <a:lnTo>
                    <a:pt x="162" y="3614"/>
                  </a:lnTo>
                  <a:lnTo>
                    <a:pt x="184" y="3622"/>
                  </a:lnTo>
                  <a:lnTo>
                    <a:pt x="206" y="3626"/>
                  </a:lnTo>
                  <a:lnTo>
                    <a:pt x="230" y="3626"/>
                  </a:lnTo>
                  <a:lnTo>
                    <a:pt x="1900" y="3626"/>
                  </a:lnTo>
                  <a:lnTo>
                    <a:pt x="1900" y="3626"/>
                  </a:lnTo>
                  <a:lnTo>
                    <a:pt x="1924" y="3626"/>
                  </a:lnTo>
                  <a:lnTo>
                    <a:pt x="1948" y="3622"/>
                  </a:lnTo>
                  <a:lnTo>
                    <a:pt x="1970" y="3614"/>
                  </a:lnTo>
                  <a:lnTo>
                    <a:pt x="1990" y="3606"/>
                  </a:lnTo>
                  <a:lnTo>
                    <a:pt x="2010" y="3594"/>
                  </a:lnTo>
                  <a:lnTo>
                    <a:pt x="2030" y="3580"/>
                  </a:lnTo>
                  <a:lnTo>
                    <a:pt x="2048" y="3564"/>
                  </a:lnTo>
                  <a:lnTo>
                    <a:pt x="2064" y="3548"/>
                  </a:lnTo>
                  <a:lnTo>
                    <a:pt x="2078" y="3528"/>
                  </a:lnTo>
                  <a:lnTo>
                    <a:pt x="2092" y="3508"/>
                  </a:lnTo>
                  <a:lnTo>
                    <a:pt x="2104" y="3486"/>
                  </a:lnTo>
                  <a:lnTo>
                    <a:pt x="2112" y="3462"/>
                  </a:lnTo>
                  <a:lnTo>
                    <a:pt x="2120" y="3436"/>
                  </a:lnTo>
                  <a:lnTo>
                    <a:pt x="2126" y="3410"/>
                  </a:lnTo>
                  <a:lnTo>
                    <a:pt x="2130" y="3384"/>
                  </a:lnTo>
                  <a:lnTo>
                    <a:pt x="2130" y="3356"/>
                  </a:lnTo>
                  <a:lnTo>
                    <a:pt x="2130" y="270"/>
                  </a:lnTo>
                  <a:lnTo>
                    <a:pt x="2130" y="270"/>
                  </a:lnTo>
                  <a:lnTo>
                    <a:pt x="2130" y="242"/>
                  </a:lnTo>
                  <a:lnTo>
                    <a:pt x="2126" y="216"/>
                  </a:lnTo>
                  <a:lnTo>
                    <a:pt x="2120" y="190"/>
                  </a:lnTo>
                  <a:lnTo>
                    <a:pt x="2112" y="164"/>
                  </a:lnTo>
                  <a:lnTo>
                    <a:pt x="2104" y="142"/>
                  </a:lnTo>
                  <a:lnTo>
                    <a:pt x="2092" y="118"/>
                  </a:lnTo>
                  <a:lnTo>
                    <a:pt x="2078" y="98"/>
                  </a:lnTo>
                  <a:lnTo>
                    <a:pt x="2064" y="78"/>
                  </a:lnTo>
                  <a:lnTo>
                    <a:pt x="2048" y="62"/>
                  </a:lnTo>
                  <a:lnTo>
                    <a:pt x="2030" y="46"/>
                  </a:lnTo>
                  <a:lnTo>
                    <a:pt x="2010" y="32"/>
                  </a:lnTo>
                  <a:lnTo>
                    <a:pt x="1990" y="20"/>
                  </a:lnTo>
                  <a:lnTo>
                    <a:pt x="1970" y="12"/>
                  </a:lnTo>
                  <a:lnTo>
                    <a:pt x="1948" y="6"/>
                  </a:lnTo>
                  <a:lnTo>
                    <a:pt x="1924" y="2"/>
                  </a:lnTo>
                  <a:lnTo>
                    <a:pt x="1900" y="0"/>
                  </a:lnTo>
                  <a:lnTo>
                    <a:pt x="1900" y="0"/>
                  </a:lnTo>
                  <a:close/>
                  <a:moveTo>
                    <a:pt x="314" y="2802"/>
                  </a:moveTo>
                  <a:lnTo>
                    <a:pt x="314" y="2802"/>
                  </a:lnTo>
                  <a:lnTo>
                    <a:pt x="294" y="2800"/>
                  </a:lnTo>
                  <a:lnTo>
                    <a:pt x="274" y="2794"/>
                  </a:lnTo>
                  <a:lnTo>
                    <a:pt x="256" y="2784"/>
                  </a:lnTo>
                  <a:lnTo>
                    <a:pt x="240" y="2772"/>
                  </a:lnTo>
                  <a:lnTo>
                    <a:pt x="226" y="2756"/>
                  </a:lnTo>
                  <a:lnTo>
                    <a:pt x="216" y="2738"/>
                  </a:lnTo>
                  <a:lnTo>
                    <a:pt x="210" y="2718"/>
                  </a:lnTo>
                  <a:lnTo>
                    <a:pt x="206" y="2698"/>
                  </a:lnTo>
                  <a:lnTo>
                    <a:pt x="206" y="2698"/>
                  </a:lnTo>
                  <a:lnTo>
                    <a:pt x="206" y="2694"/>
                  </a:lnTo>
                  <a:lnTo>
                    <a:pt x="206" y="556"/>
                  </a:lnTo>
                  <a:lnTo>
                    <a:pt x="206" y="556"/>
                  </a:lnTo>
                  <a:lnTo>
                    <a:pt x="206" y="554"/>
                  </a:lnTo>
                  <a:lnTo>
                    <a:pt x="206" y="554"/>
                  </a:lnTo>
                  <a:lnTo>
                    <a:pt x="210" y="532"/>
                  </a:lnTo>
                  <a:lnTo>
                    <a:pt x="216" y="512"/>
                  </a:lnTo>
                  <a:lnTo>
                    <a:pt x="226" y="494"/>
                  </a:lnTo>
                  <a:lnTo>
                    <a:pt x="240" y="478"/>
                  </a:lnTo>
                  <a:lnTo>
                    <a:pt x="256" y="466"/>
                  </a:lnTo>
                  <a:lnTo>
                    <a:pt x="274" y="456"/>
                  </a:lnTo>
                  <a:lnTo>
                    <a:pt x="294" y="450"/>
                  </a:lnTo>
                  <a:lnTo>
                    <a:pt x="316" y="448"/>
                  </a:lnTo>
                  <a:lnTo>
                    <a:pt x="316" y="448"/>
                  </a:lnTo>
                  <a:lnTo>
                    <a:pt x="316" y="448"/>
                  </a:lnTo>
                  <a:lnTo>
                    <a:pt x="1816" y="448"/>
                  </a:lnTo>
                  <a:lnTo>
                    <a:pt x="1816" y="448"/>
                  </a:lnTo>
                  <a:lnTo>
                    <a:pt x="1816" y="448"/>
                  </a:lnTo>
                  <a:lnTo>
                    <a:pt x="1816" y="448"/>
                  </a:lnTo>
                  <a:lnTo>
                    <a:pt x="1838" y="450"/>
                  </a:lnTo>
                  <a:lnTo>
                    <a:pt x="1858" y="456"/>
                  </a:lnTo>
                  <a:lnTo>
                    <a:pt x="1876" y="466"/>
                  </a:lnTo>
                  <a:lnTo>
                    <a:pt x="1892" y="480"/>
                  </a:lnTo>
                  <a:lnTo>
                    <a:pt x="1906" y="496"/>
                  </a:lnTo>
                  <a:lnTo>
                    <a:pt x="1916" y="514"/>
                  </a:lnTo>
                  <a:lnTo>
                    <a:pt x="1922" y="534"/>
                  </a:lnTo>
                  <a:lnTo>
                    <a:pt x="1926" y="556"/>
                  </a:lnTo>
                  <a:lnTo>
                    <a:pt x="1926" y="2694"/>
                  </a:lnTo>
                  <a:lnTo>
                    <a:pt x="1926" y="2694"/>
                  </a:lnTo>
                  <a:lnTo>
                    <a:pt x="1922" y="2716"/>
                  </a:lnTo>
                  <a:lnTo>
                    <a:pt x="1916" y="2736"/>
                  </a:lnTo>
                  <a:lnTo>
                    <a:pt x="1906" y="2754"/>
                  </a:lnTo>
                  <a:lnTo>
                    <a:pt x="1894" y="2770"/>
                  </a:lnTo>
                  <a:lnTo>
                    <a:pt x="1878" y="2784"/>
                  </a:lnTo>
                  <a:lnTo>
                    <a:pt x="1858" y="2794"/>
                  </a:lnTo>
                  <a:lnTo>
                    <a:pt x="1838" y="2800"/>
                  </a:lnTo>
                  <a:lnTo>
                    <a:pt x="1816" y="2802"/>
                  </a:lnTo>
                  <a:lnTo>
                    <a:pt x="314" y="2802"/>
                  </a:lnTo>
                  <a:close/>
                  <a:moveTo>
                    <a:pt x="688" y="128"/>
                  </a:moveTo>
                  <a:lnTo>
                    <a:pt x="1444" y="128"/>
                  </a:lnTo>
                  <a:lnTo>
                    <a:pt x="1444" y="128"/>
                  </a:lnTo>
                  <a:lnTo>
                    <a:pt x="1460" y="130"/>
                  </a:lnTo>
                  <a:lnTo>
                    <a:pt x="1474" y="136"/>
                  </a:lnTo>
                  <a:lnTo>
                    <a:pt x="1488" y="142"/>
                  </a:lnTo>
                  <a:lnTo>
                    <a:pt x="1500" y="152"/>
                  </a:lnTo>
                  <a:lnTo>
                    <a:pt x="1510" y="164"/>
                  </a:lnTo>
                  <a:lnTo>
                    <a:pt x="1518" y="178"/>
                  </a:lnTo>
                  <a:lnTo>
                    <a:pt x="1524" y="194"/>
                  </a:lnTo>
                  <a:lnTo>
                    <a:pt x="1524" y="210"/>
                  </a:lnTo>
                  <a:lnTo>
                    <a:pt x="1524" y="210"/>
                  </a:lnTo>
                  <a:lnTo>
                    <a:pt x="1524" y="226"/>
                  </a:lnTo>
                  <a:lnTo>
                    <a:pt x="1518" y="242"/>
                  </a:lnTo>
                  <a:lnTo>
                    <a:pt x="1510" y="256"/>
                  </a:lnTo>
                  <a:lnTo>
                    <a:pt x="1500" y="268"/>
                  </a:lnTo>
                  <a:lnTo>
                    <a:pt x="1488" y="278"/>
                  </a:lnTo>
                  <a:lnTo>
                    <a:pt x="1474" y="286"/>
                  </a:lnTo>
                  <a:lnTo>
                    <a:pt x="1460" y="290"/>
                  </a:lnTo>
                  <a:lnTo>
                    <a:pt x="1444" y="292"/>
                  </a:lnTo>
                  <a:lnTo>
                    <a:pt x="688" y="292"/>
                  </a:lnTo>
                  <a:lnTo>
                    <a:pt x="688" y="292"/>
                  </a:lnTo>
                  <a:lnTo>
                    <a:pt x="672" y="290"/>
                  </a:lnTo>
                  <a:lnTo>
                    <a:pt x="656" y="286"/>
                  </a:lnTo>
                  <a:lnTo>
                    <a:pt x="642" y="278"/>
                  </a:lnTo>
                  <a:lnTo>
                    <a:pt x="630" y="268"/>
                  </a:lnTo>
                  <a:lnTo>
                    <a:pt x="620" y="256"/>
                  </a:lnTo>
                  <a:lnTo>
                    <a:pt x="612" y="242"/>
                  </a:lnTo>
                  <a:lnTo>
                    <a:pt x="608" y="226"/>
                  </a:lnTo>
                  <a:lnTo>
                    <a:pt x="606" y="210"/>
                  </a:lnTo>
                  <a:lnTo>
                    <a:pt x="606" y="210"/>
                  </a:lnTo>
                  <a:lnTo>
                    <a:pt x="608" y="194"/>
                  </a:lnTo>
                  <a:lnTo>
                    <a:pt x="612" y="178"/>
                  </a:lnTo>
                  <a:lnTo>
                    <a:pt x="620" y="164"/>
                  </a:lnTo>
                  <a:lnTo>
                    <a:pt x="630" y="152"/>
                  </a:lnTo>
                  <a:lnTo>
                    <a:pt x="642" y="142"/>
                  </a:lnTo>
                  <a:lnTo>
                    <a:pt x="656" y="136"/>
                  </a:lnTo>
                  <a:lnTo>
                    <a:pt x="672" y="130"/>
                  </a:lnTo>
                  <a:lnTo>
                    <a:pt x="688" y="128"/>
                  </a:lnTo>
                  <a:lnTo>
                    <a:pt x="688" y="128"/>
                  </a:lnTo>
                  <a:close/>
                  <a:moveTo>
                    <a:pt x="1240" y="3212"/>
                  </a:moveTo>
                  <a:lnTo>
                    <a:pt x="1236" y="3228"/>
                  </a:lnTo>
                  <a:lnTo>
                    <a:pt x="1232" y="3246"/>
                  </a:lnTo>
                  <a:lnTo>
                    <a:pt x="1226" y="3262"/>
                  </a:lnTo>
                  <a:lnTo>
                    <a:pt x="1218" y="3274"/>
                  </a:lnTo>
                  <a:lnTo>
                    <a:pt x="1212" y="3290"/>
                  </a:lnTo>
                  <a:lnTo>
                    <a:pt x="1200" y="3302"/>
                  </a:lnTo>
                  <a:lnTo>
                    <a:pt x="1188" y="3314"/>
                  </a:lnTo>
                  <a:lnTo>
                    <a:pt x="1176" y="3326"/>
                  </a:lnTo>
                  <a:lnTo>
                    <a:pt x="1164" y="3334"/>
                  </a:lnTo>
                  <a:lnTo>
                    <a:pt x="1150" y="3344"/>
                  </a:lnTo>
                  <a:lnTo>
                    <a:pt x="1134" y="3352"/>
                  </a:lnTo>
                  <a:lnTo>
                    <a:pt x="1118" y="3356"/>
                  </a:lnTo>
                  <a:lnTo>
                    <a:pt x="1100" y="3360"/>
                  </a:lnTo>
                  <a:lnTo>
                    <a:pt x="1082" y="3364"/>
                  </a:lnTo>
                  <a:lnTo>
                    <a:pt x="1066" y="3364"/>
                  </a:lnTo>
                  <a:lnTo>
                    <a:pt x="1048" y="3364"/>
                  </a:lnTo>
                  <a:lnTo>
                    <a:pt x="1030" y="3360"/>
                  </a:lnTo>
                  <a:lnTo>
                    <a:pt x="1014" y="3356"/>
                  </a:lnTo>
                  <a:lnTo>
                    <a:pt x="998" y="3352"/>
                  </a:lnTo>
                  <a:lnTo>
                    <a:pt x="982" y="3344"/>
                  </a:lnTo>
                  <a:lnTo>
                    <a:pt x="968" y="3334"/>
                  </a:lnTo>
                  <a:lnTo>
                    <a:pt x="954" y="3326"/>
                  </a:lnTo>
                  <a:lnTo>
                    <a:pt x="942" y="3314"/>
                  </a:lnTo>
                  <a:lnTo>
                    <a:pt x="932" y="3302"/>
                  </a:lnTo>
                  <a:lnTo>
                    <a:pt x="920" y="3290"/>
                  </a:lnTo>
                  <a:lnTo>
                    <a:pt x="912" y="3274"/>
                  </a:lnTo>
                  <a:lnTo>
                    <a:pt x="904" y="3262"/>
                  </a:lnTo>
                  <a:lnTo>
                    <a:pt x="898" y="3246"/>
                  </a:lnTo>
                  <a:lnTo>
                    <a:pt x="894" y="3228"/>
                  </a:lnTo>
                  <a:lnTo>
                    <a:pt x="892" y="3212"/>
                  </a:lnTo>
                  <a:lnTo>
                    <a:pt x="890" y="3196"/>
                  </a:lnTo>
                  <a:lnTo>
                    <a:pt x="892" y="3176"/>
                  </a:lnTo>
                  <a:lnTo>
                    <a:pt x="894" y="3160"/>
                  </a:lnTo>
                  <a:lnTo>
                    <a:pt x="898" y="3144"/>
                  </a:lnTo>
                  <a:lnTo>
                    <a:pt x="904" y="3130"/>
                  </a:lnTo>
                  <a:lnTo>
                    <a:pt x="912" y="3114"/>
                  </a:lnTo>
                  <a:lnTo>
                    <a:pt x="920" y="3100"/>
                  </a:lnTo>
                  <a:lnTo>
                    <a:pt x="932" y="3086"/>
                  </a:lnTo>
                  <a:lnTo>
                    <a:pt x="942" y="3074"/>
                  </a:lnTo>
                  <a:lnTo>
                    <a:pt x="954" y="3064"/>
                  </a:lnTo>
                  <a:lnTo>
                    <a:pt x="968" y="3054"/>
                  </a:lnTo>
                  <a:lnTo>
                    <a:pt x="982" y="3046"/>
                  </a:lnTo>
                  <a:lnTo>
                    <a:pt x="998" y="3040"/>
                  </a:lnTo>
                  <a:lnTo>
                    <a:pt x="1014" y="3032"/>
                  </a:lnTo>
                  <a:lnTo>
                    <a:pt x="1030" y="3028"/>
                  </a:lnTo>
                  <a:lnTo>
                    <a:pt x="1048" y="3026"/>
                  </a:lnTo>
                  <a:lnTo>
                    <a:pt x="1066" y="3024"/>
                  </a:lnTo>
                  <a:lnTo>
                    <a:pt x="1082" y="3026"/>
                  </a:lnTo>
                  <a:lnTo>
                    <a:pt x="1100" y="3028"/>
                  </a:lnTo>
                  <a:lnTo>
                    <a:pt x="1118" y="3032"/>
                  </a:lnTo>
                  <a:lnTo>
                    <a:pt x="1134" y="3040"/>
                  </a:lnTo>
                  <a:lnTo>
                    <a:pt x="1150" y="3046"/>
                  </a:lnTo>
                  <a:lnTo>
                    <a:pt x="1164" y="3054"/>
                  </a:lnTo>
                  <a:lnTo>
                    <a:pt x="1176" y="3064"/>
                  </a:lnTo>
                  <a:lnTo>
                    <a:pt x="1188" y="3074"/>
                  </a:lnTo>
                  <a:lnTo>
                    <a:pt x="1200" y="3086"/>
                  </a:lnTo>
                  <a:lnTo>
                    <a:pt x="1212" y="3100"/>
                  </a:lnTo>
                  <a:lnTo>
                    <a:pt x="1218" y="3114"/>
                  </a:lnTo>
                  <a:lnTo>
                    <a:pt x="1226" y="3130"/>
                  </a:lnTo>
                  <a:lnTo>
                    <a:pt x="1232" y="3144"/>
                  </a:lnTo>
                  <a:lnTo>
                    <a:pt x="1236" y="3160"/>
                  </a:lnTo>
                  <a:lnTo>
                    <a:pt x="1240" y="3176"/>
                  </a:lnTo>
                  <a:lnTo>
                    <a:pt x="1240" y="3196"/>
                  </a:lnTo>
                  <a:lnTo>
                    <a:pt x="1240" y="3212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6" name="Freeform 208"/>
            <p:cNvSpPr>
              <a:spLocks noChangeAspect="1" noEditPoints="1"/>
            </p:cNvSpPr>
            <p:nvPr/>
          </p:nvSpPr>
          <p:spPr bwMode="auto">
            <a:xfrm>
              <a:off x="702619" y="3113450"/>
              <a:ext cx="176421" cy="241391"/>
            </a:xfrm>
            <a:custGeom>
              <a:avLst/>
              <a:gdLst/>
              <a:ahLst/>
              <a:cxnLst>
                <a:cxn ang="0">
                  <a:pos x="150" y="0"/>
                </a:cxn>
                <a:cxn ang="0">
                  <a:pos x="88" y="22"/>
                </a:cxn>
                <a:cxn ang="0">
                  <a:pos x="38" y="66"/>
                </a:cxn>
                <a:cxn ang="0">
                  <a:pos x="6" y="128"/>
                </a:cxn>
                <a:cxn ang="0">
                  <a:pos x="0" y="3474"/>
                </a:cxn>
                <a:cxn ang="0">
                  <a:pos x="6" y="3528"/>
                </a:cxn>
                <a:cxn ang="0">
                  <a:pos x="38" y="3590"/>
                </a:cxn>
                <a:cxn ang="0">
                  <a:pos x="88" y="3634"/>
                </a:cxn>
                <a:cxn ang="0">
                  <a:pos x="150" y="3656"/>
                </a:cxn>
                <a:cxn ang="0">
                  <a:pos x="2522" y="3656"/>
                </a:cxn>
                <a:cxn ang="0">
                  <a:pos x="2584" y="3634"/>
                </a:cxn>
                <a:cxn ang="0">
                  <a:pos x="2634" y="3590"/>
                </a:cxn>
                <a:cxn ang="0">
                  <a:pos x="2664" y="3528"/>
                </a:cxn>
                <a:cxn ang="0">
                  <a:pos x="2672" y="182"/>
                </a:cxn>
                <a:cxn ang="0">
                  <a:pos x="2664" y="128"/>
                </a:cxn>
                <a:cxn ang="0">
                  <a:pos x="2634" y="66"/>
                </a:cxn>
                <a:cxn ang="0">
                  <a:pos x="2584" y="22"/>
                </a:cxn>
                <a:cxn ang="0">
                  <a:pos x="2522" y="0"/>
                </a:cxn>
                <a:cxn ang="0">
                  <a:pos x="1474" y="3346"/>
                </a:cxn>
                <a:cxn ang="0">
                  <a:pos x="1454" y="3394"/>
                </a:cxn>
                <a:cxn ang="0">
                  <a:pos x="1414" y="3432"/>
                </a:cxn>
                <a:cxn ang="0">
                  <a:pos x="1364" y="3452"/>
                </a:cxn>
                <a:cxn ang="0">
                  <a:pos x="1308" y="3452"/>
                </a:cxn>
                <a:cxn ang="0">
                  <a:pos x="1256" y="3432"/>
                </a:cxn>
                <a:cxn ang="0">
                  <a:pos x="1218" y="3394"/>
                </a:cxn>
                <a:cxn ang="0">
                  <a:pos x="1198" y="3346"/>
                </a:cxn>
                <a:cxn ang="0">
                  <a:pos x="1198" y="3290"/>
                </a:cxn>
                <a:cxn ang="0">
                  <a:pos x="1218" y="3242"/>
                </a:cxn>
                <a:cxn ang="0">
                  <a:pos x="1256" y="3204"/>
                </a:cxn>
                <a:cxn ang="0">
                  <a:pos x="1308" y="3184"/>
                </a:cxn>
                <a:cxn ang="0">
                  <a:pos x="1364" y="3184"/>
                </a:cxn>
                <a:cxn ang="0">
                  <a:pos x="1414" y="3204"/>
                </a:cxn>
                <a:cxn ang="0">
                  <a:pos x="1454" y="3242"/>
                </a:cxn>
                <a:cxn ang="0">
                  <a:pos x="1474" y="3290"/>
                </a:cxn>
                <a:cxn ang="0">
                  <a:pos x="2490" y="2808"/>
                </a:cxn>
                <a:cxn ang="0">
                  <a:pos x="2484" y="2862"/>
                </a:cxn>
                <a:cxn ang="0">
                  <a:pos x="2452" y="2924"/>
                </a:cxn>
                <a:cxn ang="0">
                  <a:pos x="2402" y="2968"/>
                </a:cxn>
                <a:cxn ang="0">
                  <a:pos x="2340" y="2988"/>
                </a:cxn>
                <a:cxn ang="0">
                  <a:pos x="332" y="2988"/>
                </a:cxn>
                <a:cxn ang="0">
                  <a:pos x="268" y="2968"/>
                </a:cxn>
                <a:cxn ang="0">
                  <a:pos x="220" y="2924"/>
                </a:cxn>
                <a:cxn ang="0">
                  <a:pos x="188" y="2862"/>
                </a:cxn>
                <a:cxn ang="0">
                  <a:pos x="180" y="386"/>
                </a:cxn>
                <a:cxn ang="0">
                  <a:pos x="188" y="332"/>
                </a:cxn>
                <a:cxn ang="0">
                  <a:pos x="220" y="272"/>
                </a:cxn>
                <a:cxn ang="0">
                  <a:pos x="268" y="228"/>
                </a:cxn>
                <a:cxn ang="0">
                  <a:pos x="332" y="206"/>
                </a:cxn>
                <a:cxn ang="0">
                  <a:pos x="2340" y="206"/>
                </a:cxn>
                <a:cxn ang="0">
                  <a:pos x="2402" y="228"/>
                </a:cxn>
                <a:cxn ang="0">
                  <a:pos x="2452" y="272"/>
                </a:cxn>
                <a:cxn ang="0">
                  <a:pos x="2484" y="332"/>
                </a:cxn>
                <a:cxn ang="0">
                  <a:pos x="2490" y="2808"/>
                </a:cxn>
              </a:cxnLst>
              <a:rect l="0" t="0" r="r" b="b"/>
              <a:pathLst>
                <a:path w="2672" h="3656">
                  <a:moveTo>
                    <a:pt x="2504" y="0"/>
                  </a:moveTo>
                  <a:lnTo>
                    <a:pt x="168" y="0"/>
                  </a:lnTo>
                  <a:lnTo>
                    <a:pt x="168" y="0"/>
                  </a:lnTo>
                  <a:lnTo>
                    <a:pt x="150" y="0"/>
                  </a:lnTo>
                  <a:lnTo>
                    <a:pt x="134" y="4"/>
                  </a:lnTo>
                  <a:lnTo>
                    <a:pt x="118" y="8"/>
                  </a:lnTo>
                  <a:lnTo>
                    <a:pt x="102" y="14"/>
                  </a:lnTo>
                  <a:lnTo>
                    <a:pt x="88" y="22"/>
                  </a:lnTo>
                  <a:lnTo>
                    <a:pt x="74" y="30"/>
                  </a:lnTo>
                  <a:lnTo>
                    <a:pt x="60" y="42"/>
                  </a:lnTo>
                  <a:lnTo>
                    <a:pt x="48" y="54"/>
                  </a:lnTo>
                  <a:lnTo>
                    <a:pt x="38" y="66"/>
                  </a:lnTo>
                  <a:lnTo>
                    <a:pt x="28" y="80"/>
                  </a:lnTo>
                  <a:lnTo>
                    <a:pt x="20" y="94"/>
                  </a:lnTo>
                  <a:lnTo>
                    <a:pt x="12" y="110"/>
                  </a:lnTo>
                  <a:lnTo>
                    <a:pt x="6" y="128"/>
                  </a:lnTo>
                  <a:lnTo>
                    <a:pt x="2" y="144"/>
                  </a:lnTo>
                  <a:lnTo>
                    <a:pt x="0" y="162"/>
                  </a:lnTo>
                  <a:lnTo>
                    <a:pt x="0" y="182"/>
                  </a:lnTo>
                  <a:lnTo>
                    <a:pt x="0" y="3474"/>
                  </a:lnTo>
                  <a:lnTo>
                    <a:pt x="0" y="3474"/>
                  </a:lnTo>
                  <a:lnTo>
                    <a:pt x="0" y="3494"/>
                  </a:lnTo>
                  <a:lnTo>
                    <a:pt x="2" y="3512"/>
                  </a:lnTo>
                  <a:lnTo>
                    <a:pt x="6" y="3528"/>
                  </a:lnTo>
                  <a:lnTo>
                    <a:pt x="12" y="3546"/>
                  </a:lnTo>
                  <a:lnTo>
                    <a:pt x="20" y="3562"/>
                  </a:lnTo>
                  <a:lnTo>
                    <a:pt x="28" y="3576"/>
                  </a:lnTo>
                  <a:lnTo>
                    <a:pt x="38" y="3590"/>
                  </a:lnTo>
                  <a:lnTo>
                    <a:pt x="48" y="3602"/>
                  </a:lnTo>
                  <a:lnTo>
                    <a:pt x="60" y="3614"/>
                  </a:lnTo>
                  <a:lnTo>
                    <a:pt x="74" y="3626"/>
                  </a:lnTo>
                  <a:lnTo>
                    <a:pt x="88" y="3634"/>
                  </a:lnTo>
                  <a:lnTo>
                    <a:pt x="102" y="3642"/>
                  </a:lnTo>
                  <a:lnTo>
                    <a:pt x="118" y="3648"/>
                  </a:lnTo>
                  <a:lnTo>
                    <a:pt x="134" y="3652"/>
                  </a:lnTo>
                  <a:lnTo>
                    <a:pt x="150" y="3656"/>
                  </a:lnTo>
                  <a:lnTo>
                    <a:pt x="168" y="3656"/>
                  </a:lnTo>
                  <a:lnTo>
                    <a:pt x="2504" y="3656"/>
                  </a:lnTo>
                  <a:lnTo>
                    <a:pt x="2504" y="3656"/>
                  </a:lnTo>
                  <a:lnTo>
                    <a:pt x="2522" y="3656"/>
                  </a:lnTo>
                  <a:lnTo>
                    <a:pt x="2538" y="3652"/>
                  </a:lnTo>
                  <a:lnTo>
                    <a:pt x="2554" y="3648"/>
                  </a:lnTo>
                  <a:lnTo>
                    <a:pt x="2570" y="3642"/>
                  </a:lnTo>
                  <a:lnTo>
                    <a:pt x="2584" y="3634"/>
                  </a:lnTo>
                  <a:lnTo>
                    <a:pt x="2598" y="3626"/>
                  </a:lnTo>
                  <a:lnTo>
                    <a:pt x="2610" y="3614"/>
                  </a:lnTo>
                  <a:lnTo>
                    <a:pt x="2622" y="3602"/>
                  </a:lnTo>
                  <a:lnTo>
                    <a:pt x="2634" y="3590"/>
                  </a:lnTo>
                  <a:lnTo>
                    <a:pt x="2644" y="3576"/>
                  </a:lnTo>
                  <a:lnTo>
                    <a:pt x="2652" y="3562"/>
                  </a:lnTo>
                  <a:lnTo>
                    <a:pt x="2658" y="3546"/>
                  </a:lnTo>
                  <a:lnTo>
                    <a:pt x="2664" y="3528"/>
                  </a:lnTo>
                  <a:lnTo>
                    <a:pt x="2668" y="3512"/>
                  </a:lnTo>
                  <a:lnTo>
                    <a:pt x="2672" y="3494"/>
                  </a:lnTo>
                  <a:lnTo>
                    <a:pt x="2672" y="3474"/>
                  </a:lnTo>
                  <a:lnTo>
                    <a:pt x="2672" y="182"/>
                  </a:lnTo>
                  <a:lnTo>
                    <a:pt x="2672" y="182"/>
                  </a:lnTo>
                  <a:lnTo>
                    <a:pt x="2672" y="162"/>
                  </a:lnTo>
                  <a:lnTo>
                    <a:pt x="2668" y="144"/>
                  </a:lnTo>
                  <a:lnTo>
                    <a:pt x="2664" y="128"/>
                  </a:lnTo>
                  <a:lnTo>
                    <a:pt x="2658" y="110"/>
                  </a:lnTo>
                  <a:lnTo>
                    <a:pt x="2652" y="94"/>
                  </a:lnTo>
                  <a:lnTo>
                    <a:pt x="2644" y="80"/>
                  </a:lnTo>
                  <a:lnTo>
                    <a:pt x="2634" y="66"/>
                  </a:lnTo>
                  <a:lnTo>
                    <a:pt x="2622" y="54"/>
                  </a:lnTo>
                  <a:lnTo>
                    <a:pt x="2610" y="42"/>
                  </a:lnTo>
                  <a:lnTo>
                    <a:pt x="2598" y="30"/>
                  </a:lnTo>
                  <a:lnTo>
                    <a:pt x="2584" y="22"/>
                  </a:lnTo>
                  <a:lnTo>
                    <a:pt x="2570" y="14"/>
                  </a:lnTo>
                  <a:lnTo>
                    <a:pt x="2554" y="8"/>
                  </a:lnTo>
                  <a:lnTo>
                    <a:pt x="2538" y="4"/>
                  </a:lnTo>
                  <a:lnTo>
                    <a:pt x="2522" y="0"/>
                  </a:lnTo>
                  <a:lnTo>
                    <a:pt x="2504" y="0"/>
                  </a:lnTo>
                  <a:lnTo>
                    <a:pt x="2504" y="0"/>
                  </a:lnTo>
                  <a:close/>
                  <a:moveTo>
                    <a:pt x="1476" y="3332"/>
                  </a:moveTo>
                  <a:lnTo>
                    <a:pt x="1474" y="3346"/>
                  </a:lnTo>
                  <a:lnTo>
                    <a:pt x="1472" y="3358"/>
                  </a:lnTo>
                  <a:lnTo>
                    <a:pt x="1466" y="3372"/>
                  </a:lnTo>
                  <a:lnTo>
                    <a:pt x="1460" y="3382"/>
                  </a:lnTo>
                  <a:lnTo>
                    <a:pt x="1454" y="3394"/>
                  </a:lnTo>
                  <a:lnTo>
                    <a:pt x="1444" y="3406"/>
                  </a:lnTo>
                  <a:lnTo>
                    <a:pt x="1436" y="3414"/>
                  </a:lnTo>
                  <a:lnTo>
                    <a:pt x="1426" y="3424"/>
                  </a:lnTo>
                  <a:lnTo>
                    <a:pt x="1414" y="3432"/>
                  </a:lnTo>
                  <a:lnTo>
                    <a:pt x="1404" y="3438"/>
                  </a:lnTo>
                  <a:lnTo>
                    <a:pt x="1390" y="3444"/>
                  </a:lnTo>
                  <a:lnTo>
                    <a:pt x="1378" y="3448"/>
                  </a:lnTo>
                  <a:lnTo>
                    <a:pt x="1364" y="3452"/>
                  </a:lnTo>
                  <a:lnTo>
                    <a:pt x="1350" y="3454"/>
                  </a:lnTo>
                  <a:lnTo>
                    <a:pt x="1336" y="3454"/>
                  </a:lnTo>
                  <a:lnTo>
                    <a:pt x="1322" y="3454"/>
                  </a:lnTo>
                  <a:lnTo>
                    <a:pt x="1308" y="3452"/>
                  </a:lnTo>
                  <a:lnTo>
                    <a:pt x="1294" y="3448"/>
                  </a:lnTo>
                  <a:lnTo>
                    <a:pt x="1280" y="3444"/>
                  </a:lnTo>
                  <a:lnTo>
                    <a:pt x="1268" y="3438"/>
                  </a:lnTo>
                  <a:lnTo>
                    <a:pt x="1256" y="3432"/>
                  </a:lnTo>
                  <a:lnTo>
                    <a:pt x="1246" y="3424"/>
                  </a:lnTo>
                  <a:lnTo>
                    <a:pt x="1236" y="3414"/>
                  </a:lnTo>
                  <a:lnTo>
                    <a:pt x="1228" y="3406"/>
                  </a:lnTo>
                  <a:lnTo>
                    <a:pt x="1218" y="3394"/>
                  </a:lnTo>
                  <a:lnTo>
                    <a:pt x="1212" y="3382"/>
                  </a:lnTo>
                  <a:lnTo>
                    <a:pt x="1206" y="3372"/>
                  </a:lnTo>
                  <a:lnTo>
                    <a:pt x="1200" y="3358"/>
                  </a:lnTo>
                  <a:lnTo>
                    <a:pt x="1198" y="3346"/>
                  </a:lnTo>
                  <a:lnTo>
                    <a:pt x="1196" y="3332"/>
                  </a:lnTo>
                  <a:lnTo>
                    <a:pt x="1194" y="3318"/>
                  </a:lnTo>
                  <a:lnTo>
                    <a:pt x="1196" y="3304"/>
                  </a:lnTo>
                  <a:lnTo>
                    <a:pt x="1198" y="3290"/>
                  </a:lnTo>
                  <a:lnTo>
                    <a:pt x="1200" y="3278"/>
                  </a:lnTo>
                  <a:lnTo>
                    <a:pt x="1206" y="3266"/>
                  </a:lnTo>
                  <a:lnTo>
                    <a:pt x="1212" y="3252"/>
                  </a:lnTo>
                  <a:lnTo>
                    <a:pt x="1218" y="3242"/>
                  </a:lnTo>
                  <a:lnTo>
                    <a:pt x="1228" y="3230"/>
                  </a:lnTo>
                  <a:lnTo>
                    <a:pt x="1236" y="3220"/>
                  </a:lnTo>
                  <a:lnTo>
                    <a:pt x="1246" y="3212"/>
                  </a:lnTo>
                  <a:lnTo>
                    <a:pt x="1256" y="3204"/>
                  </a:lnTo>
                  <a:lnTo>
                    <a:pt x="1268" y="3196"/>
                  </a:lnTo>
                  <a:lnTo>
                    <a:pt x="1280" y="3192"/>
                  </a:lnTo>
                  <a:lnTo>
                    <a:pt x="1294" y="3186"/>
                  </a:lnTo>
                  <a:lnTo>
                    <a:pt x="1308" y="3184"/>
                  </a:lnTo>
                  <a:lnTo>
                    <a:pt x="1322" y="3182"/>
                  </a:lnTo>
                  <a:lnTo>
                    <a:pt x="1336" y="3180"/>
                  </a:lnTo>
                  <a:lnTo>
                    <a:pt x="1350" y="3182"/>
                  </a:lnTo>
                  <a:lnTo>
                    <a:pt x="1364" y="3184"/>
                  </a:lnTo>
                  <a:lnTo>
                    <a:pt x="1378" y="3186"/>
                  </a:lnTo>
                  <a:lnTo>
                    <a:pt x="1390" y="3192"/>
                  </a:lnTo>
                  <a:lnTo>
                    <a:pt x="1404" y="3196"/>
                  </a:lnTo>
                  <a:lnTo>
                    <a:pt x="1414" y="3204"/>
                  </a:lnTo>
                  <a:lnTo>
                    <a:pt x="1426" y="3212"/>
                  </a:lnTo>
                  <a:lnTo>
                    <a:pt x="1436" y="3220"/>
                  </a:lnTo>
                  <a:lnTo>
                    <a:pt x="1444" y="3230"/>
                  </a:lnTo>
                  <a:lnTo>
                    <a:pt x="1454" y="3242"/>
                  </a:lnTo>
                  <a:lnTo>
                    <a:pt x="1460" y="3252"/>
                  </a:lnTo>
                  <a:lnTo>
                    <a:pt x="1466" y="3266"/>
                  </a:lnTo>
                  <a:lnTo>
                    <a:pt x="1472" y="3278"/>
                  </a:lnTo>
                  <a:lnTo>
                    <a:pt x="1474" y="3290"/>
                  </a:lnTo>
                  <a:lnTo>
                    <a:pt x="1476" y="3304"/>
                  </a:lnTo>
                  <a:lnTo>
                    <a:pt x="1478" y="3318"/>
                  </a:lnTo>
                  <a:lnTo>
                    <a:pt x="1476" y="3332"/>
                  </a:lnTo>
                  <a:close/>
                  <a:moveTo>
                    <a:pt x="2490" y="2808"/>
                  </a:moveTo>
                  <a:lnTo>
                    <a:pt x="2490" y="2808"/>
                  </a:lnTo>
                  <a:lnTo>
                    <a:pt x="2490" y="2826"/>
                  </a:lnTo>
                  <a:lnTo>
                    <a:pt x="2488" y="2844"/>
                  </a:lnTo>
                  <a:lnTo>
                    <a:pt x="2484" y="2862"/>
                  </a:lnTo>
                  <a:lnTo>
                    <a:pt x="2478" y="2878"/>
                  </a:lnTo>
                  <a:lnTo>
                    <a:pt x="2470" y="2894"/>
                  </a:lnTo>
                  <a:lnTo>
                    <a:pt x="2462" y="2910"/>
                  </a:lnTo>
                  <a:lnTo>
                    <a:pt x="2452" y="2924"/>
                  </a:lnTo>
                  <a:lnTo>
                    <a:pt x="2442" y="2936"/>
                  </a:lnTo>
                  <a:lnTo>
                    <a:pt x="2430" y="2948"/>
                  </a:lnTo>
                  <a:lnTo>
                    <a:pt x="2416" y="2958"/>
                  </a:lnTo>
                  <a:lnTo>
                    <a:pt x="2402" y="2968"/>
                  </a:lnTo>
                  <a:lnTo>
                    <a:pt x="2388" y="2976"/>
                  </a:lnTo>
                  <a:lnTo>
                    <a:pt x="2372" y="2982"/>
                  </a:lnTo>
                  <a:lnTo>
                    <a:pt x="2356" y="2986"/>
                  </a:lnTo>
                  <a:lnTo>
                    <a:pt x="2340" y="2988"/>
                  </a:lnTo>
                  <a:lnTo>
                    <a:pt x="2322" y="2990"/>
                  </a:lnTo>
                  <a:lnTo>
                    <a:pt x="348" y="2990"/>
                  </a:lnTo>
                  <a:lnTo>
                    <a:pt x="348" y="2990"/>
                  </a:lnTo>
                  <a:lnTo>
                    <a:pt x="332" y="2988"/>
                  </a:lnTo>
                  <a:lnTo>
                    <a:pt x="314" y="2986"/>
                  </a:lnTo>
                  <a:lnTo>
                    <a:pt x="298" y="2982"/>
                  </a:lnTo>
                  <a:lnTo>
                    <a:pt x="284" y="2976"/>
                  </a:lnTo>
                  <a:lnTo>
                    <a:pt x="268" y="2968"/>
                  </a:lnTo>
                  <a:lnTo>
                    <a:pt x="254" y="2958"/>
                  </a:lnTo>
                  <a:lnTo>
                    <a:pt x="242" y="2948"/>
                  </a:lnTo>
                  <a:lnTo>
                    <a:pt x="230" y="2936"/>
                  </a:lnTo>
                  <a:lnTo>
                    <a:pt x="220" y="2924"/>
                  </a:lnTo>
                  <a:lnTo>
                    <a:pt x="210" y="2910"/>
                  </a:lnTo>
                  <a:lnTo>
                    <a:pt x="202" y="2894"/>
                  </a:lnTo>
                  <a:lnTo>
                    <a:pt x="194" y="2878"/>
                  </a:lnTo>
                  <a:lnTo>
                    <a:pt x="188" y="2862"/>
                  </a:lnTo>
                  <a:lnTo>
                    <a:pt x="184" y="2844"/>
                  </a:lnTo>
                  <a:lnTo>
                    <a:pt x="182" y="2826"/>
                  </a:lnTo>
                  <a:lnTo>
                    <a:pt x="180" y="2808"/>
                  </a:lnTo>
                  <a:lnTo>
                    <a:pt x="180" y="386"/>
                  </a:lnTo>
                  <a:lnTo>
                    <a:pt x="180" y="386"/>
                  </a:lnTo>
                  <a:lnTo>
                    <a:pt x="182" y="368"/>
                  </a:lnTo>
                  <a:lnTo>
                    <a:pt x="184" y="350"/>
                  </a:lnTo>
                  <a:lnTo>
                    <a:pt x="188" y="332"/>
                  </a:lnTo>
                  <a:lnTo>
                    <a:pt x="194" y="316"/>
                  </a:lnTo>
                  <a:lnTo>
                    <a:pt x="202" y="300"/>
                  </a:lnTo>
                  <a:lnTo>
                    <a:pt x="210" y="286"/>
                  </a:lnTo>
                  <a:lnTo>
                    <a:pt x="220" y="272"/>
                  </a:lnTo>
                  <a:lnTo>
                    <a:pt x="230" y="258"/>
                  </a:lnTo>
                  <a:lnTo>
                    <a:pt x="242" y="246"/>
                  </a:lnTo>
                  <a:lnTo>
                    <a:pt x="254" y="236"/>
                  </a:lnTo>
                  <a:lnTo>
                    <a:pt x="268" y="228"/>
                  </a:lnTo>
                  <a:lnTo>
                    <a:pt x="284" y="220"/>
                  </a:lnTo>
                  <a:lnTo>
                    <a:pt x="298" y="214"/>
                  </a:lnTo>
                  <a:lnTo>
                    <a:pt x="314" y="210"/>
                  </a:lnTo>
                  <a:lnTo>
                    <a:pt x="332" y="206"/>
                  </a:lnTo>
                  <a:lnTo>
                    <a:pt x="348" y="206"/>
                  </a:lnTo>
                  <a:lnTo>
                    <a:pt x="2322" y="206"/>
                  </a:lnTo>
                  <a:lnTo>
                    <a:pt x="2322" y="206"/>
                  </a:lnTo>
                  <a:lnTo>
                    <a:pt x="2340" y="206"/>
                  </a:lnTo>
                  <a:lnTo>
                    <a:pt x="2356" y="210"/>
                  </a:lnTo>
                  <a:lnTo>
                    <a:pt x="2372" y="214"/>
                  </a:lnTo>
                  <a:lnTo>
                    <a:pt x="2388" y="220"/>
                  </a:lnTo>
                  <a:lnTo>
                    <a:pt x="2402" y="228"/>
                  </a:lnTo>
                  <a:lnTo>
                    <a:pt x="2416" y="236"/>
                  </a:lnTo>
                  <a:lnTo>
                    <a:pt x="2430" y="246"/>
                  </a:lnTo>
                  <a:lnTo>
                    <a:pt x="2442" y="258"/>
                  </a:lnTo>
                  <a:lnTo>
                    <a:pt x="2452" y="272"/>
                  </a:lnTo>
                  <a:lnTo>
                    <a:pt x="2462" y="286"/>
                  </a:lnTo>
                  <a:lnTo>
                    <a:pt x="2470" y="300"/>
                  </a:lnTo>
                  <a:lnTo>
                    <a:pt x="2478" y="316"/>
                  </a:lnTo>
                  <a:lnTo>
                    <a:pt x="2484" y="332"/>
                  </a:lnTo>
                  <a:lnTo>
                    <a:pt x="2488" y="350"/>
                  </a:lnTo>
                  <a:lnTo>
                    <a:pt x="2490" y="368"/>
                  </a:lnTo>
                  <a:lnTo>
                    <a:pt x="2490" y="386"/>
                  </a:lnTo>
                  <a:lnTo>
                    <a:pt x="2490" y="280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711026" y="5510825"/>
            <a:ext cx="557817" cy="404772"/>
            <a:chOff x="-1602076" y="4826852"/>
            <a:chExt cx="867266" cy="518983"/>
          </a:xfrm>
        </p:grpSpPr>
        <p:pic>
          <p:nvPicPr>
            <p:cNvPr id="90" name="Graphique 10" descr="Smartphone">
              <a:extLst>
                <a:ext uri="{FF2B5EF4-FFF2-40B4-BE49-F238E27FC236}">
                  <a16:creationId xmlns:a16="http://schemas.microsoft.com/office/drawing/2014/main" id="{E009BB46-9495-497D-B720-42C60F530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-1602076" y="4911555"/>
              <a:ext cx="239011" cy="333653"/>
            </a:xfrm>
            <a:prstGeom prst="rect">
              <a:avLst/>
            </a:prstGeom>
          </p:spPr>
        </p:pic>
        <p:pic>
          <p:nvPicPr>
            <p:cNvPr id="91" name="Graphique 12" descr="Ordinateur">
              <a:extLst>
                <a:ext uri="{FF2B5EF4-FFF2-40B4-BE49-F238E27FC236}">
                  <a16:creationId xmlns:a16="http://schemas.microsoft.com/office/drawing/2014/main" id="{4D02866E-7EAB-4D05-970D-5CC686060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-1106581" y="4826852"/>
              <a:ext cx="371771" cy="518983"/>
            </a:xfrm>
            <a:prstGeom prst="rect">
              <a:avLst/>
            </a:prstGeom>
          </p:spPr>
        </p:pic>
        <p:sp>
          <p:nvSpPr>
            <p:cNvPr id="92" name="Freeform 319">
              <a:extLst>
                <a:ext uri="{FF2B5EF4-FFF2-40B4-BE49-F238E27FC236}">
                  <a16:creationId xmlns:a16="http://schemas.microsoft.com/office/drawing/2014/main" id="{3AD0C7BD-9795-42F4-8A9C-B5F5080B2ABE}"/>
                </a:ext>
              </a:extLst>
            </p:cNvPr>
            <p:cNvSpPr/>
            <p:nvPr/>
          </p:nvSpPr>
          <p:spPr>
            <a:xfrm>
              <a:off x="-1344975" y="4946549"/>
              <a:ext cx="206775" cy="266312"/>
            </a:xfrm>
            <a:custGeom>
              <a:avLst/>
              <a:gdLst>
                <a:gd name="connsiteX0" fmla="*/ 414678 w 468766"/>
                <a:gd name="connsiteY0" fmla="*/ 360589 h 432707"/>
                <a:gd name="connsiteX1" fmla="*/ 402000 w 468766"/>
                <a:gd name="connsiteY1" fmla="*/ 365942 h 432707"/>
                <a:gd name="connsiteX2" fmla="*/ 396648 w 468766"/>
                <a:gd name="connsiteY2" fmla="*/ 378619 h 432707"/>
                <a:gd name="connsiteX3" fmla="*/ 402000 w 468766"/>
                <a:gd name="connsiteY3" fmla="*/ 391296 h 432707"/>
                <a:gd name="connsiteX4" fmla="*/ 414678 w 468766"/>
                <a:gd name="connsiteY4" fmla="*/ 396648 h 432707"/>
                <a:gd name="connsiteX5" fmla="*/ 427355 w 468766"/>
                <a:gd name="connsiteY5" fmla="*/ 391296 h 432707"/>
                <a:gd name="connsiteX6" fmla="*/ 432707 w 468766"/>
                <a:gd name="connsiteY6" fmla="*/ 378619 h 432707"/>
                <a:gd name="connsiteX7" fmla="*/ 427355 w 468766"/>
                <a:gd name="connsiteY7" fmla="*/ 365942 h 432707"/>
                <a:gd name="connsiteX8" fmla="*/ 414678 w 468766"/>
                <a:gd name="connsiteY8" fmla="*/ 360589 h 432707"/>
                <a:gd name="connsiteX9" fmla="*/ 342560 w 468766"/>
                <a:gd name="connsiteY9" fmla="*/ 360589 h 432707"/>
                <a:gd name="connsiteX10" fmla="*/ 329883 w 468766"/>
                <a:gd name="connsiteY10" fmla="*/ 365942 h 432707"/>
                <a:gd name="connsiteX11" fmla="*/ 324530 w 468766"/>
                <a:gd name="connsiteY11" fmla="*/ 378619 h 432707"/>
                <a:gd name="connsiteX12" fmla="*/ 329883 w 468766"/>
                <a:gd name="connsiteY12" fmla="*/ 391296 h 432707"/>
                <a:gd name="connsiteX13" fmla="*/ 342560 w 468766"/>
                <a:gd name="connsiteY13" fmla="*/ 396648 h 432707"/>
                <a:gd name="connsiteX14" fmla="*/ 355236 w 468766"/>
                <a:gd name="connsiteY14" fmla="*/ 391296 h 432707"/>
                <a:gd name="connsiteX15" fmla="*/ 360589 w 468766"/>
                <a:gd name="connsiteY15" fmla="*/ 378619 h 432707"/>
                <a:gd name="connsiteX16" fmla="*/ 355236 w 468766"/>
                <a:gd name="connsiteY16" fmla="*/ 365942 h 432707"/>
                <a:gd name="connsiteX17" fmla="*/ 342560 w 468766"/>
                <a:gd name="connsiteY17" fmla="*/ 360589 h 432707"/>
                <a:gd name="connsiteX18" fmla="*/ 27044 w 468766"/>
                <a:gd name="connsiteY18" fmla="*/ 288471 h 432707"/>
                <a:gd name="connsiteX19" fmla="*/ 158039 w 468766"/>
                <a:gd name="connsiteY19" fmla="*/ 288471 h 432707"/>
                <a:gd name="connsiteX20" fmla="*/ 196070 w 468766"/>
                <a:gd name="connsiteY20" fmla="*/ 326784 h 432707"/>
                <a:gd name="connsiteX21" fmla="*/ 234383 w 468766"/>
                <a:gd name="connsiteY21" fmla="*/ 342560 h 432707"/>
                <a:gd name="connsiteX22" fmla="*/ 272696 w 468766"/>
                <a:gd name="connsiteY22" fmla="*/ 326784 h 432707"/>
                <a:gd name="connsiteX23" fmla="*/ 311008 w 468766"/>
                <a:gd name="connsiteY23" fmla="*/ 288471 h 432707"/>
                <a:gd name="connsiteX24" fmla="*/ 441722 w 468766"/>
                <a:gd name="connsiteY24" fmla="*/ 288471 h 432707"/>
                <a:gd name="connsiteX25" fmla="*/ 460878 w 468766"/>
                <a:gd name="connsiteY25" fmla="*/ 296359 h 432707"/>
                <a:gd name="connsiteX26" fmla="*/ 468766 w 468766"/>
                <a:gd name="connsiteY26" fmla="*/ 315516 h 432707"/>
                <a:gd name="connsiteX27" fmla="*/ 468766 w 468766"/>
                <a:gd name="connsiteY27" fmla="*/ 405663 h 432707"/>
                <a:gd name="connsiteX28" fmla="*/ 460878 w 468766"/>
                <a:gd name="connsiteY28" fmla="*/ 424819 h 432707"/>
                <a:gd name="connsiteX29" fmla="*/ 441722 w 468766"/>
                <a:gd name="connsiteY29" fmla="*/ 432707 h 432707"/>
                <a:gd name="connsiteX30" fmla="*/ 27044 w 468766"/>
                <a:gd name="connsiteY30" fmla="*/ 432707 h 432707"/>
                <a:gd name="connsiteX31" fmla="*/ 7888 w 468766"/>
                <a:gd name="connsiteY31" fmla="*/ 424819 h 432707"/>
                <a:gd name="connsiteX32" fmla="*/ 0 w 468766"/>
                <a:gd name="connsiteY32" fmla="*/ 405663 h 432707"/>
                <a:gd name="connsiteX33" fmla="*/ 0 w 468766"/>
                <a:gd name="connsiteY33" fmla="*/ 315516 h 432707"/>
                <a:gd name="connsiteX34" fmla="*/ 7888 w 468766"/>
                <a:gd name="connsiteY34" fmla="*/ 296359 h 432707"/>
                <a:gd name="connsiteX35" fmla="*/ 27044 w 468766"/>
                <a:gd name="connsiteY35" fmla="*/ 288471 h 432707"/>
                <a:gd name="connsiteX36" fmla="*/ 198325 w 468766"/>
                <a:gd name="connsiteY36" fmla="*/ 0 h 432707"/>
                <a:gd name="connsiteX37" fmla="*/ 270443 w 468766"/>
                <a:gd name="connsiteY37" fmla="*/ 0 h 432707"/>
                <a:gd name="connsiteX38" fmla="*/ 283120 w 468766"/>
                <a:gd name="connsiteY38" fmla="*/ 5353 h 432707"/>
                <a:gd name="connsiteX39" fmla="*/ 288472 w 468766"/>
                <a:gd name="connsiteY39" fmla="*/ 18030 h 432707"/>
                <a:gd name="connsiteX40" fmla="*/ 288472 w 468766"/>
                <a:gd name="connsiteY40" fmla="*/ 144236 h 432707"/>
                <a:gd name="connsiteX41" fmla="*/ 360590 w 468766"/>
                <a:gd name="connsiteY41" fmla="*/ 144236 h 432707"/>
                <a:gd name="connsiteX42" fmla="*/ 377211 w 468766"/>
                <a:gd name="connsiteY42" fmla="*/ 155222 h 432707"/>
                <a:gd name="connsiteX43" fmla="*/ 373267 w 468766"/>
                <a:gd name="connsiteY43" fmla="*/ 174942 h 432707"/>
                <a:gd name="connsiteX44" fmla="*/ 247061 w 468766"/>
                <a:gd name="connsiteY44" fmla="*/ 301148 h 432707"/>
                <a:gd name="connsiteX45" fmla="*/ 234384 w 468766"/>
                <a:gd name="connsiteY45" fmla="*/ 306501 h 432707"/>
                <a:gd name="connsiteX46" fmla="*/ 221707 w 468766"/>
                <a:gd name="connsiteY46" fmla="*/ 301148 h 432707"/>
                <a:gd name="connsiteX47" fmla="*/ 95500 w 468766"/>
                <a:gd name="connsiteY47" fmla="*/ 174942 h 432707"/>
                <a:gd name="connsiteX48" fmla="*/ 91556 w 468766"/>
                <a:gd name="connsiteY48" fmla="*/ 155222 h 432707"/>
                <a:gd name="connsiteX49" fmla="*/ 108178 w 468766"/>
                <a:gd name="connsiteY49" fmla="*/ 144236 h 432707"/>
                <a:gd name="connsiteX50" fmla="*/ 180295 w 468766"/>
                <a:gd name="connsiteY50" fmla="*/ 144236 h 432707"/>
                <a:gd name="connsiteX51" fmla="*/ 180295 w 468766"/>
                <a:gd name="connsiteY51" fmla="*/ 18030 h 432707"/>
                <a:gd name="connsiteX52" fmla="*/ 185648 w 468766"/>
                <a:gd name="connsiteY52" fmla="*/ 5353 h 432707"/>
                <a:gd name="connsiteX53" fmla="*/ 198325 w 468766"/>
                <a:gd name="connsiteY53" fmla="*/ 0 h 43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68766" h="432707">
                  <a:moveTo>
                    <a:pt x="414678" y="360589"/>
                  </a:moveTo>
                  <a:cubicBezTo>
                    <a:pt x="409795" y="360589"/>
                    <a:pt x="405569" y="362374"/>
                    <a:pt x="402000" y="365942"/>
                  </a:cubicBezTo>
                  <a:cubicBezTo>
                    <a:pt x="398433" y="369510"/>
                    <a:pt x="396648" y="373736"/>
                    <a:pt x="396648" y="378619"/>
                  </a:cubicBezTo>
                  <a:cubicBezTo>
                    <a:pt x="396648" y="383502"/>
                    <a:pt x="398433" y="387727"/>
                    <a:pt x="402000" y="391296"/>
                  </a:cubicBezTo>
                  <a:cubicBezTo>
                    <a:pt x="405569" y="394864"/>
                    <a:pt x="409795" y="396648"/>
                    <a:pt x="414678" y="396648"/>
                  </a:cubicBezTo>
                  <a:cubicBezTo>
                    <a:pt x="419560" y="396648"/>
                    <a:pt x="423786" y="394864"/>
                    <a:pt x="427355" y="391296"/>
                  </a:cubicBezTo>
                  <a:cubicBezTo>
                    <a:pt x="430923" y="387727"/>
                    <a:pt x="432707" y="383502"/>
                    <a:pt x="432707" y="378619"/>
                  </a:cubicBezTo>
                  <a:cubicBezTo>
                    <a:pt x="432707" y="373736"/>
                    <a:pt x="430923" y="369510"/>
                    <a:pt x="427355" y="365942"/>
                  </a:cubicBezTo>
                  <a:cubicBezTo>
                    <a:pt x="423786" y="362374"/>
                    <a:pt x="419560" y="360589"/>
                    <a:pt x="414678" y="360589"/>
                  </a:cubicBezTo>
                  <a:close/>
                  <a:moveTo>
                    <a:pt x="342560" y="360589"/>
                  </a:moveTo>
                  <a:cubicBezTo>
                    <a:pt x="337677" y="360589"/>
                    <a:pt x="333451" y="362374"/>
                    <a:pt x="329883" y="365942"/>
                  </a:cubicBezTo>
                  <a:cubicBezTo>
                    <a:pt x="326314" y="369510"/>
                    <a:pt x="324530" y="373736"/>
                    <a:pt x="324530" y="378619"/>
                  </a:cubicBezTo>
                  <a:cubicBezTo>
                    <a:pt x="324530" y="383502"/>
                    <a:pt x="326314" y="387727"/>
                    <a:pt x="329883" y="391296"/>
                  </a:cubicBezTo>
                  <a:cubicBezTo>
                    <a:pt x="333451" y="394864"/>
                    <a:pt x="337677" y="396648"/>
                    <a:pt x="342560" y="396648"/>
                  </a:cubicBezTo>
                  <a:cubicBezTo>
                    <a:pt x="347443" y="396648"/>
                    <a:pt x="351669" y="394864"/>
                    <a:pt x="355236" y="391296"/>
                  </a:cubicBezTo>
                  <a:cubicBezTo>
                    <a:pt x="358805" y="387727"/>
                    <a:pt x="360589" y="383502"/>
                    <a:pt x="360589" y="378619"/>
                  </a:cubicBezTo>
                  <a:cubicBezTo>
                    <a:pt x="360589" y="373736"/>
                    <a:pt x="358805" y="369510"/>
                    <a:pt x="355236" y="365942"/>
                  </a:cubicBezTo>
                  <a:cubicBezTo>
                    <a:pt x="351669" y="362374"/>
                    <a:pt x="347443" y="360589"/>
                    <a:pt x="342560" y="360589"/>
                  </a:cubicBezTo>
                  <a:close/>
                  <a:moveTo>
                    <a:pt x="27044" y="288471"/>
                  </a:moveTo>
                  <a:lnTo>
                    <a:pt x="158039" y="288471"/>
                  </a:lnTo>
                  <a:lnTo>
                    <a:pt x="196070" y="326784"/>
                  </a:lnTo>
                  <a:cubicBezTo>
                    <a:pt x="206964" y="337301"/>
                    <a:pt x="219734" y="342560"/>
                    <a:pt x="234383" y="342560"/>
                  </a:cubicBezTo>
                  <a:cubicBezTo>
                    <a:pt x="249032" y="342560"/>
                    <a:pt x="261803" y="337301"/>
                    <a:pt x="272696" y="326784"/>
                  </a:cubicBezTo>
                  <a:lnTo>
                    <a:pt x="311008" y="288471"/>
                  </a:lnTo>
                  <a:lnTo>
                    <a:pt x="441722" y="288471"/>
                  </a:lnTo>
                  <a:cubicBezTo>
                    <a:pt x="449234" y="288471"/>
                    <a:pt x="455620" y="291101"/>
                    <a:pt x="460878" y="296359"/>
                  </a:cubicBezTo>
                  <a:cubicBezTo>
                    <a:pt x="466137" y="301618"/>
                    <a:pt x="468766" y="308003"/>
                    <a:pt x="468766" y="315516"/>
                  </a:cubicBezTo>
                  <a:lnTo>
                    <a:pt x="468766" y="405663"/>
                  </a:lnTo>
                  <a:cubicBezTo>
                    <a:pt x="468766" y="413175"/>
                    <a:pt x="466137" y="419561"/>
                    <a:pt x="460878" y="424819"/>
                  </a:cubicBezTo>
                  <a:cubicBezTo>
                    <a:pt x="455620" y="430078"/>
                    <a:pt x="449234" y="432707"/>
                    <a:pt x="441722" y="432707"/>
                  </a:cubicBezTo>
                  <a:lnTo>
                    <a:pt x="27044" y="432707"/>
                  </a:lnTo>
                  <a:cubicBezTo>
                    <a:pt x="19532" y="432707"/>
                    <a:pt x="13147" y="430078"/>
                    <a:pt x="7888" y="424819"/>
                  </a:cubicBezTo>
                  <a:cubicBezTo>
                    <a:pt x="2630" y="419561"/>
                    <a:pt x="0" y="413175"/>
                    <a:pt x="0" y="405663"/>
                  </a:cubicBezTo>
                  <a:lnTo>
                    <a:pt x="0" y="315516"/>
                  </a:lnTo>
                  <a:cubicBezTo>
                    <a:pt x="0" y="308003"/>
                    <a:pt x="2630" y="301618"/>
                    <a:pt x="7888" y="296359"/>
                  </a:cubicBezTo>
                  <a:cubicBezTo>
                    <a:pt x="13147" y="291101"/>
                    <a:pt x="19532" y="288471"/>
                    <a:pt x="27044" y="288471"/>
                  </a:cubicBezTo>
                  <a:close/>
                  <a:moveTo>
                    <a:pt x="198325" y="0"/>
                  </a:moveTo>
                  <a:lnTo>
                    <a:pt x="270443" y="0"/>
                  </a:lnTo>
                  <a:cubicBezTo>
                    <a:pt x="275326" y="0"/>
                    <a:pt x="279551" y="1784"/>
                    <a:pt x="283120" y="5353"/>
                  </a:cubicBezTo>
                  <a:cubicBezTo>
                    <a:pt x="286688" y="8921"/>
                    <a:pt x="288472" y="13147"/>
                    <a:pt x="288472" y="18030"/>
                  </a:cubicBezTo>
                  <a:lnTo>
                    <a:pt x="288472" y="144236"/>
                  </a:lnTo>
                  <a:lnTo>
                    <a:pt x="360590" y="144236"/>
                  </a:lnTo>
                  <a:cubicBezTo>
                    <a:pt x="368478" y="144236"/>
                    <a:pt x="374019" y="147898"/>
                    <a:pt x="377211" y="155222"/>
                  </a:cubicBezTo>
                  <a:cubicBezTo>
                    <a:pt x="380404" y="162922"/>
                    <a:pt x="379090" y="169496"/>
                    <a:pt x="373267" y="174942"/>
                  </a:cubicBezTo>
                  <a:lnTo>
                    <a:pt x="247061" y="301148"/>
                  </a:lnTo>
                  <a:cubicBezTo>
                    <a:pt x="243680" y="304717"/>
                    <a:pt x="239454" y="306501"/>
                    <a:pt x="234384" y="306501"/>
                  </a:cubicBezTo>
                  <a:cubicBezTo>
                    <a:pt x="229313" y="306501"/>
                    <a:pt x="225087" y="304717"/>
                    <a:pt x="221707" y="301148"/>
                  </a:cubicBezTo>
                  <a:lnTo>
                    <a:pt x="95500" y="174942"/>
                  </a:lnTo>
                  <a:cubicBezTo>
                    <a:pt x="89679" y="169496"/>
                    <a:pt x="88364" y="162922"/>
                    <a:pt x="91556" y="155222"/>
                  </a:cubicBezTo>
                  <a:cubicBezTo>
                    <a:pt x="94750" y="147898"/>
                    <a:pt x="100290" y="144236"/>
                    <a:pt x="108178" y="144236"/>
                  </a:cubicBezTo>
                  <a:lnTo>
                    <a:pt x="180295" y="144236"/>
                  </a:lnTo>
                  <a:lnTo>
                    <a:pt x="180295" y="18030"/>
                  </a:lnTo>
                  <a:cubicBezTo>
                    <a:pt x="180295" y="13147"/>
                    <a:pt x="182080" y="8921"/>
                    <a:pt x="185648" y="5353"/>
                  </a:cubicBezTo>
                  <a:cubicBezTo>
                    <a:pt x="189217" y="1784"/>
                    <a:pt x="193442" y="0"/>
                    <a:pt x="1983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269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705291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10947" y="1436822"/>
            <a:ext cx="5177186" cy="8531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53975" lvl="2" indent="-53975" algn="l"/>
            <a:r>
              <a:rPr lang="en-US" sz="1200" b="1" dirty="0" err="1"/>
              <a:t>Imbunatatirea</a:t>
            </a:r>
            <a:r>
              <a:rPr lang="en-US" sz="1200" b="1" dirty="0"/>
              <a:t> </a:t>
            </a:r>
            <a:r>
              <a:rPr lang="en-US" sz="1200" b="1" dirty="0" err="1"/>
              <a:t>eficientei</a:t>
            </a:r>
            <a:r>
              <a:rPr lang="en-US" sz="1200" b="1" dirty="0"/>
              <a:t> </a:t>
            </a:r>
            <a:r>
              <a:rPr lang="en-US" sz="1200" b="1" dirty="0" err="1"/>
              <a:t>proceselor</a:t>
            </a:r>
            <a:r>
              <a:rPr lang="en-US" sz="1200" b="1" dirty="0"/>
              <a:t> </a:t>
            </a:r>
            <a:r>
              <a:rPr lang="en-US" sz="1200" dirty="0" err="1"/>
              <a:t>prin</a:t>
            </a:r>
            <a:r>
              <a:rPr lang="en-US" sz="1200" dirty="0"/>
              <a:t> </a:t>
            </a:r>
            <a:r>
              <a:rPr lang="en-US" sz="1200" dirty="0" err="1"/>
              <a:t>automatizare</a:t>
            </a:r>
            <a:r>
              <a:rPr lang="en-US" sz="1200" dirty="0"/>
              <a:t>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digitalizare</a:t>
            </a:r>
            <a:r>
              <a:rPr lang="en-US" sz="1200" dirty="0"/>
              <a:t> </a:t>
            </a:r>
            <a:r>
              <a:rPr lang="en-US" sz="1200" dirty="0" smtClean="0"/>
              <a:t>  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o-RO" sz="1200" dirty="0" smtClean="0">
                <a:latin typeface="arial" panose="020B0604020202020204" pitchFamily="34" charset="0"/>
              </a:rPr>
              <a:t>optimizarea </a:t>
            </a:r>
            <a:r>
              <a:rPr lang="ro-RO" sz="1200" dirty="0">
                <a:latin typeface="arial" panose="020B0604020202020204" pitchFamily="34" charset="0"/>
              </a:rPr>
              <a:t>fluxului </a:t>
            </a:r>
            <a:r>
              <a:rPr lang="en-US" sz="1200" dirty="0">
                <a:latin typeface="arial" panose="020B0604020202020204" pitchFamily="34" charset="0"/>
              </a:rPr>
              <a:t> in </a:t>
            </a:r>
            <a:r>
              <a:rPr lang="ro-RO" sz="1200" dirty="0">
                <a:latin typeface="arial" panose="020B0604020202020204" pitchFamily="34" charset="0"/>
              </a:rPr>
              <a:t>acordarea de credite ca </a:t>
            </a:r>
            <a:r>
              <a:rPr lang="en-US" sz="1200" dirty="0" err="1" smtClean="0">
                <a:latin typeface="arial" panose="020B0604020202020204" pitchFamily="34" charset="0"/>
              </a:rPr>
              <a:t>prioritate</a:t>
            </a:r>
            <a:endParaRPr lang="en-US" sz="1200" dirty="0" smtClean="0">
              <a:latin typeface="arial" panose="020B0604020202020204" pitchFamily="34" charset="0"/>
            </a:endParaRP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o-RO" sz="1200" dirty="0">
                <a:latin typeface="arial" panose="020B0604020202020204" pitchFamily="34" charset="0"/>
              </a:rPr>
              <a:t>optimizarea și automatizarea proceselor pentru a reduce timpul </a:t>
            </a:r>
            <a:r>
              <a:rPr lang="en-US" sz="1200" dirty="0" smtClean="0">
                <a:latin typeface="arial" panose="020B0604020202020204" pitchFamily="34" charset="0"/>
              </a:rPr>
              <a:t>de </a:t>
            </a:r>
            <a:r>
              <a:rPr lang="en-US" sz="1200" dirty="0" err="1" smtClean="0">
                <a:latin typeface="arial" panose="020B0604020202020204" pitchFamily="34" charset="0"/>
              </a:rPr>
              <a:t>raspuns</a:t>
            </a:r>
            <a:r>
              <a:rPr lang="en-US" sz="1200" dirty="0" smtClean="0">
                <a:latin typeface="arial" panose="020B0604020202020204" pitchFamily="34" charset="0"/>
              </a:rPr>
              <a:t> </a:t>
            </a:r>
            <a:r>
              <a:rPr lang="ro-RO" sz="1200" dirty="0" smtClean="0">
                <a:latin typeface="arial" panose="020B0604020202020204" pitchFamily="34" charset="0"/>
              </a:rPr>
              <a:t>și </a:t>
            </a:r>
            <a:r>
              <a:rPr lang="ro-RO" sz="1200" dirty="0">
                <a:latin typeface="arial" panose="020B0604020202020204" pitchFamily="34" charset="0"/>
              </a:rPr>
              <a:t>pentru a obține creșteri </a:t>
            </a:r>
            <a:r>
              <a:rPr lang="ro-RO" sz="1200" dirty="0">
                <a:solidFill>
                  <a:srgbClr val="3C4043"/>
                </a:solidFill>
                <a:latin typeface="arial" panose="020B0604020202020204" pitchFamily="34" charset="0"/>
              </a:rPr>
              <a:t>de eficiență</a:t>
            </a:r>
            <a:endParaRPr lang="en-US" sz="1200" dirty="0">
              <a:solidFill>
                <a:srgbClr val="3C4043"/>
              </a:solidFill>
              <a:latin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P.4</a:t>
            </a:r>
            <a:endParaRPr lang="en-GB" sz="8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10947" y="2743189"/>
            <a:ext cx="5177186" cy="901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lvl="0" algn="l"/>
            <a:r>
              <a:rPr lang="en-US" sz="1200" b="1" dirty="0" err="1"/>
              <a:t>Cresterea</a:t>
            </a:r>
            <a:r>
              <a:rPr lang="en-US" sz="1200" b="1" dirty="0"/>
              <a:t> </a:t>
            </a:r>
            <a:r>
              <a:rPr lang="en-US" sz="1200" b="1" dirty="0" err="1"/>
              <a:t>volumelor</a:t>
            </a:r>
            <a:r>
              <a:rPr lang="en-US" sz="1200" b="1" dirty="0"/>
              <a:t> de </a:t>
            </a:r>
            <a:r>
              <a:rPr lang="en-US" sz="1200" b="1" dirty="0" err="1"/>
              <a:t>credite</a:t>
            </a:r>
            <a:r>
              <a:rPr lang="en-US" sz="1200" b="1" dirty="0"/>
              <a:t> </a:t>
            </a:r>
            <a:r>
              <a:rPr lang="en-US" sz="1200" b="1" dirty="0" err="1"/>
              <a:t>nou</a:t>
            </a:r>
            <a:r>
              <a:rPr lang="en-US" sz="1200" b="1" dirty="0"/>
              <a:t> </a:t>
            </a:r>
            <a:r>
              <a:rPr lang="en-US" sz="1200" b="1" dirty="0" err="1"/>
              <a:t>acordate</a:t>
            </a:r>
            <a:r>
              <a:rPr lang="en-US" sz="1200" b="1" dirty="0"/>
              <a:t> </a:t>
            </a:r>
            <a:r>
              <a:rPr lang="en-US" sz="1200" dirty="0" err="1" smtClean="0"/>
              <a:t>bazata</a:t>
            </a:r>
            <a:r>
              <a:rPr lang="en-US" sz="1200" dirty="0" smtClean="0"/>
              <a:t> </a:t>
            </a:r>
            <a:r>
              <a:rPr lang="en-US" sz="1200" dirty="0" err="1" smtClean="0"/>
              <a:t>pe</a:t>
            </a:r>
            <a:r>
              <a:rPr lang="en-US" sz="1200" b="1" dirty="0" smtClean="0"/>
              <a:t>:</a:t>
            </a:r>
            <a:r>
              <a:rPr lang="en-US" sz="1200" dirty="0" smtClean="0"/>
              <a:t>: 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err="1"/>
              <a:t>abordare</a:t>
            </a:r>
            <a:r>
              <a:rPr lang="en-US" sz="1200" dirty="0"/>
              <a:t> </a:t>
            </a:r>
            <a:r>
              <a:rPr lang="en-US" sz="1200" dirty="0" err="1"/>
              <a:t>sectoriala</a:t>
            </a:r>
            <a:r>
              <a:rPr lang="en-US" sz="1200" dirty="0"/>
              <a:t> </a:t>
            </a:r>
            <a:r>
              <a:rPr lang="en-US" sz="1200" dirty="0" err="1"/>
              <a:t>rafinata</a:t>
            </a:r>
            <a:r>
              <a:rPr lang="en-US" sz="1200" dirty="0"/>
              <a:t> </a:t>
            </a:r>
            <a:r>
              <a:rPr lang="en-US" sz="1200" dirty="0" err="1"/>
              <a:t>pentru</a:t>
            </a:r>
            <a:r>
              <a:rPr lang="en-US" sz="1200" dirty="0"/>
              <a:t> </a:t>
            </a:r>
            <a:r>
              <a:rPr lang="en-US" sz="1200" dirty="0" err="1"/>
              <a:t>intelegerea</a:t>
            </a:r>
            <a:r>
              <a:rPr lang="en-US" sz="1200" dirty="0"/>
              <a:t> </a:t>
            </a:r>
            <a:r>
              <a:rPr lang="en-US" sz="1200" dirty="0" err="1"/>
              <a:t>aprofundata</a:t>
            </a:r>
            <a:r>
              <a:rPr lang="en-US" sz="1200" dirty="0"/>
              <a:t> a </a:t>
            </a:r>
            <a:r>
              <a:rPr lang="en-US" sz="1200" dirty="0" err="1"/>
              <a:t>profilurilor</a:t>
            </a:r>
            <a:r>
              <a:rPr lang="en-US" sz="1200" dirty="0"/>
              <a:t> de </a:t>
            </a:r>
            <a:r>
              <a:rPr lang="en-US" sz="1200" dirty="0" err="1"/>
              <a:t>afaceri</a:t>
            </a:r>
            <a:r>
              <a:rPr lang="en-US" sz="1200" dirty="0"/>
              <a:t>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risc</a:t>
            </a:r>
            <a:r>
              <a:rPr lang="en-US" sz="1200" dirty="0"/>
              <a:t> ale </a:t>
            </a:r>
            <a:r>
              <a:rPr lang="en-US" sz="1200" dirty="0" err="1"/>
              <a:t>clientilor</a:t>
            </a:r>
            <a:r>
              <a:rPr lang="en-US" sz="1200" dirty="0"/>
              <a:t> </a:t>
            </a:r>
            <a:endParaRPr lang="en-US" sz="1200" dirty="0" smtClean="0"/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err="1" smtClean="0"/>
              <a:t>proces</a:t>
            </a:r>
            <a:r>
              <a:rPr lang="en-US" sz="1200" dirty="0" smtClean="0"/>
              <a:t> </a:t>
            </a:r>
            <a:r>
              <a:rPr lang="en-US" sz="1200" dirty="0" err="1"/>
              <a:t>eficient</a:t>
            </a:r>
            <a:r>
              <a:rPr lang="en-US" sz="1200" dirty="0"/>
              <a:t>, </a:t>
            </a:r>
            <a:r>
              <a:rPr lang="en-US" sz="1200" dirty="0" err="1"/>
              <a:t>simplificat</a:t>
            </a:r>
            <a:r>
              <a:rPr lang="en-US" sz="1200" dirty="0"/>
              <a:t>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industrializat</a:t>
            </a:r>
            <a:r>
              <a:rPr lang="en-US" sz="1200" dirty="0"/>
              <a:t> </a:t>
            </a:r>
            <a:r>
              <a:rPr lang="en-US" sz="1200" dirty="0" err="1"/>
              <a:t>pentru</a:t>
            </a:r>
            <a:r>
              <a:rPr lang="en-US" sz="1200" dirty="0"/>
              <a:t> IMM-</a:t>
            </a:r>
            <a:r>
              <a:rPr lang="en-US" sz="1200" dirty="0" err="1"/>
              <a:t>uri</a:t>
            </a:r>
            <a:r>
              <a:rPr lang="ro-RO" sz="1200" dirty="0" smtClean="0">
                <a:solidFill>
                  <a:srgbClr val="3C4043"/>
                </a:solidFill>
                <a:latin typeface="arial" panose="020B0604020202020204" pitchFamily="34" charset="0"/>
              </a:rPr>
              <a:t>.</a:t>
            </a:r>
            <a:endParaRPr lang="en-US" sz="1200" dirty="0">
              <a:solidFill>
                <a:srgbClr val="3C4043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610947" y="4040409"/>
            <a:ext cx="5177186" cy="7273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o-RO" sz="1200" dirty="0"/>
              <a:t>crearea unei structuri specializate </a:t>
            </a:r>
            <a:endParaRPr lang="en-US" sz="1200" dirty="0" smtClean="0"/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o-RO" sz="1200" dirty="0" smtClean="0"/>
              <a:t>dezvoltarea </a:t>
            </a:r>
            <a:r>
              <a:rPr lang="ro-RO" sz="1200" dirty="0"/>
              <a:t>expertizei </a:t>
            </a:r>
            <a:r>
              <a:rPr lang="ro-RO" sz="1200" dirty="0" smtClean="0"/>
              <a:t>necesare</a:t>
            </a:r>
            <a:endParaRPr lang="en-US" sz="1200" dirty="0" smtClean="0"/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o-RO" sz="1200" dirty="0" smtClean="0"/>
              <a:t>încheierea </a:t>
            </a:r>
            <a:r>
              <a:rPr lang="ro-RO" sz="1200" dirty="0"/>
              <a:t>primelor tranzacții semnificative</a:t>
            </a:r>
            <a:endParaRPr lang="en-US" sz="1200" dirty="0"/>
          </a:p>
          <a:p>
            <a:pPr marL="511175" lvl="2" algn="l">
              <a:buClr>
                <a:srgbClr val="C00000"/>
              </a:buClr>
            </a:pPr>
            <a:endParaRPr lang="en-US" sz="1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3582005" y="5161507"/>
            <a:ext cx="5270606" cy="9323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lvl="0" algn="l"/>
            <a:r>
              <a:rPr lang="en-US" sz="1200" b="1" dirty="0" err="1"/>
              <a:t>Continuarea</a:t>
            </a:r>
            <a:r>
              <a:rPr lang="en-US" sz="1200" b="1" dirty="0"/>
              <a:t> </a:t>
            </a:r>
            <a:r>
              <a:rPr lang="en-US" sz="1200" b="1" dirty="0" err="1"/>
              <a:t>dezvoltarii</a:t>
            </a:r>
            <a:r>
              <a:rPr lang="en-US" sz="1200" b="1" dirty="0"/>
              <a:t> </a:t>
            </a:r>
            <a:r>
              <a:rPr lang="en-US" sz="1200" b="1" dirty="0" err="1"/>
              <a:t>sinergiilor</a:t>
            </a:r>
            <a:r>
              <a:rPr lang="en-US" sz="1200" b="1" dirty="0"/>
              <a:t> cu :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err="1"/>
              <a:t>segmentul</a:t>
            </a:r>
            <a:r>
              <a:rPr lang="en-US" sz="1200" dirty="0"/>
              <a:t> Retail, </a:t>
            </a:r>
            <a:r>
              <a:rPr lang="en-US" sz="1200" dirty="0" err="1"/>
              <a:t>filialele</a:t>
            </a:r>
            <a:r>
              <a:rPr lang="en-US" sz="1200" dirty="0"/>
              <a:t> locale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liniile</a:t>
            </a:r>
            <a:r>
              <a:rPr lang="en-US" sz="1200" dirty="0"/>
              <a:t> de business ale </a:t>
            </a:r>
            <a:r>
              <a:rPr lang="en-US" sz="1200" dirty="0" err="1"/>
              <a:t>Grupului</a:t>
            </a:r>
            <a:r>
              <a:rPr lang="en-US" sz="1200" dirty="0"/>
              <a:t> SG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err="1"/>
              <a:t>capabilitatilor</a:t>
            </a:r>
            <a:r>
              <a:rPr lang="en-US" sz="1200" dirty="0"/>
              <a:t> </a:t>
            </a:r>
            <a:r>
              <a:rPr lang="en-US" sz="1200" dirty="0" err="1"/>
              <a:t>departamentului</a:t>
            </a:r>
            <a:r>
              <a:rPr lang="en-US" sz="1200" dirty="0"/>
              <a:t> </a:t>
            </a:r>
            <a:r>
              <a:rPr lang="en-US" sz="1200" dirty="0" err="1"/>
              <a:t>Piete</a:t>
            </a:r>
            <a:r>
              <a:rPr lang="en-US" sz="1200" dirty="0"/>
              <a:t> de Capital </a:t>
            </a:r>
          </a:p>
          <a:p>
            <a:pPr marL="739775" lvl="2" indent="-22860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err="1"/>
              <a:t>activitatilor</a:t>
            </a:r>
            <a:r>
              <a:rPr lang="en-US" sz="1200" dirty="0"/>
              <a:t> </a:t>
            </a:r>
            <a:r>
              <a:rPr lang="en-US" sz="1200" dirty="0" smtClean="0"/>
              <a:t>Global Transactional Banking</a:t>
            </a:r>
            <a:endParaRPr lang="en-US" sz="1200" dirty="0"/>
          </a:p>
        </p:txBody>
      </p:sp>
      <p:sp>
        <p:nvSpPr>
          <p:cNvPr id="25" name="Titre 31"/>
          <p:cNvSpPr>
            <a:spLocks noGrp="1"/>
          </p:cNvSpPr>
          <p:nvPr>
            <p:ph type="title"/>
          </p:nvPr>
        </p:nvSpPr>
        <p:spPr>
          <a:xfrm>
            <a:off x="325439" y="396533"/>
            <a:ext cx="8497887" cy="276999"/>
          </a:xfrm>
        </p:spPr>
        <p:txBody>
          <a:bodyPr vert="horz"/>
          <a:lstStyle/>
          <a:p>
            <a:r>
              <a:rPr lang="fr-FR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TRANSFORMAREA MODELULUI DE AFACERI | COMPANII</a:t>
            </a:r>
            <a:endParaRPr lang="fr-FR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5" name="Freeform 308">
            <a:extLst>
              <a:ext uri="{FF2B5EF4-FFF2-40B4-BE49-F238E27FC236}">
                <a16:creationId xmlns:a16="http://schemas.microsoft.com/office/drawing/2014/main" id="{435FD79E-627A-449D-96DB-A1C3C0CDE6BF}"/>
              </a:ext>
            </a:extLst>
          </p:cNvPr>
          <p:cNvSpPr/>
          <p:nvPr/>
        </p:nvSpPr>
        <p:spPr>
          <a:xfrm>
            <a:off x="3021227" y="5592799"/>
            <a:ext cx="360040" cy="288032"/>
          </a:xfrm>
          <a:custGeom>
            <a:avLst/>
            <a:gdLst>
              <a:gd name="connsiteX0" fmla="*/ 432708 w 540885"/>
              <a:gd name="connsiteY0" fmla="*/ 356081 h 496091"/>
              <a:gd name="connsiteX1" fmla="*/ 407355 w 540885"/>
              <a:gd name="connsiteY1" fmla="*/ 366786 h 496091"/>
              <a:gd name="connsiteX2" fmla="*/ 396649 w 540885"/>
              <a:gd name="connsiteY2" fmla="*/ 392140 h 496091"/>
              <a:gd name="connsiteX3" fmla="*/ 407213 w 540885"/>
              <a:gd name="connsiteY3" fmla="*/ 417635 h 496091"/>
              <a:gd name="connsiteX4" fmla="*/ 432708 w 540885"/>
              <a:gd name="connsiteY4" fmla="*/ 428199 h 496091"/>
              <a:gd name="connsiteX5" fmla="*/ 458203 w 540885"/>
              <a:gd name="connsiteY5" fmla="*/ 417635 h 496091"/>
              <a:gd name="connsiteX6" fmla="*/ 468767 w 540885"/>
              <a:gd name="connsiteY6" fmla="*/ 392140 h 496091"/>
              <a:gd name="connsiteX7" fmla="*/ 458063 w 540885"/>
              <a:gd name="connsiteY7" fmla="*/ 366786 h 496091"/>
              <a:gd name="connsiteX8" fmla="*/ 432708 w 540885"/>
              <a:gd name="connsiteY8" fmla="*/ 356081 h 496091"/>
              <a:gd name="connsiteX9" fmla="*/ 396649 w 540885"/>
              <a:gd name="connsiteY9" fmla="*/ 288471 h 496091"/>
              <a:gd name="connsiteX10" fmla="*/ 409608 w 540885"/>
              <a:gd name="connsiteY10" fmla="*/ 301570 h 496091"/>
              <a:gd name="connsiteX11" fmla="*/ 424257 w 540885"/>
              <a:gd name="connsiteY11" fmla="*/ 320586 h 496091"/>
              <a:gd name="connsiteX12" fmla="*/ 432708 w 540885"/>
              <a:gd name="connsiteY12" fmla="*/ 320023 h 496091"/>
              <a:gd name="connsiteX13" fmla="*/ 441160 w 540885"/>
              <a:gd name="connsiteY13" fmla="*/ 320586 h 496091"/>
              <a:gd name="connsiteX14" fmla="*/ 467077 w 540885"/>
              <a:gd name="connsiteY14" fmla="*/ 289034 h 496091"/>
              <a:gd name="connsiteX15" fmla="*/ 468767 w 540885"/>
              <a:gd name="connsiteY15" fmla="*/ 288471 h 496091"/>
              <a:gd name="connsiteX16" fmla="*/ 503699 w 540885"/>
              <a:gd name="connsiteY16" fmla="*/ 308190 h 496091"/>
              <a:gd name="connsiteX17" fmla="*/ 504826 w 540885"/>
              <a:gd name="connsiteY17" fmla="*/ 310163 h 496091"/>
              <a:gd name="connsiteX18" fmla="*/ 490459 w 540885"/>
              <a:gd name="connsiteY18" fmla="*/ 349039 h 496091"/>
              <a:gd name="connsiteX19" fmla="*/ 498910 w 540885"/>
              <a:gd name="connsiteY19" fmla="*/ 363688 h 496091"/>
              <a:gd name="connsiteX20" fmla="*/ 540885 w 540885"/>
              <a:gd name="connsiteY20" fmla="*/ 372421 h 496091"/>
              <a:gd name="connsiteX21" fmla="*/ 540885 w 540885"/>
              <a:gd name="connsiteY21" fmla="*/ 411860 h 496091"/>
              <a:gd name="connsiteX22" fmla="*/ 498910 w 540885"/>
              <a:gd name="connsiteY22" fmla="*/ 420593 h 496091"/>
              <a:gd name="connsiteX23" fmla="*/ 490459 w 540885"/>
              <a:gd name="connsiteY23" fmla="*/ 435242 h 496091"/>
              <a:gd name="connsiteX24" fmla="*/ 504826 w 540885"/>
              <a:gd name="connsiteY24" fmla="*/ 474118 h 496091"/>
              <a:gd name="connsiteX25" fmla="*/ 503699 w 540885"/>
              <a:gd name="connsiteY25" fmla="*/ 476090 h 496091"/>
              <a:gd name="connsiteX26" fmla="*/ 468767 w 540885"/>
              <a:gd name="connsiteY26" fmla="*/ 496091 h 496091"/>
              <a:gd name="connsiteX27" fmla="*/ 455809 w 540885"/>
              <a:gd name="connsiteY27" fmla="*/ 482851 h 496091"/>
              <a:gd name="connsiteX28" fmla="*/ 441160 w 540885"/>
              <a:gd name="connsiteY28" fmla="*/ 463695 h 496091"/>
              <a:gd name="connsiteX29" fmla="*/ 432708 w 540885"/>
              <a:gd name="connsiteY29" fmla="*/ 464258 h 496091"/>
              <a:gd name="connsiteX30" fmla="*/ 424257 w 540885"/>
              <a:gd name="connsiteY30" fmla="*/ 463695 h 496091"/>
              <a:gd name="connsiteX31" fmla="*/ 409608 w 540885"/>
              <a:gd name="connsiteY31" fmla="*/ 482851 h 496091"/>
              <a:gd name="connsiteX32" fmla="*/ 396649 w 540885"/>
              <a:gd name="connsiteY32" fmla="*/ 496091 h 496091"/>
              <a:gd name="connsiteX33" fmla="*/ 361717 w 540885"/>
              <a:gd name="connsiteY33" fmla="*/ 476090 h 496091"/>
              <a:gd name="connsiteX34" fmla="*/ 360591 w 540885"/>
              <a:gd name="connsiteY34" fmla="*/ 474118 h 496091"/>
              <a:gd name="connsiteX35" fmla="*/ 374958 w 540885"/>
              <a:gd name="connsiteY35" fmla="*/ 435242 h 496091"/>
              <a:gd name="connsiteX36" fmla="*/ 366507 w 540885"/>
              <a:gd name="connsiteY36" fmla="*/ 420593 h 496091"/>
              <a:gd name="connsiteX37" fmla="*/ 324532 w 540885"/>
              <a:gd name="connsiteY37" fmla="*/ 411860 h 496091"/>
              <a:gd name="connsiteX38" fmla="*/ 324532 w 540885"/>
              <a:gd name="connsiteY38" fmla="*/ 372421 h 496091"/>
              <a:gd name="connsiteX39" fmla="*/ 366507 w 540885"/>
              <a:gd name="connsiteY39" fmla="*/ 363688 h 496091"/>
              <a:gd name="connsiteX40" fmla="*/ 374958 w 540885"/>
              <a:gd name="connsiteY40" fmla="*/ 349039 h 496091"/>
              <a:gd name="connsiteX41" fmla="*/ 360591 w 540885"/>
              <a:gd name="connsiteY41" fmla="*/ 310163 h 496091"/>
              <a:gd name="connsiteX42" fmla="*/ 361717 w 540885"/>
              <a:gd name="connsiteY42" fmla="*/ 308190 h 496091"/>
              <a:gd name="connsiteX43" fmla="*/ 371577 w 540885"/>
              <a:gd name="connsiteY43" fmla="*/ 302557 h 496091"/>
              <a:gd name="connsiteX44" fmla="*/ 388198 w 540885"/>
              <a:gd name="connsiteY44" fmla="*/ 292978 h 496091"/>
              <a:gd name="connsiteX45" fmla="*/ 396649 w 540885"/>
              <a:gd name="connsiteY45" fmla="*/ 288471 h 496091"/>
              <a:gd name="connsiteX46" fmla="*/ 180295 w 540885"/>
              <a:gd name="connsiteY46" fmla="*/ 175788 h 496091"/>
              <a:gd name="connsiteX47" fmla="*/ 129305 w 540885"/>
              <a:gd name="connsiteY47" fmla="*/ 196916 h 496091"/>
              <a:gd name="connsiteX48" fmla="*/ 108177 w 540885"/>
              <a:gd name="connsiteY48" fmla="*/ 247906 h 496091"/>
              <a:gd name="connsiteX49" fmla="*/ 129305 w 540885"/>
              <a:gd name="connsiteY49" fmla="*/ 298895 h 496091"/>
              <a:gd name="connsiteX50" fmla="*/ 180295 w 540885"/>
              <a:gd name="connsiteY50" fmla="*/ 320024 h 496091"/>
              <a:gd name="connsiteX51" fmla="*/ 231285 w 540885"/>
              <a:gd name="connsiteY51" fmla="*/ 298895 h 496091"/>
              <a:gd name="connsiteX52" fmla="*/ 252413 w 540885"/>
              <a:gd name="connsiteY52" fmla="*/ 247906 h 496091"/>
              <a:gd name="connsiteX53" fmla="*/ 231285 w 540885"/>
              <a:gd name="connsiteY53" fmla="*/ 196916 h 496091"/>
              <a:gd name="connsiteX54" fmla="*/ 180295 w 540885"/>
              <a:gd name="connsiteY54" fmla="*/ 175788 h 496091"/>
              <a:gd name="connsiteX55" fmla="*/ 432708 w 540885"/>
              <a:gd name="connsiteY55" fmla="*/ 67611 h 496091"/>
              <a:gd name="connsiteX56" fmla="*/ 407355 w 540885"/>
              <a:gd name="connsiteY56" fmla="*/ 78316 h 496091"/>
              <a:gd name="connsiteX57" fmla="*/ 396649 w 540885"/>
              <a:gd name="connsiteY57" fmla="*/ 103670 h 496091"/>
              <a:gd name="connsiteX58" fmla="*/ 407213 w 540885"/>
              <a:gd name="connsiteY58" fmla="*/ 129165 h 496091"/>
              <a:gd name="connsiteX59" fmla="*/ 432708 w 540885"/>
              <a:gd name="connsiteY59" fmla="*/ 139729 h 496091"/>
              <a:gd name="connsiteX60" fmla="*/ 458203 w 540885"/>
              <a:gd name="connsiteY60" fmla="*/ 129165 h 496091"/>
              <a:gd name="connsiteX61" fmla="*/ 468767 w 540885"/>
              <a:gd name="connsiteY61" fmla="*/ 103670 h 496091"/>
              <a:gd name="connsiteX62" fmla="*/ 458063 w 540885"/>
              <a:gd name="connsiteY62" fmla="*/ 78316 h 496091"/>
              <a:gd name="connsiteX63" fmla="*/ 432708 w 540885"/>
              <a:gd name="connsiteY63" fmla="*/ 67611 h 496091"/>
              <a:gd name="connsiteX64" fmla="*/ 154096 w 540885"/>
              <a:gd name="connsiteY64" fmla="*/ 67611 h 496091"/>
              <a:gd name="connsiteX65" fmla="*/ 206494 w 540885"/>
              <a:gd name="connsiteY65" fmla="*/ 67611 h 496091"/>
              <a:gd name="connsiteX66" fmla="*/ 212128 w 540885"/>
              <a:gd name="connsiteY66" fmla="*/ 69724 h 496091"/>
              <a:gd name="connsiteX67" fmla="*/ 214945 w 540885"/>
              <a:gd name="connsiteY67" fmla="*/ 74654 h 496091"/>
              <a:gd name="connsiteX68" fmla="*/ 221425 w 540885"/>
              <a:gd name="connsiteY68" fmla="*/ 117755 h 496091"/>
              <a:gd name="connsiteX69" fmla="*/ 242553 w 540885"/>
              <a:gd name="connsiteY69" fmla="*/ 126488 h 496091"/>
              <a:gd name="connsiteX70" fmla="*/ 275795 w 540885"/>
              <a:gd name="connsiteY70" fmla="*/ 101416 h 496091"/>
              <a:gd name="connsiteX71" fmla="*/ 281429 w 540885"/>
              <a:gd name="connsiteY71" fmla="*/ 99444 h 496091"/>
              <a:gd name="connsiteX72" fmla="*/ 287345 w 540885"/>
              <a:gd name="connsiteY72" fmla="*/ 101698 h 496091"/>
              <a:gd name="connsiteX73" fmla="*/ 327911 w 540885"/>
              <a:gd name="connsiteY73" fmla="*/ 146772 h 496091"/>
              <a:gd name="connsiteX74" fmla="*/ 325939 w 540885"/>
              <a:gd name="connsiteY74" fmla="*/ 152124 h 496091"/>
              <a:gd name="connsiteX75" fmla="*/ 314108 w 540885"/>
              <a:gd name="connsiteY75" fmla="*/ 167337 h 496091"/>
              <a:gd name="connsiteX76" fmla="*/ 301430 w 540885"/>
              <a:gd name="connsiteY76" fmla="*/ 184239 h 496091"/>
              <a:gd name="connsiteX77" fmla="*/ 311008 w 540885"/>
              <a:gd name="connsiteY77" fmla="*/ 207339 h 496091"/>
              <a:gd name="connsiteX78" fmla="*/ 353828 w 540885"/>
              <a:gd name="connsiteY78" fmla="*/ 213819 h 496091"/>
              <a:gd name="connsiteX79" fmla="*/ 358618 w 540885"/>
              <a:gd name="connsiteY79" fmla="*/ 216777 h 496091"/>
              <a:gd name="connsiteX80" fmla="*/ 360590 w 540885"/>
              <a:gd name="connsiteY80" fmla="*/ 222270 h 496091"/>
              <a:gd name="connsiteX81" fmla="*/ 360590 w 540885"/>
              <a:gd name="connsiteY81" fmla="*/ 274386 h 496091"/>
              <a:gd name="connsiteX82" fmla="*/ 358618 w 540885"/>
              <a:gd name="connsiteY82" fmla="*/ 279880 h 496091"/>
              <a:gd name="connsiteX83" fmla="*/ 354110 w 540885"/>
              <a:gd name="connsiteY83" fmla="*/ 282838 h 496091"/>
              <a:gd name="connsiteX84" fmla="*/ 310445 w 540885"/>
              <a:gd name="connsiteY84" fmla="*/ 289599 h 496091"/>
              <a:gd name="connsiteX85" fmla="*/ 301430 w 540885"/>
              <a:gd name="connsiteY85" fmla="*/ 311009 h 496091"/>
              <a:gd name="connsiteX86" fmla="*/ 326784 w 540885"/>
              <a:gd name="connsiteY86" fmla="*/ 343405 h 496091"/>
              <a:gd name="connsiteX87" fmla="*/ 328756 w 540885"/>
              <a:gd name="connsiteY87" fmla="*/ 349040 h 496091"/>
              <a:gd name="connsiteX88" fmla="*/ 326784 w 540885"/>
              <a:gd name="connsiteY88" fmla="*/ 354392 h 496091"/>
              <a:gd name="connsiteX89" fmla="*/ 303543 w 540885"/>
              <a:gd name="connsiteY89" fmla="*/ 379605 h 496091"/>
              <a:gd name="connsiteX90" fmla="*/ 281429 w 540885"/>
              <a:gd name="connsiteY90" fmla="*/ 396367 h 496091"/>
              <a:gd name="connsiteX91" fmla="*/ 275513 w 540885"/>
              <a:gd name="connsiteY91" fmla="*/ 394395 h 496091"/>
              <a:gd name="connsiteX92" fmla="*/ 243117 w 540885"/>
              <a:gd name="connsiteY92" fmla="*/ 369041 h 496091"/>
              <a:gd name="connsiteX93" fmla="*/ 221425 w 540885"/>
              <a:gd name="connsiteY93" fmla="*/ 377774 h 496091"/>
              <a:gd name="connsiteX94" fmla="*/ 214945 w 540885"/>
              <a:gd name="connsiteY94" fmla="*/ 421439 h 496091"/>
              <a:gd name="connsiteX95" fmla="*/ 206494 w 540885"/>
              <a:gd name="connsiteY95" fmla="*/ 428200 h 496091"/>
              <a:gd name="connsiteX96" fmla="*/ 154096 w 540885"/>
              <a:gd name="connsiteY96" fmla="*/ 428200 h 496091"/>
              <a:gd name="connsiteX97" fmla="*/ 148462 w 540885"/>
              <a:gd name="connsiteY97" fmla="*/ 426087 h 496091"/>
              <a:gd name="connsiteX98" fmla="*/ 145645 w 540885"/>
              <a:gd name="connsiteY98" fmla="*/ 421158 h 496091"/>
              <a:gd name="connsiteX99" fmla="*/ 139165 w 540885"/>
              <a:gd name="connsiteY99" fmla="*/ 378056 h 496091"/>
              <a:gd name="connsiteX100" fmla="*/ 118037 w 540885"/>
              <a:gd name="connsiteY100" fmla="*/ 369323 h 496091"/>
              <a:gd name="connsiteX101" fmla="*/ 84795 w 540885"/>
              <a:gd name="connsiteY101" fmla="*/ 394395 h 496091"/>
              <a:gd name="connsiteX102" fmla="*/ 79161 w 540885"/>
              <a:gd name="connsiteY102" fmla="*/ 396367 h 496091"/>
              <a:gd name="connsiteX103" fmla="*/ 73245 w 540885"/>
              <a:gd name="connsiteY103" fmla="*/ 394113 h 496091"/>
              <a:gd name="connsiteX104" fmla="*/ 32679 w 540885"/>
              <a:gd name="connsiteY104" fmla="*/ 349040 h 496091"/>
              <a:gd name="connsiteX105" fmla="*/ 34651 w 540885"/>
              <a:gd name="connsiteY105" fmla="*/ 343687 h 496091"/>
              <a:gd name="connsiteX106" fmla="*/ 46201 w 540885"/>
              <a:gd name="connsiteY106" fmla="*/ 328756 h 496091"/>
              <a:gd name="connsiteX107" fmla="*/ 59441 w 540885"/>
              <a:gd name="connsiteY107" fmla="*/ 311572 h 496091"/>
              <a:gd name="connsiteX108" fmla="*/ 49581 w 540885"/>
              <a:gd name="connsiteY108" fmla="*/ 288472 h 496091"/>
              <a:gd name="connsiteX109" fmla="*/ 6761 w 540885"/>
              <a:gd name="connsiteY109" fmla="*/ 281711 h 496091"/>
              <a:gd name="connsiteX110" fmla="*/ 1972 w 540885"/>
              <a:gd name="connsiteY110" fmla="*/ 279034 h 496091"/>
              <a:gd name="connsiteX111" fmla="*/ 0 w 540885"/>
              <a:gd name="connsiteY111" fmla="*/ 273541 h 496091"/>
              <a:gd name="connsiteX112" fmla="*/ 0 w 540885"/>
              <a:gd name="connsiteY112" fmla="*/ 221425 h 496091"/>
              <a:gd name="connsiteX113" fmla="*/ 1972 w 540885"/>
              <a:gd name="connsiteY113" fmla="*/ 215932 h 496091"/>
              <a:gd name="connsiteX114" fmla="*/ 6480 w 540885"/>
              <a:gd name="connsiteY114" fmla="*/ 212973 h 496091"/>
              <a:gd name="connsiteX115" fmla="*/ 50145 w 540885"/>
              <a:gd name="connsiteY115" fmla="*/ 206213 h 496091"/>
              <a:gd name="connsiteX116" fmla="*/ 59159 w 540885"/>
              <a:gd name="connsiteY116" fmla="*/ 184802 h 496091"/>
              <a:gd name="connsiteX117" fmla="*/ 33806 w 540885"/>
              <a:gd name="connsiteY117" fmla="*/ 152406 h 496091"/>
              <a:gd name="connsiteX118" fmla="*/ 31834 w 540885"/>
              <a:gd name="connsiteY118" fmla="*/ 146772 h 496091"/>
              <a:gd name="connsiteX119" fmla="*/ 33806 w 540885"/>
              <a:gd name="connsiteY119" fmla="*/ 141137 h 496091"/>
              <a:gd name="connsiteX120" fmla="*/ 56906 w 540885"/>
              <a:gd name="connsiteY120" fmla="*/ 116065 h 496091"/>
              <a:gd name="connsiteX121" fmla="*/ 79161 w 540885"/>
              <a:gd name="connsiteY121" fmla="*/ 99444 h 496091"/>
              <a:gd name="connsiteX122" fmla="*/ 85077 w 540885"/>
              <a:gd name="connsiteY122" fmla="*/ 101416 h 496091"/>
              <a:gd name="connsiteX123" fmla="*/ 117474 w 540885"/>
              <a:gd name="connsiteY123" fmla="*/ 126770 h 496091"/>
              <a:gd name="connsiteX124" fmla="*/ 139165 w 540885"/>
              <a:gd name="connsiteY124" fmla="*/ 117755 h 496091"/>
              <a:gd name="connsiteX125" fmla="*/ 145645 w 540885"/>
              <a:gd name="connsiteY125" fmla="*/ 74372 h 496091"/>
              <a:gd name="connsiteX126" fmla="*/ 154096 w 540885"/>
              <a:gd name="connsiteY126" fmla="*/ 67611 h 496091"/>
              <a:gd name="connsiteX127" fmla="*/ 396649 w 540885"/>
              <a:gd name="connsiteY127" fmla="*/ 0 h 496091"/>
              <a:gd name="connsiteX128" fmla="*/ 409608 w 540885"/>
              <a:gd name="connsiteY128" fmla="*/ 13100 h 496091"/>
              <a:gd name="connsiteX129" fmla="*/ 424257 w 540885"/>
              <a:gd name="connsiteY129" fmla="*/ 32116 h 496091"/>
              <a:gd name="connsiteX130" fmla="*/ 432708 w 540885"/>
              <a:gd name="connsiteY130" fmla="*/ 31552 h 496091"/>
              <a:gd name="connsiteX131" fmla="*/ 441160 w 540885"/>
              <a:gd name="connsiteY131" fmla="*/ 32116 h 496091"/>
              <a:gd name="connsiteX132" fmla="*/ 467077 w 540885"/>
              <a:gd name="connsiteY132" fmla="*/ 564 h 496091"/>
              <a:gd name="connsiteX133" fmla="*/ 468767 w 540885"/>
              <a:gd name="connsiteY133" fmla="*/ 0 h 496091"/>
              <a:gd name="connsiteX134" fmla="*/ 503699 w 540885"/>
              <a:gd name="connsiteY134" fmla="*/ 19720 h 496091"/>
              <a:gd name="connsiteX135" fmla="*/ 504826 w 540885"/>
              <a:gd name="connsiteY135" fmla="*/ 21692 h 496091"/>
              <a:gd name="connsiteX136" fmla="*/ 490459 w 540885"/>
              <a:gd name="connsiteY136" fmla="*/ 60568 h 496091"/>
              <a:gd name="connsiteX137" fmla="*/ 498910 w 540885"/>
              <a:gd name="connsiteY137" fmla="*/ 75217 h 496091"/>
              <a:gd name="connsiteX138" fmla="*/ 540885 w 540885"/>
              <a:gd name="connsiteY138" fmla="*/ 83950 h 496091"/>
              <a:gd name="connsiteX139" fmla="*/ 540885 w 540885"/>
              <a:gd name="connsiteY139" fmla="*/ 123390 h 496091"/>
              <a:gd name="connsiteX140" fmla="*/ 498910 w 540885"/>
              <a:gd name="connsiteY140" fmla="*/ 132123 h 496091"/>
              <a:gd name="connsiteX141" fmla="*/ 490459 w 540885"/>
              <a:gd name="connsiteY141" fmla="*/ 146772 h 496091"/>
              <a:gd name="connsiteX142" fmla="*/ 504826 w 540885"/>
              <a:gd name="connsiteY142" fmla="*/ 185648 h 496091"/>
              <a:gd name="connsiteX143" fmla="*/ 503699 w 540885"/>
              <a:gd name="connsiteY143" fmla="*/ 187619 h 496091"/>
              <a:gd name="connsiteX144" fmla="*/ 468767 w 540885"/>
              <a:gd name="connsiteY144" fmla="*/ 207621 h 496091"/>
              <a:gd name="connsiteX145" fmla="*/ 455809 w 540885"/>
              <a:gd name="connsiteY145" fmla="*/ 194381 h 496091"/>
              <a:gd name="connsiteX146" fmla="*/ 441160 w 540885"/>
              <a:gd name="connsiteY146" fmla="*/ 175224 h 496091"/>
              <a:gd name="connsiteX147" fmla="*/ 432708 w 540885"/>
              <a:gd name="connsiteY147" fmla="*/ 175788 h 496091"/>
              <a:gd name="connsiteX148" fmla="*/ 424257 w 540885"/>
              <a:gd name="connsiteY148" fmla="*/ 175224 h 496091"/>
              <a:gd name="connsiteX149" fmla="*/ 409608 w 540885"/>
              <a:gd name="connsiteY149" fmla="*/ 194381 h 496091"/>
              <a:gd name="connsiteX150" fmla="*/ 396649 w 540885"/>
              <a:gd name="connsiteY150" fmla="*/ 207621 h 496091"/>
              <a:gd name="connsiteX151" fmla="*/ 361717 w 540885"/>
              <a:gd name="connsiteY151" fmla="*/ 187619 h 496091"/>
              <a:gd name="connsiteX152" fmla="*/ 360591 w 540885"/>
              <a:gd name="connsiteY152" fmla="*/ 185648 h 496091"/>
              <a:gd name="connsiteX153" fmla="*/ 374958 w 540885"/>
              <a:gd name="connsiteY153" fmla="*/ 146772 h 496091"/>
              <a:gd name="connsiteX154" fmla="*/ 366507 w 540885"/>
              <a:gd name="connsiteY154" fmla="*/ 132123 h 496091"/>
              <a:gd name="connsiteX155" fmla="*/ 324532 w 540885"/>
              <a:gd name="connsiteY155" fmla="*/ 123390 h 496091"/>
              <a:gd name="connsiteX156" fmla="*/ 324532 w 540885"/>
              <a:gd name="connsiteY156" fmla="*/ 83950 h 496091"/>
              <a:gd name="connsiteX157" fmla="*/ 366507 w 540885"/>
              <a:gd name="connsiteY157" fmla="*/ 75217 h 496091"/>
              <a:gd name="connsiteX158" fmla="*/ 374958 w 540885"/>
              <a:gd name="connsiteY158" fmla="*/ 60568 h 496091"/>
              <a:gd name="connsiteX159" fmla="*/ 360591 w 540885"/>
              <a:gd name="connsiteY159" fmla="*/ 21692 h 496091"/>
              <a:gd name="connsiteX160" fmla="*/ 361717 w 540885"/>
              <a:gd name="connsiteY160" fmla="*/ 19720 h 496091"/>
              <a:gd name="connsiteX161" fmla="*/ 371577 w 540885"/>
              <a:gd name="connsiteY161" fmla="*/ 14086 h 496091"/>
              <a:gd name="connsiteX162" fmla="*/ 388198 w 540885"/>
              <a:gd name="connsiteY162" fmla="*/ 4508 h 496091"/>
              <a:gd name="connsiteX163" fmla="*/ 396649 w 540885"/>
              <a:gd name="connsiteY163" fmla="*/ 0 h 496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540885" h="496091">
                <a:moveTo>
                  <a:pt x="432708" y="356081"/>
                </a:moveTo>
                <a:cubicBezTo>
                  <a:pt x="422942" y="356081"/>
                  <a:pt x="414491" y="359650"/>
                  <a:pt x="407355" y="366786"/>
                </a:cubicBezTo>
                <a:cubicBezTo>
                  <a:pt x="400218" y="373923"/>
                  <a:pt x="396649" y="382375"/>
                  <a:pt x="396649" y="392140"/>
                </a:cubicBezTo>
                <a:cubicBezTo>
                  <a:pt x="396649" y="402094"/>
                  <a:pt x="400171" y="410592"/>
                  <a:pt x="407213" y="417635"/>
                </a:cubicBezTo>
                <a:cubicBezTo>
                  <a:pt x="414257" y="424678"/>
                  <a:pt x="422754" y="428199"/>
                  <a:pt x="432708" y="428199"/>
                </a:cubicBezTo>
                <a:cubicBezTo>
                  <a:pt x="442662" y="428199"/>
                  <a:pt x="451161" y="424678"/>
                  <a:pt x="458203" y="417635"/>
                </a:cubicBezTo>
                <a:cubicBezTo>
                  <a:pt x="465246" y="410592"/>
                  <a:pt x="468767" y="402094"/>
                  <a:pt x="468767" y="392140"/>
                </a:cubicBezTo>
                <a:cubicBezTo>
                  <a:pt x="468767" y="382375"/>
                  <a:pt x="465199" y="373923"/>
                  <a:pt x="458063" y="366786"/>
                </a:cubicBezTo>
                <a:cubicBezTo>
                  <a:pt x="450925" y="359650"/>
                  <a:pt x="442474" y="356081"/>
                  <a:pt x="432708" y="356081"/>
                </a:cubicBezTo>
                <a:close/>
                <a:moveTo>
                  <a:pt x="396649" y="288471"/>
                </a:moveTo>
                <a:cubicBezTo>
                  <a:pt x="398152" y="288471"/>
                  <a:pt x="402471" y="292838"/>
                  <a:pt x="409608" y="301570"/>
                </a:cubicBezTo>
                <a:cubicBezTo>
                  <a:pt x="416744" y="310303"/>
                  <a:pt x="421628" y="316642"/>
                  <a:pt x="424257" y="320586"/>
                </a:cubicBezTo>
                <a:cubicBezTo>
                  <a:pt x="428013" y="320210"/>
                  <a:pt x="430830" y="320023"/>
                  <a:pt x="432708" y="320023"/>
                </a:cubicBezTo>
                <a:cubicBezTo>
                  <a:pt x="434586" y="320023"/>
                  <a:pt x="437403" y="320210"/>
                  <a:pt x="441160" y="320586"/>
                </a:cubicBezTo>
                <a:cubicBezTo>
                  <a:pt x="450738" y="307251"/>
                  <a:pt x="459377" y="296734"/>
                  <a:pt x="467077" y="289034"/>
                </a:cubicBezTo>
                <a:lnTo>
                  <a:pt x="468767" y="288471"/>
                </a:lnTo>
                <a:cubicBezTo>
                  <a:pt x="469518" y="288471"/>
                  <a:pt x="481162" y="295044"/>
                  <a:pt x="503699" y="308190"/>
                </a:cubicBezTo>
                <a:cubicBezTo>
                  <a:pt x="504450" y="308754"/>
                  <a:pt x="504826" y="309412"/>
                  <a:pt x="504826" y="310163"/>
                </a:cubicBezTo>
                <a:cubicBezTo>
                  <a:pt x="504826" y="314858"/>
                  <a:pt x="500037" y="327816"/>
                  <a:pt x="490459" y="349039"/>
                </a:cubicBezTo>
                <a:cubicBezTo>
                  <a:pt x="493651" y="353358"/>
                  <a:pt x="496468" y="358241"/>
                  <a:pt x="498910" y="363688"/>
                </a:cubicBezTo>
                <a:cubicBezTo>
                  <a:pt x="526893" y="366505"/>
                  <a:pt x="540885" y="369416"/>
                  <a:pt x="540885" y="372421"/>
                </a:cubicBezTo>
                <a:lnTo>
                  <a:pt x="540885" y="411860"/>
                </a:lnTo>
                <a:cubicBezTo>
                  <a:pt x="540885" y="414865"/>
                  <a:pt x="526893" y="417776"/>
                  <a:pt x="498910" y="420593"/>
                </a:cubicBezTo>
                <a:cubicBezTo>
                  <a:pt x="496657" y="425664"/>
                  <a:pt x="493839" y="430547"/>
                  <a:pt x="490459" y="435242"/>
                </a:cubicBezTo>
                <a:cubicBezTo>
                  <a:pt x="500037" y="456464"/>
                  <a:pt x="504826" y="469423"/>
                  <a:pt x="504826" y="474118"/>
                </a:cubicBezTo>
                <a:cubicBezTo>
                  <a:pt x="504826" y="474869"/>
                  <a:pt x="504450" y="475527"/>
                  <a:pt x="503699" y="476090"/>
                </a:cubicBezTo>
                <a:cubicBezTo>
                  <a:pt x="480787" y="489424"/>
                  <a:pt x="469143" y="496091"/>
                  <a:pt x="468767" y="496091"/>
                </a:cubicBezTo>
                <a:cubicBezTo>
                  <a:pt x="467265" y="496091"/>
                  <a:pt x="462945" y="491678"/>
                  <a:pt x="455809" y="482851"/>
                </a:cubicBezTo>
                <a:cubicBezTo>
                  <a:pt x="448672" y="474024"/>
                  <a:pt x="443788" y="467639"/>
                  <a:pt x="441160" y="463695"/>
                </a:cubicBezTo>
                <a:cubicBezTo>
                  <a:pt x="437403" y="464070"/>
                  <a:pt x="434586" y="464258"/>
                  <a:pt x="432708" y="464258"/>
                </a:cubicBezTo>
                <a:cubicBezTo>
                  <a:pt x="430830" y="464258"/>
                  <a:pt x="428013" y="464070"/>
                  <a:pt x="424257" y="463695"/>
                </a:cubicBezTo>
                <a:cubicBezTo>
                  <a:pt x="421628" y="467639"/>
                  <a:pt x="416744" y="474024"/>
                  <a:pt x="409608" y="482851"/>
                </a:cubicBezTo>
                <a:cubicBezTo>
                  <a:pt x="402471" y="491678"/>
                  <a:pt x="398152" y="496091"/>
                  <a:pt x="396649" y="496091"/>
                </a:cubicBezTo>
                <a:cubicBezTo>
                  <a:pt x="396274" y="496091"/>
                  <a:pt x="384629" y="489424"/>
                  <a:pt x="361717" y="476090"/>
                </a:cubicBezTo>
                <a:cubicBezTo>
                  <a:pt x="360966" y="475527"/>
                  <a:pt x="360591" y="474869"/>
                  <a:pt x="360591" y="474118"/>
                </a:cubicBezTo>
                <a:cubicBezTo>
                  <a:pt x="360591" y="469423"/>
                  <a:pt x="365380" y="456464"/>
                  <a:pt x="374958" y="435242"/>
                </a:cubicBezTo>
                <a:cubicBezTo>
                  <a:pt x="371577" y="430547"/>
                  <a:pt x="368760" y="425664"/>
                  <a:pt x="366507" y="420593"/>
                </a:cubicBezTo>
                <a:cubicBezTo>
                  <a:pt x="338523" y="417776"/>
                  <a:pt x="324532" y="414865"/>
                  <a:pt x="324532" y="411860"/>
                </a:cubicBezTo>
                <a:lnTo>
                  <a:pt x="324532" y="372421"/>
                </a:lnTo>
                <a:cubicBezTo>
                  <a:pt x="324532" y="369416"/>
                  <a:pt x="338523" y="366505"/>
                  <a:pt x="366507" y="363688"/>
                </a:cubicBezTo>
                <a:cubicBezTo>
                  <a:pt x="368948" y="358241"/>
                  <a:pt x="371765" y="353358"/>
                  <a:pt x="374958" y="349039"/>
                </a:cubicBezTo>
                <a:cubicBezTo>
                  <a:pt x="365380" y="327816"/>
                  <a:pt x="360591" y="314858"/>
                  <a:pt x="360591" y="310163"/>
                </a:cubicBezTo>
                <a:cubicBezTo>
                  <a:pt x="360591" y="309412"/>
                  <a:pt x="360966" y="308754"/>
                  <a:pt x="361717" y="308190"/>
                </a:cubicBezTo>
                <a:cubicBezTo>
                  <a:pt x="362468" y="307815"/>
                  <a:pt x="365755" y="305937"/>
                  <a:pt x="371577" y="302557"/>
                </a:cubicBezTo>
                <a:cubicBezTo>
                  <a:pt x="377399" y="299176"/>
                  <a:pt x="382939" y="295983"/>
                  <a:pt x="388198" y="292978"/>
                </a:cubicBezTo>
                <a:cubicBezTo>
                  <a:pt x="393457" y="289974"/>
                  <a:pt x="396274" y="288471"/>
                  <a:pt x="396649" y="288471"/>
                </a:cubicBezTo>
                <a:close/>
                <a:moveTo>
                  <a:pt x="180295" y="175788"/>
                </a:moveTo>
                <a:cubicBezTo>
                  <a:pt x="160387" y="175788"/>
                  <a:pt x="143391" y="182830"/>
                  <a:pt x="129305" y="196916"/>
                </a:cubicBezTo>
                <a:cubicBezTo>
                  <a:pt x="115220" y="211002"/>
                  <a:pt x="108177" y="227998"/>
                  <a:pt x="108177" y="247906"/>
                </a:cubicBezTo>
                <a:cubicBezTo>
                  <a:pt x="108177" y="267813"/>
                  <a:pt x="115220" y="284810"/>
                  <a:pt x="129305" y="298895"/>
                </a:cubicBezTo>
                <a:cubicBezTo>
                  <a:pt x="143391" y="312981"/>
                  <a:pt x="160387" y="320024"/>
                  <a:pt x="180295" y="320024"/>
                </a:cubicBezTo>
                <a:cubicBezTo>
                  <a:pt x="200202" y="320024"/>
                  <a:pt x="217199" y="312981"/>
                  <a:pt x="231285" y="298895"/>
                </a:cubicBezTo>
                <a:cubicBezTo>
                  <a:pt x="245370" y="284810"/>
                  <a:pt x="252413" y="267813"/>
                  <a:pt x="252413" y="247906"/>
                </a:cubicBezTo>
                <a:cubicBezTo>
                  <a:pt x="252413" y="227998"/>
                  <a:pt x="245370" y="211002"/>
                  <a:pt x="231285" y="196916"/>
                </a:cubicBezTo>
                <a:cubicBezTo>
                  <a:pt x="217199" y="182830"/>
                  <a:pt x="200202" y="175788"/>
                  <a:pt x="180295" y="175788"/>
                </a:cubicBezTo>
                <a:close/>
                <a:moveTo>
                  <a:pt x="432708" y="67611"/>
                </a:moveTo>
                <a:cubicBezTo>
                  <a:pt x="422942" y="67611"/>
                  <a:pt x="414491" y="71179"/>
                  <a:pt x="407355" y="78316"/>
                </a:cubicBezTo>
                <a:cubicBezTo>
                  <a:pt x="400218" y="85453"/>
                  <a:pt x="396649" y="93904"/>
                  <a:pt x="396649" y="103670"/>
                </a:cubicBezTo>
                <a:cubicBezTo>
                  <a:pt x="396649" y="113624"/>
                  <a:pt x="400171" y="122122"/>
                  <a:pt x="407213" y="129165"/>
                </a:cubicBezTo>
                <a:cubicBezTo>
                  <a:pt x="414257" y="136207"/>
                  <a:pt x="422754" y="139729"/>
                  <a:pt x="432708" y="139729"/>
                </a:cubicBezTo>
                <a:cubicBezTo>
                  <a:pt x="442662" y="139729"/>
                  <a:pt x="451161" y="136207"/>
                  <a:pt x="458203" y="129165"/>
                </a:cubicBezTo>
                <a:cubicBezTo>
                  <a:pt x="465246" y="122122"/>
                  <a:pt x="468767" y="113624"/>
                  <a:pt x="468767" y="103670"/>
                </a:cubicBezTo>
                <a:cubicBezTo>
                  <a:pt x="468767" y="93904"/>
                  <a:pt x="465199" y="85453"/>
                  <a:pt x="458063" y="78316"/>
                </a:cubicBezTo>
                <a:cubicBezTo>
                  <a:pt x="450925" y="71179"/>
                  <a:pt x="442474" y="67611"/>
                  <a:pt x="432708" y="67611"/>
                </a:cubicBezTo>
                <a:close/>
                <a:moveTo>
                  <a:pt x="154096" y="67611"/>
                </a:moveTo>
                <a:lnTo>
                  <a:pt x="206494" y="67611"/>
                </a:lnTo>
                <a:cubicBezTo>
                  <a:pt x="208559" y="67611"/>
                  <a:pt x="210438" y="68315"/>
                  <a:pt x="212128" y="69724"/>
                </a:cubicBezTo>
                <a:cubicBezTo>
                  <a:pt x="213818" y="71132"/>
                  <a:pt x="214757" y="72775"/>
                  <a:pt x="214945" y="74654"/>
                </a:cubicBezTo>
                <a:lnTo>
                  <a:pt x="221425" y="117755"/>
                </a:lnTo>
                <a:cubicBezTo>
                  <a:pt x="227810" y="119633"/>
                  <a:pt x="234853" y="122545"/>
                  <a:pt x="242553" y="126488"/>
                </a:cubicBezTo>
                <a:lnTo>
                  <a:pt x="275795" y="101416"/>
                </a:lnTo>
                <a:cubicBezTo>
                  <a:pt x="277297" y="100102"/>
                  <a:pt x="279175" y="99444"/>
                  <a:pt x="281429" y="99444"/>
                </a:cubicBezTo>
                <a:cubicBezTo>
                  <a:pt x="283494" y="99444"/>
                  <a:pt x="285466" y="100195"/>
                  <a:pt x="287345" y="101698"/>
                </a:cubicBezTo>
                <a:cubicBezTo>
                  <a:pt x="314389" y="126676"/>
                  <a:pt x="327911" y="141701"/>
                  <a:pt x="327911" y="146772"/>
                </a:cubicBezTo>
                <a:cubicBezTo>
                  <a:pt x="327911" y="148462"/>
                  <a:pt x="327254" y="150246"/>
                  <a:pt x="325939" y="152124"/>
                </a:cubicBezTo>
                <a:cubicBezTo>
                  <a:pt x="323685" y="155129"/>
                  <a:pt x="319742" y="160200"/>
                  <a:pt x="314108" y="167337"/>
                </a:cubicBezTo>
                <a:cubicBezTo>
                  <a:pt x="308473" y="174473"/>
                  <a:pt x="304248" y="180107"/>
                  <a:pt x="301430" y="184239"/>
                </a:cubicBezTo>
                <a:cubicBezTo>
                  <a:pt x="305749" y="193254"/>
                  <a:pt x="308942" y="200954"/>
                  <a:pt x="311008" y="207339"/>
                </a:cubicBezTo>
                <a:lnTo>
                  <a:pt x="353828" y="213819"/>
                </a:lnTo>
                <a:cubicBezTo>
                  <a:pt x="355706" y="214194"/>
                  <a:pt x="357303" y="215180"/>
                  <a:pt x="358618" y="216777"/>
                </a:cubicBezTo>
                <a:cubicBezTo>
                  <a:pt x="359932" y="218373"/>
                  <a:pt x="360590" y="220204"/>
                  <a:pt x="360590" y="222270"/>
                </a:cubicBezTo>
                <a:lnTo>
                  <a:pt x="360590" y="274386"/>
                </a:lnTo>
                <a:cubicBezTo>
                  <a:pt x="360590" y="276265"/>
                  <a:pt x="359932" y="278095"/>
                  <a:pt x="358618" y="279880"/>
                </a:cubicBezTo>
                <a:cubicBezTo>
                  <a:pt x="357303" y="281664"/>
                  <a:pt x="355800" y="282650"/>
                  <a:pt x="354110" y="282838"/>
                </a:cubicBezTo>
                <a:lnTo>
                  <a:pt x="310445" y="289599"/>
                </a:lnTo>
                <a:cubicBezTo>
                  <a:pt x="308379" y="296172"/>
                  <a:pt x="305374" y="303309"/>
                  <a:pt x="301430" y="311009"/>
                </a:cubicBezTo>
                <a:cubicBezTo>
                  <a:pt x="307816" y="320024"/>
                  <a:pt x="316267" y="330822"/>
                  <a:pt x="326784" y="343405"/>
                </a:cubicBezTo>
                <a:cubicBezTo>
                  <a:pt x="328099" y="345283"/>
                  <a:pt x="328756" y="347161"/>
                  <a:pt x="328756" y="349040"/>
                </a:cubicBezTo>
                <a:cubicBezTo>
                  <a:pt x="328756" y="351293"/>
                  <a:pt x="328099" y="353077"/>
                  <a:pt x="326784" y="354392"/>
                </a:cubicBezTo>
                <a:cubicBezTo>
                  <a:pt x="322465" y="360026"/>
                  <a:pt x="314717" y="368431"/>
                  <a:pt x="303543" y="379605"/>
                </a:cubicBezTo>
                <a:cubicBezTo>
                  <a:pt x="292368" y="390780"/>
                  <a:pt x="284997" y="396367"/>
                  <a:pt x="281429" y="396367"/>
                </a:cubicBezTo>
                <a:cubicBezTo>
                  <a:pt x="279363" y="396367"/>
                  <a:pt x="277391" y="395710"/>
                  <a:pt x="275513" y="394395"/>
                </a:cubicBezTo>
                <a:lnTo>
                  <a:pt x="243117" y="369041"/>
                </a:lnTo>
                <a:cubicBezTo>
                  <a:pt x="236167" y="372609"/>
                  <a:pt x="228937" y="375520"/>
                  <a:pt x="221425" y="377774"/>
                </a:cubicBezTo>
                <a:cubicBezTo>
                  <a:pt x="219359" y="398057"/>
                  <a:pt x="217199" y="412612"/>
                  <a:pt x="214945" y="421439"/>
                </a:cubicBezTo>
                <a:cubicBezTo>
                  <a:pt x="213630" y="425947"/>
                  <a:pt x="210813" y="428200"/>
                  <a:pt x="206494" y="428200"/>
                </a:cubicBezTo>
                <a:lnTo>
                  <a:pt x="154096" y="428200"/>
                </a:lnTo>
                <a:cubicBezTo>
                  <a:pt x="152030" y="428200"/>
                  <a:pt x="150152" y="427496"/>
                  <a:pt x="148462" y="426087"/>
                </a:cubicBezTo>
                <a:cubicBezTo>
                  <a:pt x="146771" y="424679"/>
                  <a:pt x="145832" y="423035"/>
                  <a:pt x="145645" y="421158"/>
                </a:cubicBezTo>
                <a:lnTo>
                  <a:pt x="139165" y="378056"/>
                </a:lnTo>
                <a:cubicBezTo>
                  <a:pt x="132779" y="376178"/>
                  <a:pt x="125737" y="373267"/>
                  <a:pt x="118037" y="369323"/>
                </a:cubicBezTo>
                <a:lnTo>
                  <a:pt x="84795" y="394395"/>
                </a:lnTo>
                <a:cubicBezTo>
                  <a:pt x="83480" y="395710"/>
                  <a:pt x="81602" y="396367"/>
                  <a:pt x="79161" y="396367"/>
                </a:cubicBezTo>
                <a:cubicBezTo>
                  <a:pt x="77095" y="396367"/>
                  <a:pt x="75123" y="395616"/>
                  <a:pt x="73245" y="394113"/>
                </a:cubicBezTo>
                <a:cubicBezTo>
                  <a:pt x="46201" y="369135"/>
                  <a:pt x="32679" y="354110"/>
                  <a:pt x="32679" y="349040"/>
                </a:cubicBezTo>
                <a:cubicBezTo>
                  <a:pt x="32679" y="347349"/>
                  <a:pt x="33336" y="345565"/>
                  <a:pt x="34651" y="343687"/>
                </a:cubicBezTo>
                <a:cubicBezTo>
                  <a:pt x="36529" y="341058"/>
                  <a:pt x="40378" y="336081"/>
                  <a:pt x="46201" y="328756"/>
                </a:cubicBezTo>
                <a:cubicBezTo>
                  <a:pt x="52022" y="321432"/>
                  <a:pt x="56436" y="315704"/>
                  <a:pt x="59441" y="311572"/>
                </a:cubicBezTo>
                <a:cubicBezTo>
                  <a:pt x="55122" y="303309"/>
                  <a:pt x="51835" y="295608"/>
                  <a:pt x="49581" y="288472"/>
                </a:cubicBezTo>
                <a:lnTo>
                  <a:pt x="6761" y="281711"/>
                </a:lnTo>
                <a:cubicBezTo>
                  <a:pt x="4883" y="281523"/>
                  <a:pt x="3286" y="280631"/>
                  <a:pt x="1972" y="279034"/>
                </a:cubicBezTo>
                <a:cubicBezTo>
                  <a:pt x="657" y="277438"/>
                  <a:pt x="0" y="275607"/>
                  <a:pt x="0" y="273541"/>
                </a:cubicBezTo>
                <a:lnTo>
                  <a:pt x="0" y="221425"/>
                </a:lnTo>
                <a:cubicBezTo>
                  <a:pt x="0" y="219547"/>
                  <a:pt x="657" y="217715"/>
                  <a:pt x="1972" y="215932"/>
                </a:cubicBezTo>
                <a:cubicBezTo>
                  <a:pt x="3286" y="214147"/>
                  <a:pt x="4789" y="213161"/>
                  <a:pt x="6480" y="212973"/>
                </a:cubicBezTo>
                <a:lnTo>
                  <a:pt x="50145" y="206213"/>
                </a:lnTo>
                <a:cubicBezTo>
                  <a:pt x="52210" y="199639"/>
                  <a:pt x="55215" y="192503"/>
                  <a:pt x="59159" y="184802"/>
                </a:cubicBezTo>
                <a:cubicBezTo>
                  <a:pt x="52774" y="175788"/>
                  <a:pt x="44322" y="164989"/>
                  <a:pt x="33806" y="152406"/>
                </a:cubicBezTo>
                <a:cubicBezTo>
                  <a:pt x="32490" y="150340"/>
                  <a:pt x="31834" y="148462"/>
                  <a:pt x="31834" y="146772"/>
                </a:cubicBezTo>
                <a:cubicBezTo>
                  <a:pt x="31834" y="144518"/>
                  <a:pt x="32490" y="142640"/>
                  <a:pt x="33806" y="141137"/>
                </a:cubicBezTo>
                <a:cubicBezTo>
                  <a:pt x="37937" y="135503"/>
                  <a:pt x="45637" y="127146"/>
                  <a:pt x="56906" y="116065"/>
                </a:cubicBezTo>
                <a:cubicBezTo>
                  <a:pt x="68174" y="104984"/>
                  <a:pt x="75592" y="99444"/>
                  <a:pt x="79161" y="99444"/>
                </a:cubicBezTo>
                <a:cubicBezTo>
                  <a:pt x="81226" y="99444"/>
                  <a:pt x="83198" y="100102"/>
                  <a:pt x="85077" y="101416"/>
                </a:cubicBezTo>
                <a:lnTo>
                  <a:pt x="117474" y="126770"/>
                </a:lnTo>
                <a:cubicBezTo>
                  <a:pt x="123859" y="123390"/>
                  <a:pt x="131089" y="120385"/>
                  <a:pt x="139165" y="117755"/>
                </a:cubicBezTo>
                <a:cubicBezTo>
                  <a:pt x="141231" y="97472"/>
                  <a:pt x="143391" y="83011"/>
                  <a:pt x="145645" y="74372"/>
                </a:cubicBezTo>
                <a:cubicBezTo>
                  <a:pt x="146959" y="69865"/>
                  <a:pt x="149776" y="67611"/>
                  <a:pt x="154096" y="67611"/>
                </a:cubicBezTo>
                <a:close/>
                <a:moveTo>
                  <a:pt x="396649" y="0"/>
                </a:moveTo>
                <a:cubicBezTo>
                  <a:pt x="398152" y="0"/>
                  <a:pt x="402471" y="4367"/>
                  <a:pt x="409608" y="13100"/>
                </a:cubicBezTo>
                <a:cubicBezTo>
                  <a:pt x="416744" y="21833"/>
                  <a:pt x="421628" y="28171"/>
                  <a:pt x="424257" y="32116"/>
                </a:cubicBezTo>
                <a:cubicBezTo>
                  <a:pt x="428013" y="31740"/>
                  <a:pt x="430830" y="31552"/>
                  <a:pt x="432708" y="31552"/>
                </a:cubicBezTo>
                <a:cubicBezTo>
                  <a:pt x="434586" y="31552"/>
                  <a:pt x="437403" y="31740"/>
                  <a:pt x="441160" y="32116"/>
                </a:cubicBezTo>
                <a:cubicBezTo>
                  <a:pt x="450738" y="18781"/>
                  <a:pt x="459377" y="8264"/>
                  <a:pt x="467077" y="564"/>
                </a:cubicBezTo>
                <a:lnTo>
                  <a:pt x="468767" y="0"/>
                </a:lnTo>
                <a:cubicBezTo>
                  <a:pt x="469518" y="0"/>
                  <a:pt x="481162" y="6574"/>
                  <a:pt x="503699" y="19720"/>
                </a:cubicBezTo>
                <a:cubicBezTo>
                  <a:pt x="504450" y="20284"/>
                  <a:pt x="504826" y="20941"/>
                  <a:pt x="504826" y="21692"/>
                </a:cubicBezTo>
                <a:cubicBezTo>
                  <a:pt x="504826" y="26387"/>
                  <a:pt x="500037" y="39346"/>
                  <a:pt x="490459" y="60568"/>
                </a:cubicBezTo>
                <a:cubicBezTo>
                  <a:pt x="493651" y="64888"/>
                  <a:pt x="496468" y="69771"/>
                  <a:pt x="498910" y="75217"/>
                </a:cubicBezTo>
                <a:cubicBezTo>
                  <a:pt x="526893" y="78034"/>
                  <a:pt x="540885" y="80945"/>
                  <a:pt x="540885" y="83950"/>
                </a:cubicBezTo>
                <a:lnTo>
                  <a:pt x="540885" y="123390"/>
                </a:lnTo>
                <a:cubicBezTo>
                  <a:pt x="540885" y="126395"/>
                  <a:pt x="526893" y="129305"/>
                  <a:pt x="498910" y="132123"/>
                </a:cubicBezTo>
                <a:cubicBezTo>
                  <a:pt x="496657" y="137194"/>
                  <a:pt x="493839" y="142076"/>
                  <a:pt x="490459" y="146772"/>
                </a:cubicBezTo>
                <a:cubicBezTo>
                  <a:pt x="500037" y="167994"/>
                  <a:pt x="504826" y="180952"/>
                  <a:pt x="504826" y="185648"/>
                </a:cubicBezTo>
                <a:cubicBezTo>
                  <a:pt x="504826" y="186399"/>
                  <a:pt x="504450" y="187056"/>
                  <a:pt x="503699" y="187619"/>
                </a:cubicBezTo>
                <a:cubicBezTo>
                  <a:pt x="480787" y="200954"/>
                  <a:pt x="469143" y="207621"/>
                  <a:pt x="468767" y="207621"/>
                </a:cubicBezTo>
                <a:cubicBezTo>
                  <a:pt x="467265" y="207621"/>
                  <a:pt x="462945" y="203207"/>
                  <a:pt x="455809" y="194381"/>
                </a:cubicBezTo>
                <a:cubicBezTo>
                  <a:pt x="448672" y="185554"/>
                  <a:pt x="443788" y="179168"/>
                  <a:pt x="441160" y="175224"/>
                </a:cubicBezTo>
                <a:cubicBezTo>
                  <a:pt x="437403" y="175600"/>
                  <a:pt x="434586" y="175788"/>
                  <a:pt x="432708" y="175788"/>
                </a:cubicBezTo>
                <a:cubicBezTo>
                  <a:pt x="430830" y="175788"/>
                  <a:pt x="428013" y="175600"/>
                  <a:pt x="424257" y="175224"/>
                </a:cubicBezTo>
                <a:cubicBezTo>
                  <a:pt x="421628" y="179168"/>
                  <a:pt x="416744" y="185554"/>
                  <a:pt x="409608" y="194381"/>
                </a:cubicBezTo>
                <a:cubicBezTo>
                  <a:pt x="402471" y="203207"/>
                  <a:pt x="398152" y="207621"/>
                  <a:pt x="396649" y="207621"/>
                </a:cubicBezTo>
                <a:cubicBezTo>
                  <a:pt x="396274" y="207621"/>
                  <a:pt x="384629" y="200954"/>
                  <a:pt x="361717" y="187619"/>
                </a:cubicBezTo>
                <a:cubicBezTo>
                  <a:pt x="360966" y="187056"/>
                  <a:pt x="360591" y="186399"/>
                  <a:pt x="360591" y="185648"/>
                </a:cubicBezTo>
                <a:cubicBezTo>
                  <a:pt x="360591" y="180952"/>
                  <a:pt x="365380" y="167994"/>
                  <a:pt x="374958" y="146772"/>
                </a:cubicBezTo>
                <a:cubicBezTo>
                  <a:pt x="371577" y="142076"/>
                  <a:pt x="368760" y="137194"/>
                  <a:pt x="366507" y="132123"/>
                </a:cubicBezTo>
                <a:cubicBezTo>
                  <a:pt x="338523" y="129305"/>
                  <a:pt x="324532" y="126395"/>
                  <a:pt x="324532" y="123390"/>
                </a:cubicBezTo>
                <a:lnTo>
                  <a:pt x="324532" y="83950"/>
                </a:lnTo>
                <a:cubicBezTo>
                  <a:pt x="324532" y="80945"/>
                  <a:pt x="338523" y="78034"/>
                  <a:pt x="366507" y="75217"/>
                </a:cubicBezTo>
                <a:cubicBezTo>
                  <a:pt x="368948" y="69771"/>
                  <a:pt x="371765" y="64888"/>
                  <a:pt x="374958" y="60568"/>
                </a:cubicBezTo>
                <a:cubicBezTo>
                  <a:pt x="365380" y="39346"/>
                  <a:pt x="360591" y="26387"/>
                  <a:pt x="360591" y="21692"/>
                </a:cubicBezTo>
                <a:cubicBezTo>
                  <a:pt x="360591" y="20941"/>
                  <a:pt x="360966" y="20284"/>
                  <a:pt x="361717" y="19720"/>
                </a:cubicBezTo>
                <a:cubicBezTo>
                  <a:pt x="362468" y="19345"/>
                  <a:pt x="365755" y="17467"/>
                  <a:pt x="371577" y="14086"/>
                </a:cubicBezTo>
                <a:cubicBezTo>
                  <a:pt x="377399" y="10705"/>
                  <a:pt x="382939" y="7513"/>
                  <a:pt x="388198" y="4508"/>
                </a:cubicBezTo>
                <a:cubicBezTo>
                  <a:pt x="393457" y="1503"/>
                  <a:pt x="396274" y="0"/>
                  <a:pt x="396649" y="0"/>
                </a:cubicBezTo>
                <a:close/>
              </a:path>
            </a:pathLst>
          </a:custGeom>
          <a:solidFill>
            <a:srgbClr val="000000"/>
          </a:soli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3095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0" cap="none" spc="0" normalizeH="0" baseline="0" noProof="0" dirty="0">
              <a:ln>
                <a:noFill/>
              </a:ln>
              <a:solidFill>
                <a:srgbClr val="E60028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  <a:sym typeface="Helvetica"/>
            </a:endParaRPr>
          </a:p>
        </p:txBody>
      </p:sp>
      <p:grpSp>
        <p:nvGrpSpPr>
          <p:cNvPr id="58" name="Group 4"/>
          <p:cNvGrpSpPr>
            <a:grpSpLocks noChangeAspect="1"/>
          </p:cNvGrpSpPr>
          <p:nvPr/>
        </p:nvGrpSpPr>
        <p:grpSpPr bwMode="auto">
          <a:xfrm>
            <a:off x="2941253" y="3088767"/>
            <a:ext cx="482662" cy="308613"/>
            <a:chOff x="1944" y="1626"/>
            <a:chExt cx="330" cy="211"/>
          </a:xfrm>
          <a:solidFill>
            <a:schemeClr val="bg1">
              <a:lumMod val="50000"/>
            </a:schemeClr>
          </a:solidFill>
        </p:grpSpPr>
        <p:sp>
          <p:nvSpPr>
            <p:cNvPr id="59" name="Freeform 5"/>
            <p:cNvSpPr>
              <a:spLocks noEditPoints="1"/>
            </p:cNvSpPr>
            <p:nvPr/>
          </p:nvSpPr>
          <p:spPr bwMode="auto">
            <a:xfrm>
              <a:off x="1944" y="1626"/>
              <a:ext cx="330" cy="211"/>
            </a:xfrm>
            <a:custGeom>
              <a:avLst/>
              <a:gdLst/>
              <a:ahLst/>
              <a:cxnLst>
                <a:cxn ang="0">
                  <a:pos x="398" y="178"/>
                </a:cxn>
                <a:cxn ang="0">
                  <a:pos x="358" y="37"/>
                </a:cxn>
                <a:cxn ang="0">
                  <a:pos x="291" y="19"/>
                </a:cxn>
                <a:cxn ang="0">
                  <a:pos x="151" y="82"/>
                </a:cxn>
                <a:cxn ang="0">
                  <a:pos x="169" y="110"/>
                </a:cxn>
                <a:cxn ang="0">
                  <a:pos x="276" y="98"/>
                </a:cxn>
                <a:cxn ang="0">
                  <a:pos x="375" y="206"/>
                </a:cxn>
                <a:cxn ang="0">
                  <a:pos x="466" y="117"/>
                </a:cxn>
                <a:cxn ang="0">
                  <a:pos x="383" y="12"/>
                </a:cxn>
                <a:cxn ang="0">
                  <a:pos x="423" y="131"/>
                </a:cxn>
                <a:cxn ang="0">
                  <a:pos x="472" y="130"/>
                </a:cxn>
                <a:cxn ang="0">
                  <a:pos x="69" y="7"/>
                </a:cxn>
                <a:cxn ang="0">
                  <a:pos x="45" y="10"/>
                </a:cxn>
                <a:cxn ang="0">
                  <a:pos x="7" y="142"/>
                </a:cxn>
                <a:cxn ang="0">
                  <a:pos x="40" y="139"/>
                </a:cxn>
                <a:cxn ang="0">
                  <a:pos x="84" y="23"/>
                </a:cxn>
                <a:cxn ang="0">
                  <a:pos x="370" y="221"/>
                </a:cxn>
                <a:cxn ang="0">
                  <a:pos x="307" y="189"/>
                </a:cxn>
                <a:cxn ang="0">
                  <a:pos x="300" y="196"/>
                </a:cxn>
                <a:cxn ang="0">
                  <a:pos x="323" y="255"/>
                </a:cxn>
                <a:cxn ang="0">
                  <a:pos x="274" y="221"/>
                </a:cxn>
                <a:cxn ang="0">
                  <a:pos x="253" y="207"/>
                </a:cxn>
                <a:cxn ang="0">
                  <a:pos x="283" y="248"/>
                </a:cxn>
                <a:cxn ang="0">
                  <a:pos x="263" y="291"/>
                </a:cxn>
                <a:cxn ang="0">
                  <a:pos x="343" y="242"/>
                </a:cxn>
                <a:cxn ang="0">
                  <a:pos x="95" y="187"/>
                </a:cxn>
                <a:cxn ang="0">
                  <a:pos x="86" y="172"/>
                </a:cxn>
                <a:cxn ang="0">
                  <a:pos x="107" y="32"/>
                </a:cxn>
                <a:cxn ang="0">
                  <a:pos x="213" y="20"/>
                </a:cxn>
                <a:cxn ang="0">
                  <a:pos x="182" y="13"/>
                </a:cxn>
                <a:cxn ang="0">
                  <a:pos x="118" y="26"/>
                </a:cxn>
                <a:cxn ang="0">
                  <a:pos x="57" y="137"/>
                </a:cxn>
                <a:cxn ang="0">
                  <a:pos x="86" y="185"/>
                </a:cxn>
                <a:cxn ang="0">
                  <a:pos x="235" y="233"/>
                </a:cxn>
                <a:cxn ang="0">
                  <a:pos x="172" y="252"/>
                </a:cxn>
                <a:cxn ang="0">
                  <a:pos x="191" y="278"/>
                </a:cxn>
                <a:cxn ang="0">
                  <a:pos x="235" y="233"/>
                </a:cxn>
                <a:cxn ang="0">
                  <a:pos x="158" y="249"/>
                </a:cxn>
                <a:cxn ang="0">
                  <a:pos x="188" y="195"/>
                </a:cxn>
                <a:cxn ang="0">
                  <a:pos x="142" y="219"/>
                </a:cxn>
                <a:cxn ang="0">
                  <a:pos x="258" y="267"/>
                </a:cxn>
                <a:cxn ang="0">
                  <a:pos x="232" y="257"/>
                </a:cxn>
                <a:cxn ang="0">
                  <a:pos x="215" y="296"/>
                </a:cxn>
                <a:cxn ang="0">
                  <a:pos x="258" y="267"/>
                </a:cxn>
                <a:cxn ang="0">
                  <a:pos x="112" y="227"/>
                </a:cxn>
                <a:cxn ang="0">
                  <a:pos x="119" y="188"/>
                </a:cxn>
              </a:cxnLst>
              <a:rect l="0" t="0" r="r" b="b"/>
              <a:pathLst>
                <a:path w="472" h="302">
                  <a:moveTo>
                    <a:pt x="375" y="206"/>
                  </a:moveTo>
                  <a:cubicBezTo>
                    <a:pt x="383" y="195"/>
                    <a:pt x="390" y="186"/>
                    <a:pt x="398" y="178"/>
                  </a:cubicBezTo>
                  <a:cubicBezTo>
                    <a:pt x="419" y="154"/>
                    <a:pt x="419" y="154"/>
                    <a:pt x="404" y="125"/>
                  </a:cubicBezTo>
                  <a:cubicBezTo>
                    <a:pt x="389" y="96"/>
                    <a:pt x="374" y="67"/>
                    <a:pt x="358" y="37"/>
                  </a:cubicBezTo>
                  <a:cubicBezTo>
                    <a:pt x="341" y="48"/>
                    <a:pt x="327" y="42"/>
                    <a:pt x="313" y="32"/>
                  </a:cubicBezTo>
                  <a:cubicBezTo>
                    <a:pt x="307" y="27"/>
                    <a:pt x="299" y="23"/>
                    <a:pt x="291" y="19"/>
                  </a:cubicBezTo>
                  <a:cubicBezTo>
                    <a:pt x="277" y="12"/>
                    <a:pt x="261" y="10"/>
                    <a:pt x="247" y="18"/>
                  </a:cubicBezTo>
                  <a:cubicBezTo>
                    <a:pt x="214" y="39"/>
                    <a:pt x="182" y="60"/>
                    <a:pt x="151" y="82"/>
                  </a:cubicBezTo>
                  <a:cubicBezTo>
                    <a:pt x="142" y="88"/>
                    <a:pt x="139" y="97"/>
                    <a:pt x="145" y="107"/>
                  </a:cubicBezTo>
                  <a:cubicBezTo>
                    <a:pt x="152" y="117"/>
                    <a:pt x="161" y="114"/>
                    <a:pt x="169" y="110"/>
                  </a:cubicBezTo>
                  <a:cubicBezTo>
                    <a:pt x="184" y="103"/>
                    <a:pt x="199" y="96"/>
                    <a:pt x="214" y="88"/>
                  </a:cubicBezTo>
                  <a:cubicBezTo>
                    <a:pt x="249" y="69"/>
                    <a:pt x="249" y="69"/>
                    <a:pt x="276" y="98"/>
                  </a:cubicBezTo>
                  <a:cubicBezTo>
                    <a:pt x="280" y="102"/>
                    <a:pt x="284" y="106"/>
                    <a:pt x="288" y="110"/>
                  </a:cubicBezTo>
                  <a:cubicBezTo>
                    <a:pt x="315" y="140"/>
                    <a:pt x="342" y="171"/>
                    <a:pt x="375" y="206"/>
                  </a:cubicBezTo>
                  <a:close/>
                  <a:moveTo>
                    <a:pt x="472" y="130"/>
                  </a:moveTo>
                  <a:cubicBezTo>
                    <a:pt x="469" y="124"/>
                    <a:pt x="468" y="121"/>
                    <a:pt x="466" y="117"/>
                  </a:cubicBezTo>
                  <a:cubicBezTo>
                    <a:pt x="449" y="85"/>
                    <a:pt x="433" y="53"/>
                    <a:pt x="416" y="22"/>
                  </a:cubicBezTo>
                  <a:cubicBezTo>
                    <a:pt x="405" y="0"/>
                    <a:pt x="405" y="0"/>
                    <a:pt x="383" y="12"/>
                  </a:cubicBezTo>
                  <a:cubicBezTo>
                    <a:pt x="367" y="20"/>
                    <a:pt x="367" y="21"/>
                    <a:pt x="376" y="38"/>
                  </a:cubicBezTo>
                  <a:cubicBezTo>
                    <a:pt x="392" y="69"/>
                    <a:pt x="408" y="100"/>
                    <a:pt x="423" y="131"/>
                  </a:cubicBezTo>
                  <a:cubicBezTo>
                    <a:pt x="435" y="153"/>
                    <a:pt x="436" y="154"/>
                    <a:pt x="458" y="141"/>
                  </a:cubicBezTo>
                  <a:cubicBezTo>
                    <a:pt x="463" y="138"/>
                    <a:pt x="467" y="134"/>
                    <a:pt x="472" y="130"/>
                  </a:cubicBezTo>
                  <a:close/>
                  <a:moveTo>
                    <a:pt x="84" y="23"/>
                  </a:moveTo>
                  <a:cubicBezTo>
                    <a:pt x="86" y="9"/>
                    <a:pt x="76" y="8"/>
                    <a:pt x="69" y="7"/>
                  </a:cubicBezTo>
                  <a:cubicBezTo>
                    <a:pt x="62" y="5"/>
                    <a:pt x="54" y="7"/>
                    <a:pt x="46" y="7"/>
                  </a:cubicBezTo>
                  <a:cubicBezTo>
                    <a:pt x="46" y="7"/>
                    <a:pt x="46" y="9"/>
                    <a:pt x="45" y="10"/>
                  </a:cubicBezTo>
                  <a:cubicBezTo>
                    <a:pt x="30" y="49"/>
                    <a:pt x="15" y="89"/>
                    <a:pt x="1" y="129"/>
                  </a:cubicBezTo>
                  <a:cubicBezTo>
                    <a:pt x="0" y="132"/>
                    <a:pt x="3" y="139"/>
                    <a:pt x="7" y="142"/>
                  </a:cubicBezTo>
                  <a:cubicBezTo>
                    <a:pt x="11" y="145"/>
                    <a:pt x="17" y="145"/>
                    <a:pt x="22" y="147"/>
                  </a:cubicBezTo>
                  <a:cubicBezTo>
                    <a:pt x="31" y="151"/>
                    <a:pt x="37" y="149"/>
                    <a:pt x="40" y="139"/>
                  </a:cubicBezTo>
                  <a:cubicBezTo>
                    <a:pt x="47" y="121"/>
                    <a:pt x="54" y="104"/>
                    <a:pt x="60" y="87"/>
                  </a:cubicBezTo>
                  <a:cubicBezTo>
                    <a:pt x="68" y="65"/>
                    <a:pt x="76" y="43"/>
                    <a:pt x="84" y="23"/>
                  </a:cubicBezTo>
                  <a:close/>
                  <a:moveTo>
                    <a:pt x="378" y="213"/>
                  </a:moveTo>
                  <a:cubicBezTo>
                    <a:pt x="375" y="216"/>
                    <a:pt x="372" y="218"/>
                    <a:pt x="370" y="221"/>
                  </a:cubicBezTo>
                  <a:cubicBezTo>
                    <a:pt x="358" y="236"/>
                    <a:pt x="350" y="236"/>
                    <a:pt x="337" y="222"/>
                  </a:cubicBezTo>
                  <a:cubicBezTo>
                    <a:pt x="327" y="211"/>
                    <a:pt x="317" y="199"/>
                    <a:pt x="307" y="189"/>
                  </a:cubicBezTo>
                  <a:cubicBezTo>
                    <a:pt x="302" y="184"/>
                    <a:pt x="296" y="182"/>
                    <a:pt x="290" y="178"/>
                  </a:cubicBezTo>
                  <a:cubicBezTo>
                    <a:pt x="293" y="184"/>
                    <a:pt x="296" y="191"/>
                    <a:pt x="300" y="196"/>
                  </a:cubicBezTo>
                  <a:cubicBezTo>
                    <a:pt x="308" y="207"/>
                    <a:pt x="319" y="217"/>
                    <a:pt x="327" y="228"/>
                  </a:cubicBezTo>
                  <a:cubicBezTo>
                    <a:pt x="334" y="237"/>
                    <a:pt x="333" y="247"/>
                    <a:pt x="323" y="255"/>
                  </a:cubicBezTo>
                  <a:cubicBezTo>
                    <a:pt x="315" y="261"/>
                    <a:pt x="306" y="258"/>
                    <a:pt x="300" y="250"/>
                  </a:cubicBezTo>
                  <a:cubicBezTo>
                    <a:pt x="291" y="241"/>
                    <a:pt x="283" y="231"/>
                    <a:pt x="274" y="221"/>
                  </a:cubicBezTo>
                  <a:cubicBezTo>
                    <a:pt x="268" y="215"/>
                    <a:pt x="263" y="210"/>
                    <a:pt x="257" y="204"/>
                  </a:cubicBezTo>
                  <a:cubicBezTo>
                    <a:pt x="256" y="205"/>
                    <a:pt x="254" y="206"/>
                    <a:pt x="253" y="207"/>
                  </a:cubicBezTo>
                  <a:cubicBezTo>
                    <a:pt x="255" y="211"/>
                    <a:pt x="256" y="216"/>
                    <a:pt x="259" y="220"/>
                  </a:cubicBezTo>
                  <a:cubicBezTo>
                    <a:pt x="267" y="230"/>
                    <a:pt x="275" y="239"/>
                    <a:pt x="283" y="248"/>
                  </a:cubicBezTo>
                  <a:cubicBezTo>
                    <a:pt x="296" y="263"/>
                    <a:pt x="291" y="278"/>
                    <a:pt x="272" y="283"/>
                  </a:cubicBezTo>
                  <a:cubicBezTo>
                    <a:pt x="269" y="284"/>
                    <a:pt x="267" y="287"/>
                    <a:pt x="263" y="291"/>
                  </a:cubicBezTo>
                  <a:cubicBezTo>
                    <a:pt x="285" y="294"/>
                    <a:pt x="290" y="291"/>
                    <a:pt x="301" y="267"/>
                  </a:cubicBezTo>
                  <a:cubicBezTo>
                    <a:pt x="326" y="269"/>
                    <a:pt x="330" y="267"/>
                    <a:pt x="343" y="242"/>
                  </a:cubicBezTo>
                  <a:cubicBezTo>
                    <a:pt x="369" y="243"/>
                    <a:pt x="379" y="236"/>
                    <a:pt x="378" y="213"/>
                  </a:cubicBezTo>
                  <a:close/>
                  <a:moveTo>
                    <a:pt x="95" y="187"/>
                  </a:moveTo>
                  <a:cubicBezTo>
                    <a:pt x="95" y="185"/>
                    <a:pt x="95" y="184"/>
                    <a:pt x="96" y="183"/>
                  </a:cubicBezTo>
                  <a:cubicBezTo>
                    <a:pt x="92" y="179"/>
                    <a:pt x="90" y="174"/>
                    <a:pt x="86" y="172"/>
                  </a:cubicBezTo>
                  <a:cubicBezTo>
                    <a:pt x="64" y="156"/>
                    <a:pt x="63" y="138"/>
                    <a:pt x="75" y="115"/>
                  </a:cubicBezTo>
                  <a:cubicBezTo>
                    <a:pt x="88" y="89"/>
                    <a:pt x="96" y="60"/>
                    <a:pt x="107" y="32"/>
                  </a:cubicBezTo>
                  <a:cubicBezTo>
                    <a:pt x="136" y="46"/>
                    <a:pt x="141" y="46"/>
                    <a:pt x="170" y="31"/>
                  </a:cubicBezTo>
                  <a:cubicBezTo>
                    <a:pt x="183" y="23"/>
                    <a:pt x="197" y="16"/>
                    <a:pt x="213" y="20"/>
                  </a:cubicBezTo>
                  <a:cubicBezTo>
                    <a:pt x="215" y="20"/>
                    <a:pt x="217" y="18"/>
                    <a:pt x="221" y="17"/>
                  </a:cubicBezTo>
                  <a:cubicBezTo>
                    <a:pt x="208" y="5"/>
                    <a:pt x="195" y="8"/>
                    <a:pt x="182" y="13"/>
                  </a:cubicBezTo>
                  <a:cubicBezTo>
                    <a:pt x="172" y="17"/>
                    <a:pt x="162" y="24"/>
                    <a:pt x="151" y="29"/>
                  </a:cubicBezTo>
                  <a:cubicBezTo>
                    <a:pt x="140" y="34"/>
                    <a:pt x="129" y="34"/>
                    <a:pt x="118" y="26"/>
                  </a:cubicBezTo>
                  <a:cubicBezTo>
                    <a:pt x="107" y="17"/>
                    <a:pt x="102" y="18"/>
                    <a:pt x="97" y="31"/>
                  </a:cubicBezTo>
                  <a:cubicBezTo>
                    <a:pt x="84" y="66"/>
                    <a:pt x="70" y="102"/>
                    <a:pt x="57" y="137"/>
                  </a:cubicBezTo>
                  <a:cubicBezTo>
                    <a:pt x="56" y="142"/>
                    <a:pt x="55" y="150"/>
                    <a:pt x="58" y="154"/>
                  </a:cubicBezTo>
                  <a:cubicBezTo>
                    <a:pt x="66" y="165"/>
                    <a:pt x="76" y="175"/>
                    <a:pt x="86" y="185"/>
                  </a:cubicBezTo>
                  <a:cubicBezTo>
                    <a:pt x="88" y="187"/>
                    <a:pt x="92" y="186"/>
                    <a:pt x="95" y="187"/>
                  </a:cubicBezTo>
                  <a:close/>
                  <a:moveTo>
                    <a:pt x="235" y="233"/>
                  </a:moveTo>
                  <a:cubicBezTo>
                    <a:pt x="235" y="218"/>
                    <a:pt x="222" y="208"/>
                    <a:pt x="212" y="215"/>
                  </a:cubicBezTo>
                  <a:cubicBezTo>
                    <a:pt x="198" y="226"/>
                    <a:pt x="184" y="238"/>
                    <a:pt x="172" y="252"/>
                  </a:cubicBezTo>
                  <a:cubicBezTo>
                    <a:pt x="168" y="257"/>
                    <a:pt x="170" y="268"/>
                    <a:pt x="173" y="275"/>
                  </a:cubicBezTo>
                  <a:cubicBezTo>
                    <a:pt x="175" y="278"/>
                    <a:pt x="187" y="280"/>
                    <a:pt x="191" y="278"/>
                  </a:cubicBezTo>
                  <a:cubicBezTo>
                    <a:pt x="205" y="267"/>
                    <a:pt x="218" y="254"/>
                    <a:pt x="231" y="241"/>
                  </a:cubicBezTo>
                  <a:cubicBezTo>
                    <a:pt x="234" y="239"/>
                    <a:pt x="234" y="235"/>
                    <a:pt x="235" y="233"/>
                  </a:cubicBezTo>
                  <a:close/>
                  <a:moveTo>
                    <a:pt x="136" y="229"/>
                  </a:moveTo>
                  <a:cubicBezTo>
                    <a:pt x="136" y="247"/>
                    <a:pt x="148" y="256"/>
                    <a:pt x="158" y="249"/>
                  </a:cubicBezTo>
                  <a:cubicBezTo>
                    <a:pt x="170" y="240"/>
                    <a:pt x="182" y="229"/>
                    <a:pt x="191" y="217"/>
                  </a:cubicBezTo>
                  <a:cubicBezTo>
                    <a:pt x="195" y="213"/>
                    <a:pt x="192" y="200"/>
                    <a:pt x="188" y="195"/>
                  </a:cubicBezTo>
                  <a:cubicBezTo>
                    <a:pt x="186" y="192"/>
                    <a:pt x="173" y="193"/>
                    <a:pt x="168" y="196"/>
                  </a:cubicBezTo>
                  <a:cubicBezTo>
                    <a:pt x="158" y="202"/>
                    <a:pt x="150" y="210"/>
                    <a:pt x="142" y="219"/>
                  </a:cubicBezTo>
                  <a:cubicBezTo>
                    <a:pt x="139" y="222"/>
                    <a:pt x="137" y="228"/>
                    <a:pt x="136" y="229"/>
                  </a:cubicBezTo>
                  <a:close/>
                  <a:moveTo>
                    <a:pt x="258" y="267"/>
                  </a:moveTo>
                  <a:cubicBezTo>
                    <a:pt x="256" y="264"/>
                    <a:pt x="254" y="257"/>
                    <a:pt x="249" y="254"/>
                  </a:cubicBezTo>
                  <a:cubicBezTo>
                    <a:pt x="244" y="252"/>
                    <a:pt x="236" y="254"/>
                    <a:pt x="232" y="257"/>
                  </a:cubicBezTo>
                  <a:cubicBezTo>
                    <a:pt x="225" y="261"/>
                    <a:pt x="218" y="268"/>
                    <a:pt x="215" y="275"/>
                  </a:cubicBezTo>
                  <a:cubicBezTo>
                    <a:pt x="212" y="281"/>
                    <a:pt x="212" y="290"/>
                    <a:pt x="215" y="296"/>
                  </a:cubicBezTo>
                  <a:cubicBezTo>
                    <a:pt x="216" y="299"/>
                    <a:pt x="224" y="302"/>
                    <a:pt x="229" y="302"/>
                  </a:cubicBezTo>
                  <a:cubicBezTo>
                    <a:pt x="239" y="302"/>
                    <a:pt x="257" y="279"/>
                    <a:pt x="258" y="267"/>
                  </a:cubicBezTo>
                  <a:close/>
                  <a:moveTo>
                    <a:pt x="97" y="215"/>
                  </a:moveTo>
                  <a:cubicBezTo>
                    <a:pt x="100" y="218"/>
                    <a:pt x="105" y="225"/>
                    <a:pt x="112" y="227"/>
                  </a:cubicBezTo>
                  <a:cubicBezTo>
                    <a:pt x="121" y="229"/>
                    <a:pt x="135" y="216"/>
                    <a:pt x="135" y="206"/>
                  </a:cubicBezTo>
                  <a:cubicBezTo>
                    <a:pt x="135" y="196"/>
                    <a:pt x="130" y="188"/>
                    <a:pt x="119" y="188"/>
                  </a:cubicBezTo>
                  <a:cubicBezTo>
                    <a:pt x="109" y="187"/>
                    <a:pt x="97" y="199"/>
                    <a:pt x="97" y="2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Freeform 6"/>
            <p:cNvSpPr>
              <a:spLocks/>
            </p:cNvSpPr>
            <p:nvPr/>
          </p:nvSpPr>
          <p:spPr bwMode="auto">
            <a:xfrm>
              <a:off x="2041" y="1633"/>
              <a:ext cx="196" cy="137"/>
            </a:xfrm>
            <a:custGeom>
              <a:avLst/>
              <a:gdLst/>
              <a:ahLst/>
              <a:cxnLst>
                <a:cxn ang="0">
                  <a:pos x="236" y="196"/>
                </a:cxn>
                <a:cxn ang="0">
                  <a:pos x="149" y="100"/>
                </a:cxn>
                <a:cxn ang="0">
                  <a:pos x="137" y="88"/>
                </a:cxn>
                <a:cxn ang="0">
                  <a:pos x="75" y="78"/>
                </a:cxn>
                <a:cxn ang="0">
                  <a:pos x="30" y="100"/>
                </a:cxn>
                <a:cxn ang="0">
                  <a:pos x="6" y="97"/>
                </a:cxn>
                <a:cxn ang="0">
                  <a:pos x="12" y="72"/>
                </a:cxn>
                <a:cxn ang="0">
                  <a:pos x="108" y="8"/>
                </a:cxn>
                <a:cxn ang="0">
                  <a:pos x="152" y="9"/>
                </a:cxn>
                <a:cxn ang="0">
                  <a:pos x="174" y="22"/>
                </a:cxn>
                <a:cxn ang="0">
                  <a:pos x="219" y="27"/>
                </a:cxn>
                <a:cxn ang="0">
                  <a:pos x="265" y="115"/>
                </a:cxn>
                <a:cxn ang="0">
                  <a:pos x="259" y="168"/>
                </a:cxn>
                <a:cxn ang="0">
                  <a:pos x="236" y="196"/>
                </a:cxn>
              </a:cxnLst>
              <a:rect l="0" t="0" r="r" b="b"/>
              <a:pathLst>
                <a:path w="280" h="196">
                  <a:moveTo>
                    <a:pt x="236" y="196"/>
                  </a:moveTo>
                  <a:cubicBezTo>
                    <a:pt x="203" y="161"/>
                    <a:pt x="176" y="130"/>
                    <a:pt x="149" y="100"/>
                  </a:cubicBezTo>
                  <a:cubicBezTo>
                    <a:pt x="145" y="96"/>
                    <a:pt x="141" y="92"/>
                    <a:pt x="137" y="88"/>
                  </a:cubicBezTo>
                  <a:cubicBezTo>
                    <a:pt x="110" y="59"/>
                    <a:pt x="110" y="59"/>
                    <a:pt x="75" y="78"/>
                  </a:cubicBezTo>
                  <a:cubicBezTo>
                    <a:pt x="60" y="86"/>
                    <a:pt x="45" y="93"/>
                    <a:pt x="30" y="100"/>
                  </a:cubicBezTo>
                  <a:cubicBezTo>
                    <a:pt x="22" y="104"/>
                    <a:pt x="13" y="107"/>
                    <a:pt x="6" y="97"/>
                  </a:cubicBezTo>
                  <a:cubicBezTo>
                    <a:pt x="0" y="87"/>
                    <a:pt x="3" y="78"/>
                    <a:pt x="12" y="72"/>
                  </a:cubicBezTo>
                  <a:cubicBezTo>
                    <a:pt x="43" y="50"/>
                    <a:pt x="75" y="29"/>
                    <a:pt x="108" y="8"/>
                  </a:cubicBezTo>
                  <a:cubicBezTo>
                    <a:pt x="122" y="0"/>
                    <a:pt x="138" y="2"/>
                    <a:pt x="152" y="9"/>
                  </a:cubicBezTo>
                  <a:cubicBezTo>
                    <a:pt x="160" y="13"/>
                    <a:pt x="168" y="17"/>
                    <a:pt x="174" y="22"/>
                  </a:cubicBezTo>
                  <a:cubicBezTo>
                    <a:pt x="188" y="32"/>
                    <a:pt x="202" y="38"/>
                    <a:pt x="219" y="27"/>
                  </a:cubicBezTo>
                  <a:cubicBezTo>
                    <a:pt x="235" y="57"/>
                    <a:pt x="250" y="86"/>
                    <a:pt x="265" y="115"/>
                  </a:cubicBezTo>
                  <a:cubicBezTo>
                    <a:pt x="280" y="144"/>
                    <a:pt x="280" y="144"/>
                    <a:pt x="259" y="168"/>
                  </a:cubicBezTo>
                  <a:cubicBezTo>
                    <a:pt x="251" y="176"/>
                    <a:pt x="244" y="185"/>
                    <a:pt x="236" y="1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Freeform 7"/>
            <p:cNvSpPr>
              <a:spLocks/>
            </p:cNvSpPr>
            <p:nvPr/>
          </p:nvSpPr>
          <p:spPr bwMode="auto">
            <a:xfrm>
              <a:off x="2201" y="1626"/>
              <a:ext cx="73" cy="108"/>
            </a:xfrm>
            <a:custGeom>
              <a:avLst/>
              <a:gdLst/>
              <a:ahLst/>
              <a:cxnLst>
                <a:cxn ang="0">
                  <a:pos x="105" y="130"/>
                </a:cxn>
                <a:cxn ang="0">
                  <a:pos x="91" y="141"/>
                </a:cxn>
                <a:cxn ang="0">
                  <a:pos x="56" y="131"/>
                </a:cxn>
                <a:cxn ang="0">
                  <a:pos x="9" y="38"/>
                </a:cxn>
                <a:cxn ang="0">
                  <a:pos x="16" y="12"/>
                </a:cxn>
                <a:cxn ang="0">
                  <a:pos x="49" y="22"/>
                </a:cxn>
                <a:cxn ang="0">
                  <a:pos x="99" y="117"/>
                </a:cxn>
                <a:cxn ang="0">
                  <a:pos x="105" y="130"/>
                </a:cxn>
              </a:cxnLst>
              <a:rect l="0" t="0" r="r" b="b"/>
              <a:pathLst>
                <a:path w="105" h="154">
                  <a:moveTo>
                    <a:pt x="105" y="130"/>
                  </a:moveTo>
                  <a:cubicBezTo>
                    <a:pt x="100" y="134"/>
                    <a:pt x="96" y="138"/>
                    <a:pt x="91" y="141"/>
                  </a:cubicBezTo>
                  <a:cubicBezTo>
                    <a:pt x="69" y="154"/>
                    <a:pt x="68" y="153"/>
                    <a:pt x="56" y="131"/>
                  </a:cubicBezTo>
                  <a:cubicBezTo>
                    <a:pt x="41" y="100"/>
                    <a:pt x="25" y="69"/>
                    <a:pt x="9" y="38"/>
                  </a:cubicBezTo>
                  <a:cubicBezTo>
                    <a:pt x="0" y="21"/>
                    <a:pt x="0" y="20"/>
                    <a:pt x="16" y="12"/>
                  </a:cubicBezTo>
                  <a:cubicBezTo>
                    <a:pt x="38" y="0"/>
                    <a:pt x="38" y="0"/>
                    <a:pt x="49" y="22"/>
                  </a:cubicBezTo>
                  <a:cubicBezTo>
                    <a:pt x="66" y="53"/>
                    <a:pt x="82" y="85"/>
                    <a:pt x="99" y="117"/>
                  </a:cubicBezTo>
                  <a:cubicBezTo>
                    <a:pt x="101" y="121"/>
                    <a:pt x="102" y="124"/>
                    <a:pt x="105" y="13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1944" y="1629"/>
              <a:ext cx="60" cy="103"/>
            </a:xfrm>
            <a:custGeom>
              <a:avLst/>
              <a:gdLst/>
              <a:ahLst/>
              <a:cxnLst>
                <a:cxn ang="0">
                  <a:pos x="84" y="18"/>
                </a:cxn>
                <a:cxn ang="0">
                  <a:pos x="60" y="82"/>
                </a:cxn>
                <a:cxn ang="0">
                  <a:pos x="40" y="134"/>
                </a:cxn>
                <a:cxn ang="0">
                  <a:pos x="22" y="142"/>
                </a:cxn>
                <a:cxn ang="0">
                  <a:pos x="7" y="137"/>
                </a:cxn>
                <a:cxn ang="0">
                  <a:pos x="1" y="124"/>
                </a:cxn>
                <a:cxn ang="0">
                  <a:pos x="45" y="5"/>
                </a:cxn>
                <a:cxn ang="0">
                  <a:pos x="46" y="2"/>
                </a:cxn>
                <a:cxn ang="0">
                  <a:pos x="69" y="2"/>
                </a:cxn>
                <a:cxn ang="0">
                  <a:pos x="84" y="18"/>
                </a:cxn>
              </a:cxnLst>
              <a:rect l="0" t="0" r="r" b="b"/>
              <a:pathLst>
                <a:path w="86" h="146">
                  <a:moveTo>
                    <a:pt x="84" y="18"/>
                  </a:moveTo>
                  <a:cubicBezTo>
                    <a:pt x="76" y="38"/>
                    <a:pt x="68" y="60"/>
                    <a:pt x="60" y="82"/>
                  </a:cubicBezTo>
                  <a:cubicBezTo>
                    <a:pt x="54" y="99"/>
                    <a:pt x="47" y="116"/>
                    <a:pt x="40" y="134"/>
                  </a:cubicBezTo>
                  <a:cubicBezTo>
                    <a:pt x="37" y="144"/>
                    <a:pt x="31" y="146"/>
                    <a:pt x="22" y="142"/>
                  </a:cubicBezTo>
                  <a:cubicBezTo>
                    <a:pt x="17" y="140"/>
                    <a:pt x="11" y="140"/>
                    <a:pt x="7" y="137"/>
                  </a:cubicBezTo>
                  <a:cubicBezTo>
                    <a:pt x="3" y="134"/>
                    <a:pt x="0" y="127"/>
                    <a:pt x="1" y="124"/>
                  </a:cubicBezTo>
                  <a:cubicBezTo>
                    <a:pt x="15" y="84"/>
                    <a:pt x="30" y="44"/>
                    <a:pt x="45" y="5"/>
                  </a:cubicBezTo>
                  <a:cubicBezTo>
                    <a:pt x="46" y="4"/>
                    <a:pt x="46" y="2"/>
                    <a:pt x="46" y="2"/>
                  </a:cubicBezTo>
                  <a:cubicBezTo>
                    <a:pt x="54" y="2"/>
                    <a:pt x="62" y="0"/>
                    <a:pt x="69" y="2"/>
                  </a:cubicBezTo>
                  <a:cubicBezTo>
                    <a:pt x="76" y="3"/>
                    <a:pt x="86" y="4"/>
                    <a:pt x="84" y="1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" name="Freeform 9"/>
            <p:cNvSpPr>
              <a:spLocks/>
            </p:cNvSpPr>
            <p:nvPr/>
          </p:nvSpPr>
          <p:spPr bwMode="auto">
            <a:xfrm>
              <a:off x="2121" y="1751"/>
              <a:ext cx="88" cy="81"/>
            </a:xfrm>
            <a:custGeom>
              <a:avLst/>
              <a:gdLst/>
              <a:ahLst/>
              <a:cxnLst>
                <a:cxn ang="0">
                  <a:pos x="125" y="35"/>
                </a:cxn>
                <a:cxn ang="0">
                  <a:pos x="90" y="64"/>
                </a:cxn>
                <a:cxn ang="0">
                  <a:pos x="48" y="89"/>
                </a:cxn>
                <a:cxn ang="0">
                  <a:pos x="10" y="113"/>
                </a:cxn>
                <a:cxn ang="0">
                  <a:pos x="19" y="105"/>
                </a:cxn>
                <a:cxn ang="0">
                  <a:pos x="30" y="70"/>
                </a:cxn>
                <a:cxn ang="0">
                  <a:pos x="6" y="42"/>
                </a:cxn>
                <a:cxn ang="0">
                  <a:pos x="0" y="29"/>
                </a:cxn>
                <a:cxn ang="0">
                  <a:pos x="4" y="26"/>
                </a:cxn>
                <a:cxn ang="0">
                  <a:pos x="21" y="43"/>
                </a:cxn>
                <a:cxn ang="0">
                  <a:pos x="47" y="72"/>
                </a:cxn>
                <a:cxn ang="0">
                  <a:pos x="70" y="77"/>
                </a:cxn>
                <a:cxn ang="0">
                  <a:pos x="74" y="50"/>
                </a:cxn>
                <a:cxn ang="0">
                  <a:pos x="47" y="18"/>
                </a:cxn>
                <a:cxn ang="0">
                  <a:pos x="37" y="0"/>
                </a:cxn>
                <a:cxn ang="0">
                  <a:pos x="54" y="11"/>
                </a:cxn>
                <a:cxn ang="0">
                  <a:pos x="84" y="44"/>
                </a:cxn>
                <a:cxn ang="0">
                  <a:pos x="117" y="43"/>
                </a:cxn>
                <a:cxn ang="0">
                  <a:pos x="125" y="35"/>
                </a:cxn>
              </a:cxnLst>
              <a:rect l="0" t="0" r="r" b="b"/>
              <a:pathLst>
                <a:path w="126" h="116">
                  <a:moveTo>
                    <a:pt x="125" y="35"/>
                  </a:moveTo>
                  <a:cubicBezTo>
                    <a:pt x="126" y="58"/>
                    <a:pt x="116" y="65"/>
                    <a:pt x="90" y="64"/>
                  </a:cubicBezTo>
                  <a:cubicBezTo>
                    <a:pt x="77" y="89"/>
                    <a:pt x="73" y="91"/>
                    <a:pt x="48" y="89"/>
                  </a:cubicBezTo>
                  <a:cubicBezTo>
                    <a:pt x="37" y="113"/>
                    <a:pt x="32" y="116"/>
                    <a:pt x="10" y="113"/>
                  </a:cubicBezTo>
                  <a:cubicBezTo>
                    <a:pt x="14" y="109"/>
                    <a:pt x="16" y="106"/>
                    <a:pt x="19" y="105"/>
                  </a:cubicBezTo>
                  <a:cubicBezTo>
                    <a:pt x="38" y="100"/>
                    <a:pt x="43" y="85"/>
                    <a:pt x="30" y="70"/>
                  </a:cubicBezTo>
                  <a:cubicBezTo>
                    <a:pt x="22" y="61"/>
                    <a:pt x="14" y="52"/>
                    <a:pt x="6" y="42"/>
                  </a:cubicBezTo>
                  <a:cubicBezTo>
                    <a:pt x="3" y="38"/>
                    <a:pt x="2" y="33"/>
                    <a:pt x="0" y="29"/>
                  </a:cubicBezTo>
                  <a:cubicBezTo>
                    <a:pt x="1" y="28"/>
                    <a:pt x="3" y="27"/>
                    <a:pt x="4" y="26"/>
                  </a:cubicBezTo>
                  <a:cubicBezTo>
                    <a:pt x="10" y="32"/>
                    <a:pt x="15" y="37"/>
                    <a:pt x="21" y="43"/>
                  </a:cubicBezTo>
                  <a:cubicBezTo>
                    <a:pt x="30" y="53"/>
                    <a:pt x="38" y="63"/>
                    <a:pt x="47" y="72"/>
                  </a:cubicBezTo>
                  <a:cubicBezTo>
                    <a:pt x="53" y="80"/>
                    <a:pt x="62" y="83"/>
                    <a:pt x="70" y="77"/>
                  </a:cubicBezTo>
                  <a:cubicBezTo>
                    <a:pt x="80" y="69"/>
                    <a:pt x="81" y="59"/>
                    <a:pt x="74" y="50"/>
                  </a:cubicBezTo>
                  <a:cubicBezTo>
                    <a:pt x="66" y="39"/>
                    <a:pt x="55" y="29"/>
                    <a:pt x="47" y="18"/>
                  </a:cubicBezTo>
                  <a:cubicBezTo>
                    <a:pt x="43" y="13"/>
                    <a:pt x="40" y="6"/>
                    <a:pt x="37" y="0"/>
                  </a:cubicBezTo>
                  <a:cubicBezTo>
                    <a:pt x="43" y="4"/>
                    <a:pt x="49" y="6"/>
                    <a:pt x="54" y="11"/>
                  </a:cubicBezTo>
                  <a:cubicBezTo>
                    <a:pt x="64" y="21"/>
                    <a:pt x="74" y="33"/>
                    <a:pt x="84" y="44"/>
                  </a:cubicBezTo>
                  <a:cubicBezTo>
                    <a:pt x="97" y="58"/>
                    <a:pt x="105" y="58"/>
                    <a:pt x="117" y="43"/>
                  </a:cubicBezTo>
                  <a:cubicBezTo>
                    <a:pt x="119" y="40"/>
                    <a:pt x="122" y="38"/>
                    <a:pt x="125" y="3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" name="Freeform 10"/>
            <p:cNvSpPr>
              <a:spLocks/>
            </p:cNvSpPr>
            <p:nvPr/>
          </p:nvSpPr>
          <p:spPr bwMode="auto">
            <a:xfrm>
              <a:off x="1983" y="1629"/>
              <a:ext cx="116" cy="128"/>
            </a:xfrm>
            <a:custGeom>
              <a:avLst/>
              <a:gdLst/>
              <a:ahLst/>
              <a:cxnLst>
                <a:cxn ang="0">
                  <a:pos x="40" y="182"/>
                </a:cxn>
                <a:cxn ang="0">
                  <a:pos x="31" y="180"/>
                </a:cxn>
                <a:cxn ang="0">
                  <a:pos x="3" y="149"/>
                </a:cxn>
                <a:cxn ang="0">
                  <a:pos x="2" y="132"/>
                </a:cxn>
                <a:cxn ang="0">
                  <a:pos x="42" y="26"/>
                </a:cxn>
                <a:cxn ang="0">
                  <a:pos x="63" y="21"/>
                </a:cxn>
                <a:cxn ang="0">
                  <a:pos x="96" y="24"/>
                </a:cxn>
                <a:cxn ang="0">
                  <a:pos x="127" y="8"/>
                </a:cxn>
                <a:cxn ang="0">
                  <a:pos x="166" y="12"/>
                </a:cxn>
                <a:cxn ang="0">
                  <a:pos x="158" y="15"/>
                </a:cxn>
                <a:cxn ang="0">
                  <a:pos x="115" y="26"/>
                </a:cxn>
                <a:cxn ang="0">
                  <a:pos x="52" y="27"/>
                </a:cxn>
                <a:cxn ang="0">
                  <a:pos x="20" y="110"/>
                </a:cxn>
                <a:cxn ang="0">
                  <a:pos x="31" y="167"/>
                </a:cxn>
                <a:cxn ang="0">
                  <a:pos x="41" y="178"/>
                </a:cxn>
                <a:cxn ang="0">
                  <a:pos x="40" y="182"/>
                </a:cxn>
              </a:cxnLst>
              <a:rect l="0" t="0" r="r" b="b"/>
              <a:pathLst>
                <a:path w="166" h="182">
                  <a:moveTo>
                    <a:pt x="40" y="182"/>
                  </a:moveTo>
                  <a:cubicBezTo>
                    <a:pt x="37" y="181"/>
                    <a:pt x="33" y="182"/>
                    <a:pt x="31" y="180"/>
                  </a:cubicBezTo>
                  <a:cubicBezTo>
                    <a:pt x="21" y="170"/>
                    <a:pt x="11" y="160"/>
                    <a:pt x="3" y="149"/>
                  </a:cubicBezTo>
                  <a:cubicBezTo>
                    <a:pt x="0" y="145"/>
                    <a:pt x="1" y="137"/>
                    <a:pt x="2" y="132"/>
                  </a:cubicBezTo>
                  <a:cubicBezTo>
                    <a:pt x="15" y="97"/>
                    <a:pt x="29" y="61"/>
                    <a:pt x="42" y="26"/>
                  </a:cubicBezTo>
                  <a:cubicBezTo>
                    <a:pt x="47" y="13"/>
                    <a:pt x="52" y="12"/>
                    <a:pt x="63" y="21"/>
                  </a:cubicBezTo>
                  <a:cubicBezTo>
                    <a:pt x="74" y="29"/>
                    <a:pt x="85" y="29"/>
                    <a:pt x="96" y="24"/>
                  </a:cubicBezTo>
                  <a:cubicBezTo>
                    <a:pt x="107" y="19"/>
                    <a:pt x="117" y="12"/>
                    <a:pt x="127" y="8"/>
                  </a:cubicBezTo>
                  <a:cubicBezTo>
                    <a:pt x="140" y="3"/>
                    <a:pt x="153" y="0"/>
                    <a:pt x="166" y="12"/>
                  </a:cubicBezTo>
                  <a:cubicBezTo>
                    <a:pt x="162" y="13"/>
                    <a:pt x="160" y="15"/>
                    <a:pt x="158" y="15"/>
                  </a:cubicBezTo>
                  <a:cubicBezTo>
                    <a:pt x="142" y="11"/>
                    <a:pt x="128" y="18"/>
                    <a:pt x="115" y="26"/>
                  </a:cubicBezTo>
                  <a:cubicBezTo>
                    <a:pt x="86" y="41"/>
                    <a:pt x="81" y="41"/>
                    <a:pt x="52" y="27"/>
                  </a:cubicBezTo>
                  <a:cubicBezTo>
                    <a:pt x="41" y="55"/>
                    <a:pt x="33" y="84"/>
                    <a:pt x="20" y="110"/>
                  </a:cubicBezTo>
                  <a:cubicBezTo>
                    <a:pt x="8" y="133"/>
                    <a:pt x="9" y="151"/>
                    <a:pt x="31" y="167"/>
                  </a:cubicBezTo>
                  <a:cubicBezTo>
                    <a:pt x="35" y="169"/>
                    <a:pt x="37" y="174"/>
                    <a:pt x="41" y="178"/>
                  </a:cubicBezTo>
                  <a:cubicBezTo>
                    <a:pt x="40" y="179"/>
                    <a:pt x="40" y="180"/>
                    <a:pt x="40" y="18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5" name="Freeform 11"/>
            <p:cNvSpPr>
              <a:spLocks/>
            </p:cNvSpPr>
            <p:nvPr/>
          </p:nvSpPr>
          <p:spPr bwMode="auto">
            <a:xfrm>
              <a:off x="2062" y="1772"/>
              <a:ext cx="46" cy="50"/>
            </a:xfrm>
            <a:custGeom>
              <a:avLst/>
              <a:gdLst/>
              <a:ahLst/>
              <a:cxnLst>
                <a:cxn ang="0">
                  <a:pos x="67" y="25"/>
                </a:cxn>
                <a:cxn ang="0">
                  <a:pos x="63" y="33"/>
                </a:cxn>
                <a:cxn ang="0">
                  <a:pos x="23" y="70"/>
                </a:cxn>
                <a:cxn ang="0">
                  <a:pos x="5" y="67"/>
                </a:cxn>
                <a:cxn ang="0">
                  <a:pos x="4" y="44"/>
                </a:cxn>
                <a:cxn ang="0">
                  <a:pos x="44" y="7"/>
                </a:cxn>
                <a:cxn ang="0">
                  <a:pos x="67" y="25"/>
                </a:cxn>
              </a:cxnLst>
              <a:rect l="0" t="0" r="r" b="b"/>
              <a:pathLst>
                <a:path w="67" h="72">
                  <a:moveTo>
                    <a:pt x="67" y="25"/>
                  </a:moveTo>
                  <a:cubicBezTo>
                    <a:pt x="66" y="27"/>
                    <a:pt x="66" y="31"/>
                    <a:pt x="63" y="33"/>
                  </a:cubicBezTo>
                  <a:cubicBezTo>
                    <a:pt x="50" y="46"/>
                    <a:pt x="37" y="59"/>
                    <a:pt x="23" y="70"/>
                  </a:cubicBezTo>
                  <a:cubicBezTo>
                    <a:pt x="19" y="72"/>
                    <a:pt x="7" y="70"/>
                    <a:pt x="5" y="67"/>
                  </a:cubicBezTo>
                  <a:cubicBezTo>
                    <a:pt x="2" y="60"/>
                    <a:pt x="0" y="49"/>
                    <a:pt x="4" y="44"/>
                  </a:cubicBezTo>
                  <a:cubicBezTo>
                    <a:pt x="16" y="30"/>
                    <a:pt x="30" y="18"/>
                    <a:pt x="44" y="7"/>
                  </a:cubicBezTo>
                  <a:cubicBezTo>
                    <a:pt x="54" y="0"/>
                    <a:pt x="67" y="10"/>
                    <a:pt x="67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6" name="Freeform 12"/>
            <p:cNvSpPr>
              <a:spLocks/>
            </p:cNvSpPr>
            <p:nvPr/>
          </p:nvSpPr>
          <p:spPr bwMode="auto">
            <a:xfrm>
              <a:off x="2039" y="1760"/>
              <a:ext cx="41" cy="45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6" y="27"/>
                </a:cxn>
                <a:cxn ang="0">
                  <a:pos x="32" y="4"/>
                </a:cxn>
                <a:cxn ang="0">
                  <a:pos x="52" y="3"/>
                </a:cxn>
                <a:cxn ang="0">
                  <a:pos x="55" y="25"/>
                </a:cxn>
                <a:cxn ang="0">
                  <a:pos x="22" y="57"/>
                </a:cxn>
                <a:cxn ang="0">
                  <a:pos x="0" y="37"/>
                </a:cxn>
              </a:cxnLst>
              <a:rect l="0" t="0" r="r" b="b"/>
              <a:pathLst>
                <a:path w="59" h="64">
                  <a:moveTo>
                    <a:pt x="0" y="37"/>
                  </a:moveTo>
                  <a:cubicBezTo>
                    <a:pt x="1" y="36"/>
                    <a:pt x="3" y="30"/>
                    <a:pt x="6" y="27"/>
                  </a:cubicBezTo>
                  <a:cubicBezTo>
                    <a:pt x="14" y="18"/>
                    <a:pt x="22" y="10"/>
                    <a:pt x="32" y="4"/>
                  </a:cubicBezTo>
                  <a:cubicBezTo>
                    <a:pt x="37" y="1"/>
                    <a:pt x="50" y="0"/>
                    <a:pt x="52" y="3"/>
                  </a:cubicBezTo>
                  <a:cubicBezTo>
                    <a:pt x="56" y="8"/>
                    <a:pt x="59" y="21"/>
                    <a:pt x="55" y="25"/>
                  </a:cubicBezTo>
                  <a:cubicBezTo>
                    <a:pt x="46" y="37"/>
                    <a:pt x="34" y="48"/>
                    <a:pt x="22" y="57"/>
                  </a:cubicBezTo>
                  <a:cubicBezTo>
                    <a:pt x="12" y="64"/>
                    <a:pt x="0" y="55"/>
                    <a:pt x="0" y="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7" name="Freeform 13"/>
            <p:cNvSpPr>
              <a:spLocks/>
            </p:cNvSpPr>
            <p:nvPr/>
          </p:nvSpPr>
          <p:spPr bwMode="auto">
            <a:xfrm>
              <a:off x="2092" y="1802"/>
              <a:ext cx="33" cy="35"/>
            </a:xfrm>
            <a:custGeom>
              <a:avLst/>
              <a:gdLst/>
              <a:ahLst/>
              <a:cxnLst>
                <a:cxn ang="0">
                  <a:pos x="46" y="15"/>
                </a:cxn>
                <a:cxn ang="0">
                  <a:pos x="17" y="50"/>
                </a:cxn>
                <a:cxn ang="0">
                  <a:pos x="3" y="44"/>
                </a:cxn>
                <a:cxn ang="0">
                  <a:pos x="3" y="23"/>
                </a:cxn>
                <a:cxn ang="0">
                  <a:pos x="20" y="5"/>
                </a:cxn>
                <a:cxn ang="0">
                  <a:pos x="37" y="2"/>
                </a:cxn>
                <a:cxn ang="0">
                  <a:pos x="46" y="15"/>
                </a:cxn>
              </a:cxnLst>
              <a:rect l="0" t="0" r="r" b="b"/>
              <a:pathLst>
                <a:path w="46" h="50">
                  <a:moveTo>
                    <a:pt x="46" y="15"/>
                  </a:moveTo>
                  <a:cubicBezTo>
                    <a:pt x="45" y="27"/>
                    <a:pt x="27" y="50"/>
                    <a:pt x="17" y="50"/>
                  </a:cubicBezTo>
                  <a:cubicBezTo>
                    <a:pt x="12" y="50"/>
                    <a:pt x="4" y="47"/>
                    <a:pt x="3" y="44"/>
                  </a:cubicBezTo>
                  <a:cubicBezTo>
                    <a:pt x="0" y="38"/>
                    <a:pt x="0" y="29"/>
                    <a:pt x="3" y="23"/>
                  </a:cubicBezTo>
                  <a:cubicBezTo>
                    <a:pt x="6" y="16"/>
                    <a:pt x="13" y="9"/>
                    <a:pt x="20" y="5"/>
                  </a:cubicBezTo>
                  <a:cubicBezTo>
                    <a:pt x="24" y="2"/>
                    <a:pt x="32" y="0"/>
                    <a:pt x="37" y="2"/>
                  </a:cubicBezTo>
                  <a:cubicBezTo>
                    <a:pt x="42" y="5"/>
                    <a:pt x="44" y="12"/>
                    <a:pt x="46" y="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8" name="Freeform 14"/>
            <p:cNvSpPr>
              <a:spLocks/>
            </p:cNvSpPr>
            <p:nvPr/>
          </p:nvSpPr>
          <p:spPr bwMode="auto">
            <a:xfrm>
              <a:off x="2012" y="1757"/>
              <a:ext cx="27" cy="2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2" y="1"/>
                </a:cxn>
                <a:cxn ang="0">
                  <a:pos x="38" y="19"/>
                </a:cxn>
                <a:cxn ang="0">
                  <a:pos x="15" y="40"/>
                </a:cxn>
                <a:cxn ang="0">
                  <a:pos x="0" y="28"/>
                </a:cxn>
              </a:cxnLst>
              <a:rect l="0" t="0" r="r" b="b"/>
              <a:pathLst>
                <a:path w="38" h="42">
                  <a:moveTo>
                    <a:pt x="0" y="28"/>
                  </a:moveTo>
                  <a:cubicBezTo>
                    <a:pt x="0" y="12"/>
                    <a:pt x="12" y="0"/>
                    <a:pt x="22" y="1"/>
                  </a:cubicBezTo>
                  <a:cubicBezTo>
                    <a:pt x="33" y="1"/>
                    <a:pt x="38" y="9"/>
                    <a:pt x="38" y="19"/>
                  </a:cubicBezTo>
                  <a:cubicBezTo>
                    <a:pt x="38" y="29"/>
                    <a:pt x="24" y="42"/>
                    <a:pt x="15" y="40"/>
                  </a:cubicBezTo>
                  <a:cubicBezTo>
                    <a:pt x="8" y="38"/>
                    <a:pt x="3" y="31"/>
                    <a:pt x="0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901594" y="1684973"/>
            <a:ext cx="547657" cy="404772"/>
            <a:chOff x="-1602076" y="4826852"/>
            <a:chExt cx="867266" cy="518983"/>
          </a:xfrm>
        </p:grpSpPr>
        <p:pic>
          <p:nvPicPr>
            <p:cNvPr id="70" name="Graphique 10" descr="Smartphone">
              <a:extLst>
                <a:ext uri="{FF2B5EF4-FFF2-40B4-BE49-F238E27FC236}">
                  <a16:creationId xmlns:a16="http://schemas.microsoft.com/office/drawing/2014/main" id="{E009BB46-9495-497D-B720-42C60F530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-1602076" y="4911555"/>
              <a:ext cx="239011" cy="333653"/>
            </a:xfrm>
            <a:prstGeom prst="rect">
              <a:avLst/>
            </a:prstGeom>
          </p:spPr>
        </p:pic>
        <p:pic>
          <p:nvPicPr>
            <p:cNvPr id="71" name="Graphique 12" descr="Ordinateur">
              <a:extLst>
                <a:ext uri="{FF2B5EF4-FFF2-40B4-BE49-F238E27FC236}">
                  <a16:creationId xmlns:a16="http://schemas.microsoft.com/office/drawing/2014/main" id="{4D02866E-7EAB-4D05-970D-5CC686060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p:blipFill>
          <p:spPr>
            <a:xfrm>
              <a:off x="-1106581" y="4826852"/>
              <a:ext cx="371771" cy="518983"/>
            </a:xfrm>
            <a:prstGeom prst="rect">
              <a:avLst/>
            </a:prstGeom>
          </p:spPr>
        </p:pic>
        <p:sp>
          <p:nvSpPr>
            <p:cNvPr id="72" name="Freeform 319">
              <a:extLst>
                <a:ext uri="{FF2B5EF4-FFF2-40B4-BE49-F238E27FC236}">
                  <a16:creationId xmlns:a16="http://schemas.microsoft.com/office/drawing/2014/main" id="{3AD0C7BD-9795-42F4-8A9C-B5F5080B2ABE}"/>
                </a:ext>
              </a:extLst>
            </p:cNvPr>
            <p:cNvSpPr/>
            <p:nvPr/>
          </p:nvSpPr>
          <p:spPr>
            <a:xfrm>
              <a:off x="-1344975" y="4946549"/>
              <a:ext cx="206775" cy="266312"/>
            </a:xfrm>
            <a:custGeom>
              <a:avLst/>
              <a:gdLst>
                <a:gd name="connsiteX0" fmla="*/ 414678 w 468766"/>
                <a:gd name="connsiteY0" fmla="*/ 360589 h 432707"/>
                <a:gd name="connsiteX1" fmla="*/ 402000 w 468766"/>
                <a:gd name="connsiteY1" fmla="*/ 365942 h 432707"/>
                <a:gd name="connsiteX2" fmla="*/ 396648 w 468766"/>
                <a:gd name="connsiteY2" fmla="*/ 378619 h 432707"/>
                <a:gd name="connsiteX3" fmla="*/ 402000 w 468766"/>
                <a:gd name="connsiteY3" fmla="*/ 391296 h 432707"/>
                <a:gd name="connsiteX4" fmla="*/ 414678 w 468766"/>
                <a:gd name="connsiteY4" fmla="*/ 396648 h 432707"/>
                <a:gd name="connsiteX5" fmla="*/ 427355 w 468766"/>
                <a:gd name="connsiteY5" fmla="*/ 391296 h 432707"/>
                <a:gd name="connsiteX6" fmla="*/ 432707 w 468766"/>
                <a:gd name="connsiteY6" fmla="*/ 378619 h 432707"/>
                <a:gd name="connsiteX7" fmla="*/ 427355 w 468766"/>
                <a:gd name="connsiteY7" fmla="*/ 365942 h 432707"/>
                <a:gd name="connsiteX8" fmla="*/ 414678 w 468766"/>
                <a:gd name="connsiteY8" fmla="*/ 360589 h 432707"/>
                <a:gd name="connsiteX9" fmla="*/ 342560 w 468766"/>
                <a:gd name="connsiteY9" fmla="*/ 360589 h 432707"/>
                <a:gd name="connsiteX10" fmla="*/ 329883 w 468766"/>
                <a:gd name="connsiteY10" fmla="*/ 365942 h 432707"/>
                <a:gd name="connsiteX11" fmla="*/ 324530 w 468766"/>
                <a:gd name="connsiteY11" fmla="*/ 378619 h 432707"/>
                <a:gd name="connsiteX12" fmla="*/ 329883 w 468766"/>
                <a:gd name="connsiteY12" fmla="*/ 391296 h 432707"/>
                <a:gd name="connsiteX13" fmla="*/ 342560 w 468766"/>
                <a:gd name="connsiteY13" fmla="*/ 396648 h 432707"/>
                <a:gd name="connsiteX14" fmla="*/ 355236 w 468766"/>
                <a:gd name="connsiteY14" fmla="*/ 391296 h 432707"/>
                <a:gd name="connsiteX15" fmla="*/ 360589 w 468766"/>
                <a:gd name="connsiteY15" fmla="*/ 378619 h 432707"/>
                <a:gd name="connsiteX16" fmla="*/ 355236 w 468766"/>
                <a:gd name="connsiteY16" fmla="*/ 365942 h 432707"/>
                <a:gd name="connsiteX17" fmla="*/ 342560 w 468766"/>
                <a:gd name="connsiteY17" fmla="*/ 360589 h 432707"/>
                <a:gd name="connsiteX18" fmla="*/ 27044 w 468766"/>
                <a:gd name="connsiteY18" fmla="*/ 288471 h 432707"/>
                <a:gd name="connsiteX19" fmla="*/ 158039 w 468766"/>
                <a:gd name="connsiteY19" fmla="*/ 288471 h 432707"/>
                <a:gd name="connsiteX20" fmla="*/ 196070 w 468766"/>
                <a:gd name="connsiteY20" fmla="*/ 326784 h 432707"/>
                <a:gd name="connsiteX21" fmla="*/ 234383 w 468766"/>
                <a:gd name="connsiteY21" fmla="*/ 342560 h 432707"/>
                <a:gd name="connsiteX22" fmla="*/ 272696 w 468766"/>
                <a:gd name="connsiteY22" fmla="*/ 326784 h 432707"/>
                <a:gd name="connsiteX23" fmla="*/ 311008 w 468766"/>
                <a:gd name="connsiteY23" fmla="*/ 288471 h 432707"/>
                <a:gd name="connsiteX24" fmla="*/ 441722 w 468766"/>
                <a:gd name="connsiteY24" fmla="*/ 288471 h 432707"/>
                <a:gd name="connsiteX25" fmla="*/ 460878 w 468766"/>
                <a:gd name="connsiteY25" fmla="*/ 296359 h 432707"/>
                <a:gd name="connsiteX26" fmla="*/ 468766 w 468766"/>
                <a:gd name="connsiteY26" fmla="*/ 315516 h 432707"/>
                <a:gd name="connsiteX27" fmla="*/ 468766 w 468766"/>
                <a:gd name="connsiteY27" fmla="*/ 405663 h 432707"/>
                <a:gd name="connsiteX28" fmla="*/ 460878 w 468766"/>
                <a:gd name="connsiteY28" fmla="*/ 424819 h 432707"/>
                <a:gd name="connsiteX29" fmla="*/ 441722 w 468766"/>
                <a:gd name="connsiteY29" fmla="*/ 432707 h 432707"/>
                <a:gd name="connsiteX30" fmla="*/ 27044 w 468766"/>
                <a:gd name="connsiteY30" fmla="*/ 432707 h 432707"/>
                <a:gd name="connsiteX31" fmla="*/ 7888 w 468766"/>
                <a:gd name="connsiteY31" fmla="*/ 424819 h 432707"/>
                <a:gd name="connsiteX32" fmla="*/ 0 w 468766"/>
                <a:gd name="connsiteY32" fmla="*/ 405663 h 432707"/>
                <a:gd name="connsiteX33" fmla="*/ 0 w 468766"/>
                <a:gd name="connsiteY33" fmla="*/ 315516 h 432707"/>
                <a:gd name="connsiteX34" fmla="*/ 7888 w 468766"/>
                <a:gd name="connsiteY34" fmla="*/ 296359 h 432707"/>
                <a:gd name="connsiteX35" fmla="*/ 27044 w 468766"/>
                <a:gd name="connsiteY35" fmla="*/ 288471 h 432707"/>
                <a:gd name="connsiteX36" fmla="*/ 198325 w 468766"/>
                <a:gd name="connsiteY36" fmla="*/ 0 h 432707"/>
                <a:gd name="connsiteX37" fmla="*/ 270443 w 468766"/>
                <a:gd name="connsiteY37" fmla="*/ 0 h 432707"/>
                <a:gd name="connsiteX38" fmla="*/ 283120 w 468766"/>
                <a:gd name="connsiteY38" fmla="*/ 5353 h 432707"/>
                <a:gd name="connsiteX39" fmla="*/ 288472 w 468766"/>
                <a:gd name="connsiteY39" fmla="*/ 18030 h 432707"/>
                <a:gd name="connsiteX40" fmla="*/ 288472 w 468766"/>
                <a:gd name="connsiteY40" fmla="*/ 144236 h 432707"/>
                <a:gd name="connsiteX41" fmla="*/ 360590 w 468766"/>
                <a:gd name="connsiteY41" fmla="*/ 144236 h 432707"/>
                <a:gd name="connsiteX42" fmla="*/ 377211 w 468766"/>
                <a:gd name="connsiteY42" fmla="*/ 155222 h 432707"/>
                <a:gd name="connsiteX43" fmla="*/ 373267 w 468766"/>
                <a:gd name="connsiteY43" fmla="*/ 174942 h 432707"/>
                <a:gd name="connsiteX44" fmla="*/ 247061 w 468766"/>
                <a:gd name="connsiteY44" fmla="*/ 301148 h 432707"/>
                <a:gd name="connsiteX45" fmla="*/ 234384 w 468766"/>
                <a:gd name="connsiteY45" fmla="*/ 306501 h 432707"/>
                <a:gd name="connsiteX46" fmla="*/ 221707 w 468766"/>
                <a:gd name="connsiteY46" fmla="*/ 301148 h 432707"/>
                <a:gd name="connsiteX47" fmla="*/ 95500 w 468766"/>
                <a:gd name="connsiteY47" fmla="*/ 174942 h 432707"/>
                <a:gd name="connsiteX48" fmla="*/ 91556 w 468766"/>
                <a:gd name="connsiteY48" fmla="*/ 155222 h 432707"/>
                <a:gd name="connsiteX49" fmla="*/ 108178 w 468766"/>
                <a:gd name="connsiteY49" fmla="*/ 144236 h 432707"/>
                <a:gd name="connsiteX50" fmla="*/ 180295 w 468766"/>
                <a:gd name="connsiteY50" fmla="*/ 144236 h 432707"/>
                <a:gd name="connsiteX51" fmla="*/ 180295 w 468766"/>
                <a:gd name="connsiteY51" fmla="*/ 18030 h 432707"/>
                <a:gd name="connsiteX52" fmla="*/ 185648 w 468766"/>
                <a:gd name="connsiteY52" fmla="*/ 5353 h 432707"/>
                <a:gd name="connsiteX53" fmla="*/ 198325 w 468766"/>
                <a:gd name="connsiteY53" fmla="*/ 0 h 43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68766" h="432707">
                  <a:moveTo>
                    <a:pt x="414678" y="360589"/>
                  </a:moveTo>
                  <a:cubicBezTo>
                    <a:pt x="409795" y="360589"/>
                    <a:pt x="405569" y="362374"/>
                    <a:pt x="402000" y="365942"/>
                  </a:cubicBezTo>
                  <a:cubicBezTo>
                    <a:pt x="398433" y="369510"/>
                    <a:pt x="396648" y="373736"/>
                    <a:pt x="396648" y="378619"/>
                  </a:cubicBezTo>
                  <a:cubicBezTo>
                    <a:pt x="396648" y="383502"/>
                    <a:pt x="398433" y="387727"/>
                    <a:pt x="402000" y="391296"/>
                  </a:cubicBezTo>
                  <a:cubicBezTo>
                    <a:pt x="405569" y="394864"/>
                    <a:pt x="409795" y="396648"/>
                    <a:pt x="414678" y="396648"/>
                  </a:cubicBezTo>
                  <a:cubicBezTo>
                    <a:pt x="419560" y="396648"/>
                    <a:pt x="423786" y="394864"/>
                    <a:pt x="427355" y="391296"/>
                  </a:cubicBezTo>
                  <a:cubicBezTo>
                    <a:pt x="430923" y="387727"/>
                    <a:pt x="432707" y="383502"/>
                    <a:pt x="432707" y="378619"/>
                  </a:cubicBezTo>
                  <a:cubicBezTo>
                    <a:pt x="432707" y="373736"/>
                    <a:pt x="430923" y="369510"/>
                    <a:pt x="427355" y="365942"/>
                  </a:cubicBezTo>
                  <a:cubicBezTo>
                    <a:pt x="423786" y="362374"/>
                    <a:pt x="419560" y="360589"/>
                    <a:pt x="414678" y="360589"/>
                  </a:cubicBezTo>
                  <a:close/>
                  <a:moveTo>
                    <a:pt x="342560" y="360589"/>
                  </a:moveTo>
                  <a:cubicBezTo>
                    <a:pt x="337677" y="360589"/>
                    <a:pt x="333451" y="362374"/>
                    <a:pt x="329883" y="365942"/>
                  </a:cubicBezTo>
                  <a:cubicBezTo>
                    <a:pt x="326314" y="369510"/>
                    <a:pt x="324530" y="373736"/>
                    <a:pt x="324530" y="378619"/>
                  </a:cubicBezTo>
                  <a:cubicBezTo>
                    <a:pt x="324530" y="383502"/>
                    <a:pt x="326314" y="387727"/>
                    <a:pt x="329883" y="391296"/>
                  </a:cubicBezTo>
                  <a:cubicBezTo>
                    <a:pt x="333451" y="394864"/>
                    <a:pt x="337677" y="396648"/>
                    <a:pt x="342560" y="396648"/>
                  </a:cubicBezTo>
                  <a:cubicBezTo>
                    <a:pt x="347443" y="396648"/>
                    <a:pt x="351669" y="394864"/>
                    <a:pt x="355236" y="391296"/>
                  </a:cubicBezTo>
                  <a:cubicBezTo>
                    <a:pt x="358805" y="387727"/>
                    <a:pt x="360589" y="383502"/>
                    <a:pt x="360589" y="378619"/>
                  </a:cubicBezTo>
                  <a:cubicBezTo>
                    <a:pt x="360589" y="373736"/>
                    <a:pt x="358805" y="369510"/>
                    <a:pt x="355236" y="365942"/>
                  </a:cubicBezTo>
                  <a:cubicBezTo>
                    <a:pt x="351669" y="362374"/>
                    <a:pt x="347443" y="360589"/>
                    <a:pt x="342560" y="360589"/>
                  </a:cubicBezTo>
                  <a:close/>
                  <a:moveTo>
                    <a:pt x="27044" y="288471"/>
                  </a:moveTo>
                  <a:lnTo>
                    <a:pt x="158039" y="288471"/>
                  </a:lnTo>
                  <a:lnTo>
                    <a:pt x="196070" y="326784"/>
                  </a:lnTo>
                  <a:cubicBezTo>
                    <a:pt x="206964" y="337301"/>
                    <a:pt x="219734" y="342560"/>
                    <a:pt x="234383" y="342560"/>
                  </a:cubicBezTo>
                  <a:cubicBezTo>
                    <a:pt x="249032" y="342560"/>
                    <a:pt x="261803" y="337301"/>
                    <a:pt x="272696" y="326784"/>
                  </a:cubicBezTo>
                  <a:lnTo>
                    <a:pt x="311008" y="288471"/>
                  </a:lnTo>
                  <a:lnTo>
                    <a:pt x="441722" y="288471"/>
                  </a:lnTo>
                  <a:cubicBezTo>
                    <a:pt x="449234" y="288471"/>
                    <a:pt x="455620" y="291101"/>
                    <a:pt x="460878" y="296359"/>
                  </a:cubicBezTo>
                  <a:cubicBezTo>
                    <a:pt x="466137" y="301618"/>
                    <a:pt x="468766" y="308003"/>
                    <a:pt x="468766" y="315516"/>
                  </a:cubicBezTo>
                  <a:lnTo>
                    <a:pt x="468766" y="405663"/>
                  </a:lnTo>
                  <a:cubicBezTo>
                    <a:pt x="468766" y="413175"/>
                    <a:pt x="466137" y="419561"/>
                    <a:pt x="460878" y="424819"/>
                  </a:cubicBezTo>
                  <a:cubicBezTo>
                    <a:pt x="455620" y="430078"/>
                    <a:pt x="449234" y="432707"/>
                    <a:pt x="441722" y="432707"/>
                  </a:cubicBezTo>
                  <a:lnTo>
                    <a:pt x="27044" y="432707"/>
                  </a:lnTo>
                  <a:cubicBezTo>
                    <a:pt x="19532" y="432707"/>
                    <a:pt x="13147" y="430078"/>
                    <a:pt x="7888" y="424819"/>
                  </a:cubicBezTo>
                  <a:cubicBezTo>
                    <a:pt x="2630" y="419561"/>
                    <a:pt x="0" y="413175"/>
                    <a:pt x="0" y="405663"/>
                  </a:cubicBezTo>
                  <a:lnTo>
                    <a:pt x="0" y="315516"/>
                  </a:lnTo>
                  <a:cubicBezTo>
                    <a:pt x="0" y="308003"/>
                    <a:pt x="2630" y="301618"/>
                    <a:pt x="7888" y="296359"/>
                  </a:cubicBezTo>
                  <a:cubicBezTo>
                    <a:pt x="13147" y="291101"/>
                    <a:pt x="19532" y="288471"/>
                    <a:pt x="27044" y="288471"/>
                  </a:cubicBezTo>
                  <a:close/>
                  <a:moveTo>
                    <a:pt x="198325" y="0"/>
                  </a:moveTo>
                  <a:lnTo>
                    <a:pt x="270443" y="0"/>
                  </a:lnTo>
                  <a:cubicBezTo>
                    <a:pt x="275326" y="0"/>
                    <a:pt x="279551" y="1784"/>
                    <a:pt x="283120" y="5353"/>
                  </a:cubicBezTo>
                  <a:cubicBezTo>
                    <a:pt x="286688" y="8921"/>
                    <a:pt x="288472" y="13147"/>
                    <a:pt x="288472" y="18030"/>
                  </a:cubicBezTo>
                  <a:lnTo>
                    <a:pt x="288472" y="144236"/>
                  </a:lnTo>
                  <a:lnTo>
                    <a:pt x="360590" y="144236"/>
                  </a:lnTo>
                  <a:cubicBezTo>
                    <a:pt x="368478" y="144236"/>
                    <a:pt x="374019" y="147898"/>
                    <a:pt x="377211" y="155222"/>
                  </a:cubicBezTo>
                  <a:cubicBezTo>
                    <a:pt x="380404" y="162922"/>
                    <a:pt x="379090" y="169496"/>
                    <a:pt x="373267" y="174942"/>
                  </a:cubicBezTo>
                  <a:lnTo>
                    <a:pt x="247061" y="301148"/>
                  </a:lnTo>
                  <a:cubicBezTo>
                    <a:pt x="243680" y="304717"/>
                    <a:pt x="239454" y="306501"/>
                    <a:pt x="234384" y="306501"/>
                  </a:cubicBezTo>
                  <a:cubicBezTo>
                    <a:pt x="229313" y="306501"/>
                    <a:pt x="225087" y="304717"/>
                    <a:pt x="221707" y="301148"/>
                  </a:cubicBezTo>
                  <a:lnTo>
                    <a:pt x="95500" y="174942"/>
                  </a:lnTo>
                  <a:cubicBezTo>
                    <a:pt x="89679" y="169496"/>
                    <a:pt x="88364" y="162922"/>
                    <a:pt x="91556" y="155222"/>
                  </a:cubicBezTo>
                  <a:cubicBezTo>
                    <a:pt x="94750" y="147898"/>
                    <a:pt x="100290" y="144236"/>
                    <a:pt x="108178" y="144236"/>
                  </a:cubicBezTo>
                  <a:lnTo>
                    <a:pt x="180295" y="144236"/>
                  </a:lnTo>
                  <a:lnTo>
                    <a:pt x="180295" y="18030"/>
                  </a:lnTo>
                  <a:cubicBezTo>
                    <a:pt x="180295" y="13147"/>
                    <a:pt x="182080" y="8921"/>
                    <a:pt x="185648" y="5353"/>
                  </a:cubicBezTo>
                  <a:cubicBezTo>
                    <a:pt x="189217" y="1784"/>
                    <a:pt x="193442" y="0"/>
                    <a:pt x="1983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148" y="4297953"/>
            <a:ext cx="548875" cy="50430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27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276894" y="802763"/>
            <a:ext cx="2490459" cy="465997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algn="l"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600" b="1" cap="all" dirty="0" smtClean="0">
                <a:solidFill>
                  <a:prstClr val="white"/>
                </a:solidFill>
              </a:rPr>
              <a:t>OBIECTIVE STRATEGICE</a:t>
            </a:r>
            <a:endParaRPr lang="en-US" sz="1600" b="1" cap="all" dirty="0">
              <a:solidFill>
                <a:prstClr val="white"/>
              </a:solidFill>
            </a:endParaRPr>
          </a:p>
        </p:txBody>
      </p:sp>
      <p:sp>
        <p:nvSpPr>
          <p:cNvPr id="28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3588945" y="802762"/>
            <a:ext cx="5231204" cy="465997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600" b="1" cap="all" dirty="0" err="1" smtClean="0">
                <a:solidFill>
                  <a:prstClr val="white"/>
                </a:solidFill>
              </a:rPr>
              <a:t>AMBITIi</a:t>
            </a:r>
            <a:endParaRPr lang="en-US" sz="1600" b="1" cap="all" dirty="0">
              <a:solidFill>
                <a:prstClr val="white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78382" y="1436823"/>
            <a:ext cx="2490458" cy="901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>
              <a:spcBef>
                <a:spcPts val="400"/>
              </a:spcBef>
              <a:buClr>
                <a:schemeClr val="bg2"/>
              </a:buClr>
            </a:pPr>
            <a:r>
              <a:rPr lang="ro-RO" sz="1600" b="1" dirty="0"/>
              <a:t>Îmbunătățirea eficienței proceselor</a:t>
            </a:r>
            <a:endParaRPr lang="en-US" sz="16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63764" y="2743188"/>
            <a:ext cx="2490458" cy="901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marL="0">
              <a:spcBef>
                <a:spcPts val="400"/>
              </a:spcBef>
              <a:buClr>
                <a:schemeClr val="bg2"/>
              </a:buClr>
            </a:pPr>
            <a:r>
              <a:rPr lang="en-US" sz="1600" b="1" dirty="0" err="1"/>
              <a:t>Cresterea</a:t>
            </a:r>
            <a:r>
              <a:rPr lang="en-US" sz="1600" b="1" dirty="0"/>
              <a:t> </a:t>
            </a:r>
            <a:r>
              <a:rPr lang="en-US" sz="1600" b="1" dirty="0" err="1"/>
              <a:t>volumelor</a:t>
            </a:r>
            <a:r>
              <a:rPr lang="en-US" sz="1600" b="1" dirty="0"/>
              <a:t> de </a:t>
            </a:r>
            <a:r>
              <a:rPr lang="en-US" sz="1600" b="1" dirty="0" err="1"/>
              <a:t>credite</a:t>
            </a:r>
            <a:r>
              <a:rPr lang="en-US" sz="1600" b="1" dirty="0"/>
              <a:t> </a:t>
            </a:r>
            <a:r>
              <a:rPr lang="en-US" sz="1600" b="1" dirty="0" err="1"/>
              <a:t>nou</a:t>
            </a:r>
            <a:r>
              <a:rPr lang="en-US" sz="1600" b="1" dirty="0"/>
              <a:t> </a:t>
            </a:r>
            <a:r>
              <a:rPr lang="en-US" sz="1600" b="1" dirty="0" err="1"/>
              <a:t>acordate</a:t>
            </a:r>
            <a:endParaRPr lang="en-US" sz="1600" kern="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33878" y="4040409"/>
            <a:ext cx="2520344" cy="8145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pPr lvl="0"/>
            <a:r>
              <a:rPr lang="en-US" sz="1600" b="1" dirty="0" err="1"/>
              <a:t>Dezvoltarea</a:t>
            </a:r>
            <a:r>
              <a:rPr lang="en-US" sz="1600" b="1" dirty="0"/>
              <a:t> </a:t>
            </a:r>
            <a:r>
              <a:rPr lang="en-US" sz="1600" b="1" dirty="0" err="1"/>
              <a:t>Finantarii</a:t>
            </a:r>
            <a:r>
              <a:rPr lang="en-US" sz="1600" b="1" dirty="0"/>
              <a:t> </a:t>
            </a:r>
            <a:r>
              <a:rPr lang="en-US" sz="1600" b="1" dirty="0" err="1"/>
              <a:t>Durabile</a:t>
            </a:r>
            <a:r>
              <a:rPr lang="en-US" sz="1600" b="1" dirty="0"/>
              <a:t> cu Impact </a:t>
            </a:r>
            <a:r>
              <a:rPr lang="en-US" sz="1600" b="1" dirty="0" err="1"/>
              <a:t>Pozitiv</a:t>
            </a:r>
            <a:endParaRPr lang="en-US" sz="1600" b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76894" y="5161507"/>
            <a:ext cx="2490458" cy="8145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ctr">
            <a:noAutofit/>
          </a:bodyPr>
          <a:lstStyle/>
          <a:p>
            <a:r>
              <a:rPr lang="en-US" sz="1600" b="1" dirty="0" err="1" smtClean="0"/>
              <a:t>Imbunatatirea</a:t>
            </a:r>
            <a:r>
              <a:rPr lang="ro-RO" sz="1600" b="1" dirty="0" smtClean="0"/>
              <a:t> sinergii</a:t>
            </a:r>
            <a:r>
              <a:rPr lang="en-US" sz="1600" b="1" dirty="0" err="1" smtClean="0"/>
              <a:t>lor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784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203719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5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811693"/>
              </p:ext>
            </p:extLst>
          </p:nvPr>
        </p:nvGraphicFramePr>
        <p:xfrm>
          <a:off x="-62155" y="1542938"/>
          <a:ext cx="4797714" cy="2245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6" name="Worksheet" r:id="rId8" imgW="5137212" imgH="2171700" progId="Excel.Sheet.12">
                  <p:link updateAutomatic="1"/>
                </p:oleObj>
              </mc:Choice>
              <mc:Fallback>
                <p:oleObj name="Worksheet" r:id="rId8" imgW="5137212" imgH="217170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-62155" y="1542938"/>
                        <a:ext cx="4797714" cy="2245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264734"/>
              </p:ext>
            </p:extLst>
          </p:nvPr>
        </p:nvGraphicFramePr>
        <p:xfrm>
          <a:off x="4552919" y="1023239"/>
          <a:ext cx="4591081" cy="3073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7" name="Worksheet" r:id="rId10" imgW="5137212" imgH="2762119" progId="Excel.Sheet.12">
                  <p:link updateAutomatic="1"/>
                </p:oleObj>
              </mc:Choice>
              <mc:Fallback>
                <p:oleObj name="Worksheet" r:id="rId10" imgW="5137212" imgH="276211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52919" y="1023239"/>
                        <a:ext cx="4591081" cy="30730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b="1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ea typeface="+mj-ea"/>
              <a:sym typeface="Arial" panose="020B0604020202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5707" y="278002"/>
            <a:ext cx="8424381" cy="276999"/>
          </a:xfrm>
        </p:spPr>
        <p:txBody>
          <a:bodyPr vert="horz"/>
          <a:lstStyle/>
          <a:p>
            <a:r>
              <a:rPr lang="en-US" sz="1800" b="1" dirty="0" smtClean="0">
                <a:solidFill>
                  <a:srgbClr val="E60028"/>
                </a:solidFill>
              </a:rPr>
              <a:t>BUDGET 2021-  INDICATORI CHEIE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P.5</a:t>
            </a:r>
            <a:endParaRPr lang="en-GB" sz="800" b="1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2240106" y="6449116"/>
            <a:ext cx="2088232" cy="408884"/>
          </a:xfrm>
          <a:prstGeom prst="roundRect">
            <a:avLst>
              <a:gd name="adj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900" i="1" smtClean="0"/>
              <a:t>* </a:t>
            </a:r>
            <a:r>
              <a:rPr lang="en-US" sz="900" i="1" dirty="0" err="1" smtClean="0"/>
              <a:t>variatie</a:t>
            </a:r>
            <a:r>
              <a:rPr lang="en-US" sz="900" i="1" dirty="0" smtClean="0"/>
              <a:t> la curs de </a:t>
            </a:r>
            <a:r>
              <a:rPr lang="en-US" sz="900" i="1" dirty="0" err="1" smtClean="0"/>
              <a:t>schimb</a:t>
            </a:r>
            <a:r>
              <a:rPr lang="en-US" sz="900" i="1" dirty="0" smtClean="0"/>
              <a:t> constant</a:t>
            </a:r>
            <a:endParaRPr lang="en-US" sz="900" i="1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165102" y="3954879"/>
            <a:ext cx="4286041" cy="1754326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b="1" dirty="0" err="1" smtClean="0"/>
              <a:t>Creditele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nete</a:t>
            </a:r>
            <a:r>
              <a:rPr lang="en-US" sz="1200" b="1" dirty="0" smtClean="0"/>
              <a:t> </a:t>
            </a:r>
            <a:r>
              <a:rPr lang="en-US" sz="1200" dirty="0" err="1" smtClean="0"/>
              <a:t>sunt</a:t>
            </a:r>
            <a:r>
              <a:rPr lang="en-US" sz="1200" dirty="0" smtClean="0"/>
              <a:t> </a:t>
            </a:r>
            <a:r>
              <a:rPr lang="en-US" sz="1200" dirty="0" err="1" smtClean="0"/>
              <a:t>asteptate</a:t>
            </a:r>
            <a:r>
              <a:rPr lang="en-US" sz="1200" dirty="0" smtClean="0"/>
              <a:t> </a:t>
            </a:r>
            <a:r>
              <a:rPr lang="en-US" sz="1200" dirty="0" err="1" smtClean="0"/>
              <a:t>sa</a:t>
            </a:r>
            <a:r>
              <a:rPr lang="en-US" sz="1200" dirty="0" smtClean="0"/>
              <a:t> </a:t>
            </a:r>
            <a:r>
              <a:rPr lang="en-US" sz="1200" dirty="0" err="1" smtClean="0"/>
              <a:t>reintre</a:t>
            </a:r>
            <a:r>
              <a:rPr lang="en-US" sz="1200" dirty="0" smtClean="0"/>
              <a:t> </a:t>
            </a:r>
            <a:r>
              <a:rPr lang="en-US" sz="1200" dirty="0" err="1" smtClean="0"/>
              <a:t>pe</a:t>
            </a:r>
            <a:r>
              <a:rPr lang="en-US" sz="1200" dirty="0" smtClean="0"/>
              <a:t> o </a:t>
            </a:r>
            <a:r>
              <a:rPr lang="en-US" sz="1200" dirty="0" err="1" smtClean="0"/>
              <a:t>curba</a:t>
            </a:r>
            <a:r>
              <a:rPr lang="en-US" sz="1200" dirty="0" smtClean="0"/>
              <a:t> </a:t>
            </a:r>
            <a:r>
              <a:rPr lang="en-US" sz="1200" dirty="0" err="1" smtClean="0"/>
              <a:t>ascendenta</a:t>
            </a:r>
            <a:r>
              <a:rPr lang="en-US" sz="1200" dirty="0" smtClean="0"/>
              <a:t> </a:t>
            </a:r>
            <a:r>
              <a:rPr lang="en-US" sz="1200" dirty="0" err="1" smtClean="0"/>
              <a:t>incepand</a:t>
            </a:r>
            <a:r>
              <a:rPr lang="en-US" sz="1200" dirty="0" smtClean="0"/>
              <a:t> cu 2021.</a:t>
            </a:r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 </a:t>
            </a:r>
            <a:r>
              <a:rPr lang="en-US" sz="1200" dirty="0" err="1" smtClean="0"/>
              <a:t>Soldul</a:t>
            </a:r>
            <a:r>
              <a:rPr lang="en-US" sz="1200" dirty="0" smtClean="0"/>
              <a:t> </a:t>
            </a:r>
            <a:r>
              <a:rPr lang="en-US" sz="1200" dirty="0" err="1" smtClean="0"/>
              <a:t>creditelor</a:t>
            </a:r>
            <a:r>
              <a:rPr lang="en-US" sz="1200" dirty="0" smtClean="0"/>
              <a:t> </a:t>
            </a:r>
            <a:r>
              <a:rPr lang="en-US" sz="1200" dirty="0" err="1" smtClean="0"/>
              <a:t>acordate</a:t>
            </a:r>
            <a:r>
              <a:rPr lang="en-US" sz="1200" dirty="0" smtClean="0"/>
              <a:t> </a:t>
            </a:r>
            <a:r>
              <a:rPr lang="en-US" sz="1200" dirty="0" err="1" smtClean="0"/>
              <a:t>clientilor</a:t>
            </a:r>
            <a:r>
              <a:rPr lang="en-US" sz="1200" dirty="0" smtClean="0"/>
              <a:t> Retail </a:t>
            </a:r>
            <a:r>
              <a:rPr lang="en-US" sz="1200" dirty="0" err="1" smtClean="0"/>
              <a:t>va</a:t>
            </a:r>
            <a:r>
              <a:rPr lang="en-US" sz="1200" dirty="0" smtClean="0"/>
              <a:t> </a:t>
            </a:r>
            <a:r>
              <a:rPr lang="en-US" sz="1200" dirty="0" err="1" smtClean="0"/>
              <a:t>ramane</a:t>
            </a:r>
            <a:r>
              <a:rPr lang="en-US" sz="1200" dirty="0" smtClean="0"/>
              <a:t> constant, in </a:t>
            </a:r>
            <a:r>
              <a:rPr lang="en-US" sz="1200" dirty="0" err="1" smtClean="0"/>
              <a:t>ciuda</a:t>
            </a:r>
            <a:r>
              <a:rPr lang="en-US" sz="1200" dirty="0" smtClean="0"/>
              <a:t> </a:t>
            </a:r>
            <a:r>
              <a:rPr lang="en-US" sz="1200" dirty="0" err="1" smtClean="0"/>
              <a:t>reactivarii</a:t>
            </a:r>
            <a:r>
              <a:rPr lang="en-US" sz="1200" dirty="0" smtClean="0"/>
              <a:t> </a:t>
            </a:r>
            <a:r>
              <a:rPr lang="en-US" sz="1200" dirty="0" err="1" smtClean="0"/>
              <a:t>productiei</a:t>
            </a:r>
            <a:r>
              <a:rPr lang="en-US" sz="1200" dirty="0" smtClean="0"/>
              <a:t>. </a:t>
            </a:r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 </a:t>
            </a:r>
            <a:r>
              <a:rPr lang="en-US" sz="1200" dirty="0" err="1" smtClean="0"/>
              <a:t>Crestere</a:t>
            </a:r>
            <a:r>
              <a:rPr lang="en-US" sz="1200" dirty="0" smtClean="0"/>
              <a:t> </a:t>
            </a:r>
            <a:r>
              <a:rPr lang="en-US" sz="1200" dirty="0" err="1"/>
              <a:t>semnificativa</a:t>
            </a:r>
            <a:r>
              <a:rPr lang="en-US" sz="1200" dirty="0"/>
              <a:t> a </a:t>
            </a:r>
            <a:r>
              <a:rPr lang="en-US" sz="1200" dirty="0" err="1"/>
              <a:t>creditelor</a:t>
            </a:r>
            <a:r>
              <a:rPr lang="en-US" sz="1200" dirty="0"/>
              <a:t> </a:t>
            </a:r>
            <a:r>
              <a:rPr lang="en-US" sz="1200" dirty="0" err="1"/>
              <a:t>acordate</a:t>
            </a:r>
            <a:r>
              <a:rPr lang="en-US" sz="1200" dirty="0"/>
              <a:t> </a:t>
            </a:r>
            <a:r>
              <a:rPr lang="en-US" sz="1200" dirty="0" smtClean="0"/>
              <a:t>  </a:t>
            </a:r>
            <a:r>
              <a:rPr lang="en-US" sz="1200" dirty="0" err="1" smtClean="0"/>
              <a:t>companiilor</a:t>
            </a:r>
            <a:r>
              <a:rPr lang="en-US" sz="1200" dirty="0"/>
              <a:t>, cu o </a:t>
            </a:r>
            <a:r>
              <a:rPr lang="en-US" sz="1200" dirty="0" err="1"/>
              <a:t>contributie</a:t>
            </a:r>
            <a:r>
              <a:rPr lang="en-US" sz="1200" dirty="0"/>
              <a:t> </a:t>
            </a:r>
            <a:r>
              <a:rPr lang="en-US" sz="1200" dirty="0" err="1"/>
              <a:t>importanta</a:t>
            </a:r>
            <a:r>
              <a:rPr lang="en-US" sz="1200" dirty="0"/>
              <a:t> </a:t>
            </a:r>
            <a:r>
              <a:rPr lang="en-US" sz="1200" dirty="0" err="1"/>
              <a:t>atat</a:t>
            </a:r>
            <a:r>
              <a:rPr lang="en-US" sz="1200" dirty="0"/>
              <a:t> a </a:t>
            </a:r>
            <a:r>
              <a:rPr lang="en-US" sz="1200" dirty="0" err="1"/>
              <a:t>sectorului</a:t>
            </a:r>
            <a:r>
              <a:rPr lang="en-US" sz="1200" dirty="0"/>
              <a:t>  </a:t>
            </a:r>
            <a:r>
              <a:rPr lang="en-US" sz="1200" dirty="0" err="1"/>
              <a:t>mari</a:t>
            </a:r>
            <a:r>
              <a:rPr lang="en-US" sz="1200" dirty="0"/>
              <a:t> </a:t>
            </a:r>
            <a:r>
              <a:rPr lang="en-US" sz="1200" dirty="0" err="1"/>
              <a:t>companii</a:t>
            </a:r>
            <a:r>
              <a:rPr lang="en-US" sz="1200" dirty="0"/>
              <a:t>, cat </a:t>
            </a:r>
            <a:r>
              <a:rPr lang="en-US" sz="1200" dirty="0" err="1"/>
              <a:t>si</a:t>
            </a:r>
            <a:r>
              <a:rPr lang="en-US" sz="1200" dirty="0"/>
              <a:t> a </a:t>
            </a:r>
            <a:r>
              <a:rPr lang="en-US" sz="1200" dirty="0" err="1"/>
              <a:t>finantarii</a:t>
            </a:r>
            <a:r>
              <a:rPr lang="en-US" sz="1200" dirty="0"/>
              <a:t> IMM-</a:t>
            </a:r>
            <a:r>
              <a:rPr lang="en-US" sz="1200" dirty="0" err="1"/>
              <a:t>urilor</a:t>
            </a:r>
            <a:r>
              <a:rPr lang="en-US" sz="1200" dirty="0"/>
              <a:t>, </a:t>
            </a:r>
            <a:r>
              <a:rPr lang="en-US" sz="1200" dirty="0" err="1"/>
              <a:t>datorita</a:t>
            </a:r>
            <a:r>
              <a:rPr lang="en-US" sz="1200" dirty="0"/>
              <a:t> in special </a:t>
            </a:r>
            <a:r>
              <a:rPr lang="en-US" sz="1200" dirty="0" err="1"/>
              <a:t>programului</a:t>
            </a:r>
            <a:r>
              <a:rPr lang="en-US" sz="1200" dirty="0"/>
              <a:t> IMM Invest. </a:t>
            </a:r>
          </a:p>
          <a:p>
            <a:pPr marL="628650" lvl="1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2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4837775" y="3919979"/>
            <a:ext cx="3982375" cy="2677656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ro-RO" sz="1200" b="1" dirty="0"/>
              <a:t>Baza de depozite </a:t>
            </a:r>
            <a:r>
              <a:rPr lang="ro-RO" sz="1200" dirty="0"/>
              <a:t>se așteaptă să scadă ușor în 2021 având în vedere</a:t>
            </a:r>
            <a:r>
              <a:rPr lang="ro-RO" sz="1200" dirty="0" smtClean="0"/>
              <a:t>:</a:t>
            </a:r>
            <a:endParaRPr lang="en-US" sz="1200" dirty="0" smtClean="0"/>
          </a:p>
          <a:p>
            <a:pPr lvl="1" indent="-55563" algn="l">
              <a:buClr>
                <a:srgbClr val="C00000"/>
              </a:buClr>
            </a:pPr>
            <a:r>
              <a:rPr lang="ro-RO" sz="1200" dirty="0" smtClean="0"/>
              <a:t> </a:t>
            </a:r>
            <a:r>
              <a:rPr lang="ro-RO" sz="1200" dirty="0"/>
              <a:t>- </a:t>
            </a:r>
            <a:r>
              <a:rPr lang="en-US" sz="1200" dirty="0" err="1"/>
              <a:t>incurajarea</a:t>
            </a:r>
            <a:r>
              <a:rPr lang="en-US" sz="1200" dirty="0"/>
              <a:t> </a:t>
            </a:r>
            <a:r>
              <a:rPr lang="ro-RO" sz="1200" dirty="0"/>
              <a:t>diversificării, </a:t>
            </a:r>
            <a:r>
              <a:rPr lang="en-US" sz="1200" dirty="0" err="1" smtClean="0"/>
              <a:t>ceea</a:t>
            </a:r>
            <a:r>
              <a:rPr lang="en-US" sz="1200" dirty="0" smtClean="0"/>
              <a:t> </a:t>
            </a:r>
            <a:r>
              <a:rPr lang="en-US" sz="1200" dirty="0" err="1" smtClean="0"/>
              <a:t>ce</a:t>
            </a:r>
            <a:r>
              <a:rPr lang="en-US" sz="1200" dirty="0" smtClean="0"/>
              <a:t> le </a:t>
            </a:r>
            <a:r>
              <a:rPr lang="en-US" sz="1200" dirty="0" err="1" smtClean="0"/>
              <a:t>va</a:t>
            </a:r>
            <a:r>
              <a:rPr lang="en-US" sz="1200" dirty="0" smtClean="0"/>
              <a:t> </a:t>
            </a:r>
            <a:r>
              <a:rPr lang="en-US" sz="1200" dirty="0" err="1" smtClean="0"/>
              <a:t>permite</a:t>
            </a:r>
            <a:r>
              <a:rPr lang="ro-RO" sz="1200" dirty="0" smtClean="0"/>
              <a:t> </a:t>
            </a:r>
            <a:r>
              <a:rPr lang="ro-RO" sz="1200" dirty="0"/>
              <a:t>clienților noștri să aleagă soluțiile de economisire care se potrivesc cel mai bine obiectivelor lor </a:t>
            </a:r>
            <a:endParaRPr lang="en-US" sz="1200" dirty="0"/>
          </a:p>
          <a:p>
            <a:pPr marR="0" lvl="1" algn="l">
              <a:buClr>
                <a:srgbClr val="C00000"/>
              </a:buClr>
            </a:pPr>
            <a:r>
              <a:rPr lang="ro-RO" sz="1200" dirty="0" smtClean="0"/>
              <a:t>- </a:t>
            </a:r>
            <a:r>
              <a:rPr lang="ro-RO" sz="1200" dirty="0"/>
              <a:t>o tendință </a:t>
            </a:r>
            <a:r>
              <a:rPr lang="en-US" sz="1200" dirty="0"/>
              <a:t>de </a:t>
            </a:r>
            <a:r>
              <a:rPr lang="en-US" sz="1200" dirty="0" err="1"/>
              <a:t>estompare</a:t>
            </a:r>
            <a:r>
              <a:rPr lang="en-US" sz="1200" dirty="0"/>
              <a:t> a </a:t>
            </a:r>
            <a:r>
              <a:rPr lang="en-US" sz="1200" dirty="0" err="1"/>
              <a:t>economisirii</a:t>
            </a:r>
            <a:r>
              <a:rPr lang="ro-RO" sz="1200" dirty="0"/>
              <a:t>, întrucât comportamentul</a:t>
            </a:r>
            <a:r>
              <a:rPr lang="en-US" sz="1200" dirty="0"/>
              <a:t> de </a:t>
            </a:r>
            <a:r>
              <a:rPr lang="en-US" sz="1200" dirty="0" err="1"/>
              <a:t>consum</a:t>
            </a:r>
            <a:r>
              <a:rPr lang="en-US" sz="1200" dirty="0"/>
              <a:t> </a:t>
            </a:r>
            <a:r>
              <a:rPr lang="ro-RO" sz="1200" dirty="0"/>
              <a:t>va r</a:t>
            </a:r>
            <a:r>
              <a:rPr lang="en-US" sz="1200" dirty="0" err="1"/>
              <a:t>eveni</a:t>
            </a:r>
            <a:r>
              <a:rPr lang="en-US" sz="1200" dirty="0"/>
              <a:t> la un </a:t>
            </a:r>
            <a:r>
              <a:rPr lang="en-US" sz="1200" dirty="0" err="1"/>
              <a:t>ritm</a:t>
            </a:r>
            <a:r>
              <a:rPr lang="en-US" sz="1200" dirty="0"/>
              <a:t> normal</a:t>
            </a:r>
            <a:r>
              <a:rPr lang="ro-RO" sz="1200" dirty="0"/>
              <a:t>, odată ce activitatea economică </a:t>
            </a:r>
            <a:r>
              <a:rPr lang="en-US" sz="1200" dirty="0"/>
              <a:t>se </a:t>
            </a:r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relansa</a:t>
            </a:r>
            <a:endParaRPr lang="en-US" sz="1200" dirty="0"/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200" dirty="0" err="1" smtClean="0"/>
              <a:t>Pe</a:t>
            </a:r>
            <a:r>
              <a:rPr lang="en-US" sz="1200" dirty="0" smtClean="0"/>
              <a:t> </a:t>
            </a:r>
            <a:r>
              <a:rPr lang="en-US" sz="1200" dirty="0" err="1" smtClean="0"/>
              <a:t>ansamblu</a:t>
            </a:r>
            <a:r>
              <a:rPr lang="en-US" sz="1200" dirty="0" smtClean="0"/>
              <a:t>, </a:t>
            </a:r>
            <a:r>
              <a:rPr lang="en-US" sz="1200" b="1" dirty="0" err="1" smtClean="0"/>
              <a:t>raportul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credite</a:t>
            </a:r>
            <a:r>
              <a:rPr lang="en-US" sz="1200" b="1" dirty="0" smtClean="0"/>
              <a:t>/ </a:t>
            </a:r>
            <a:r>
              <a:rPr lang="en-US" sz="1200" b="1" dirty="0" err="1" smtClean="0"/>
              <a:t>depozite</a:t>
            </a:r>
            <a:r>
              <a:rPr lang="en-US" sz="1200" b="1" dirty="0" smtClean="0"/>
              <a:t> </a:t>
            </a:r>
            <a:r>
              <a:rPr lang="en-US" sz="1200" dirty="0" err="1" smtClean="0"/>
              <a:t>este</a:t>
            </a:r>
            <a:r>
              <a:rPr lang="en-US" sz="1200" dirty="0" smtClean="0"/>
              <a:t> </a:t>
            </a:r>
            <a:r>
              <a:rPr lang="en-US" sz="1200" dirty="0" err="1" smtClean="0"/>
              <a:t>asteptat</a:t>
            </a:r>
            <a:r>
              <a:rPr lang="en-US" sz="1200" dirty="0" smtClean="0"/>
              <a:t> </a:t>
            </a:r>
            <a:r>
              <a:rPr lang="en-US" sz="1200" dirty="0" err="1" smtClean="0"/>
              <a:t>sa</a:t>
            </a:r>
            <a:r>
              <a:rPr lang="en-US" sz="1200" dirty="0" smtClean="0"/>
              <a:t> </a:t>
            </a:r>
            <a:r>
              <a:rPr lang="en-US" sz="1200" dirty="0" err="1" smtClean="0"/>
              <a:t>creasca</a:t>
            </a:r>
            <a:r>
              <a:rPr lang="en-US" sz="1200" dirty="0" smtClean="0"/>
              <a:t> cu 4 </a:t>
            </a:r>
            <a:r>
              <a:rPr lang="en-US" sz="1200" dirty="0" err="1" smtClean="0"/>
              <a:t>puncte</a:t>
            </a:r>
            <a:r>
              <a:rPr lang="en-US" sz="1200" dirty="0" smtClean="0"/>
              <a:t> </a:t>
            </a:r>
            <a:r>
              <a:rPr lang="en-US" sz="1200" dirty="0"/>
              <a:t>in </a:t>
            </a:r>
            <a:r>
              <a:rPr lang="en-US" sz="1200" dirty="0" smtClean="0"/>
              <a:t>2021, de la 61% in 2020 la 65% la </a:t>
            </a:r>
            <a:r>
              <a:rPr lang="en-US" sz="1200" dirty="0" err="1" smtClean="0"/>
              <a:t>finalul</a:t>
            </a:r>
            <a:r>
              <a:rPr lang="en-US" sz="1200" dirty="0" smtClean="0"/>
              <a:t> </a:t>
            </a:r>
            <a:r>
              <a:rPr lang="en-US" sz="1200" dirty="0" err="1" smtClean="0"/>
              <a:t>lui</a:t>
            </a:r>
            <a:r>
              <a:rPr lang="en-US" sz="1200" dirty="0" smtClean="0"/>
              <a:t> 2021.</a:t>
            </a:r>
            <a:endParaRPr lang="en-US" sz="1200" dirty="0"/>
          </a:p>
          <a:p>
            <a:pPr marL="171450" indent="-171450" algn="l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1200" b="1" dirty="0"/>
          </a:p>
          <a:p>
            <a:pPr algn="l">
              <a:buClr>
                <a:srgbClr val="C00000"/>
              </a:buClr>
            </a:pP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259736" y="817047"/>
            <a:ext cx="4022437" cy="351625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1" algn="l"/>
            <a:r>
              <a:rPr lang="en-US" sz="1600" b="1" dirty="0" err="1" smtClean="0">
                <a:solidFill>
                  <a:schemeClr val="bg1"/>
                </a:solidFill>
              </a:rPr>
              <a:t>Credite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nete</a:t>
            </a:r>
            <a:r>
              <a:rPr lang="en-US" sz="1600" b="1" dirty="0" smtClean="0">
                <a:solidFill>
                  <a:schemeClr val="bg1"/>
                </a:solidFill>
              </a:rPr>
              <a:t>| </a:t>
            </a:r>
            <a:r>
              <a:rPr lang="en-US" sz="1600" b="1" dirty="0" err="1" smtClean="0">
                <a:solidFill>
                  <a:schemeClr val="bg1"/>
                </a:solidFill>
              </a:rPr>
              <a:t>mld</a:t>
            </a:r>
            <a:r>
              <a:rPr lang="en-US" sz="1600" b="1" dirty="0" smtClean="0">
                <a:solidFill>
                  <a:schemeClr val="bg1"/>
                </a:solidFill>
              </a:rPr>
              <a:t> RON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97713" y="801205"/>
            <a:ext cx="4022437" cy="338554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1" algn="l"/>
            <a:r>
              <a:rPr lang="en-US" sz="1600" b="1" dirty="0" err="1" smtClean="0">
                <a:solidFill>
                  <a:schemeClr val="bg1"/>
                </a:solidFill>
              </a:rPr>
              <a:t>Depozite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>
                <a:solidFill>
                  <a:schemeClr val="bg1"/>
                </a:solidFill>
              </a:rPr>
              <a:t>| 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</a:rPr>
              <a:t>mld</a:t>
            </a:r>
            <a:r>
              <a:rPr lang="en-US" sz="1600" b="1" dirty="0" smtClean="0">
                <a:solidFill>
                  <a:schemeClr val="bg1"/>
                </a:solidFill>
              </a:rPr>
              <a:t> RON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547773" y="1334190"/>
            <a:ext cx="806719" cy="19305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y/y*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70308" y="1334191"/>
            <a:ext cx="806719" cy="19305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y/y*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838708" y="1159143"/>
            <a:ext cx="806719" cy="19305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y/y*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833250" y="1179800"/>
            <a:ext cx="806719" cy="19305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y/y*</a:t>
            </a:r>
          </a:p>
        </p:txBody>
      </p:sp>
    </p:spTree>
    <p:extLst>
      <p:ext uri="{BB962C8B-B14F-4D97-AF65-F5344CB8AC3E}">
        <p14:creationId xmlns:p14="http://schemas.microsoft.com/office/powerpoint/2010/main" val="35361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755576" y="3306982"/>
            <a:ext cx="8136904" cy="15194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396875" lvl="0" indent="-171450" algn="l"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200" kern="0" dirty="0" err="1"/>
              <a:t>influenta</a:t>
            </a:r>
            <a:r>
              <a:rPr lang="en-US" sz="1200" kern="0" dirty="0"/>
              <a:t> </a:t>
            </a:r>
            <a:r>
              <a:rPr lang="en-US" sz="1200" kern="0" dirty="0" err="1"/>
              <a:t>semnificativa</a:t>
            </a:r>
            <a:r>
              <a:rPr lang="en-US" sz="1200" kern="0" dirty="0"/>
              <a:t> </a:t>
            </a:r>
            <a:r>
              <a:rPr lang="en-US" sz="1200" kern="0" dirty="0" smtClean="0"/>
              <a:t>a </a:t>
            </a:r>
            <a:r>
              <a:rPr lang="en-US" sz="1200" dirty="0" smtClean="0"/>
              <a:t>“</a:t>
            </a:r>
            <a:r>
              <a:rPr lang="en-US" sz="1200" b="1" dirty="0" err="1" smtClean="0"/>
              <a:t>cheltuielilor</a:t>
            </a:r>
            <a:r>
              <a:rPr lang="en-US" sz="1200" b="1" dirty="0" smtClean="0"/>
              <a:t> de context</a:t>
            </a:r>
            <a:r>
              <a:rPr lang="en-US" sz="1200" dirty="0" smtClean="0"/>
              <a:t>” </a:t>
            </a:r>
          </a:p>
          <a:p>
            <a:pPr marL="902970" lvl="1" indent="-171450" algn="l">
              <a:buClr>
                <a:srgbClr val="E60028"/>
              </a:buClr>
              <a:buFontTx/>
              <a:buChar char="-"/>
            </a:pPr>
            <a:r>
              <a:rPr lang="en-US" sz="1200" kern="0" dirty="0" err="1"/>
              <a:t>continuarea</a:t>
            </a:r>
            <a:r>
              <a:rPr lang="en-US" sz="1200" kern="0" dirty="0"/>
              <a:t> </a:t>
            </a:r>
            <a:r>
              <a:rPr lang="en-US" sz="1200" kern="0" dirty="0" err="1"/>
              <a:t>presiunii</a:t>
            </a:r>
            <a:r>
              <a:rPr lang="en-US" sz="1200" kern="0" dirty="0"/>
              <a:t> </a:t>
            </a:r>
            <a:r>
              <a:rPr lang="en-US" sz="1200" kern="0" dirty="0" err="1"/>
              <a:t>asupra</a:t>
            </a:r>
            <a:r>
              <a:rPr lang="en-US" sz="1200" kern="0" dirty="0"/>
              <a:t> </a:t>
            </a:r>
            <a:r>
              <a:rPr lang="en-US" sz="1200" kern="0" dirty="0" err="1"/>
              <a:t>costurilor</a:t>
            </a:r>
            <a:r>
              <a:rPr lang="en-US" sz="1200" kern="0" dirty="0"/>
              <a:t> </a:t>
            </a:r>
            <a:r>
              <a:rPr lang="en-US" sz="1200" kern="0" dirty="0" err="1"/>
              <a:t>salariale</a:t>
            </a:r>
            <a:r>
              <a:rPr lang="en-US" sz="1200" kern="0" dirty="0"/>
              <a:t> </a:t>
            </a:r>
            <a:endParaRPr lang="en-US" sz="1200" kern="0" dirty="0" smtClean="0"/>
          </a:p>
          <a:p>
            <a:pPr marL="902970" lvl="1" indent="-171450" algn="l">
              <a:buClr>
                <a:srgbClr val="E60028"/>
              </a:buClr>
              <a:buFontTx/>
              <a:buChar char="-"/>
            </a:pPr>
            <a:r>
              <a:rPr lang="en-US" sz="1200" dirty="0" err="1" smtClean="0"/>
              <a:t>costurile</a:t>
            </a:r>
            <a:r>
              <a:rPr lang="en-US" sz="1200" dirty="0" smtClean="0"/>
              <a:t> </a:t>
            </a:r>
            <a:r>
              <a:rPr lang="en-US" sz="1200" dirty="0" err="1" smtClean="0"/>
              <a:t>asociate</a:t>
            </a:r>
            <a:r>
              <a:rPr lang="en-US" sz="1200" dirty="0" smtClean="0"/>
              <a:t> </a:t>
            </a:r>
            <a:r>
              <a:rPr lang="en-US" sz="1200" dirty="0" err="1" smtClean="0"/>
              <a:t>crizei</a:t>
            </a:r>
            <a:r>
              <a:rPr lang="en-US" sz="1200" dirty="0" smtClean="0"/>
              <a:t> </a:t>
            </a:r>
            <a:r>
              <a:rPr lang="en-US" sz="1200" dirty="0" err="1" smtClean="0"/>
              <a:t>sanitare</a:t>
            </a:r>
            <a:endParaRPr lang="en-US" sz="1200" dirty="0"/>
          </a:p>
          <a:p>
            <a:pPr marL="902970" lvl="1" indent="-171450" algn="l">
              <a:buClr>
                <a:srgbClr val="E60028"/>
              </a:buClr>
              <a:buFontTx/>
              <a:buChar char="-"/>
            </a:pPr>
            <a:r>
              <a:rPr lang="en-US" sz="1200" kern="0" dirty="0" smtClean="0"/>
              <a:t>impact  </a:t>
            </a:r>
            <a:r>
              <a:rPr lang="en-US" sz="1200" kern="0" dirty="0" err="1" smtClean="0"/>
              <a:t>mecanic</a:t>
            </a:r>
            <a:r>
              <a:rPr lang="en-US" sz="1200" kern="0" dirty="0" smtClean="0"/>
              <a:t> </a:t>
            </a:r>
            <a:r>
              <a:rPr lang="en-US" sz="1200" kern="0" dirty="0" err="1" smtClean="0"/>
              <a:t>negativ</a:t>
            </a:r>
            <a:r>
              <a:rPr lang="en-US" sz="1200" kern="0" dirty="0" smtClean="0"/>
              <a:t> al </a:t>
            </a:r>
            <a:r>
              <a:rPr lang="en-US" sz="1200" kern="0" dirty="0" err="1" smtClean="0"/>
              <a:t>ipotezei</a:t>
            </a:r>
            <a:r>
              <a:rPr lang="en-US" sz="1200" kern="0" dirty="0" smtClean="0"/>
              <a:t> de </a:t>
            </a:r>
            <a:r>
              <a:rPr lang="en-US" sz="1200" kern="0" dirty="0" err="1" smtClean="0"/>
              <a:t>depreciere</a:t>
            </a:r>
            <a:r>
              <a:rPr lang="en-US" sz="1200" kern="0" dirty="0" smtClean="0"/>
              <a:t> a </a:t>
            </a:r>
            <a:r>
              <a:rPr lang="en-US" sz="1200" kern="0" dirty="0" err="1"/>
              <a:t>cursului</a:t>
            </a:r>
            <a:r>
              <a:rPr lang="en-US" sz="1200" kern="0" dirty="0"/>
              <a:t> de </a:t>
            </a:r>
            <a:r>
              <a:rPr lang="en-US" sz="1200" kern="0" dirty="0" err="1"/>
              <a:t>schimb</a:t>
            </a:r>
            <a:endParaRPr lang="en-US" sz="1200" kern="0" dirty="0"/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200" b="1" kern="0" dirty="0" err="1" smtClean="0"/>
              <a:t>necesitatea</a:t>
            </a:r>
            <a:r>
              <a:rPr lang="en-US" sz="1200" b="1" kern="0" dirty="0" smtClean="0"/>
              <a:t> </a:t>
            </a:r>
            <a:r>
              <a:rPr lang="en-US" sz="1200" b="1" kern="0" dirty="0" err="1" smtClean="0"/>
              <a:t>cresterii</a:t>
            </a:r>
            <a:r>
              <a:rPr lang="en-US" sz="1200" b="1" kern="0" dirty="0" smtClean="0"/>
              <a:t> </a:t>
            </a:r>
            <a:r>
              <a:rPr lang="en-US" sz="1200" b="1" kern="0" dirty="0" err="1" smtClean="0"/>
              <a:t>investitiilor</a:t>
            </a:r>
            <a:r>
              <a:rPr lang="en-US" sz="1200" b="1" kern="0" dirty="0" smtClean="0"/>
              <a:t> IT </a:t>
            </a:r>
            <a:r>
              <a:rPr lang="en-US" sz="1200" kern="0" dirty="0"/>
              <a:t>in </a:t>
            </a:r>
            <a:r>
              <a:rPr lang="en-US" sz="1200" kern="0" dirty="0" err="1"/>
              <a:t>vederea</a:t>
            </a:r>
            <a:r>
              <a:rPr lang="en-US" sz="1200" kern="0" dirty="0"/>
              <a:t> </a:t>
            </a:r>
            <a:r>
              <a:rPr lang="en-US" sz="1200" kern="0" dirty="0" err="1"/>
              <a:t>accelerarii</a:t>
            </a:r>
            <a:r>
              <a:rPr lang="en-US" sz="1200" kern="0" dirty="0"/>
              <a:t> </a:t>
            </a:r>
            <a:r>
              <a:rPr lang="en-US" sz="1200" kern="0" dirty="0" err="1"/>
              <a:t>transformarii</a:t>
            </a:r>
            <a:r>
              <a:rPr lang="en-US" sz="1200" kern="0" dirty="0"/>
              <a:t> </a:t>
            </a:r>
            <a:r>
              <a:rPr lang="en-US" sz="1200" kern="0" dirty="0" err="1" smtClean="0"/>
              <a:t>bancii</a:t>
            </a:r>
            <a:endParaRPr lang="en-US" sz="1200" dirty="0" smtClean="0">
              <a:ea typeface="ＭＳ Ｐゴシック" pitchFamily="34" charset="-128"/>
            </a:endParaRPr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200" dirty="0" smtClean="0">
                <a:ea typeface="ＭＳ Ｐゴシック" pitchFamily="34" charset="-128"/>
              </a:rPr>
              <a:t>Dar, la </a:t>
            </a:r>
            <a:r>
              <a:rPr lang="en-US" sz="1200" dirty="0" err="1" smtClean="0">
                <a:ea typeface="ＭＳ Ｐゴシック" pitchFamily="34" charset="-128"/>
              </a:rPr>
              <a:t>nivel</a:t>
            </a:r>
            <a:r>
              <a:rPr lang="en-US" sz="1200" dirty="0" smtClean="0">
                <a:ea typeface="ＭＳ Ｐゴシック" pitchFamily="34" charset="-128"/>
              </a:rPr>
              <a:t> global,  </a:t>
            </a:r>
            <a:r>
              <a:rPr lang="en-US" sz="1200" dirty="0" err="1" smtClean="0">
                <a:ea typeface="ＭＳ Ｐゴシック" pitchFamily="34" charset="-128"/>
              </a:rPr>
              <a:t>costurile</a:t>
            </a:r>
            <a:r>
              <a:rPr lang="en-US" sz="1200" dirty="0" smtClean="0">
                <a:ea typeface="ＭＳ Ｐゴシック" pitchFamily="34" charset="-128"/>
              </a:rPr>
              <a:t> </a:t>
            </a:r>
            <a:r>
              <a:rPr lang="en-US" sz="1200" dirty="0" err="1" smtClean="0">
                <a:ea typeface="ＭＳ Ｐゴシック" pitchFamily="34" charset="-128"/>
              </a:rPr>
              <a:t>sunt</a:t>
            </a:r>
            <a:r>
              <a:rPr lang="en-US" sz="1200" dirty="0" smtClean="0">
                <a:ea typeface="ＭＳ Ｐゴシック" pitchFamily="34" charset="-128"/>
              </a:rPr>
              <a:t> </a:t>
            </a:r>
            <a:r>
              <a:rPr lang="en-US" sz="1200" dirty="0" err="1" smtClean="0">
                <a:ea typeface="ＭＳ Ｐゴシック" pitchFamily="34" charset="-128"/>
              </a:rPr>
              <a:t>tinute</a:t>
            </a:r>
            <a:r>
              <a:rPr lang="en-US" sz="1200" dirty="0" smtClean="0">
                <a:ea typeface="ＭＳ Ｐゴシック" pitchFamily="34" charset="-128"/>
              </a:rPr>
              <a:t> sub </a:t>
            </a:r>
            <a:r>
              <a:rPr lang="en-US" sz="1200" b="1" dirty="0" smtClean="0">
                <a:ea typeface="ＭＳ Ｐゴシック" pitchFamily="34" charset="-128"/>
              </a:rPr>
              <a:t>un control strict, </a:t>
            </a:r>
            <a:r>
              <a:rPr lang="en-US" sz="1200" dirty="0" err="1" smtClean="0">
                <a:ea typeface="ＭＳ Ｐゴシック" pitchFamily="34" charset="-128"/>
              </a:rPr>
              <a:t>datorita</a:t>
            </a:r>
            <a:r>
              <a:rPr lang="en-US" sz="1200" dirty="0" smtClean="0">
                <a:ea typeface="ＭＳ Ｐゴシック" pitchFamily="34" charset="-128"/>
              </a:rPr>
              <a:t> </a:t>
            </a:r>
            <a:r>
              <a:rPr lang="en-US" sz="1200" dirty="0" err="1" smtClean="0">
                <a:ea typeface="ＭＳ Ｐゴシック" pitchFamily="34" charset="-128"/>
              </a:rPr>
              <a:t>optimizarilor</a:t>
            </a:r>
            <a:r>
              <a:rPr lang="en-US" sz="1200" dirty="0" smtClean="0">
                <a:ea typeface="ＭＳ Ｐゴシック" pitchFamily="34" charset="-128"/>
              </a:rPr>
              <a:t> </a:t>
            </a:r>
            <a:r>
              <a:rPr lang="en-US" sz="1200" dirty="0" err="1" smtClean="0">
                <a:ea typeface="ＭＳ Ｐゴシック" pitchFamily="34" charset="-128"/>
              </a:rPr>
              <a:t>structurale</a:t>
            </a:r>
            <a:r>
              <a:rPr lang="en-US" sz="1200" dirty="0" smtClean="0">
                <a:ea typeface="ＭＳ Ｐゴシック" pitchFamily="34" charset="-128"/>
              </a:rPr>
              <a:t> ( </a:t>
            </a:r>
            <a:r>
              <a:rPr lang="en-US" sz="1200" dirty="0" err="1" smtClean="0">
                <a:ea typeface="ＭＳ Ｐゴシック" pitchFamily="34" charset="-128"/>
              </a:rPr>
              <a:t>automatizare</a:t>
            </a:r>
            <a:r>
              <a:rPr lang="en-US" sz="1200" dirty="0" smtClean="0">
                <a:ea typeface="ＭＳ Ｐゴシック" pitchFamily="34" charset="-128"/>
              </a:rPr>
              <a:t>, </a:t>
            </a:r>
            <a:r>
              <a:rPr lang="en-US" sz="1200" dirty="0" err="1" smtClean="0">
                <a:ea typeface="ＭＳ Ｐゴシック" pitchFamily="34" charset="-128"/>
              </a:rPr>
              <a:t>continuarea</a:t>
            </a:r>
            <a:r>
              <a:rPr lang="en-US" sz="1200" dirty="0" smtClean="0">
                <a:ea typeface="ＭＳ Ｐゴシック" pitchFamily="34" charset="-128"/>
              </a:rPr>
              <a:t> </a:t>
            </a:r>
            <a:r>
              <a:rPr lang="en-US" sz="1200" dirty="0" err="1" smtClean="0">
                <a:ea typeface="ＭＳ Ｐゴシック" pitchFamily="34" charset="-128"/>
              </a:rPr>
              <a:t>redimensionarii</a:t>
            </a:r>
            <a:r>
              <a:rPr lang="en-US" sz="1200" dirty="0" smtClean="0">
                <a:ea typeface="ＭＳ Ｐゴシック" pitchFamily="34" charset="-128"/>
              </a:rPr>
              <a:t> </a:t>
            </a:r>
            <a:r>
              <a:rPr lang="en-US" sz="1200" dirty="0" err="1" smtClean="0">
                <a:ea typeface="ＭＳ Ｐゴシック" pitchFamily="34" charset="-128"/>
              </a:rPr>
              <a:t>retelei</a:t>
            </a:r>
            <a:r>
              <a:rPr lang="en-US" sz="1200" dirty="0" smtClean="0">
                <a:ea typeface="ＭＳ Ｐゴシック" pitchFamily="34" charset="-128"/>
              </a:rPr>
              <a:t>, </a:t>
            </a:r>
            <a:r>
              <a:rPr lang="en-US" sz="1200" dirty="0" err="1" smtClean="0">
                <a:ea typeface="ＭＳ Ｐゴシック" pitchFamily="34" charset="-128"/>
              </a:rPr>
              <a:t>cresterea</a:t>
            </a:r>
            <a:r>
              <a:rPr lang="en-US" sz="1200" dirty="0" smtClean="0">
                <a:ea typeface="ＭＳ Ｐゴシック" pitchFamily="34" charset="-128"/>
              </a:rPr>
              <a:t> </a:t>
            </a:r>
            <a:r>
              <a:rPr lang="en-US" sz="1200" dirty="0" err="1" smtClean="0">
                <a:ea typeface="ＭＳ Ｐゴシック" pitchFamily="34" charset="-128"/>
              </a:rPr>
              <a:t>productivitatii</a:t>
            </a:r>
            <a:r>
              <a:rPr lang="en-US" sz="1200" dirty="0" smtClean="0">
                <a:ea typeface="ＭＳ Ｐゴシック" pitchFamily="34" charset="-128"/>
              </a:rPr>
              <a:t> </a:t>
            </a:r>
            <a:r>
              <a:rPr lang="en-US" sz="1200" dirty="0" err="1" smtClean="0">
                <a:ea typeface="ＭＳ Ｐゴシック" pitchFamily="34" charset="-128"/>
              </a:rPr>
              <a:t>structurilor</a:t>
            </a:r>
            <a:r>
              <a:rPr lang="en-US" sz="1200" dirty="0" smtClean="0">
                <a:ea typeface="ＭＳ Ｐゴシック" pitchFamily="34" charset="-128"/>
              </a:rPr>
              <a:t> Back office)</a:t>
            </a:r>
            <a:endParaRPr lang="en-US" sz="1200" b="1" dirty="0" smtClean="0">
              <a:ea typeface="ＭＳ Ｐゴシック" pitchFamily="34" charset="-128"/>
            </a:endParaRPr>
          </a:p>
        </p:txBody>
      </p:sp>
      <p:cxnSp>
        <p:nvCxnSpPr>
          <p:cNvPr id="10" name="Straight Connector 12"/>
          <p:cNvCxnSpPr/>
          <p:nvPr/>
        </p:nvCxnSpPr>
        <p:spPr bwMode="auto">
          <a:xfrm>
            <a:off x="360487" y="6165304"/>
            <a:ext cx="8428893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Rectangle 3"/>
          <p:cNvSpPr/>
          <p:nvPr/>
        </p:nvSpPr>
        <p:spPr>
          <a:xfrm>
            <a:off x="362546" y="2933439"/>
            <a:ext cx="2151551" cy="307777"/>
          </a:xfrm>
          <a:prstGeom prst="rect">
            <a:avLst/>
          </a:prstGeom>
          <a:solidFill>
            <a:srgbClr val="E60028"/>
          </a:solidFill>
        </p:spPr>
        <p:txBody>
          <a:bodyPr wrap="non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>
                <a:solidFill>
                  <a:schemeClr val="bg1"/>
                </a:solidFill>
              </a:rPr>
              <a:t>Cheltuieli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operationale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7254" y="5077767"/>
            <a:ext cx="1943162" cy="307777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>
                <a:solidFill>
                  <a:schemeClr val="bg1"/>
                </a:solidFill>
              </a:rPr>
              <a:t>Costul</a:t>
            </a:r>
            <a:r>
              <a:rPr lang="en-US" sz="1400" b="1" dirty="0">
                <a:solidFill>
                  <a:schemeClr val="bg1"/>
                </a:solidFill>
              </a:rPr>
              <a:t> net al </a:t>
            </a:r>
            <a:r>
              <a:rPr lang="en-US" sz="1400" b="1" dirty="0" err="1">
                <a:solidFill>
                  <a:schemeClr val="bg1"/>
                </a:solidFill>
              </a:rPr>
              <a:t>riscului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55576" y="5476636"/>
            <a:ext cx="8136904" cy="68866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 smtClean="0"/>
              <a:t>In 2020 </a:t>
            </a:r>
            <a:r>
              <a:rPr lang="en-US" sz="1200" b="1" dirty="0" err="1" smtClean="0"/>
              <a:t>Costul</a:t>
            </a:r>
            <a:r>
              <a:rPr lang="en-US" sz="1200" b="1" dirty="0" smtClean="0"/>
              <a:t> Net al </a:t>
            </a:r>
            <a:r>
              <a:rPr lang="en-US" sz="1200" b="1" dirty="0" err="1" smtClean="0"/>
              <a:t>Riscului</a:t>
            </a:r>
            <a:r>
              <a:rPr lang="en-US" sz="1200" b="1" dirty="0" smtClean="0"/>
              <a:t> </a:t>
            </a:r>
            <a:r>
              <a:rPr lang="en-US" sz="1200" dirty="0" smtClean="0"/>
              <a:t>a </a:t>
            </a:r>
            <a:r>
              <a:rPr lang="en-US" sz="1200" dirty="0" err="1" smtClean="0"/>
              <a:t>fost</a:t>
            </a:r>
            <a:r>
              <a:rPr lang="en-US" sz="1200" b="1" dirty="0" smtClean="0"/>
              <a:t> </a:t>
            </a:r>
            <a:r>
              <a:rPr lang="en-US" sz="1200" dirty="0" err="1" smtClean="0"/>
              <a:t>impactat</a:t>
            </a:r>
            <a:r>
              <a:rPr lang="en-US" sz="1200" dirty="0" smtClean="0"/>
              <a:t> </a:t>
            </a:r>
            <a:r>
              <a:rPr lang="en-US" sz="1200" dirty="0" err="1" smtClean="0"/>
              <a:t>semnificativ</a:t>
            </a:r>
            <a:r>
              <a:rPr lang="en-US" sz="1200" dirty="0" smtClean="0"/>
              <a:t> de </a:t>
            </a:r>
            <a:r>
              <a:rPr lang="en-US" sz="1200" dirty="0" err="1" smtClean="0"/>
              <a:t>componenta</a:t>
            </a:r>
            <a:r>
              <a:rPr lang="en-US" sz="1200" dirty="0" smtClean="0"/>
              <a:t> </a:t>
            </a:r>
            <a:r>
              <a:rPr lang="en-US" sz="1200" dirty="0" err="1" smtClean="0"/>
              <a:t>anticipativa</a:t>
            </a:r>
            <a:r>
              <a:rPr lang="en-US" sz="1200" dirty="0" smtClean="0"/>
              <a:t> a </a:t>
            </a:r>
            <a:r>
              <a:rPr lang="en-US" sz="1200" dirty="0" err="1" smtClean="0"/>
              <a:t>scenariilor</a:t>
            </a:r>
            <a:r>
              <a:rPr lang="en-US" sz="1200" dirty="0" smtClean="0"/>
              <a:t> </a:t>
            </a:r>
            <a:r>
              <a:rPr lang="en-US" sz="1200" dirty="0" err="1" smtClean="0"/>
              <a:t>macroeconomice</a:t>
            </a:r>
            <a:endParaRPr lang="en-US" sz="1200" dirty="0" smtClean="0"/>
          </a:p>
          <a:p>
            <a:pPr algn="l"/>
            <a:r>
              <a:rPr lang="en-US" sz="1200" dirty="0" smtClean="0"/>
              <a:t> ( FL IFRS 9), </a:t>
            </a:r>
            <a:r>
              <a:rPr lang="en-US" sz="1200" dirty="0" err="1" smtClean="0"/>
              <a:t>avand</a:t>
            </a:r>
            <a:r>
              <a:rPr lang="en-US" sz="1200" dirty="0" smtClean="0"/>
              <a:t> ca </a:t>
            </a:r>
            <a:r>
              <a:rPr lang="en-US" sz="1200" dirty="0" err="1" smtClean="0"/>
              <a:t>efect</a:t>
            </a:r>
            <a:r>
              <a:rPr lang="en-US" sz="1200" dirty="0" smtClean="0"/>
              <a:t> o </a:t>
            </a:r>
            <a:r>
              <a:rPr lang="en-US" sz="1200" dirty="0" err="1"/>
              <a:t>c</a:t>
            </a:r>
            <a:r>
              <a:rPr lang="en-US" sz="1200" dirty="0" err="1" smtClean="0"/>
              <a:t>restere</a:t>
            </a:r>
            <a:r>
              <a:rPr lang="en-US" sz="1200" dirty="0" smtClean="0"/>
              <a:t> a </a:t>
            </a:r>
            <a:r>
              <a:rPr lang="en-US" sz="1200" dirty="0" err="1" smtClean="0"/>
              <a:t>nivelului</a:t>
            </a:r>
            <a:r>
              <a:rPr lang="en-US" sz="1200" dirty="0" smtClean="0"/>
              <a:t> de </a:t>
            </a:r>
            <a:r>
              <a:rPr lang="en-US" sz="1200" dirty="0" err="1" smtClean="0"/>
              <a:t>provizionare</a:t>
            </a:r>
            <a:r>
              <a:rPr lang="en-US" sz="1200" dirty="0" smtClean="0"/>
              <a:t> </a:t>
            </a:r>
            <a:r>
              <a:rPr lang="en-US" sz="1200" dirty="0" err="1" smtClean="0"/>
              <a:t>pentru</a:t>
            </a:r>
            <a:r>
              <a:rPr lang="en-US" sz="1200" dirty="0" smtClean="0"/>
              <a:t> </a:t>
            </a:r>
            <a:r>
              <a:rPr lang="en-US" sz="1200" dirty="0" err="1" smtClean="0"/>
              <a:t>portofoliile</a:t>
            </a:r>
            <a:r>
              <a:rPr lang="en-US" sz="1200" dirty="0" smtClean="0"/>
              <a:t> </a:t>
            </a:r>
            <a:r>
              <a:rPr lang="en-US" sz="1200" dirty="0" err="1" smtClean="0"/>
              <a:t>sanatoase</a:t>
            </a:r>
            <a:r>
              <a:rPr lang="en-US" sz="1200" dirty="0" smtClean="0"/>
              <a:t>. In 2021, </a:t>
            </a:r>
            <a:r>
              <a:rPr lang="en-US" sz="1200" dirty="0" err="1" smtClean="0"/>
              <a:t>este</a:t>
            </a:r>
            <a:r>
              <a:rPr lang="en-US" sz="1200" dirty="0" smtClean="0"/>
              <a:t> </a:t>
            </a:r>
            <a:r>
              <a:rPr lang="en-US" sz="1200" dirty="0" err="1" smtClean="0"/>
              <a:t>posibila</a:t>
            </a:r>
            <a:r>
              <a:rPr lang="en-US" sz="1200" dirty="0" smtClean="0"/>
              <a:t>  o </a:t>
            </a:r>
          </a:p>
          <a:p>
            <a:pPr algn="l"/>
            <a:r>
              <a:rPr lang="en-US" sz="1200" dirty="0" smtClean="0"/>
              <a:t> </a:t>
            </a:r>
            <a:r>
              <a:rPr lang="en-US" sz="1200" dirty="0" err="1" smtClean="0"/>
              <a:t>crestere</a:t>
            </a:r>
            <a:r>
              <a:rPr lang="en-US" sz="1200" dirty="0" smtClean="0"/>
              <a:t> a </a:t>
            </a:r>
            <a:r>
              <a:rPr lang="en-US" sz="1200" dirty="0" err="1" smtClean="0"/>
              <a:t>creditelor</a:t>
            </a:r>
            <a:r>
              <a:rPr lang="en-US" sz="1200" dirty="0" smtClean="0"/>
              <a:t> </a:t>
            </a:r>
            <a:r>
              <a:rPr lang="en-US" sz="1200" dirty="0" err="1" smtClean="0"/>
              <a:t>neperformante</a:t>
            </a:r>
            <a:r>
              <a:rPr lang="en-US" sz="1200" dirty="0" smtClean="0"/>
              <a:t> (</a:t>
            </a:r>
            <a:r>
              <a:rPr lang="en-US" sz="1200" dirty="0" err="1" smtClean="0"/>
              <a:t>odata</a:t>
            </a:r>
            <a:r>
              <a:rPr lang="en-US" sz="1200" dirty="0" smtClean="0"/>
              <a:t> cu </a:t>
            </a:r>
            <a:r>
              <a:rPr lang="en-US" sz="1200" dirty="0" err="1" smtClean="0"/>
              <a:t>terminarea</a:t>
            </a:r>
            <a:r>
              <a:rPr lang="en-US" sz="1200" dirty="0" smtClean="0"/>
              <a:t> </a:t>
            </a:r>
            <a:r>
              <a:rPr lang="en-US" sz="1200" dirty="0" err="1" smtClean="0"/>
              <a:t>Moratoriului</a:t>
            </a:r>
            <a:r>
              <a:rPr lang="en-US" sz="1200" dirty="0" smtClean="0"/>
              <a:t>), </a:t>
            </a:r>
            <a:r>
              <a:rPr lang="en-US" sz="1200" dirty="0" err="1" smtClean="0"/>
              <a:t>dar</a:t>
            </a:r>
            <a:r>
              <a:rPr lang="en-US" sz="1200" dirty="0" smtClean="0"/>
              <a:t> </a:t>
            </a:r>
            <a:r>
              <a:rPr lang="en-US" sz="1200" dirty="0" err="1" smtClean="0"/>
              <a:t>si</a:t>
            </a:r>
            <a:r>
              <a:rPr lang="en-US" sz="1200" dirty="0" smtClean="0"/>
              <a:t> o </a:t>
            </a:r>
            <a:r>
              <a:rPr lang="en-US" sz="1200" dirty="0" err="1" smtClean="0"/>
              <a:t>imbunatatire</a:t>
            </a:r>
            <a:r>
              <a:rPr lang="en-US" sz="1200" dirty="0" smtClean="0"/>
              <a:t> a </a:t>
            </a:r>
            <a:r>
              <a:rPr lang="en-US" sz="1200" dirty="0" err="1" smtClean="0"/>
              <a:t>componentei</a:t>
            </a:r>
            <a:r>
              <a:rPr lang="en-US" sz="1200" dirty="0" smtClean="0"/>
              <a:t> anticipative</a:t>
            </a:r>
          </a:p>
          <a:p>
            <a:pPr algn="l"/>
            <a:r>
              <a:rPr lang="en-US" sz="1200" dirty="0" smtClean="0"/>
              <a:t> a </a:t>
            </a:r>
            <a:r>
              <a:rPr lang="en-US" sz="1200" dirty="0" err="1" smtClean="0"/>
              <a:t>scenariilor</a:t>
            </a:r>
            <a:r>
              <a:rPr lang="en-US" sz="1200" dirty="0" smtClean="0"/>
              <a:t>  </a:t>
            </a:r>
            <a:r>
              <a:rPr lang="en-US" sz="1200" dirty="0" err="1"/>
              <a:t>macroeconomice</a:t>
            </a:r>
            <a:r>
              <a:rPr lang="en-US" sz="1200" dirty="0"/>
              <a:t> </a:t>
            </a:r>
            <a:r>
              <a:rPr lang="en-US" sz="1200" dirty="0" smtClean="0"/>
              <a:t> (FL IFRS9).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7942" y="816967"/>
            <a:ext cx="1943161" cy="307777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>
                <a:solidFill>
                  <a:schemeClr val="bg1"/>
                </a:solidFill>
              </a:rPr>
              <a:t>Venitul</a:t>
            </a:r>
            <a:r>
              <a:rPr lang="en-US" sz="1400" b="1" dirty="0">
                <a:solidFill>
                  <a:schemeClr val="bg1"/>
                </a:solidFill>
              </a:rPr>
              <a:t> net </a:t>
            </a:r>
            <a:r>
              <a:rPr lang="en-US" sz="1400" b="1" dirty="0" err="1">
                <a:solidFill>
                  <a:schemeClr val="bg1"/>
                </a:solidFill>
              </a:rPr>
              <a:t>bancar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55576" y="1192161"/>
            <a:ext cx="8136904" cy="16583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b="1" dirty="0"/>
              <a:t> </a:t>
            </a:r>
            <a:r>
              <a:rPr lang="en-US" sz="1200" dirty="0" smtClean="0"/>
              <a:t>Se </a:t>
            </a:r>
            <a:r>
              <a:rPr lang="en-US" sz="1200" dirty="0" err="1" smtClean="0"/>
              <a:t>estimeaza</a:t>
            </a:r>
            <a:r>
              <a:rPr lang="en-US" sz="1200" dirty="0" smtClean="0"/>
              <a:t> ca </a:t>
            </a:r>
            <a:r>
              <a:rPr lang="en-US" sz="1200" b="1" dirty="0" err="1" smtClean="0"/>
              <a:t>Venitul</a:t>
            </a:r>
            <a:r>
              <a:rPr lang="en-US" sz="1200" b="1" dirty="0" smtClean="0"/>
              <a:t> Net </a:t>
            </a:r>
            <a:r>
              <a:rPr lang="en-US" sz="1200" b="1" dirty="0" err="1" smtClean="0"/>
              <a:t>Bancar</a:t>
            </a:r>
            <a:r>
              <a:rPr lang="en-US" sz="1200" b="1" dirty="0" smtClean="0"/>
              <a:t> </a:t>
            </a:r>
            <a:r>
              <a:rPr lang="en-US" sz="1200" dirty="0" err="1" smtClean="0"/>
              <a:t>sa</a:t>
            </a:r>
            <a:r>
              <a:rPr lang="en-US" sz="1200" dirty="0" smtClean="0"/>
              <a:t> </a:t>
            </a:r>
            <a:r>
              <a:rPr lang="en-US" sz="1200" dirty="0" err="1" smtClean="0"/>
              <a:t>beneficieze</a:t>
            </a:r>
            <a:r>
              <a:rPr lang="en-US" sz="1200" dirty="0" smtClean="0"/>
              <a:t> de o </a:t>
            </a:r>
            <a:r>
              <a:rPr lang="en-US" sz="1200" dirty="0" err="1" smtClean="0"/>
              <a:t>crestere</a:t>
            </a:r>
            <a:r>
              <a:rPr lang="en-US" sz="1200" dirty="0" smtClean="0"/>
              <a:t> a </a:t>
            </a:r>
            <a:r>
              <a:rPr lang="en-US" sz="1200" dirty="0" err="1" smtClean="0"/>
              <a:t>volumului</a:t>
            </a:r>
            <a:r>
              <a:rPr lang="en-US" sz="1200" dirty="0" smtClean="0"/>
              <a:t> de </a:t>
            </a:r>
            <a:r>
              <a:rPr lang="en-US" sz="1200" dirty="0" err="1" smtClean="0"/>
              <a:t>credite</a:t>
            </a:r>
            <a:r>
              <a:rPr lang="en-US" sz="1200" dirty="0" smtClean="0"/>
              <a:t> (</a:t>
            </a:r>
            <a:r>
              <a:rPr lang="en-US" sz="1200" dirty="0" err="1" smtClean="0"/>
              <a:t>volumul</a:t>
            </a:r>
            <a:r>
              <a:rPr lang="en-US" sz="1200" dirty="0" smtClean="0"/>
              <a:t> </a:t>
            </a:r>
            <a:r>
              <a:rPr lang="en-US" sz="1200" dirty="0" err="1" smtClean="0"/>
              <a:t>creditelor</a:t>
            </a:r>
            <a:r>
              <a:rPr lang="en-US" sz="1200" dirty="0" smtClean="0"/>
              <a:t> </a:t>
            </a:r>
            <a:r>
              <a:rPr lang="en-US" sz="1200" dirty="0" err="1" smtClean="0"/>
              <a:t>nete</a:t>
            </a:r>
            <a:r>
              <a:rPr lang="en-US" sz="1200" dirty="0" smtClean="0"/>
              <a:t> </a:t>
            </a:r>
            <a:r>
              <a:rPr lang="en-US" sz="1200" dirty="0" err="1" smtClean="0"/>
              <a:t>bugetat</a:t>
            </a:r>
            <a:r>
              <a:rPr lang="en-US" sz="1200" dirty="0" smtClean="0"/>
              <a:t> in  </a:t>
            </a:r>
            <a:r>
              <a:rPr lang="en-US" sz="1200" dirty="0" err="1" smtClean="0"/>
              <a:t>crestere</a:t>
            </a:r>
            <a:r>
              <a:rPr lang="en-US" sz="1200" dirty="0" smtClean="0"/>
              <a:t> cu +3.2%)  </a:t>
            </a:r>
            <a:r>
              <a:rPr lang="en-US" sz="1200" dirty="0" err="1" smtClean="0"/>
              <a:t>si</a:t>
            </a:r>
            <a:r>
              <a:rPr lang="en-US" sz="1200" dirty="0" smtClean="0"/>
              <a:t> de </a:t>
            </a:r>
            <a:r>
              <a:rPr lang="en-US" sz="1200" dirty="0" err="1" smtClean="0"/>
              <a:t>efecte</a:t>
            </a:r>
            <a:r>
              <a:rPr lang="en-US" sz="1200" dirty="0"/>
              <a:t> </a:t>
            </a:r>
            <a:r>
              <a:rPr lang="en-US" sz="1200" dirty="0" smtClean="0"/>
              <a:t>positive de </a:t>
            </a:r>
            <a:r>
              <a:rPr lang="en-US" sz="1200" dirty="0" err="1"/>
              <a:t>structura</a:t>
            </a:r>
            <a:r>
              <a:rPr lang="en-US" sz="1200" dirty="0"/>
              <a:t>, </a:t>
            </a:r>
            <a:r>
              <a:rPr lang="en-US" sz="1200" dirty="0" smtClean="0"/>
              <a:t>in </a:t>
            </a:r>
            <a:r>
              <a:rPr lang="en-US" sz="1200" dirty="0" err="1" smtClean="0"/>
              <a:t>timp</a:t>
            </a:r>
            <a:r>
              <a:rPr lang="en-US" sz="1200" dirty="0" smtClean="0"/>
              <a:t> </a:t>
            </a:r>
            <a:r>
              <a:rPr lang="en-US" sz="1200" dirty="0" err="1" smtClean="0"/>
              <a:t>ce</a:t>
            </a:r>
            <a:r>
              <a:rPr lang="en-US" sz="1200" dirty="0" smtClean="0"/>
              <a:t> </a:t>
            </a:r>
            <a:r>
              <a:rPr lang="en-US" sz="1200" dirty="0" err="1" smtClean="0"/>
              <a:t>scaderea</a:t>
            </a:r>
            <a:r>
              <a:rPr lang="en-US" sz="1200" dirty="0" smtClean="0"/>
              <a:t> </a:t>
            </a:r>
            <a:r>
              <a:rPr lang="en-US" sz="1200" dirty="0" err="1" smtClean="0"/>
              <a:t>ratelor</a:t>
            </a:r>
            <a:r>
              <a:rPr lang="en-US" sz="1200" dirty="0" smtClean="0"/>
              <a:t> de </a:t>
            </a:r>
            <a:r>
              <a:rPr lang="en-US" sz="1200" dirty="0" err="1" smtClean="0"/>
              <a:t>dobanda</a:t>
            </a:r>
            <a:r>
              <a:rPr lang="en-US" sz="1200" dirty="0" smtClean="0"/>
              <a:t> </a:t>
            </a:r>
            <a:r>
              <a:rPr lang="en-US" sz="1200" dirty="0" err="1" smtClean="0"/>
              <a:t>va</a:t>
            </a:r>
            <a:r>
              <a:rPr lang="en-US" sz="1200" dirty="0" smtClean="0"/>
              <a:t> </a:t>
            </a:r>
            <a:r>
              <a:rPr lang="en-US" sz="1200" dirty="0" err="1" smtClean="0"/>
              <a:t>avea</a:t>
            </a:r>
            <a:r>
              <a:rPr lang="en-US" sz="1200" dirty="0" smtClean="0"/>
              <a:t> un </a:t>
            </a:r>
            <a:r>
              <a:rPr lang="en-US" sz="1200" dirty="0" err="1" smtClean="0"/>
              <a:t>efect</a:t>
            </a:r>
            <a:r>
              <a:rPr lang="en-US" sz="1200" dirty="0" smtClean="0"/>
              <a:t> </a:t>
            </a:r>
            <a:r>
              <a:rPr lang="en-US" sz="1200" dirty="0" err="1" smtClean="0"/>
              <a:t>negativ</a:t>
            </a:r>
            <a:r>
              <a:rPr lang="en-US" sz="1200" dirty="0" smtClean="0"/>
              <a:t>.</a:t>
            </a:r>
            <a:endParaRPr lang="en-US" sz="1200" dirty="0"/>
          </a:p>
          <a:p>
            <a:pPr algn="l"/>
            <a:endParaRPr lang="en-US" sz="1200" dirty="0"/>
          </a:p>
          <a:p>
            <a:pPr algn="l"/>
            <a:r>
              <a:rPr lang="en-US" sz="1200" b="1" dirty="0" smtClean="0"/>
              <a:t> </a:t>
            </a:r>
            <a:r>
              <a:rPr lang="en-US" sz="1200" b="1" dirty="0" err="1" smtClean="0"/>
              <a:t>Veniturile</a:t>
            </a:r>
            <a:r>
              <a:rPr lang="en-US" sz="1200" b="1" dirty="0" smtClean="0"/>
              <a:t> din </a:t>
            </a:r>
            <a:r>
              <a:rPr lang="en-US" sz="1200" b="1" dirty="0" err="1" smtClean="0"/>
              <a:t>comisioane</a:t>
            </a:r>
            <a:r>
              <a:rPr lang="en-US" sz="1200" b="1" dirty="0" smtClean="0"/>
              <a:t>  </a:t>
            </a:r>
            <a:r>
              <a:rPr lang="en-US" sz="1200" dirty="0" err="1" smtClean="0"/>
              <a:t>vor</a:t>
            </a:r>
            <a:r>
              <a:rPr lang="en-US" sz="1200" dirty="0" smtClean="0"/>
              <a:t> fi </a:t>
            </a:r>
            <a:r>
              <a:rPr lang="en-US" sz="1200" dirty="0" err="1" smtClean="0"/>
              <a:t>impactate</a:t>
            </a:r>
            <a:r>
              <a:rPr lang="en-US" sz="1200" dirty="0" smtClean="0"/>
              <a:t> de </a:t>
            </a:r>
            <a:r>
              <a:rPr lang="en-US" sz="1200" dirty="0" err="1" smtClean="0"/>
              <a:t>factori</a:t>
            </a:r>
            <a:r>
              <a:rPr lang="en-US" sz="1200" dirty="0" smtClean="0"/>
              <a:t> </a:t>
            </a:r>
            <a:r>
              <a:rPr lang="en-US" sz="1200" dirty="0" err="1" smtClean="0"/>
              <a:t>opusi</a:t>
            </a:r>
            <a:r>
              <a:rPr lang="en-US" sz="1200" dirty="0" smtClean="0"/>
              <a:t>:</a:t>
            </a:r>
            <a:endParaRPr lang="en-US" sz="1200" dirty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200" dirty="0" err="1"/>
              <a:t>p</a:t>
            </a:r>
            <a:r>
              <a:rPr lang="en-US" sz="1200" dirty="0" err="1" smtClean="0"/>
              <a:t>resiunea</a:t>
            </a:r>
            <a:r>
              <a:rPr lang="en-US" sz="1200" dirty="0" smtClean="0"/>
              <a:t> </a:t>
            </a:r>
            <a:r>
              <a:rPr lang="en-US" sz="1200" dirty="0" err="1" smtClean="0"/>
              <a:t>preturilor</a:t>
            </a:r>
            <a:r>
              <a:rPr lang="en-US" sz="1200" dirty="0" smtClean="0"/>
              <a:t>, cu </a:t>
            </a:r>
            <a:r>
              <a:rPr lang="en-US" sz="1200" dirty="0" err="1" smtClean="0"/>
              <a:t>constrangeri</a:t>
            </a:r>
            <a:r>
              <a:rPr lang="en-US" sz="1200" dirty="0" smtClean="0"/>
              <a:t> normative </a:t>
            </a:r>
            <a:r>
              <a:rPr lang="en-US" sz="1200" dirty="0" err="1" smtClean="0"/>
              <a:t>si</a:t>
            </a:r>
            <a:r>
              <a:rPr lang="en-US" sz="1200" dirty="0" smtClean="0"/>
              <a:t> competitive </a:t>
            </a:r>
            <a:r>
              <a:rPr lang="en-US" sz="1200" dirty="0" err="1" smtClean="0"/>
              <a:t>va</a:t>
            </a:r>
            <a:r>
              <a:rPr lang="en-US" sz="1200" dirty="0" smtClean="0"/>
              <a:t> </a:t>
            </a:r>
            <a:r>
              <a:rPr lang="en-US" sz="1200" dirty="0" err="1" smtClean="0"/>
              <a:t>impacta</a:t>
            </a:r>
            <a:r>
              <a:rPr lang="en-US" sz="1200" dirty="0" smtClean="0"/>
              <a:t> </a:t>
            </a:r>
            <a:r>
              <a:rPr lang="en-US" sz="1200" dirty="0" err="1" smtClean="0"/>
              <a:t>negativ</a:t>
            </a:r>
            <a:r>
              <a:rPr lang="en-US" sz="1200" dirty="0" smtClean="0"/>
              <a:t> </a:t>
            </a:r>
            <a:r>
              <a:rPr lang="en-US" sz="1200" dirty="0" err="1" smtClean="0"/>
              <a:t>veniturile</a:t>
            </a:r>
            <a:r>
              <a:rPr lang="en-US" sz="1200" dirty="0" smtClean="0"/>
              <a:t> </a:t>
            </a:r>
            <a:r>
              <a:rPr lang="en-US" sz="1200" dirty="0" err="1" smtClean="0"/>
              <a:t>tranzactionale</a:t>
            </a:r>
            <a:endParaRPr lang="en-US" sz="1200" dirty="0" smtClean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200" dirty="0" err="1" smtClean="0"/>
              <a:t>cresterea</a:t>
            </a:r>
            <a:r>
              <a:rPr lang="en-US" sz="1200" dirty="0" smtClean="0"/>
              <a:t> </a:t>
            </a:r>
            <a:r>
              <a:rPr lang="en-US" sz="1200" dirty="0" err="1" smtClean="0"/>
              <a:t>volumului</a:t>
            </a:r>
            <a:r>
              <a:rPr lang="en-US" sz="1200" dirty="0" smtClean="0"/>
              <a:t> </a:t>
            </a:r>
            <a:r>
              <a:rPr lang="en-US" sz="1200" dirty="0" err="1" smtClean="0"/>
              <a:t>tranzactiilor</a:t>
            </a:r>
            <a:endParaRPr lang="en-US" sz="1200" dirty="0" smtClean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200" dirty="0" err="1"/>
              <a:t>d</a:t>
            </a:r>
            <a:r>
              <a:rPr lang="en-US" sz="1200" dirty="0" err="1" smtClean="0"/>
              <a:t>ezvoltarea</a:t>
            </a:r>
            <a:r>
              <a:rPr lang="en-US" sz="1200" dirty="0" smtClean="0"/>
              <a:t> a </a:t>
            </a:r>
            <a:r>
              <a:rPr lang="en-US" sz="1200" dirty="0" err="1" smtClean="0"/>
              <a:t>noi</a:t>
            </a:r>
            <a:r>
              <a:rPr lang="en-US" sz="1200" dirty="0" smtClean="0"/>
              <a:t> </a:t>
            </a:r>
            <a:r>
              <a:rPr lang="en-US" sz="1200" dirty="0" err="1" smtClean="0"/>
              <a:t>factori</a:t>
            </a:r>
            <a:r>
              <a:rPr lang="en-US" sz="1200" dirty="0" smtClean="0"/>
              <a:t> de </a:t>
            </a:r>
            <a:r>
              <a:rPr lang="en-US" sz="1200" dirty="0" err="1" smtClean="0"/>
              <a:t>crestere</a:t>
            </a:r>
            <a:r>
              <a:rPr lang="en-US" sz="1200" dirty="0" smtClean="0"/>
              <a:t> (</a:t>
            </a:r>
            <a:r>
              <a:rPr lang="en-US" sz="1200" dirty="0" err="1" smtClean="0"/>
              <a:t>asigurari</a:t>
            </a:r>
            <a:r>
              <a:rPr lang="en-US" sz="1200" dirty="0" smtClean="0"/>
              <a:t>, </a:t>
            </a:r>
            <a:r>
              <a:rPr lang="en-US" sz="1200" dirty="0" err="1" smtClean="0"/>
              <a:t>administrarea</a:t>
            </a:r>
            <a:r>
              <a:rPr lang="en-US" sz="1200" dirty="0" smtClean="0"/>
              <a:t> </a:t>
            </a:r>
            <a:r>
              <a:rPr lang="en-US" sz="1200" dirty="0" err="1" smtClean="0"/>
              <a:t>activelor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P.</a:t>
            </a:r>
            <a:fld id="{003F20CB-8015-45D2-9193-C40D9116952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1" name="Titre 16"/>
          <p:cNvSpPr txBox="1">
            <a:spLocks/>
          </p:cNvSpPr>
          <p:nvPr/>
        </p:nvSpPr>
        <p:spPr>
          <a:xfrm>
            <a:off x="407254" y="356746"/>
            <a:ext cx="8382123" cy="276999"/>
          </a:xfrm>
          <a:prstGeom prst="rect">
            <a:avLst/>
          </a:prstGeom>
        </p:spPr>
        <p:txBody>
          <a:bodyPr vert="horz" wrap="square" lIns="0" tIns="0" rIns="66461" bIns="0" rtlCol="0" anchor="ctr">
            <a:spAutoFit/>
          </a:bodyPr>
          <a:lstStyle/>
          <a:p>
            <a:pPr algn="l" defTabSz="84400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cap="all" dirty="0" err="1" smtClean="0">
                <a:solidFill>
                  <a:srgbClr val="E60028"/>
                </a:solidFill>
                <a:ea typeface="+mj-ea"/>
              </a:rPr>
              <a:t>Evolutia</a:t>
            </a:r>
            <a:r>
              <a:rPr lang="en-US" b="1" cap="all" dirty="0" smtClean="0">
                <a:solidFill>
                  <a:srgbClr val="E60028"/>
                </a:solidFill>
                <a:ea typeface="+mj-ea"/>
              </a:rPr>
              <a:t> </a:t>
            </a:r>
            <a:r>
              <a:rPr lang="en-US" b="1" cap="all" dirty="0" err="1" smtClean="0">
                <a:solidFill>
                  <a:srgbClr val="E60028"/>
                </a:solidFill>
                <a:ea typeface="+mj-ea"/>
              </a:rPr>
              <a:t>profitabilitatii</a:t>
            </a:r>
            <a:endParaRPr lang="en-US" b="1" cap="all" dirty="0">
              <a:solidFill>
                <a:srgbClr val="E60028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8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486020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 bwMode="auto">
          <a:xfrm>
            <a:off x="6372200" y="1982519"/>
            <a:ext cx="2664296" cy="798409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1100" b="1" i="1" dirty="0" smtClean="0"/>
              <a:t>     </a:t>
            </a:r>
            <a:r>
              <a:rPr lang="en-US" sz="1100" b="1" i="1" dirty="0" err="1" smtClean="0"/>
              <a:t>Venitul</a:t>
            </a:r>
            <a:r>
              <a:rPr lang="en-US" sz="1100" b="1" i="1" dirty="0" smtClean="0"/>
              <a:t> net </a:t>
            </a:r>
            <a:r>
              <a:rPr lang="en-US" sz="1100" b="1" i="1" dirty="0" err="1" smtClean="0"/>
              <a:t>bancar</a:t>
            </a:r>
            <a:r>
              <a:rPr lang="en-US" sz="1100" b="1" i="1" dirty="0" smtClean="0"/>
              <a:t> </a:t>
            </a:r>
            <a:r>
              <a:rPr lang="en-US" sz="1100" b="1" i="1" dirty="0" err="1" smtClean="0"/>
              <a:t>stabil</a:t>
            </a:r>
            <a:r>
              <a:rPr lang="en-US" sz="1100" b="1" i="1" dirty="0" smtClean="0"/>
              <a:t> in 2021</a:t>
            </a:r>
          </a:p>
          <a:p>
            <a:pPr algn="l">
              <a:lnSpc>
                <a:spcPct val="70000"/>
              </a:lnSpc>
            </a:pPr>
            <a:r>
              <a:rPr lang="en-US" sz="1000" i="1" dirty="0" smtClean="0"/>
              <a:t>   </a:t>
            </a:r>
          </a:p>
          <a:p>
            <a:pPr algn="l">
              <a:lnSpc>
                <a:spcPct val="70000"/>
              </a:lnSpc>
            </a:pPr>
            <a:r>
              <a:rPr lang="en-US" sz="1000" i="1" dirty="0"/>
              <a:t> </a:t>
            </a:r>
            <a:r>
              <a:rPr lang="en-US" sz="1000" i="1" dirty="0" smtClean="0"/>
              <a:t>   </a:t>
            </a:r>
            <a:r>
              <a:rPr lang="en-US" sz="1000" i="1" dirty="0" err="1" smtClean="0"/>
              <a:t>Veniturile</a:t>
            </a:r>
            <a:r>
              <a:rPr lang="en-US" sz="1000" i="1" dirty="0" smtClean="0"/>
              <a:t> </a:t>
            </a:r>
            <a:r>
              <a:rPr lang="en-US" sz="1000" i="1" dirty="0" err="1" smtClean="0"/>
              <a:t>nete</a:t>
            </a:r>
            <a:r>
              <a:rPr lang="en-US" sz="1000" i="1" dirty="0" smtClean="0"/>
              <a:t> din </a:t>
            </a:r>
            <a:r>
              <a:rPr lang="en-US" sz="1000" i="1" dirty="0" err="1" smtClean="0"/>
              <a:t>dobanzi</a:t>
            </a:r>
            <a:r>
              <a:rPr lang="en-US" sz="1000" i="1" dirty="0" smtClean="0"/>
              <a:t> </a:t>
            </a:r>
            <a:r>
              <a:rPr lang="en-US" sz="1000" i="1" dirty="0" err="1" smtClean="0"/>
              <a:t>influentate</a:t>
            </a:r>
            <a:r>
              <a:rPr lang="en-US" sz="1000" i="1" dirty="0" smtClean="0"/>
              <a:t> </a:t>
            </a:r>
          </a:p>
          <a:p>
            <a:pPr algn="l">
              <a:lnSpc>
                <a:spcPct val="70000"/>
              </a:lnSpc>
            </a:pPr>
            <a:r>
              <a:rPr lang="en-US" sz="1000" i="1" dirty="0" smtClean="0"/>
              <a:t>    </a:t>
            </a:r>
            <a:r>
              <a:rPr lang="en-US" sz="1000" i="1" dirty="0" err="1" smtClean="0"/>
              <a:t>negativ</a:t>
            </a:r>
            <a:r>
              <a:rPr lang="en-US" sz="1000" i="1" dirty="0" smtClean="0"/>
              <a:t> de </a:t>
            </a:r>
            <a:r>
              <a:rPr lang="en-US" sz="1000" i="1" dirty="0" err="1" smtClean="0"/>
              <a:t>evolutia</a:t>
            </a:r>
            <a:r>
              <a:rPr lang="en-US" sz="1000" i="1" dirty="0" smtClean="0"/>
              <a:t> </a:t>
            </a:r>
            <a:r>
              <a:rPr lang="en-US" sz="1000" i="1" dirty="0" err="1" smtClean="0"/>
              <a:t>ratelor</a:t>
            </a:r>
            <a:r>
              <a:rPr lang="en-US" sz="1000" i="1" dirty="0" smtClean="0"/>
              <a:t> de </a:t>
            </a:r>
            <a:r>
              <a:rPr lang="en-US" sz="1000" i="1" dirty="0" err="1" smtClean="0"/>
              <a:t>dobanda</a:t>
            </a:r>
            <a:r>
              <a:rPr lang="en-US" sz="1000" i="1" dirty="0" smtClean="0"/>
              <a:t>, </a:t>
            </a:r>
          </a:p>
          <a:p>
            <a:pPr algn="l">
              <a:lnSpc>
                <a:spcPct val="70000"/>
              </a:lnSpc>
            </a:pPr>
            <a:r>
              <a:rPr lang="en-US" sz="1000" i="1" dirty="0" smtClean="0"/>
              <a:t>    </a:t>
            </a:r>
            <a:r>
              <a:rPr lang="en-US" sz="1000" i="1" dirty="0" err="1" smtClean="0"/>
              <a:t>dar</a:t>
            </a:r>
            <a:r>
              <a:rPr lang="en-US" sz="1000" i="1" dirty="0" smtClean="0"/>
              <a:t> </a:t>
            </a:r>
            <a:r>
              <a:rPr lang="en-US" sz="1000" i="1" dirty="0" err="1" smtClean="0"/>
              <a:t>pozitiv</a:t>
            </a:r>
            <a:r>
              <a:rPr lang="en-US" sz="1000" i="1" dirty="0" smtClean="0"/>
              <a:t> de </a:t>
            </a:r>
            <a:r>
              <a:rPr lang="en-US" sz="1000" i="1" dirty="0" err="1" smtClean="0"/>
              <a:t>cresterea</a:t>
            </a:r>
            <a:r>
              <a:rPr lang="en-US" sz="1000" i="1" dirty="0" smtClean="0"/>
              <a:t>  </a:t>
            </a:r>
            <a:r>
              <a:rPr lang="en-US" sz="1000" i="1" dirty="0" err="1" smtClean="0"/>
              <a:t>volumelor</a:t>
            </a:r>
            <a:endParaRPr lang="en-US" sz="1000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6467635" y="5533576"/>
            <a:ext cx="2562614" cy="576979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1100" b="1" i="1" dirty="0" smtClean="0"/>
              <a:t>         </a:t>
            </a:r>
            <a:r>
              <a:rPr lang="en-US" sz="1100" b="1" i="1" dirty="0"/>
              <a:t>ROE </a:t>
            </a:r>
            <a:r>
              <a:rPr lang="en-US" sz="1100" b="1" i="1" dirty="0" smtClean="0"/>
              <a:t> in </a:t>
            </a:r>
            <a:r>
              <a:rPr lang="en-US" sz="1100" b="1" i="1" dirty="0" err="1" smtClean="0"/>
              <a:t>jur</a:t>
            </a:r>
            <a:r>
              <a:rPr lang="en-US" sz="1100" b="1" i="1" dirty="0" smtClean="0"/>
              <a:t> de 10%  </a:t>
            </a:r>
            <a:endParaRPr lang="en-US" sz="1100" b="1" i="1" dirty="0"/>
          </a:p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900" b="1" i="1" dirty="0" smtClean="0"/>
              <a:t>       </a:t>
            </a:r>
            <a:r>
              <a:rPr lang="en-US" sz="900" i="1" dirty="0" err="1" smtClean="0"/>
              <a:t>Minimizat</a:t>
            </a:r>
            <a:r>
              <a:rPr lang="en-US" sz="900" i="1" dirty="0" smtClean="0"/>
              <a:t> </a:t>
            </a:r>
            <a:r>
              <a:rPr lang="en-US" sz="900" i="1" dirty="0" err="1"/>
              <a:t>prin</a:t>
            </a:r>
            <a:r>
              <a:rPr lang="en-US" sz="900" i="1" dirty="0"/>
              <a:t> </a:t>
            </a:r>
            <a:r>
              <a:rPr lang="en-US" sz="900" i="1" dirty="0" err="1"/>
              <a:t>situatia</a:t>
            </a:r>
            <a:r>
              <a:rPr lang="en-US" sz="900" i="1" dirty="0"/>
              <a:t> de </a:t>
            </a:r>
            <a:endParaRPr lang="en-US" sz="900" i="1" dirty="0" smtClean="0"/>
          </a:p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900" i="1" dirty="0" smtClean="0"/>
              <a:t>       </a:t>
            </a:r>
            <a:r>
              <a:rPr lang="en-US" sz="900" i="1" dirty="0" err="1" smtClean="0"/>
              <a:t>supracapitalizare</a:t>
            </a:r>
            <a:r>
              <a:rPr lang="en-US" sz="900" i="1" dirty="0" smtClean="0"/>
              <a:t> </a:t>
            </a:r>
            <a:r>
              <a:rPr lang="en-US" sz="900" i="1" dirty="0"/>
              <a:t>din 2021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6437961" y="2944079"/>
            <a:ext cx="2592288" cy="339803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1400" i="1" dirty="0"/>
              <a:t> </a:t>
            </a:r>
            <a:r>
              <a:rPr lang="en-US" sz="1400" i="1" dirty="0" smtClean="0"/>
              <a:t>  </a:t>
            </a:r>
            <a:r>
              <a:rPr lang="en-US" sz="1100" b="1" i="1" dirty="0" smtClean="0"/>
              <a:t>Control strict al </a:t>
            </a:r>
            <a:r>
              <a:rPr lang="en-US" sz="1100" b="1" i="1" dirty="0" err="1" smtClean="0"/>
              <a:t>cheltuielilor</a:t>
            </a:r>
            <a:r>
              <a:rPr lang="en-US" sz="1100" b="1" i="1" dirty="0" smtClean="0"/>
              <a:t> </a:t>
            </a:r>
          </a:p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1100" b="1" i="1" dirty="0" smtClean="0"/>
              <a:t>         </a:t>
            </a:r>
            <a:r>
              <a:rPr lang="en-US" sz="1100" b="1" i="1" dirty="0" err="1" smtClean="0"/>
              <a:t>operationale</a:t>
            </a:r>
            <a:endParaRPr lang="en-US" sz="1100" b="1" i="1" baseline="30000" dirty="0"/>
          </a:p>
        </p:txBody>
      </p:sp>
      <p:sp>
        <p:nvSpPr>
          <p:cNvPr id="9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P.7</a:t>
            </a:r>
            <a:endParaRPr lang="en-GB" sz="800" b="1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55707" y="278002"/>
            <a:ext cx="8424381" cy="276999"/>
          </a:xfrm>
        </p:spPr>
        <p:txBody>
          <a:bodyPr vert="horz"/>
          <a:lstStyle/>
          <a:p>
            <a:r>
              <a:rPr lang="en-US" sz="1800" b="1" dirty="0" smtClean="0">
                <a:solidFill>
                  <a:srgbClr val="E60028"/>
                </a:solidFill>
              </a:rPr>
              <a:t>BUDGET 2021 -  PROFITABILITATE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20150" y="5298243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i="1" baseline="30000" dirty="0"/>
              <a:t> </a:t>
            </a:r>
          </a:p>
          <a:p>
            <a:pPr algn="l">
              <a:lnSpc>
                <a:spcPct val="70000"/>
              </a:lnSpc>
            </a:pPr>
            <a:r>
              <a:rPr lang="en-US" i="1" dirty="0"/>
              <a:t>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616486" y="980728"/>
            <a:ext cx="2239828" cy="576064"/>
          </a:xfrm>
          <a:prstGeom prst="rect">
            <a:avLst/>
          </a:prstGeom>
          <a:solidFill>
            <a:srgbClr val="E6002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1400" b="1" i="1" dirty="0" smtClean="0">
                <a:solidFill>
                  <a:schemeClr val="bg1"/>
                </a:solidFill>
              </a:rPr>
              <a:t>  Perspective </a:t>
            </a:r>
            <a:r>
              <a:rPr lang="en-US" sz="1400" b="1" i="1" dirty="0" err="1" smtClean="0">
                <a:solidFill>
                  <a:schemeClr val="bg1"/>
                </a:solidFill>
              </a:rPr>
              <a:t>pentru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en-US" sz="1400" b="1" i="1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6431461" y="3885825"/>
            <a:ext cx="2598788" cy="339803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1100" b="1" i="1" dirty="0" smtClean="0"/>
              <a:t>    CNR  in </a:t>
            </a:r>
            <a:r>
              <a:rPr lang="en-US" sz="1100" b="1" i="1" dirty="0" err="1" smtClean="0"/>
              <a:t>jur</a:t>
            </a:r>
            <a:r>
              <a:rPr lang="en-US" sz="1100" b="1" i="1" dirty="0" smtClean="0"/>
              <a:t> de 100 bps</a:t>
            </a:r>
            <a:endParaRPr lang="en-US" sz="1100" b="1" i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879946"/>
              </p:ext>
            </p:extLst>
          </p:nvPr>
        </p:nvGraphicFramePr>
        <p:xfrm>
          <a:off x="300038" y="908720"/>
          <a:ext cx="6056312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" name="Worksheet" r:id="rId7" imgW="6838962" imgH="3892506" progId="Excel.Sheet.12">
                  <p:link updateAutomatic="1"/>
                </p:oleObj>
              </mc:Choice>
              <mc:Fallback>
                <p:oleObj name="Worksheet" r:id="rId7" imgW="6838962" imgH="389250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0038" y="908720"/>
                        <a:ext cx="6056312" cy="5256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51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7z7N8YsWwHN2jcf82zfz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Z.MON4w6E9_0UHgRZhQ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mDEOymWfPIXOyEnGXft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m_H78gsxg7d8oXms3XoM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Wfusj.O2tjXwTkcaBAOY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IjoJwIHUry05z1Q_83SR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dele BHFM 20110704">
  <a:themeElements>
    <a:clrScheme name="Modele BHFM 20110704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Modele BHFM 20110704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Modele BHFM 20110704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G_FR_Sommaire_1">
  <a:themeElements>
    <a:clrScheme name="1_SG_FR_Sommai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Sommai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Sommai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G_FR_Sommaire_2">
  <a:themeElements>
    <a:clrScheme name="1_SG_FR_Sommaire_2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Sommaire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Sommaire_2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G_FR_Chapitre_1">
  <a:themeElements>
    <a:clrScheme name="1_SG_FR_Chapit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Chapit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Chapit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BHFM 20110704</Template>
  <TotalTime>25846</TotalTime>
  <Words>1298</Words>
  <Application>Microsoft Office PowerPoint</Application>
  <PresentationFormat>On-screen Show (4:3)</PresentationFormat>
  <Paragraphs>125</Paragraphs>
  <Slides>7</Slides>
  <Notes>5</Notes>
  <HiddenSlides>0</HiddenSlides>
  <MMClips>0</MMClips>
  <ScaleCrop>false</ScaleCrop>
  <HeadingPairs>
    <vt:vector size="10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Links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ＭＳ Ｐゴシック</vt:lpstr>
      <vt:lpstr>Arial</vt:lpstr>
      <vt:lpstr>Arial</vt:lpstr>
      <vt:lpstr>Arial Narrow</vt:lpstr>
      <vt:lpstr>Helvetica</vt:lpstr>
      <vt:lpstr>Wingdings</vt:lpstr>
      <vt:lpstr>Modele BHFM 20110704</vt:lpstr>
      <vt:lpstr>1_SG_FR_Sommaire_1</vt:lpstr>
      <vt:lpstr>1_SG_FR_Sommaire_2</vt:lpstr>
      <vt:lpstr>1_SG_FR_Chapitre_1</vt:lpstr>
      <vt:lpstr>file:///\\xfs07\Sinteza%20Lunara\Budget%202021\AGA\AGA%202021%20new.xlsx!Sheet1!R21C5:R31C12</vt:lpstr>
      <vt:lpstr>file:///\\xfs07\Sinteza%20Lunara\Budget%202021\AGA\AGA%202021%20new.xlsx!Sheet1!R20C15:R33C22</vt:lpstr>
      <vt:lpstr>file:///\\xfs07\Sinteza%20Lunara\Budget%202021\AGA\AGA%202021%20PL.xlsx!rezultate%20rom%20!R3C1:R15C10</vt:lpstr>
      <vt:lpstr>think-cell Slide</vt:lpstr>
      <vt:lpstr>BRD GRUP Buget 2021</vt:lpstr>
      <vt:lpstr>PowerPoint Presentation</vt:lpstr>
      <vt:lpstr>TRANSFORMAREA MODELULUI DE AFACERI | RETAIL</vt:lpstr>
      <vt:lpstr>TRANSFORMAREA MODELULUI DE AFACERI | COMPANII</vt:lpstr>
      <vt:lpstr>BUDGET 2021-  INDICATORI CHEIE</vt:lpstr>
      <vt:lpstr>PowerPoint Presentation</vt:lpstr>
      <vt:lpstr>BUDGET 2021 -  PROFITABILITATE</vt:lpstr>
    </vt:vector>
  </TitlesOfParts>
  <Company>Société Générale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la filiale XXX</dc:title>
  <dc:creator>adina.rosu</dc:creator>
  <cp:lastModifiedBy>ROSU Adina</cp:lastModifiedBy>
  <cp:revision>1776</cp:revision>
  <cp:lastPrinted>2021-03-17T09:43:42Z</cp:lastPrinted>
  <dcterms:created xsi:type="dcterms:W3CDTF">2011-07-27T08:58:46Z</dcterms:created>
  <dcterms:modified xsi:type="dcterms:W3CDTF">2021-04-02T12:51:20Z</dcterms:modified>
</cp:coreProperties>
</file>