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4159" r:id="rId2"/>
    <p:sldMasterId id="2147483867" r:id="rId3"/>
    <p:sldMasterId id="2147483648" r:id="rId4"/>
    <p:sldMasterId id="2147483715" r:id="rId5"/>
    <p:sldMasterId id="2147483721" r:id="rId6"/>
  </p:sldMasterIdLst>
  <p:notesMasterIdLst>
    <p:notesMasterId r:id="rId14"/>
  </p:notesMasterIdLst>
  <p:handoutMasterIdLst>
    <p:handoutMasterId r:id="rId15"/>
  </p:handoutMasterIdLst>
  <p:sldIdLst>
    <p:sldId id="595" r:id="rId7"/>
    <p:sldId id="596" r:id="rId8"/>
    <p:sldId id="597" r:id="rId9"/>
    <p:sldId id="598" r:id="rId10"/>
    <p:sldId id="599" r:id="rId11"/>
    <p:sldId id="600" r:id="rId12"/>
    <p:sldId id="602" r:id="rId13"/>
  </p:sldIdLst>
  <p:sldSz cx="9144000" cy="6858000" type="screen4x3"/>
  <p:notesSz cx="6797675" cy="9928225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3">
          <p15:clr>
            <a:srgbClr val="A4A3A4"/>
          </p15:clr>
        </p15:guide>
        <p15:guide id="4" orient="horz" pos="479">
          <p15:clr>
            <a:srgbClr val="A4A3A4"/>
          </p15:clr>
        </p15:guide>
        <p15:guide id="5" orient="horz" pos="3748">
          <p15:clr>
            <a:srgbClr val="A4A3A4"/>
          </p15:clr>
        </p15:guide>
        <p15:guide id="6" orient="horz" pos="663">
          <p15:clr>
            <a:srgbClr val="A4A3A4"/>
          </p15:clr>
        </p15:guide>
        <p15:guide id="7" orient="horz" pos="1842">
          <p15:clr>
            <a:srgbClr val="A4A3A4"/>
          </p15:clr>
        </p15:guide>
        <p15:guide id="8" pos="351">
          <p15:clr>
            <a:srgbClr val="A4A3A4"/>
          </p15:clr>
        </p15:guide>
        <p15:guide id="9" pos="2880">
          <p15:clr>
            <a:srgbClr val="A4A3A4"/>
          </p15:clr>
        </p15:guide>
        <p15:guide id="10" pos="5409">
          <p15:clr>
            <a:srgbClr val="A4A3A4"/>
          </p15:clr>
        </p15:guide>
        <p15:guide id="11" pos="5556">
          <p15:clr>
            <a:srgbClr val="A4A3A4"/>
          </p15:clr>
        </p15:guide>
        <p15:guide id="12" pos="2835">
          <p15:clr>
            <a:srgbClr val="A4A3A4"/>
          </p15:clr>
        </p15:guide>
        <p15:guide id="13" pos="1338">
          <p15:clr>
            <a:srgbClr val="A4A3A4"/>
          </p15:clr>
        </p15:guide>
        <p15:guide id="14" pos="2653">
          <p15:clr>
            <a:srgbClr val="A4A3A4"/>
          </p15:clr>
        </p15:guide>
        <p15:guide id="15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001"/>
    <a:srgbClr val="9900FF"/>
    <a:srgbClr val="FF0028"/>
    <a:srgbClr val="C1BCBC"/>
    <a:srgbClr val="6E6E87"/>
    <a:srgbClr val="FF0000"/>
    <a:srgbClr val="000000"/>
    <a:srgbClr val="99FFCC"/>
    <a:srgbClr val="E60028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4652" autoAdjust="0"/>
  </p:normalViewPr>
  <p:slideViewPr>
    <p:cSldViewPr>
      <p:cViewPr varScale="1">
        <p:scale>
          <a:sx n="102" d="100"/>
          <a:sy n="102" d="100"/>
        </p:scale>
        <p:origin x="204" y="102"/>
      </p:cViewPr>
      <p:guideLst>
        <p:guide orient="horz" pos="2160"/>
        <p:guide orient="horz" pos="255"/>
        <p:guide orient="horz" pos="73"/>
        <p:guide orient="horz" pos="479"/>
        <p:guide orient="horz" pos="3748"/>
        <p:guide orient="horz" pos="663"/>
        <p:guide orient="horz" pos="1842"/>
        <p:guide pos="351"/>
        <p:guide pos="2880"/>
        <p:guide pos="5409"/>
        <p:guide pos="5556"/>
        <p:guide pos="2835"/>
        <p:guide pos="1338"/>
        <p:guide pos="2653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90" y="-11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t" anchorCtr="0" compatLnSpc="1">
            <a:prstTxWarp prst="textNoShape">
              <a:avLst/>
            </a:prstTxWarp>
          </a:bodyPr>
          <a:lstStyle>
            <a:lvl1pPr algn="l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2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t" anchorCtr="0" compatLnSpc="1">
            <a:prstTxWarp prst="textNoShape">
              <a:avLst/>
            </a:prstTxWarp>
          </a:bodyPr>
          <a:lstStyle>
            <a:lvl1pPr algn="r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40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b" anchorCtr="0" compatLnSpc="1">
            <a:prstTxWarp prst="textNoShape">
              <a:avLst/>
            </a:prstTxWarp>
          </a:bodyPr>
          <a:lstStyle>
            <a:lvl1pPr algn="l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40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b" anchorCtr="0" compatLnSpc="1">
            <a:prstTxWarp prst="textNoShape">
              <a:avLst/>
            </a:prstTxWarp>
          </a:bodyPr>
          <a:lstStyle>
            <a:lvl1pPr algn="r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FA1FEF5-13A6-44C6-9957-E709044644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t" anchorCtr="0" compatLnSpc="1">
            <a:prstTxWarp prst="textNoShape">
              <a:avLst/>
            </a:prstTxWarp>
          </a:bodyPr>
          <a:lstStyle>
            <a:lvl1pPr algn="l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t" anchorCtr="0" compatLnSpc="1">
            <a:prstTxWarp prst="textNoShape">
              <a:avLst/>
            </a:prstTxWarp>
          </a:bodyPr>
          <a:lstStyle>
            <a:lvl1pPr algn="r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76"/>
            <a:ext cx="5438774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340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b" anchorCtr="0" compatLnSpc="1">
            <a:prstTxWarp prst="textNoShape">
              <a:avLst/>
            </a:prstTxWarp>
          </a:bodyPr>
          <a:lstStyle>
            <a:lvl1pPr algn="l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40"/>
            <a:ext cx="2946400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14" tIns="47858" rIns="95714" bIns="47858" numCol="1" anchor="b" anchorCtr="0" compatLnSpc="1">
            <a:prstTxWarp prst="textNoShape">
              <a:avLst/>
            </a:prstTxWarp>
          </a:bodyPr>
          <a:lstStyle>
            <a:lvl1pPr algn="r" defTabSz="957264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071FDF-1830-4095-8F21-5936B00CB46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1137D-71D3-4CD4-BE9D-602926C8BAE3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92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1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EC17F9-616B-4BD6-9BBE-F85C7EA4C488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972352" y="8830645"/>
            <a:ext cx="3036482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3" tIns="47755" rIns="95513" bIns="47755" anchor="b"/>
          <a:lstStyle/>
          <a:p>
            <a:pPr algn="r" defTabSz="955776"/>
            <a:fld id="{A6049FEC-9064-43EF-8D9D-517594DF53CC}" type="slidenum">
              <a:rPr lang="fr-FR" sz="1300">
                <a:solidFill>
                  <a:schemeClr val="tx1"/>
                </a:solidFill>
              </a:rPr>
              <a:pPr algn="r" defTabSz="955776"/>
              <a:t>2</a:t>
            </a:fld>
            <a:endParaRPr lang="fr-FR" sz="1300" dirty="0">
              <a:solidFill>
                <a:schemeClr val="tx1"/>
              </a:solidFill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6300" y="79375"/>
            <a:ext cx="5283200" cy="396240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8" y="4043292"/>
            <a:ext cx="7010400" cy="4183164"/>
          </a:xfrm>
          <a:noFill/>
          <a:ln/>
        </p:spPr>
        <p:txBody>
          <a:bodyPr lIns="95513" tIns="47755" rIns="95513" bIns="47755"/>
          <a:lstStyle/>
          <a:p>
            <a:pPr eaLnBrk="1" hangingPunct="1">
              <a:lnSpc>
                <a:spcPct val="80000"/>
              </a:lnSpc>
            </a:pPr>
            <a:endParaRPr lang="fr-FR" sz="9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7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20763" y="696913"/>
            <a:ext cx="4648200" cy="34861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Cost/income :</a:t>
            </a:r>
            <a:r>
              <a:rPr lang="en-GB" baseline="0" noProof="0" dirty="0" smtClean="0"/>
              <a:t> in spite of further contribution to resolution fund in the Czech Republic</a:t>
            </a:r>
            <a:endParaRPr lang="en-GB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4826D-B662-4F02-9A13-0FB5482AEF95}" type="slidenum">
              <a:rPr lang="fr-FR" smtClean="0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54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3847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 userDrawn="1"/>
        </p:nvSpPr>
        <p:spPr bwMode="gray">
          <a:xfrm flipV="1">
            <a:off x="4572000" y="209550"/>
            <a:ext cx="0" cy="266700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57213" y="2085975"/>
            <a:ext cx="8029575" cy="2681288"/>
          </a:xfrm>
        </p:spPr>
        <p:txBody>
          <a:bodyPr/>
          <a:lstStyle>
            <a:lvl1pPr algn="ctr">
              <a:defRPr sz="3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54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7213" y="1295400"/>
            <a:ext cx="8029575" cy="719138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1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57213" y="4849813"/>
            <a:ext cx="8029575" cy="479425"/>
          </a:xfrm>
        </p:spPr>
        <p:txBody>
          <a:bodyPr rIns="0" anchor="b"/>
          <a:lstStyle>
            <a:lvl1pPr algn="ctr">
              <a:defRPr sz="1100"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0B540638-BA77-48C3-84A8-1D88AA2AA5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260350"/>
            <a:ext cx="2006600" cy="568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260350"/>
            <a:ext cx="5870575" cy="568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AFA974C2-E718-44DA-A96C-A4D793D3A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1"/>
            <a:ext cx="12700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5439" y="392784"/>
            <a:ext cx="8497887" cy="276999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800" b="1" cap="all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25439" y="6084172"/>
            <a:ext cx="8497887" cy="192097"/>
          </a:xfr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noProof="0" dirty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310422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2700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5440" y="392784"/>
            <a:ext cx="8497887" cy="276999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800" b="1" cap="all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25440" y="6084177"/>
            <a:ext cx="8497887" cy="192097"/>
          </a:xfr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noProof="0" dirty="0"/>
              <a:t>Click to add sources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5441" y="33636"/>
            <a:ext cx="2000249" cy="263137"/>
          </a:xfrm>
        </p:spPr>
        <p:txBody>
          <a:bodyPr tIns="36000" bIns="36000"/>
          <a:lstStyle>
            <a:lvl1pPr>
              <a:buNone/>
              <a:defRPr lang="en-US" sz="900" b="0" kern="1200" cap="all" spc="100" baseline="0" noProof="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800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/>
              <a:t>X – Insert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23043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6405" y="64591"/>
            <a:ext cx="1846680" cy="187799"/>
          </a:xfrm>
        </p:spPr>
        <p:txBody>
          <a:bodyPr tIns="36000" bIns="36000"/>
          <a:lstStyle>
            <a:lvl1pPr>
              <a:buNone/>
              <a:defRPr lang="en-US" sz="831" b="0" kern="1200" cap="all" spc="92" baseline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66176" algn="l" defTabSz="844174" rtl="0" eaLnBrk="1" fontAlgn="auto" latinLnBrk="0" hangingPunct="1">
              <a:lnSpc>
                <a:spcPct val="90000"/>
              </a:lnSpc>
              <a:spcBef>
                <a:spcPts val="1108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 smtClean="0"/>
              <a:t>X – Insert section 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405" y="326978"/>
            <a:ext cx="8424380" cy="22730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477" b="0" cap="all" baseline="0"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66405" y="1185865"/>
            <a:ext cx="8424380" cy="123181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66405" y="6130050"/>
            <a:ext cx="8424380" cy="150101"/>
          </a:xfrm>
        </p:spPr>
        <p:txBody>
          <a:bodyPr vert="horz" wrap="square" lIns="0" tIns="0" rIns="0" bIns="36000" rtlCol="0" anchor="b" anchorCtr="0">
            <a:spAutoFit/>
          </a:bodyPr>
          <a:lstStyle>
            <a:lvl1pPr marL="1466" indent="-1466">
              <a:spcBef>
                <a:spcPts val="0"/>
              </a:spcBef>
              <a:buNone/>
              <a:defRPr lang="en-GB" sz="739" b="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6176" indent="-166176">
              <a:spcBef>
                <a:spcPts val="0"/>
              </a:spcBef>
              <a:buNone/>
              <a:defRPr sz="646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49149" lvl="0" indent="-249149" algn="l" defTabSz="844174" rtl="0" eaLnBrk="1" latinLnBrk="0" hangingPunct="1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GB" noProof="0" dirty="0" smtClean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026525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87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C42DA-69AA-4CB7-A46A-CDA63453B63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907E4-5A12-4773-AF20-2009B0D82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1782B-2E8A-460D-8C28-FD25D7F75EBF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0C1C1-251F-4B1B-8F60-3F5AE3F1A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2729-7CCA-4862-97F0-AA789B1C42ED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7426-868D-4087-A1A7-3B1EFA5CA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4F2B-EC3C-49B1-96F1-0E862CEBE088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93B0-431C-4F03-9AA1-C221C6D70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CB67C87D-DF2D-4570-9DB7-6B3051DAD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4032A-FD20-40A8-AF45-D31F406278B6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845E-6B85-4838-B31D-F2FA5A1C3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74DD-C03C-41FE-8DFE-1C9B194FEFF5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9F6B0-34D4-408E-B107-0CD41526D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8C49C-5874-4BF0-B944-8276BEF5A634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4157B-90CB-421D-B0B3-EB487F2BC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7EF57-4700-470F-A4EC-8B096AE7965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C799D-37DC-46A4-9F5B-8D2B27820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36512-CA91-4492-852F-DEB1E519CB0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01E9F-A3B9-487B-B8FB-C1C95D3B2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0C3EA-948B-4D45-B023-C3B9FF888F24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D7A37-CE30-45D9-B7DA-EF1E1091E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0347-45EF-4BE4-86F7-B3F6BF5F2C22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051A5-3AFE-475C-A95A-B48D954C4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BE168-98CB-404F-A38B-EF575E0856C8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7488E-F466-4655-8F72-866ECF66D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211FD-B68D-4A60-93DF-B26FA097732A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B0567-3B96-4DC6-AFB4-60D00ECFC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7048-B052-4163-B765-3BED3ED3DCED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9A09-94F2-44BC-9F6A-F518581C1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6E490D9A-9F8C-46FA-8742-CA268FEB6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2455C-BFA2-427C-9040-9AEDC2720F6D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D5204-5C42-4016-9263-4E3A1F291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7DD32-381B-4EFB-A479-96C38197F3AD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8DF0B-6F4B-4F43-ABCA-8663AFD94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41C56-D4C4-4CF4-AD66-AB828D7912C9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328E-5CED-484D-B472-B2E744926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71F9C-C6FD-4BE1-873F-C9AD0A0C421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626B-4FC7-4320-9693-1273C4CFB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51071-E2A0-4972-9086-A4B5605012D5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C88CE-6096-4CA7-B477-CA007100B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DE6A6-F71E-47E8-A0DE-73D48E4016A1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F56EB-D0A3-4CD6-906F-80C88BBA0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1250-6A5D-4CBE-BFAA-473146196847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C2966-74C1-434D-AB3D-48CD1E1B3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C0B70-3BC0-456F-A8C8-C98F2EB2BE1E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00863-27AA-4102-9035-E3889D143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A6795968-5492-4971-85C0-01F54F5D4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89E3A6CE-CA96-48CC-AC80-3321C9D39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052513"/>
            <a:ext cx="3938587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3938588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1E37426B-D625-4440-87CC-434FA574D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F1F6452C-92CD-42C6-93B3-3ACB0D493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916113"/>
            <a:ext cx="3938587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3938588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ACEB2B00-C4CE-489E-BA09-CAC948D2C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8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59B12FA9-3A11-459F-B92C-30B4AB110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3168FAAA-443D-4CCD-ABCF-807E6B18A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1BCDC8B0-8B2E-4B11-9911-CB3FB2A6B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494EF7CC-BDF8-4F43-9FDA-9D0A0976D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62BE97DD-3913-4656-9D1C-F3A612F0A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08C486FD-84B5-4CDA-8F50-ACF8AA865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D8A2576D-665B-4A38-BB4B-6D550F129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5925E576-F46D-4F45-A81A-3F3C4902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3A1AFA4B-9724-4AB7-9B89-AA9F94E5A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B36C0C99-A9C2-482B-B2A3-56073D1E0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B2AB097C-B4D0-4123-A002-D95357AAB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544763"/>
            <a:ext cx="3938587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44763"/>
            <a:ext cx="3938588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C1F187B2-16DC-41A3-9A56-B9752F432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EA28212D-8C36-4689-BCD7-F74CBBC8A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E0244283-D48B-4260-B485-050879302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8847AB01-8B62-4560-8D2D-A383F382C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5B808ACD-B2FE-4C90-A2C4-2582F0709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73ADA508-2713-445D-87E0-2D990C151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C7554237-CE29-40C2-9C05-C541EFCD7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B5C64615-5422-46A4-98CF-FC8EEA429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8C88AA0E-789D-48F2-B4BA-DEBF7A74C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05494629-A027-4C0D-BCDA-2EBD2F7F7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B05B4CCF-13A1-4D98-8F44-D88110632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2BBDF59B-0395-43F5-96A4-F6C617F39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293938"/>
            <a:ext cx="3938587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93938"/>
            <a:ext cx="3938588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4895CBE8-9C05-4DDE-AFEC-31A0C5A31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8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EDC850F6-8993-424A-8869-7D723208F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22F1677F-DB54-445C-B375-21837523C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3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4780B35B-D258-4D2A-953A-A35A972D4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E60E44F8-B679-4514-B146-B5A15086F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F88BC4FB-9851-4CA3-BEDF-810A81CDB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63DB5FBD-E28D-40BD-92A9-878B27971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1EBA0208-9709-4A4D-A0BB-92AA91644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301750"/>
            <a:ext cx="2006600" cy="3262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301750"/>
            <a:ext cx="5870575" cy="3262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D49654E6-CE62-463E-A7A5-734369FEE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BA325072-0BAF-4DDE-B3C2-BCE936300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</a:t>
            </a:r>
            <a:fld id="{7B24F825-EA1D-409F-B322-4DBD815EF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260350"/>
            <a:ext cx="78311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052513"/>
            <a:ext cx="80295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pPr>
              <a:defRPr/>
            </a:pPr>
            <a:r>
              <a:rPr lang="en-US"/>
              <a:t>P.</a:t>
            </a:r>
            <a:fld id="{50C277F5-8A93-4C39-9983-84D926200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8072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  <p:sp>
        <p:nvSpPr>
          <p:cNvPr id="728074" name="Line 10"/>
          <p:cNvSpPr>
            <a:spLocks noChangeShapeType="1"/>
          </p:cNvSpPr>
          <p:nvPr/>
        </p:nvSpPr>
        <p:spPr bwMode="gray">
          <a:xfrm flipH="1">
            <a:off x="323850" y="6194425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28076" name="Line 12"/>
          <p:cNvSpPr>
            <a:spLocks noChangeShapeType="1"/>
          </p:cNvSpPr>
          <p:nvPr/>
        </p:nvSpPr>
        <p:spPr bwMode="gray">
          <a:xfrm flipH="1">
            <a:off x="323850" y="755650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28077" name="Rectangle 13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defRPr/>
            </a:pPr>
            <a:r>
              <a:rPr lang="en-US" sz="800" b="1"/>
              <a:t>|</a:t>
            </a:r>
          </a:p>
        </p:txBody>
      </p:sp>
      <p:pic>
        <p:nvPicPr>
          <p:cNvPr id="1034" name="Picture 10" descr="logo nou BRD.JP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10" r:id="rId1"/>
    <p:sldLayoutId id="2147485445" r:id="rId2"/>
    <p:sldLayoutId id="2147485446" r:id="rId3"/>
    <p:sldLayoutId id="2147485447" r:id="rId4"/>
    <p:sldLayoutId id="2147485448" r:id="rId5"/>
    <p:sldLayoutId id="2147485449" r:id="rId6"/>
    <p:sldLayoutId id="2147485450" r:id="rId7"/>
    <p:sldLayoutId id="2147485451" r:id="rId8"/>
    <p:sldLayoutId id="2147485452" r:id="rId9"/>
    <p:sldLayoutId id="2147485453" r:id="rId10"/>
    <p:sldLayoutId id="2147485454" r:id="rId11"/>
    <p:sldLayoutId id="2147485511" r:id="rId12"/>
    <p:sldLayoutId id="2147485512" r:id="rId13"/>
    <p:sldLayoutId id="2147485513" r:id="rId14"/>
    <p:sldLayoutId id="2147485514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charset="0"/>
          <a:cs typeface="Arial" charset="0"/>
        </a:defRPr>
      </a:lvl9pPr>
    </p:titleStyle>
    <p:bodyStyle>
      <a:lvl1pPr marL="180975" indent="-180975" algn="l" rtl="0" eaLnBrk="1" fontAlgn="base" hangingPunct="1">
        <a:spcBef>
          <a:spcPct val="100000"/>
        </a:spcBef>
        <a:spcAft>
          <a:spcPct val="0"/>
        </a:spcAft>
        <a:buClr>
          <a:srgbClr val="666666"/>
        </a:buClr>
        <a:buFont typeface="Wingdings" pitchFamily="2" charset="2"/>
        <a:buChar char="§"/>
        <a:defRPr sz="1600" b="1">
          <a:solidFill>
            <a:srgbClr val="000000"/>
          </a:solidFill>
          <a:latin typeface="+mn-lt"/>
          <a:ea typeface="+mn-ea"/>
          <a:cs typeface="+mn-cs"/>
        </a:defRPr>
      </a:lvl1pPr>
      <a:lvl2pPr marL="360363" indent="-177800" algn="l" rtl="0" eaLnBrk="1" fontAlgn="base" hangingPunct="1">
        <a:spcBef>
          <a:spcPct val="50000"/>
        </a:spcBef>
        <a:spcAft>
          <a:spcPct val="0"/>
        </a:spcAft>
        <a:buChar char="•"/>
        <a:defRPr sz="1300">
          <a:solidFill>
            <a:srgbClr val="000000"/>
          </a:solidFill>
          <a:latin typeface="+mn-lt"/>
          <a:cs typeface="+mn-cs"/>
        </a:defRPr>
      </a:lvl2pPr>
      <a:lvl3pPr marL="542925" indent="-180975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▫"/>
        <a:defRPr sz="1100">
          <a:solidFill>
            <a:srgbClr val="000000"/>
          </a:solidFill>
          <a:latin typeface="+mn-lt"/>
          <a:cs typeface="+mn-cs"/>
        </a:defRPr>
      </a:lvl3pPr>
      <a:lvl4pPr marL="723900" indent="-17938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-"/>
        <a:defRPr sz="900">
          <a:solidFill>
            <a:srgbClr val="000000"/>
          </a:solidFill>
          <a:latin typeface="+mn-lt"/>
          <a:cs typeface="+mn-cs"/>
        </a:defRPr>
      </a:lvl4pPr>
      <a:lvl5pPr marL="8858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5pPr>
      <a:lvl6pPr marL="13430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6pPr>
      <a:lvl7pPr marL="18002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7pPr>
      <a:lvl8pPr marL="22574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8pPr>
      <a:lvl9pPr marL="2714625" indent="-160338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."/>
        <a:defRPr sz="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48869E-4CD4-4EFF-8AF4-04250B0AF537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3F104F-4290-4334-A9AF-296E216EA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55" r:id="rId1"/>
    <p:sldLayoutId id="2147485456" r:id="rId2"/>
    <p:sldLayoutId id="2147485457" r:id="rId3"/>
    <p:sldLayoutId id="2147485458" r:id="rId4"/>
    <p:sldLayoutId id="2147485459" r:id="rId5"/>
    <p:sldLayoutId id="2147485460" r:id="rId6"/>
    <p:sldLayoutId id="2147485461" r:id="rId7"/>
    <p:sldLayoutId id="2147485462" r:id="rId8"/>
    <p:sldLayoutId id="2147485463" r:id="rId9"/>
    <p:sldLayoutId id="2147485464" r:id="rId10"/>
    <p:sldLayoutId id="21474854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9B700D-BFF7-4B1D-AA46-50C12176C1FD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031550-03D5-45D1-837B-9621FF97C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66" r:id="rId1"/>
    <p:sldLayoutId id="2147485467" r:id="rId2"/>
    <p:sldLayoutId id="2147485468" r:id="rId3"/>
    <p:sldLayoutId id="2147485469" r:id="rId4"/>
    <p:sldLayoutId id="2147485470" r:id="rId5"/>
    <p:sldLayoutId id="2147485471" r:id="rId6"/>
    <p:sldLayoutId id="2147485472" r:id="rId7"/>
    <p:sldLayoutId id="2147485473" r:id="rId8"/>
    <p:sldLayoutId id="2147485474" r:id="rId9"/>
    <p:sldLayoutId id="2147485475" r:id="rId10"/>
    <p:sldLayoutId id="21474854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916113"/>
            <a:ext cx="8029575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pPr>
              <a:defRPr/>
            </a:pPr>
            <a:r>
              <a:rPr lang="en-US"/>
              <a:t>P.</a:t>
            </a:r>
            <a:fld id="{75BE0037-AE90-4AC8-B81C-825DE49D0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defRPr/>
            </a:pPr>
            <a:r>
              <a:rPr lang="en-US" sz="800" b="1"/>
              <a:t>|</a:t>
            </a:r>
          </a:p>
        </p:txBody>
      </p:sp>
      <p:pic>
        <p:nvPicPr>
          <p:cNvPr id="4105" name="Picture 10" descr="logo nou BRD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77" r:id="rId1"/>
    <p:sldLayoutId id="2147485478" r:id="rId2"/>
    <p:sldLayoutId id="2147485479" r:id="rId3"/>
    <p:sldLayoutId id="2147485480" r:id="rId4"/>
    <p:sldLayoutId id="2147485481" r:id="rId5"/>
    <p:sldLayoutId id="2147485482" r:id="rId6"/>
    <p:sldLayoutId id="2147485483" r:id="rId7"/>
    <p:sldLayoutId id="2147485484" r:id="rId8"/>
    <p:sldLayoutId id="2147485485" r:id="rId9"/>
    <p:sldLayoutId id="2147485486" r:id="rId10"/>
    <p:sldLayoutId id="2147485487" r:id="rId11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4763" indent="-4763" algn="l" rtl="0" eaLnBrk="0" fontAlgn="base" hangingPunct="0">
        <a:spcBef>
          <a:spcPct val="50000"/>
        </a:spcBef>
        <a:spcAft>
          <a:spcPct val="20000"/>
        </a:spcAft>
        <a:buFont typeface="Arial" charset="0"/>
        <a:buChar char="•"/>
        <a:defRPr sz="3200"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l" rtl="0" eaLnBrk="0" fontAlgn="base" hangingPunct="0">
        <a:spcBef>
          <a:spcPct val="0"/>
        </a:spcBef>
        <a:spcAft>
          <a:spcPct val="20000"/>
        </a:spcAft>
        <a:buChar char="–"/>
        <a:defRPr sz="1200" b="1">
          <a:solidFill>
            <a:srgbClr val="000000"/>
          </a:solidFill>
          <a:latin typeface="+mn-lt"/>
          <a:cs typeface="+mn-cs"/>
        </a:defRPr>
      </a:lvl2pPr>
      <a:lvl3pPr marL="15875" indent="-1588" algn="l" rtl="0" eaLnBrk="0" fontAlgn="base" hangingPunct="0">
        <a:spcBef>
          <a:spcPct val="0"/>
        </a:spcBef>
        <a:spcAft>
          <a:spcPct val="20000"/>
        </a:spcAft>
        <a:buSzPct val="80000"/>
        <a:buFont typeface="Wingdings" pitchFamily="2" charset="2"/>
        <a:buChar char="•"/>
        <a:defRPr sz="1000" b="1">
          <a:solidFill>
            <a:srgbClr val="000000"/>
          </a:solidFill>
          <a:latin typeface="+mn-lt"/>
          <a:cs typeface="+mn-cs"/>
        </a:defRPr>
      </a:lvl3pPr>
      <a:lvl4pPr marL="20638" indent="-3175" algn="l" rtl="0" eaLnBrk="0" fontAlgn="base" hangingPunct="0">
        <a:spcBef>
          <a:spcPct val="0"/>
        </a:spcBef>
        <a:spcAft>
          <a:spcPct val="40000"/>
        </a:spcAft>
        <a:buChar char="–"/>
        <a:defRPr sz="900">
          <a:solidFill>
            <a:srgbClr val="000000"/>
          </a:solidFill>
          <a:latin typeface="+mn-lt"/>
          <a:cs typeface="+mn-cs"/>
        </a:defRPr>
      </a:lvl4pPr>
      <a:lvl5pPr marL="25400" indent="-3175" algn="l" rtl="0" eaLnBrk="0" fontAlgn="base" hangingPunct="0">
        <a:spcBef>
          <a:spcPct val="0"/>
        </a:spcBef>
        <a:spcAft>
          <a:spcPct val="20000"/>
        </a:spcAft>
        <a:buFont typeface="Arial" charset="0"/>
        <a:buChar char="»"/>
        <a:defRPr sz="800">
          <a:solidFill>
            <a:srgbClr val="000000"/>
          </a:solidFill>
          <a:latin typeface="+mn-lt"/>
          <a:cs typeface="+mn-cs"/>
        </a:defRPr>
      </a:lvl5pPr>
      <a:lvl6pPr marL="4826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6pPr>
      <a:lvl7pPr marL="9398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7pPr>
      <a:lvl8pPr marL="13970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8pPr>
      <a:lvl9pPr marL="1854200" indent="-3175" algn="l" rtl="0" fontAlgn="base">
        <a:spcBef>
          <a:spcPct val="0"/>
        </a:spcBef>
        <a:spcAft>
          <a:spcPct val="20000"/>
        </a:spcAft>
        <a:buFont typeface="Arial" charset="0"/>
        <a:defRPr sz="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544763"/>
            <a:ext cx="8029575" cy="340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2501" name="Line 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2502" name="Line 6"/>
          <p:cNvSpPr>
            <a:spLocks noChangeShapeType="1"/>
          </p:cNvSpPr>
          <p:nvPr/>
        </p:nvSpPr>
        <p:spPr bwMode="gray">
          <a:xfrm flipV="1">
            <a:off x="4572000" y="1700213"/>
            <a:ext cx="0" cy="687387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2515" name="Rectangle 19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362516" name="Rectangle 2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pPr>
              <a:defRPr/>
            </a:pPr>
            <a:r>
              <a:rPr lang="en-US"/>
              <a:t>P.</a:t>
            </a:r>
            <a:fld id="{78FDAA2B-134F-43E9-BD33-61617ED5B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62517" name="Rectangle 21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  <p:sp>
        <p:nvSpPr>
          <p:cNvPr id="362518" name="Rectangle 22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defRPr/>
            </a:pPr>
            <a:r>
              <a:rPr lang="en-US" sz="800" b="1"/>
              <a:t>|</a:t>
            </a:r>
          </a:p>
        </p:txBody>
      </p:sp>
      <p:pic>
        <p:nvPicPr>
          <p:cNvPr id="5130" name="Picture 10" descr="logo nou BRD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88" r:id="rId1"/>
    <p:sldLayoutId id="2147485489" r:id="rId2"/>
    <p:sldLayoutId id="2147485490" r:id="rId3"/>
    <p:sldLayoutId id="2147485491" r:id="rId4"/>
    <p:sldLayoutId id="2147485492" r:id="rId5"/>
    <p:sldLayoutId id="2147485493" r:id="rId6"/>
    <p:sldLayoutId id="2147485494" r:id="rId7"/>
    <p:sldLayoutId id="2147485495" r:id="rId8"/>
    <p:sldLayoutId id="2147485496" r:id="rId9"/>
    <p:sldLayoutId id="2147485497" r:id="rId10"/>
    <p:sldLayoutId id="2147485498" r:id="rId11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4763" indent="-4763" algn="ctr" rtl="0" eaLnBrk="0" fontAlgn="base" hangingPunct="0">
        <a:spcBef>
          <a:spcPct val="80000"/>
        </a:spcBef>
        <a:spcAft>
          <a:spcPct val="20000"/>
        </a:spcAft>
        <a:buFont typeface="Arial" charset="0"/>
        <a:buChar char="•"/>
        <a:defRPr sz="1300"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ctr" rtl="0" eaLnBrk="0" fontAlgn="base" hangingPunct="0">
        <a:lnSpc>
          <a:spcPct val="140000"/>
        </a:lnSpc>
        <a:spcBef>
          <a:spcPct val="0"/>
        </a:spcBef>
        <a:spcAft>
          <a:spcPct val="20000"/>
        </a:spcAft>
        <a:buChar char="–"/>
        <a:defRPr sz="900" b="1">
          <a:solidFill>
            <a:srgbClr val="000000"/>
          </a:solidFill>
          <a:latin typeface="+mn-lt"/>
          <a:cs typeface="+mn-cs"/>
        </a:defRPr>
      </a:lvl2pPr>
      <a:lvl3pPr marL="15875" indent="-1588" algn="ctr" rtl="0" eaLnBrk="0" fontAlgn="base" hangingPunct="0">
        <a:spcBef>
          <a:spcPct val="0"/>
        </a:spcBef>
        <a:spcAft>
          <a:spcPct val="20000"/>
        </a:spcAft>
        <a:buSzPct val="80000"/>
        <a:buFont typeface="Wingdings" pitchFamily="2" charset="2"/>
        <a:buChar char="•"/>
        <a:defRPr sz="800" b="1">
          <a:solidFill>
            <a:srgbClr val="000000"/>
          </a:solidFill>
          <a:latin typeface="+mn-lt"/>
          <a:cs typeface="+mn-cs"/>
        </a:defRPr>
      </a:lvl3pPr>
      <a:lvl4pPr marL="20638" indent="-3175" algn="ctr" rtl="0" eaLnBrk="0" fontAlgn="base" hangingPunct="0">
        <a:spcBef>
          <a:spcPct val="0"/>
        </a:spcBef>
        <a:spcAft>
          <a:spcPct val="40000"/>
        </a:spcAft>
        <a:buChar char="–"/>
        <a:defRPr sz="700">
          <a:solidFill>
            <a:srgbClr val="000000"/>
          </a:solidFill>
          <a:latin typeface="+mn-lt"/>
          <a:cs typeface="+mn-cs"/>
        </a:defRPr>
      </a:lvl4pPr>
      <a:lvl5pPr marL="25400" indent="-3175" algn="ctr" rtl="0" eaLnBrk="0" fontAlgn="base" hangingPunct="0">
        <a:spcBef>
          <a:spcPct val="0"/>
        </a:spcBef>
        <a:spcAft>
          <a:spcPct val="20000"/>
        </a:spcAft>
        <a:buFont typeface="Arial" charset="0"/>
        <a:buChar char="»"/>
        <a:defRPr sz="600">
          <a:solidFill>
            <a:srgbClr val="000000"/>
          </a:solidFill>
          <a:latin typeface="+mn-lt"/>
          <a:cs typeface="+mn-cs"/>
        </a:defRPr>
      </a:lvl5pPr>
      <a:lvl6pPr marL="4826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6pPr>
      <a:lvl7pPr marL="9398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7pPr>
      <a:lvl8pPr marL="13970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8pPr>
      <a:lvl9pPr marL="1854200" indent="-3175" algn="ctr" rtl="0" fontAlgn="base">
        <a:spcBef>
          <a:spcPct val="0"/>
        </a:spcBef>
        <a:spcAft>
          <a:spcPct val="20000"/>
        </a:spcAft>
        <a:buFont typeface="Arial" charset="0"/>
        <a:defRPr sz="6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301750"/>
            <a:ext cx="80295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293938"/>
            <a:ext cx="8029575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55" name="Line 1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8668" name="Rectangle 2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en-US"/>
              <a:t>DATE 00/00/2011</a:t>
            </a:r>
          </a:p>
        </p:txBody>
      </p:sp>
      <p:sp>
        <p:nvSpPr>
          <p:cNvPr id="368669" name="Rectangle 2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pPr>
              <a:defRPr/>
            </a:pPr>
            <a:r>
              <a:rPr lang="en-US"/>
              <a:t>P.</a:t>
            </a:r>
            <a:fld id="{C08E4D20-273B-4071-BC1F-D9464C3DC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68670" name="Rectangle 3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US"/>
              <a:t>TITLUL PREZENTARII</a:t>
            </a:r>
          </a:p>
        </p:txBody>
      </p:sp>
      <p:sp>
        <p:nvSpPr>
          <p:cNvPr id="368671" name="Rectangle 31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defRPr/>
            </a:pPr>
            <a:r>
              <a:rPr lang="en-US" sz="800" b="1"/>
              <a:t>|</a:t>
            </a:r>
          </a:p>
        </p:txBody>
      </p:sp>
      <p:pic>
        <p:nvPicPr>
          <p:cNvPr id="6153" name="Picture 10" descr="logo nou BRD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99" r:id="rId1"/>
    <p:sldLayoutId id="2147485500" r:id="rId2"/>
    <p:sldLayoutId id="2147485501" r:id="rId3"/>
    <p:sldLayoutId id="2147485502" r:id="rId4"/>
    <p:sldLayoutId id="2147485503" r:id="rId5"/>
    <p:sldLayoutId id="2147485504" r:id="rId6"/>
    <p:sldLayoutId id="2147485505" r:id="rId7"/>
    <p:sldLayoutId id="2147485506" r:id="rId8"/>
    <p:sldLayoutId id="2147485507" r:id="rId9"/>
    <p:sldLayoutId id="2147485508" r:id="rId10"/>
    <p:sldLayoutId id="2147485509" r:id="rId11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charset="0"/>
          <a:cs typeface="Arial" charset="0"/>
        </a:defRPr>
      </a:lvl9pPr>
    </p:titleStyle>
    <p:bodyStyle>
      <a:lvl1pPr marL="4763" indent="-4763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tx1"/>
        </a:buClr>
        <a:buFont typeface="Arial" charset="0"/>
        <a:buChar char="•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11113" indent="-4763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–"/>
        <a:defRPr sz="1600" b="1">
          <a:solidFill>
            <a:srgbClr val="000000"/>
          </a:solidFill>
          <a:latin typeface="+mn-lt"/>
          <a:cs typeface="+mn-cs"/>
        </a:defRPr>
      </a:lvl2pPr>
      <a:lvl3pPr marL="14288" indent="-1588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Font typeface="Wingdings" pitchFamily="2" charset="2"/>
        <a:buChar char="•"/>
        <a:defRPr sz="1400">
          <a:solidFill>
            <a:srgbClr val="000000"/>
          </a:solidFill>
          <a:latin typeface="+mn-lt"/>
          <a:cs typeface="+mn-cs"/>
        </a:defRPr>
      </a:lvl3pPr>
      <a:lvl4pPr marL="19050" indent="-3175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–"/>
        <a:defRPr sz="1200">
          <a:solidFill>
            <a:srgbClr val="000000"/>
          </a:solidFill>
          <a:latin typeface="+mn-lt"/>
          <a:cs typeface="+mn-cs"/>
        </a:defRPr>
      </a:lvl4pPr>
      <a:lvl5pPr marL="23813" indent="-3175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buFont typeface="Arial" charset="0"/>
        <a:buChar char="»"/>
        <a:defRPr sz="1000">
          <a:solidFill>
            <a:srgbClr val="000000"/>
          </a:solidFill>
          <a:latin typeface="+mn-lt"/>
          <a:cs typeface="+mn-cs"/>
        </a:defRPr>
      </a:lvl5pPr>
      <a:lvl6pPr marL="4810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6pPr>
      <a:lvl7pPr marL="9382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7pPr>
      <a:lvl8pPr marL="13954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8pPr>
      <a:lvl9pPr marL="18526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charset="0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6.png"/><Relationship Id="rId3" Type="http://schemas.openxmlformats.org/officeDocument/2006/relationships/image" Target="../media/image3.png"/><Relationship Id="rId12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.png"/><Relationship Id="rId1" Type="http://schemas.openxmlformats.org/officeDocument/2006/relationships/tags" Target="../tags/tag3.xml"/><Relationship Id="rId11" Type="http://schemas.openxmlformats.org/officeDocument/2006/relationships/image" Target="../media/image5.png"/><Relationship Id="rId15" Type="http://schemas.openxmlformats.org/officeDocument/2006/relationships/image" Target="../media/image7.png"/><Relationship Id="rId5" Type="http://schemas.openxmlformats.org/officeDocument/2006/relationships/image" Target="NULL"/><Relationship Id="rId10" Type="http://schemas.openxmlformats.org/officeDocument/2006/relationships/image" Target="NULL"/><Relationship Id="rId9" Type="http://schemas.openxmlformats.org/officeDocument/2006/relationships/image" Target="../media/image4.png"/><Relationship Id="rId1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file:///\\Xfs07\Sinteza%20Lunara\Budget%202019%20-OUG\AGA\AGA%202019.xlsx!INDICATEURS%20rom!R3C1:R16C1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\\Xfs07\Sinteza%20Lunara\Budget%202019%20-OUG\AGA\AGA%202019.xlsx!rezultate%20rom%20!R3C1:R16C10" TargetMode="Externa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188851" y="3651572"/>
            <a:ext cx="3007096" cy="418952"/>
          </a:xfrm>
          <a:prstGeom prst="rect">
            <a:avLst/>
          </a:prstGeom>
          <a:noFill/>
        </p:spPr>
        <p:txBody>
          <a:bodyPr vert="horz" wrap="none" lIns="36000" tIns="36000" rIns="36000" bIns="36000" rtlCol="0" anchor="ctr">
            <a:spAutoFit/>
          </a:bodyPr>
          <a:lstStyle>
            <a:lvl1pPr marL="0" algn="ctr" defTabSz="844174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GB" sz="2216" b="1" kern="1200" cap="all" spc="258" baseline="0" noProof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1600" dirty="0" smtClean="0">
                <a:solidFill>
                  <a:srgbClr val="000000"/>
                </a:solidFill>
              </a:rPr>
              <a:t/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900" dirty="0" smtClean="0">
                <a:solidFill>
                  <a:srgbClr val="000000"/>
                </a:solidFill>
              </a:rPr>
              <a:t>BRD INDIVIDUAL, CONFORM IFRS</a:t>
            </a: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563888" y="4869160"/>
            <a:ext cx="1674918" cy="214730"/>
          </a:xfrm>
          <a:prstGeom prst="rect">
            <a:avLst/>
          </a:prstGeom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 defTabSz="844174">
              <a:spcBef>
                <a:spcPts val="0"/>
              </a:spcBef>
              <a:buNone/>
            </a:pPr>
            <a:r>
              <a:rPr lang="en-US" sz="923" cap="all" spc="185" dirty="0" smtClean="0">
                <a:solidFill>
                  <a:schemeClr val="tx1"/>
                </a:solidFill>
              </a:rPr>
              <a:t>18 APRILIE 2019</a:t>
            </a:r>
            <a:endParaRPr lang="en-US" sz="923" cap="all" spc="185" dirty="0">
              <a:solidFill>
                <a:schemeClr val="tx1"/>
              </a:solidFill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51520" y="1389236"/>
            <a:ext cx="8002377" cy="2681288"/>
          </a:xfrm>
        </p:spPr>
        <p:txBody>
          <a:bodyPr/>
          <a:lstStyle/>
          <a:p>
            <a:r>
              <a:rPr lang="en-US" sz="3600" dirty="0" smtClean="0"/>
              <a:t>BRD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>
                <a:solidFill>
                  <a:srgbClr val="000000"/>
                </a:solidFill>
              </a:rPr>
              <a:t>Buget</a:t>
            </a:r>
            <a:r>
              <a:rPr lang="en-US" sz="3200" dirty="0" smtClean="0">
                <a:solidFill>
                  <a:srgbClr val="000000"/>
                </a:solidFill>
              </a:rPr>
              <a:t> 2019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1979713" y="3501008"/>
            <a:ext cx="4752528" cy="360040"/>
          </a:xfrm>
          <a:prstGeom prst="rect">
            <a:avLst/>
          </a:prstGeom>
          <a:solidFill>
            <a:srgbClr val="E60028"/>
          </a:solidFill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    </a:t>
            </a:r>
            <a:r>
              <a:rPr lang="en-US" kern="0" dirty="0" smtClean="0">
                <a:solidFill>
                  <a:schemeClr val="bg1"/>
                </a:solidFill>
              </a:rPr>
              <a:t>ADUNAREA GENERALA A ACTIONARILOR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63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fr-FR" smtClean="0">
                <a:latin typeface="Arial" charset="0"/>
                <a:cs typeface="Arial" charset="0"/>
              </a:rPr>
              <a:t>P.</a:t>
            </a:r>
            <a:fld id="{98AA2FFE-D0A9-468C-B487-D98853210D43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8195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/>
              <a:t>P.</a:t>
            </a:r>
            <a:fld id="{3454F227-AACF-4393-816D-DC412C15EB49}" type="slidenum">
              <a:rPr lang="en-GB" sz="800" b="1"/>
              <a:pPr algn="r"/>
              <a:t>2</a:t>
            </a:fld>
            <a:endParaRPr lang="en-GB" sz="800" b="1"/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gray">
          <a:xfrm>
            <a:off x="388938" y="298450"/>
            <a:ext cx="677545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MEDIUL BANCAR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1634" y="916398"/>
            <a:ext cx="7522734" cy="276999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marL="0" indent="0" algn="l">
              <a:spcBef>
                <a:spcPts val="400"/>
              </a:spcBef>
              <a:buClr>
                <a:schemeClr val="bg2"/>
              </a:buClr>
              <a:buNone/>
            </a:pPr>
            <a:r>
              <a:rPr lang="en-US" sz="1200" b="1" kern="0" dirty="0" err="1" smtClean="0">
                <a:solidFill>
                  <a:schemeClr val="bg1"/>
                </a:solidFill>
              </a:rPr>
              <a:t>Imprumuturile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>
                <a:solidFill>
                  <a:schemeClr val="bg1"/>
                </a:solidFill>
              </a:rPr>
              <a:t>acordate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>
                <a:solidFill>
                  <a:schemeClr val="bg1"/>
                </a:solidFill>
              </a:rPr>
              <a:t>persoanelor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>
                <a:solidFill>
                  <a:schemeClr val="bg1"/>
                </a:solidFill>
              </a:rPr>
              <a:t>fizice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sunt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asteptate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sa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incetineasca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incepand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>
                <a:solidFill>
                  <a:schemeClr val="bg1"/>
                </a:solidFill>
              </a:rPr>
              <a:t>cu </a:t>
            </a:r>
            <a:r>
              <a:rPr lang="en-US" sz="1200" b="1" kern="0" dirty="0" err="1">
                <a:solidFill>
                  <a:schemeClr val="bg1"/>
                </a:solidFill>
              </a:rPr>
              <a:t>anul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smtClean="0">
                <a:solidFill>
                  <a:schemeClr val="bg1"/>
                </a:solidFill>
              </a:rPr>
              <a:t>2019</a:t>
            </a:r>
            <a:endParaRPr lang="en-US" sz="1200" b="1" kern="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60037" y="1336938"/>
            <a:ext cx="7200800" cy="16209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200" b="1" kern="0" dirty="0" err="1" smtClean="0"/>
              <a:t>Imprumuturile</a:t>
            </a:r>
            <a:r>
              <a:rPr lang="en-US" sz="1200" b="1" kern="0" dirty="0" smtClean="0"/>
              <a:t> </a:t>
            </a:r>
            <a:r>
              <a:rPr lang="en-US" sz="1200" b="1" kern="0" dirty="0" err="1"/>
              <a:t>acordate</a:t>
            </a:r>
            <a:r>
              <a:rPr lang="en-US" sz="1200" b="1" kern="0" dirty="0"/>
              <a:t> </a:t>
            </a:r>
            <a:r>
              <a:rPr lang="en-US" sz="1200" b="1" kern="0" dirty="0" err="1"/>
              <a:t>populatiei</a:t>
            </a:r>
            <a:r>
              <a:rPr lang="en-US" sz="1200" b="1" kern="0" dirty="0"/>
              <a:t> </a:t>
            </a:r>
            <a:r>
              <a:rPr lang="en-US" sz="1200" kern="0" dirty="0"/>
              <a:t>au </a:t>
            </a:r>
            <a:r>
              <a:rPr lang="en-US" sz="1200" kern="0" dirty="0" err="1"/>
              <a:t>fost</a:t>
            </a:r>
            <a:r>
              <a:rPr lang="en-US" sz="1200" kern="0" dirty="0"/>
              <a:t> </a:t>
            </a:r>
            <a:r>
              <a:rPr lang="en-US" sz="1200" kern="0" dirty="0" err="1"/>
              <a:t>dinamice</a:t>
            </a:r>
            <a:r>
              <a:rPr lang="en-US" sz="1200" kern="0" dirty="0"/>
              <a:t> in </a:t>
            </a:r>
            <a:r>
              <a:rPr lang="en-US" sz="1200" kern="0" dirty="0" err="1"/>
              <a:t>ultimii</a:t>
            </a:r>
            <a:r>
              <a:rPr lang="en-US" sz="1200" kern="0" dirty="0"/>
              <a:t> 3 </a:t>
            </a:r>
            <a:r>
              <a:rPr lang="en-US" sz="1200" kern="0" dirty="0" err="1"/>
              <a:t>ani</a:t>
            </a:r>
            <a:r>
              <a:rPr lang="en-US" sz="1200" kern="0" dirty="0"/>
              <a:t>, in </a:t>
            </a:r>
            <a:r>
              <a:rPr lang="en-US" sz="1200" kern="0" dirty="0" err="1" smtClean="0"/>
              <a:t>linie</a:t>
            </a:r>
            <a:r>
              <a:rPr lang="en-US" sz="1200" kern="0" dirty="0" smtClean="0"/>
              <a:t> </a:t>
            </a:r>
            <a:r>
              <a:rPr lang="en-US" sz="1200" kern="0" dirty="0"/>
              <a:t>cu </a:t>
            </a:r>
            <a:r>
              <a:rPr lang="en-US" sz="1200" kern="0" dirty="0" err="1"/>
              <a:t>tendintele</a:t>
            </a:r>
            <a:r>
              <a:rPr lang="en-US" sz="1200" kern="0" dirty="0"/>
              <a:t> de </a:t>
            </a:r>
            <a:r>
              <a:rPr lang="en-US" sz="1200" kern="0" dirty="0" err="1"/>
              <a:t>crestere</a:t>
            </a:r>
            <a:r>
              <a:rPr lang="en-US" sz="1200" kern="0" dirty="0"/>
              <a:t> a </a:t>
            </a:r>
            <a:r>
              <a:rPr lang="en-US" sz="1200" kern="0" dirty="0" err="1"/>
              <a:t>venitului</a:t>
            </a:r>
            <a:r>
              <a:rPr lang="en-US" sz="1200" kern="0" dirty="0"/>
              <a:t> </a:t>
            </a:r>
            <a:r>
              <a:rPr lang="en-US" sz="1200" kern="0" dirty="0" err="1"/>
              <a:t>disponibil</a:t>
            </a:r>
            <a:r>
              <a:rPr lang="en-US" sz="1200" kern="0" dirty="0"/>
              <a:t> </a:t>
            </a:r>
            <a:r>
              <a:rPr lang="en-US" sz="1200" kern="0" dirty="0" err="1"/>
              <a:t>si</a:t>
            </a:r>
            <a:r>
              <a:rPr lang="en-US" sz="1200" kern="0" dirty="0"/>
              <a:t> a </a:t>
            </a:r>
            <a:r>
              <a:rPr lang="en-US" sz="1200" kern="0" dirty="0" err="1"/>
              <a:t>consumului</a:t>
            </a:r>
            <a:r>
              <a:rPr lang="en-US" sz="1200" kern="0" dirty="0"/>
              <a:t> </a:t>
            </a:r>
            <a:r>
              <a:rPr lang="en-US" sz="1200" kern="0" dirty="0" err="1"/>
              <a:t>privat</a:t>
            </a:r>
            <a:r>
              <a:rPr lang="en-US" sz="1200" kern="0" dirty="0"/>
              <a:t>. </a:t>
            </a:r>
            <a:r>
              <a:rPr lang="en-US" sz="1200" kern="0" dirty="0" err="1" smtClean="0"/>
              <a:t>Imprumuturile</a:t>
            </a:r>
            <a:r>
              <a:rPr lang="en-US" sz="1200" kern="0" dirty="0" smtClean="0"/>
              <a:t> </a:t>
            </a:r>
            <a:r>
              <a:rPr lang="en-US" sz="1200" kern="0" dirty="0" err="1"/>
              <a:t>pentru</a:t>
            </a:r>
            <a:r>
              <a:rPr lang="en-US" sz="1200" kern="0" dirty="0"/>
              <a:t> </a:t>
            </a:r>
            <a:r>
              <a:rPr lang="en-US" sz="1200" kern="0" dirty="0" err="1"/>
              <a:t>locuinte</a:t>
            </a:r>
            <a:r>
              <a:rPr lang="en-US" sz="1200" kern="0" dirty="0"/>
              <a:t> (</a:t>
            </a:r>
            <a:r>
              <a:rPr lang="en-US" sz="1200" kern="0" dirty="0" err="1"/>
              <a:t>cele</a:t>
            </a:r>
            <a:r>
              <a:rPr lang="en-US" sz="1200" kern="0" dirty="0"/>
              <a:t> </a:t>
            </a:r>
            <a:r>
              <a:rPr lang="en-US" sz="1200" kern="0" dirty="0" err="1"/>
              <a:t>acordate</a:t>
            </a:r>
            <a:r>
              <a:rPr lang="en-US" sz="1200" kern="0" dirty="0"/>
              <a:t> in </a:t>
            </a:r>
            <a:r>
              <a:rPr lang="en-US" sz="1200" kern="0" dirty="0" err="1" smtClean="0"/>
              <a:t>cadrul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programului</a:t>
            </a:r>
            <a:r>
              <a:rPr lang="en-US" sz="1200" kern="0" dirty="0" smtClean="0"/>
              <a:t> </a:t>
            </a:r>
            <a:r>
              <a:rPr lang="en-US" sz="1200" kern="0" dirty="0"/>
              <a:t>"Prima Casa“ </a:t>
            </a:r>
            <a:r>
              <a:rPr lang="en-US" sz="1200" kern="0" dirty="0" err="1"/>
              <a:t>reprezentand</a:t>
            </a:r>
            <a:r>
              <a:rPr lang="en-US" sz="1200" kern="0" dirty="0"/>
              <a:t> un factor-</a:t>
            </a:r>
            <a:r>
              <a:rPr lang="en-US" sz="1200" kern="0" dirty="0" err="1"/>
              <a:t>cheie</a:t>
            </a:r>
            <a:r>
              <a:rPr lang="en-US" sz="1200" kern="0" dirty="0"/>
              <a:t> de </a:t>
            </a:r>
            <a:r>
              <a:rPr lang="en-US" sz="1200" kern="0" dirty="0" err="1"/>
              <a:t>sustinere</a:t>
            </a:r>
            <a:r>
              <a:rPr lang="en-US" sz="1200" kern="0" dirty="0"/>
              <a:t>) au </a:t>
            </a:r>
            <a:r>
              <a:rPr lang="en-US" sz="1200" kern="0" dirty="0" err="1"/>
              <a:t>inregistrat</a:t>
            </a:r>
            <a:r>
              <a:rPr lang="en-US" sz="1200" kern="0" dirty="0"/>
              <a:t> o </a:t>
            </a:r>
            <a:r>
              <a:rPr lang="en-US" sz="1200" kern="0" dirty="0" err="1"/>
              <a:t>performanta</a:t>
            </a:r>
            <a:r>
              <a:rPr lang="en-US" sz="1200" kern="0" dirty="0"/>
              <a:t> </a:t>
            </a:r>
            <a:r>
              <a:rPr lang="en-US" sz="1200" kern="0" dirty="0" err="1" smtClean="0"/>
              <a:t>ridicata</a:t>
            </a:r>
            <a:r>
              <a:rPr lang="en-US" sz="1200" kern="0" dirty="0" smtClean="0"/>
              <a:t> </a:t>
            </a:r>
            <a:r>
              <a:rPr lang="en-US" sz="1200" kern="0" dirty="0"/>
              <a:t>(rata </a:t>
            </a:r>
            <a:r>
              <a:rPr lang="en-US" sz="1200" kern="0" dirty="0" err="1"/>
              <a:t>medie</a:t>
            </a:r>
            <a:r>
              <a:rPr lang="en-US" sz="1200" kern="0" dirty="0"/>
              <a:t> </a:t>
            </a:r>
            <a:r>
              <a:rPr lang="en-US" sz="1200" kern="0" dirty="0" err="1"/>
              <a:t>anuala</a:t>
            </a:r>
            <a:r>
              <a:rPr lang="en-US" sz="1200" kern="0" dirty="0"/>
              <a:t> de </a:t>
            </a:r>
            <a:r>
              <a:rPr lang="en-US" sz="1200" kern="0" dirty="0" err="1"/>
              <a:t>crestere</a:t>
            </a:r>
            <a:r>
              <a:rPr lang="en-US" sz="1200" kern="0" dirty="0"/>
              <a:t> de +6,8</a:t>
            </a:r>
            <a:r>
              <a:rPr lang="en-US" sz="1200" kern="0" dirty="0" smtClean="0"/>
              <a:t>%).</a:t>
            </a:r>
            <a:endParaRPr lang="en-US" sz="1200" b="1" kern="0" dirty="0" smtClean="0"/>
          </a:p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200" kern="0" dirty="0" smtClean="0"/>
              <a:t>Cu </a:t>
            </a:r>
            <a:r>
              <a:rPr lang="en-US" sz="1200" kern="0" dirty="0" err="1"/>
              <a:t>plafoane</a:t>
            </a:r>
            <a:r>
              <a:rPr lang="en-US" sz="1200" kern="0" dirty="0"/>
              <a:t> </a:t>
            </a:r>
            <a:r>
              <a:rPr lang="en-US" sz="1200" kern="0" dirty="0" err="1"/>
              <a:t>reduse</a:t>
            </a:r>
            <a:r>
              <a:rPr lang="en-US" sz="1200" kern="0" dirty="0"/>
              <a:t> </a:t>
            </a:r>
            <a:r>
              <a:rPr lang="en-US" sz="1200" kern="0" dirty="0" err="1"/>
              <a:t>treptat</a:t>
            </a:r>
            <a:r>
              <a:rPr lang="en-US" sz="1200" kern="0" dirty="0"/>
              <a:t> in </a:t>
            </a:r>
            <a:r>
              <a:rPr lang="en-US" sz="1200" kern="0" dirty="0" err="1"/>
              <a:t>cadrul</a:t>
            </a:r>
            <a:r>
              <a:rPr lang="en-US" sz="1200" kern="0" dirty="0"/>
              <a:t> </a:t>
            </a:r>
            <a:r>
              <a:rPr lang="en-US" sz="1200" kern="0" dirty="0" err="1"/>
              <a:t>programului</a:t>
            </a:r>
            <a:r>
              <a:rPr lang="en-US" sz="1200" kern="0" dirty="0"/>
              <a:t> </a:t>
            </a:r>
            <a:r>
              <a:rPr lang="en-US" sz="1200" kern="0" dirty="0" smtClean="0"/>
              <a:t>“Prima Casa” </a:t>
            </a:r>
            <a:r>
              <a:rPr lang="en-US" sz="1200" kern="0" dirty="0"/>
              <a:t>(2 </a:t>
            </a:r>
            <a:r>
              <a:rPr lang="en-US" sz="1200" kern="0" dirty="0" err="1"/>
              <a:t>miliarde</a:t>
            </a:r>
            <a:r>
              <a:rPr lang="en-US" sz="1200" kern="0" dirty="0"/>
              <a:t> lei/an in </a:t>
            </a:r>
            <a:r>
              <a:rPr lang="en-US" sz="1200" kern="0" dirty="0" err="1"/>
              <a:t>perioada</a:t>
            </a:r>
            <a:r>
              <a:rPr lang="en-US" sz="1200" kern="0" dirty="0"/>
              <a:t> 2018-2020 </a:t>
            </a:r>
            <a:r>
              <a:rPr lang="en-US" sz="1200" kern="0" dirty="0" err="1"/>
              <a:t>si</a:t>
            </a:r>
            <a:r>
              <a:rPr lang="en-US" sz="1200" kern="0" dirty="0"/>
              <a:t> 1,5 </a:t>
            </a:r>
            <a:r>
              <a:rPr lang="en-US" sz="1200" kern="0" dirty="0" err="1"/>
              <a:t>miliarde</a:t>
            </a:r>
            <a:r>
              <a:rPr lang="en-US" sz="1200" kern="0" dirty="0"/>
              <a:t> lei in 2021, fata de 2,5 </a:t>
            </a:r>
            <a:r>
              <a:rPr lang="en-US" sz="1200" kern="0" dirty="0" err="1"/>
              <a:t>miliarde</a:t>
            </a:r>
            <a:r>
              <a:rPr lang="en-US" sz="1200" kern="0" dirty="0"/>
              <a:t> lei in 2017), </a:t>
            </a:r>
            <a:r>
              <a:rPr lang="en-US" sz="1200" kern="0" dirty="0" smtClean="0"/>
              <a:t>o </a:t>
            </a:r>
            <a:r>
              <a:rPr lang="en-US" sz="1200" kern="0" dirty="0" err="1" smtClean="0"/>
              <a:t>limitare</a:t>
            </a:r>
            <a:r>
              <a:rPr lang="en-US" sz="1200" kern="0" dirty="0" smtClean="0"/>
              <a:t> a </a:t>
            </a:r>
            <a:r>
              <a:rPr lang="en-US" sz="1200" kern="0" dirty="0" err="1" smtClean="0"/>
              <a:t>gradului</a:t>
            </a:r>
            <a:r>
              <a:rPr lang="en-US" sz="1200" kern="0" dirty="0" smtClean="0"/>
              <a:t> de </a:t>
            </a:r>
            <a:r>
              <a:rPr lang="en-US" sz="1200" kern="0" dirty="0" err="1" smtClean="0"/>
              <a:t>indatorare</a:t>
            </a:r>
            <a:r>
              <a:rPr lang="en-US" sz="1200" kern="0" dirty="0" smtClean="0"/>
              <a:t> (DSTI) </a:t>
            </a:r>
            <a:r>
              <a:rPr lang="en-US" sz="1200" kern="0" dirty="0" err="1" smtClean="0"/>
              <a:t>pentru</a:t>
            </a:r>
            <a:r>
              <a:rPr lang="en-US" sz="1200" kern="0" dirty="0" smtClean="0"/>
              <a:t> </a:t>
            </a:r>
            <a:r>
              <a:rPr lang="en-US" sz="1200" kern="0" dirty="0" err="1"/>
              <a:t>debitori</a:t>
            </a:r>
            <a:r>
              <a:rPr lang="en-US" sz="1200" kern="0" dirty="0"/>
              <a:t> </a:t>
            </a:r>
            <a:r>
              <a:rPr lang="en-US" sz="1200" kern="0" dirty="0" err="1"/>
              <a:t>si</a:t>
            </a:r>
            <a:r>
              <a:rPr lang="en-US" sz="1200" kern="0" dirty="0"/>
              <a:t> un </a:t>
            </a:r>
            <a:r>
              <a:rPr lang="en-US" sz="1200" kern="0" dirty="0" err="1"/>
              <a:t>mediu</a:t>
            </a:r>
            <a:r>
              <a:rPr lang="en-US" sz="1200" kern="0" dirty="0"/>
              <a:t> economic </a:t>
            </a:r>
            <a:r>
              <a:rPr lang="en-US" sz="1200" kern="0" dirty="0" err="1"/>
              <a:t>mai</a:t>
            </a:r>
            <a:r>
              <a:rPr lang="en-US" sz="1200" kern="0" dirty="0"/>
              <a:t> </a:t>
            </a:r>
            <a:r>
              <a:rPr lang="en-US" sz="1200" kern="0" dirty="0" err="1"/>
              <a:t>putin</a:t>
            </a:r>
            <a:r>
              <a:rPr lang="en-US" sz="1200" kern="0" dirty="0"/>
              <a:t> </a:t>
            </a:r>
            <a:r>
              <a:rPr lang="en-US" sz="1200" kern="0" dirty="0" err="1"/>
              <a:t>favorabil</a:t>
            </a:r>
            <a:r>
              <a:rPr lang="en-US" sz="1200" kern="0" dirty="0"/>
              <a:t>, </a:t>
            </a:r>
            <a:r>
              <a:rPr lang="en-US" sz="1200" kern="0" dirty="0" err="1"/>
              <a:t>dinamica</a:t>
            </a:r>
            <a:r>
              <a:rPr lang="en-US" sz="1200" kern="0" dirty="0"/>
              <a:t> </a:t>
            </a:r>
            <a:r>
              <a:rPr lang="en-US" sz="1200" kern="0" dirty="0" err="1"/>
              <a:t>creditarii</a:t>
            </a:r>
            <a:r>
              <a:rPr lang="en-US" sz="1200" kern="0" dirty="0"/>
              <a:t> </a:t>
            </a:r>
            <a:r>
              <a:rPr lang="en-US" sz="1200" kern="0" dirty="0" err="1"/>
              <a:t>gospodariilor</a:t>
            </a:r>
            <a:r>
              <a:rPr lang="en-US" sz="1200" kern="0" dirty="0"/>
              <a:t> </a:t>
            </a:r>
            <a:r>
              <a:rPr lang="en-US" sz="1200" kern="0" dirty="0" err="1"/>
              <a:t>ar</a:t>
            </a:r>
            <a:r>
              <a:rPr lang="en-US" sz="1200" kern="0" dirty="0"/>
              <a:t> </a:t>
            </a:r>
            <a:r>
              <a:rPr lang="en-US" sz="1200" kern="0" dirty="0" err="1"/>
              <a:t>trebui</a:t>
            </a:r>
            <a:r>
              <a:rPr lang="en-US" sz="1200" kern="0" dirty="0"/>
              <a:t> </a:t>
            </a:r>
            <a:r>
              <a:rPr lang="en-US" sz="1200" kern="0" dirty="0" err="1"/>
              <a:t>sa</a:t>
            </a:r>
            <a:r>
              <a:rPr lang="en-US" sz="1200" kern="0" dirty="0"/>
              <a:t> </a:t>
            </a:r>
            <a:r>
              <a:rPr lang="en-US" sz="1200" kern="0" dirty="0" err="1"/>
              <a:t>incetineasca</a:t>
            </a:r>
            <a:r>
              <a:rPr lang="en-US" sz="1200" kern="0" dirty="0"/>
              <a:t> </a:t>
            </a:r>
            <a:r>
              <a:rPr lang="en-US" sz="1200" kern="0" dirty="0" err="1"/>
              <a:t>incepand</a:t>
            </a:r>
            <a:r>
              <a:rPr lang="en-US" sz="1200" kern="0" dirty="0"/>
              <a:t> cu </a:t>
            </a:r>
            <a:r>
              <a:rPr lang="en-US" sz="1200" kern="0" dirty="0" err="1"/>
              <a:t>anul</a:t>
            </a:r>
            <a:r>
              <a:rPr lang="en-US" sz="1200" kern="0" dirty="0"/>
              <a:t> 2019</a:t>
            </a:r>
            <a:r>
              <a:rPr lang="en-US" sz="1200" kern="0" dirty="0" smtClean="0"/>
              <a:t>.</a:t>
            </a:r>
            <a:endParaRPr lang="en-US" sz="1200" kern="0" dirty="0"/>
          </a:p>
        </p:txBody>
      </p:sp>
      <p:sp>
        <p:nvSpPr>
          <p:cNvPr id="8" name="Rectangle 7"/>
          <p:cNvSpPr/>
          <p:nvPr/>
        </p:nvSpPr>
        <p:spPr>
          <a:xfrm>
            <a:off x="361634" y="3124005"/>
            <a:ext cx="6946670" cy="461665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marL="0" indent="0" algn="l">
              <a:spcBef>
                <a:spcPts val="400"/>
              </a:spcBef>
              <a:buClr>
                <a:schemeClr val="bg2"/>
              </a:buClr>
              <a:buNone/>
            </a:pPr>
            <a:r>
              <a:rPr lang="en-US" sz="1200" b="1" kern="0" dirty="0" err="1" smtClean="0">
                <a:solidFill>
                  <a:schemeClr val="bg1"/>
                </a:solidFill>
              </a:rPr>
              <a:t>Imprumuturile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>
                <a:solidFill>
                  <a:schemeClr val="bg1"/>
                </a:solidFill>
              </a:rPr>
              <a:t>acordate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companiilor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si</a:t>
            </a:r>
            <a:r>
              <a:rPr lang="en-US" sz="1200" b="1" kern="0" dirty="0" smtClean="0">
                <a:solidFill>
                  <a:schemeClr val="bg1"/>
                </a:solidFill>
              </a:rPr>
              <a:t>-au </a:t>
            </a:r>
            <a:r>
              <a:rPr lang="en-US" sz="1200" b="1" kern="0" dirty="0" err="1">
                <a:solidFill>
                  <a:schemeClr val="bg1"/>
                </a:solidFill>
              </a:rPr>
              <a:t>revenit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doar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>
                <a:solidFill>
                  <a:schemeClr val="bg1"/>
                </a:solidFill>
              </a:rPr>
              <a:t>moderat</a:t>
            </a:r>
            <a:r>
              <a:rPr lang="en-US" sz="1200" b="1" kern="0" dirty="0">
                <a:solidFill>
                  <a:schemeClr val="bg1"/>
                </a:solidFill>
              </a:rPr>
              <a:t> in 2018 </a:t>
            </a:r>
            <a:r>
              <a:rPr lang="en-US" sz="1200" b="1" kern="0" dirty="0" err="1">
                <a:solidFill>
                  <a:schemeClr val="bg1"/>
                </a:solidFill>
              </a:rPr>
              <a:t>si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este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probabil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sa</a:t>
            </a:r>
            <a:r>
              <a:rPr lang="en-US" sz="1200" b="1" kern="0" dirty="0" smtClean="0">
                <a:solidFill>
                  <a:schemeClr val="bg1"/>
                </a:solidFill>
              </a:rPr>
              <a:t> fie </a:t>
            </a:r>
            <a:r>
              <a:rPr lang="en-US" sz="1200" b="1" kern="0" dirty="0" err="1">
                <a:solidFill>
                  <a:schemeClr val="bg1"/>
                </a:solidFill>
              </a:rPr>
              <a:t>afectate</a:t>
            </a:r>
            <a:r>
              <a:rPr lang="en-US" sz="1200" b="1" kern="0" dirty="0">
                <a:solidFill>
                  <a:schemeClr val="bg1"/>
                </a:solidFill>
              </a:rPr>
              <a:t> de </a:t>
            </a:r>
            <a:r>
              <a:rPr lang="en-US" sz="1200" b="1" kern="0" dirty="0" err="1">
                <a:solidFill>
                  <a:schemeClr val="bg1"/>
                </a:solidFill>
              </a:rPr>
              <a:t>incetinirea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>
                <a:solidFill>
                  <a:schemeClr val="bg1"/>
                </a:solidFill>
              </a:rPr>
              <a:t>cresterii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>
                <a:solidFill>
                  <a:schemeClr val="bg1"/>
                </a:solidFill>
              </a:rPr>
              <a:t>economice</a:t>
            </a:r>
            <a:r>
              <a:rPr lang="en-US" sz="1200" b="1" kern="0" dirty="0">
                <a:solidFill>
                  <a:schemeClr val="bg1"/>
                </a:solidFill>
              </a:rPr>
              <a:t> in </a:t>
            </a:r>
            <a:r>
              <a:rPr lang="en-US" sz="1200" b="1" kern="0" dirty="0" err="1">
                <a:solidFill>
                  <a:schemeClr val="bg1"/>
                </a:solidFill>
              </a:rPr>
              <a:t>urmatorii</a:t>
            </a:r>
            <a:r>
              <a:rPr lang="en-US" sz="1200" b="1" kern="0" dirty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ani</a:t>
            </a:r>
            <a:endParaRPr lang="en-US" sz="1200" b="1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67161" y="3671224"/>
            <a:ext cx="7272808" cy="8822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200" kern="0" dirty="0" err="1" smtClean="0"/>
              <a:t>Dupa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ce</a:t>
            </a:r>
            <a:r>
              <a:rPr lang="en-US" sz="1200" kern="0" dirty="0" smtClean="0"/>
              <a:t> s-au </a:t>
            </a:r>
            <a:r>
              <a:rPr lang="en-US" sz="1200" kern="0" dirty="0" err="1" smtClean="0"/>
              <a:t>contractat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aproape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continuu</a:t>
            </a:r>
            <a:r>
              <a:rPr lang="en-US" sz="1200" kern="0" dirty="0" smtClean="0"/>
              <a:t> </a:t>
            </a:r>
            <a:r>
              <a:rPr lang="en-US" sz="1200" kern="0" dirty="0"/>
              <a:t>in </a:t>
            </a:r>
            <a:r>
              <a:rPr lang="en-US" sz="1200" kern="0" dirty="0" err="1"/>
              <a:t>perioada</a:t>
            </a:r>
            <a:r>
              <a:rPr lang="en-US" sz="1200" kern="0" dirty="0"/>
              <a:t> 2011-2017, </a:t>
            </a:r>
            <a:r>
              <a:rPr lang="en-US" sz="1200" kern="0" dirty="0" err="1"/>
              <a:t>creditele</a:t>
            </a:r>
            <a:r>
              <a:rPr lang="en-US" sz="1200" kern="0" dirty="0"/>
              <a:t> </a:t>
            </a:r>
            <a:r>
              <a:rPr lang="en-US" sz="1200" kern="0" dirty="0" err="1"/>
              <a:t>acordate</a:t>
            </a:r>
            <a:r>
              <a:rPr lang="en-US" sz="1200" kern="0" dirty="0"/>
              <a:t> </a:t>
            </a:r>
            <a:r>
              <a:rPr lang="en-US" sz="1200" kern="0" dirty="0" err="1"/>
              <a:t>sectorului</a:t>
            </a:r>
            <a:r>
              <a:rPr lang="en-US" sz="1200" kern="0" dirty="0"/>
              <a:t> </a:t>
            </a:r>
            <a:r>
              <a:rPr lang="en-US" sz="1200" kern="0" dirty="0" err="1" smtClean="0"/>
              <a:t>companiilor</a:t>
            </a:r>
            <a:r>
              <a:rPr lang="en-US" sz="1200" kern="0" dirty="0" smtClean="0"/>
              <a:t> </a:t>
            </a:r>
            <a:r>
              <a:rPr lang="en-US" sz="1200" kern="0" dirty="0"/>
              <a:t>au </a:t>
            </a:r>
            <a:r>
              <a:rPr lang="en-US" sz="1200" kern="0" dirty="0" err="1"/>
              <a:t>revenit</a:t>
            </a:r>
            <a:r>
              <a:rPr lang="en-US" sz="1200" kern="0" dirty="0"/>
              <a:t> </a:t>
            </a:r>
            <a:r>
              <a:rPr lang="en-US" sz="1200" kern="0" dirty="0" err="1"/>
              <a:t>moderat</a:t>
            </a:r>
            <a:r>
              <a:rPr lang="en-US" sz="1200" kern="0" dirty="0"/>
              <a:t> in </a:t>
            </a:r>
            <a:r>
              <a:rPr lang="en-US" sz="1200" kern="0" dirty="0" smtClean="0"/>
              <a:t>2018</a:t>
            </a:r>
          </a:p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200" kern="0" dirty="0" err="1" smtClean="0"/>
              <a:t>Privind</a:t>
            </a:r>
            <a:r>
              <a:rPr lang="en-US" sz="1200" kern="0" dirty="0" smtClean="0"/>
              <a:t> </a:t>
            </a:r>
            <a:r>
              <a:rPr lang="en-US" sz="1200" kern="0" dirty="0"/>
              <a:t>in </a:t>
            </a:r>
            <a:r>
              <a:rPr lang="en-US" sz="1200" kern="0" dirty="0" err="1"/>
              <a:t>perspectiva</a:t>
            </a:r>
            <a:r>
              <a:rPr lang="en-US" sz="1200" kern="0" dirty="0"/>
              <a:t>, </a:t>
            </a:r>
            <a:r>
              <a:rPr lang="en-US" sz="1200" kern="0" dirty="0" smtClean="0"/>
              <a:t>in </a:t>
            </a:r>
            <a:r>
              <a:rPr lang="en-US" sz="1200" kern="0" dirty="0" err="1" smtClean="0"/>
              <a:t>contextul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incetinirii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cresterii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economice</a:t>
            </a:r>
            <a:r>
              <a:rPr lang="en-US" sz="1200" kern="0" dirty="0" smtClean="0"/>
              <a:t>, </a:t>
            </a:r>
            <a:r>
              <a:rPr lang="en-US" sz="1200" kern="0" dirty="0" err="1" smtClean="0"/>
              <a:t>volumul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creditelor</a:t>
            </a:r>
            <a:r>
              <a:rPr lang="en-US" sz="1200" kern="0" dirty="0" smtClean="0"/>
              <a:t> </a:t>
            </a:r>
            <a:r>
              <a:rPr lang="en-US" sz="1200" kern="0" dirty="0" err="1"/>
              <a:t>acordate</a:t>
            </a:r>
            <a:r>
              <a:rPr lang="en-US" sz="1200" kern="0" dirty="0"/>
              <a:t> </a:t>
            </a:r>
            <a:r>
              <a:rPr lang="en-US" sz="1200" kern="0" dirty="0" err="1"/>
              <a:t>companiilor</a:t>
            </a:r>
            <a:r>
              <a:rPr lang="en-US" sz="1200" kern="0" dirty="0"/>
              <a:t> </a:t>
            </a:r>
            <a:r>
              <a:rPr lang="en-US" sz="1200" kern="0" dirty="0" err="1" smtClean="0"/>
              <a:t>este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asteptat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sa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creasca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intr</a:t>
            </a:r>
            <a:r>
              <a:rPr lang="en-US" sz="1200" kern="0" dirty="0" smtClean="0"/>
              <a:t>-un </a:t>
            </a:r>
            <a:r>
              <a:rPr lang="en-US" sz="1200" kern="0" dirty="0" err="1"/>
              <a:t>ritm</a:t>
            </a:r>
            <a:r>
              <a:rPr lang="en-US" sz="1200" kern="0" dirty="0"/>
              <a:t> </a:t>
            </a:r>
            <a:r>
              <a:rPr lang="en-US" sz="1200" kern="0" dirty="0" err="1" smtClean="0"/>
              <a:t>moderat</a:t>
            </a:r>
            <a:endParaRPr lang="en-US" sz="800" kern="0" dirty="0"/>
          </a:p>
        </p:txBody>
      </p:sp>
      <p:sp>
        <p:nvSpPr>
          <p:cNvPr id="10" name="Rectangle 9"/>
          <p:cNvSpPr/>
          <p:nvPr/>
        </p:nvSpPr>
        <p:spPr>
          <a:xfrm>
            <a:off x="361635" y="4883368"/>
            <a:ext cx="5722533" cy="276999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marL="0" indent="0" algn="l">
              <a:spcBef>
                <a:spcPts val="400"/>
              </a:spcBef>
              <a:buClr>
                <a:schemeClr val="bg2"/>
              </a:buClr>
              <a:buNone/>
            </a:pPr>
            <a:r>
              <a:rPr lang="it-IT" sz="1200" b="1" kern="0" dirty="0">
                <a:solidFill>
                  <a:schemeClr val="bg1"/>
                </a:solidFill>
              </a:rPr>
              <a:t>Ponderea creditelor in valuta a scazut puternic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0563" y="5301208"/>
            <a:ext cx="7220274" cy="6976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200" kern="0" dirty="0" err="1" smtClean="0"/>
              <a:t>Autoritatea</a:t>
            </a:r>
            <a:r>
              <a:rPr lang="en-US" sz="1200" kern="0" dirty="0" smtClean="0"/>
              <a:t> </a:t>
            </a:r>
            <a:r>
              <a:rPr lang="en-US" sz="1200" kern="0" dirty="0"/>
              <a:t>de </a:t>
            </a:r>
            <a:r>
              <a:rPr lang="en-US" sz="1200" kern="0" dirty="0" err="1"/>
              <a:t>reglementare</a:t>
            </a:r>
            <a:r>
              <a:rPr lang="en-US" sz="1200" kern="0" dirty="0"/>
              <a:t> a </a:t>
            </a:r>
            <a:r>
              <a:rPr lang="en-US" sz="1200" kern="0" dirty="0" err="1"/>
              <a:t>incurajat</a:t>
            </a:r>
            <a:r>
              <a:rPr lang="en-US" sz="1200" kern="0" dirty="0"/>
              <a:t> in mod </a:t>
            </a:r>
            <a:r>
              <a:rPr lang="en-US" sz="1200" kern="0" dirty="0" err="1"/>
              <a:t>activ</a:t>
            </a:r>
            <a:r>
              <a:rPr lang="en-US" sz="1200" kern="0" dirty="0"/>
              <a:t> </a:t>
            </a:r>
            <a:r>
              <a:rPr lang="en-US" sz="1200" kern="0" dirty="0" err="1"/>
              <a:t>imprumuturile</a:t>
            </a:r>
            <a:r>
              <a:rPr lang="en-US" sz="1200" kern="0" dirty="0"/>
              <a:t> in </a:t>
            </a:r>
            <a:r>
              <a:rPr lang="en-US" sz="1200" kern="0" dirty="0" err="1"/>
              <a:t>moneda</a:t>
            </a:r>
            <a:r>
              <a:rPr lang="en-US" sz="1200" kern="0" dirty="0"/>
              <a:t> </a:t>
            </a:r>
            <a:r>
              <a:rPr lang="en-US" sz="1200" kern="0" dirty="0" err="1" smtClean="0"/>
              <a:t>locala</a:t>
            </a:r>
            <a:endParaRPr lang="en-US" sz="1200" kern="0" dirty="0"/>
          </a:p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200" kern="0" dirty="0" err="1"/>
              <a:t>Ponderea</a:t>
            </a:r>
            <a:r>
              <a:rPr lang="en-US" sz="1200" kern="0" dirty="0"/>
              <a:t> </a:t>
            </a:r>
            <a:r>
              <a:rPr lang="en-US" sz="1200" kern="0" dirty="0" err="1"/>
              <a:t>imprumuturilor</a:t>
            </a:r>
            <a:r>
              <a:rPr lang="en-US" sz="1200" kern="0" dirty="0"/>
              <a:t> in </a:t>
            </a:r>
            <a:r>
              <a:rPr lang="en-US" sz="1200" kern="0" dirty="0" err="1"/>
              <a:t>valuta</a:t>
            </a:r>
            <a:r>
              <a:rPr lang="en-US" sz="1200" kern="0" dirty="0"/>
              <a:t> </a:t>
            </a:r>
            <a:r>
              <a:rPr lang="en-US" sz="1200" kern="0" dirty="0" err="1"/>
              <a:t>raportata</a:t>
            </a:r>
            <a:r>
              <a:rPr lang="en-US" sz="1200" kern="0" dirty="0"/>
              <a:t> la </a:t>
            </a:r>
            <a:r>
              <a:rPr lang="en-US" sz="1200" kern="0" dirty="0" err="1"/>
              <a:t>totalul</a:t>
            </a:r>
            <a:r>
              <a:rPr lang="en-US" sz="1200" kern="0" dirty="0"/>
              <a:t> </a:t>
            </a:r>
            <a:r>
              <a:rPr lang="en-US" sz="1200" kern="0" dirty="0" err="1"/>
              <a:t>imprumuturilor</a:t>
            </a:r>
            <a:r>
              <a:rPr lang="en-US" sz="1200" kern="0" dirty="0"/>
              <a:t> a </a:t>
            </a:r>
            <a:r>
              <a:rPr lang="en-US" sz="1200" kern="0" dirty="0" err="1"/>
              <a:t>scazut</a:t>
            </a:r>
            <a:r>
              <a:rPr lang="en-US" sz="1200" kern="0" dirty="0"/>
              <a:t> de la 56% in 2008 la 33% </a:t>
            </a:r>
            <a:r>
              <a:rPr lang="en-US" sz="1200" kern="0" dirty="0" smtClean="0"/>
              <a:t>la </a:t>
            </a:r>
            <a:r>
              <a:rPr lang="en-US" sz="1200" kern="0" dirty="0" err="1" smtClean="0"/>
              <a:t>finalul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lui</a:t>
            </a:r>
            <a:r>
              <a:rPr lang="en-US" sz="1200" kern="0" dirty="0" smtClean="0"/>
              <a:t> </a:t>
            </a:r>
            <a:r>
              <a:rPr lang="en-US" sz="1200" kern="0" dirty="0"/>
              <a:t>2018, </a:t>
            </a:r>
            <a:r>
              <a:rPr lang="en-US" sz="1200" kern="0" dirty="0" err="1"/>
              <a:t>reducand</a:t>
            </a:r>
            <a:r>
              <a:rPr lang="en-US" sz="1200" kern="0" dirty="0"/>
              <a:t> </a:t>
            </a:r>
            <a:r>
              <a:rPr lang="en-US" sz="1200" kern="0" dirty="0" err="1"/>
              <a:t>vulnerabilitatea</a:t>
            </a:r>
            <a:r>
              <a:rPr lang="en-US" sz="1200" kern="0" dirty="0"/>
              <a:t> </a:t>
            </a:r>
            <a:r>
              <a:rPr lang="en-US" sz="1200" kern="0" dirty="0" err="1"/>
              <a:t>sectorului</a:t>
            </a:r>
            <a:r>
              <a:rPr lang="en-US" sz="1200" kern="0" dirty="0"/>
              <a:t> </a:t>
            </a:r>
            <a:r>
              <a:rPr lang="en-US" sz="1200" kern="0" dirty="0" err="1"/>
              <a:t>bancar</a:t>
            </a:r>
            <a:r>
              <a:rPr lang="en-US" sz="1200" kern="0" dirty="0"/>
              <a:t> la </a:t>
            </a:r>
            <a:r>
              <a:rPr lang="en-US" sz="1200" kern="0" dirty="0" err="1"/>
              <a:t>socurile</a:t>
            </a:r>
            <a:r>
              <a:rPr lang="en-US" sz="1200" kern="0" dirty="0"/>
              <a:t> </a:t>
            </a:r>
            <a:r>
              <a:rPr lang="en-US" sz="1200" kern="0" dirty="0" err="1" smtClean="0"/>
              <a:t>valutare</a:t>
            </a:r>
            <a:endParaRPr lang="en-US" sz="1200" kern="0" dirty="0"/>
          </a:p>
        </p:txBody>
      </p:sp>
      <p:grpSp>
        <p:nvGrpSpPr>
          <p:cNvPr id="12" name="Industry_26">
            <a:extLst>
              <a:ext uri="{FF2B5EF4-FFF2-40B4-BE49-F238E27FC236}">
                <a16:creationId xmlns:a16="http://schemas.microsoft.com/office/drawing/2014/main" id="{6909F350-7EB3-4317-9DDD-D31E952780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55576" y="3796367"/>
            <a:ext cx="291268" cy="274121"/>
            <a:chOff x="706" y="114"/>
            <a:chExt cx="4348" cy="4092"/>
          </a:xfrm>
          <a:solidFill>
            <a:srgbClr val="E60028"/>
          </a:solidFill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C64C25D-1B61-405C-812C-95586D5DE1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30" y="1530"/>
              <a:ext cx="2524" cy="1606"/>
            </a:xfrm>
            <a:custGeom>
              <a:avLst/>
              <a:gdLst/>
              <a:ahLst/>
              <a:cxnLst>
                <a:cxn ang="0">
                  <a:pos x="876" y="840"/>
                </a:cxn>
                <a:cxn ang="0">
                  <a:pos x="618" y="840"/>
                </a:cxn>
                <a:cxn ang="0">
                  <a:pos x="618" y="840"/>
                </a:cxn>
                <a:cxn ang="0">
                  <a:pos x="622" y="862"/>
                </a:cxn>
                <a:cxn ang="0">
                  <a:pos x="626" y="892"/>
                </a:cxn>
                <a:cxn ang="0">
                  <a:pos x="630" y="930"/>
                </a:cxn>
                <a:cxn ang="0">
                  <a:pos x="630" y="930"/>
                </a:cxn>
                <a:cxn ang="0">
                  <a:pos x="632" y="954"/>
                </a:cxn>
                <a:cxn ang="0">
                  <a:pos x="632" y="974"/>
                </a:cxn>
                <a:cxn ang="0">
                  <a:pos x="632" y="994"/>
                </a:cxn>
                <a:cxn ang="0">
                  <a:pos x="628" y="1014"/>
                </a:cxn>
                <a:cxn ang="0">
                  <a:pos x="624" y="1030"/>
                </a:cxn>
                <a:cxn ang="0">
                  <a:pos x="616" y="1046"/>
                </a:cxn>
                <a:cxn ang="0">
                  <a:pos x="608" y="1062"/>
                </a:cxn>
                <a:cxn ang="0">
                  <a:pos x="600" y="1076"/>
                </a:cxn>
                <a:cxn ang="0">
                  <a:pos x="588" y="1088"/>
                </a:cxn>
                <a:cxn ang="0">
                  <a:pos x="576" y="1100"/>
                </a:cxn>
                <a:cxn ang="0">
                  <a:pos x="564" y="1110"/>
                </a:cxn>
                <a:cxn ang="0">
                  <a:pos x="550" y="1120"/>
                </a:cxn>
                <a:cxn ang="0">
                  <a:pos x="522" y="1134"/>
                </a:cxn>
                <a:cxn ang="0">
                  <a:pos x="492" y="1146"/>
                </a:cxn>
                <a:cxn ang="0">
                  <a:pos x="492" y="1146"/>
                </a:cxn>
                <a:cxn ang="0">
                  <a:pos x="464" y="1154"/>
                </a:cxn>
                <a:cxn ang="0">
                  <a:pos x="436" y="1160"/>
                </a:cxn>
                <a:cxn ang="0">
                  <a:pos x="412" y="1162"/>
                </a:cxn>
                <a:cxn ang="0">
                  <a:pos x="386" y="1162"/>
                </a:cxn>
                <a:cxn ang="0">
                  <a:pos x="364" y="1160"/>
                </a:cxn>
                <a:cxn ang="0">
                  <a:pos x="342" y="1156"/>
                </a:cxn>
                <a:cxn ang="0">
                  <a:pos x="320" y="1150"/>
                </a:cxn>
                <a:cxn ang="0">
                  <a:pos x="300" y="1142"/>
                </a:cxn>
                <a:cxn ang="0">
                  <a:pos x="282" y="1132"/>
                </a:cxn>
                <a:cxn ang="0">
                  <a:pos x="264" y="1120"/>
                </a:cxn>
                <a:cxn ang="0">
                  <a:pos x="246" y="1108"/>
                </a:cxn>
                <a:cxn ang="0">
                  <a:pos x="232" y="1094"/>
                </a:cxn>
                <a:cxn ang="0">
                  <a:pos x="216" y="1080"/>
                </a:cxn>
                <a:cxn ang="0">
                  <a:pos x="202" y="1064"/>
                </a:cxn>
                <a:cxn ang="0">
                  <a:pos x="178" y="1032"/>
                </a:cxn>
                <a:cxn ang="0">
                  <a:pos x="156" y="998"/>
                </a:cxn>
                <a:cxn ang="0">
                  <a:pos x="138" y="964"/>
                </a:cxn>
                <a:cxn ang="0">
                  <a:pos x="124" y="932"/>
                </a:cxn>
                <a:cxn ang="0">
                  <a:pos x="112" y="902"/>
                </a:cxn>
                <a:cxn ang="0">
                  <a:pos x="98" y="858"/>
                </a:cxn>
                <a:cxn ang="0">
                  <a:pos x="94" y="840"/>
                </a:cxn>
                <a:cxn ang="0">
                  <a:pos x="0" y="840"/>
                </a:cxn>
                <a:cxn ang="0">
                  <a:pos x="0" y="918"/>
                </a:cxn>
                <a:cxn ang="0">
                  <a:pos x="0" y="1452"/>
                </a:cxn>
                <a:cxn ang="0">
                  <a:pos x="534" y="1452"/>
                </a:cxn>
                <a:cxn ang="0">
                  <a:pos x="534" y="1606"/>
                </a:cxn>
                <a:cxn ang="0">
                  <a:pos x="1912" y="1606"/>
                </a:cxn>
                <a:cxn ang="0">
                  <a:pos x="1988" y="1606"/>
                </a:cxn>
                <a:cxn ang="0">
                  <a:pos x="1988" y="1452"/>
                </a:cxn>
                <a:cxn ang="0">
                  <a:pos x="2448" y="1452"/>
                </a:cxn>
                <a:cxn ang="0">
                  <a:pos x="2524" y="1452"/>
                </a:cxn>
                <a:cxn ang="0">
                  <a:pos x="2524" y="0"/>
                </a:cxn>
                <a:cxn ang="0">
                  <a:pos x="1498" y="0"/>
                </a:cxn>
                <a:cxn ang="0">
                  <a:pos x="876" y="840"/>
                </a:cxn>
                <a:cxn ang="0">
                  <a:pos x="2142" y="840"/>
                </a:cxn>
                <a:cxn ang="0">
                  <a:pos x="1424" y="840"/>
                </a:cxn>
                <a:cxn ang="0">
                  <a:pos x="1736" y="382"/>
                </a:cxn>
                <a:cxn ang="0">
                  <a:pos x="2142" y="382"/>
                </a:cxn>
                <a:cxn ang="0">
                  <a:pos x="2142" y="840"/>
                </a:cxn>
              </a:cxnLst>
              <a:rect l="0" t="0" r="r" b="b"/>
              <a:pathLst>
                <a:path w="2524" h="1606">
                  <a:moveTo>
                    <a:pt x="876" y="840"/>
                  </a:moveTo>
                  <a:lnTo>
                    <a:pt x="618" y="840"/>
                  </a:lnTo>
                  <a:lnTo>
                    <a:pt x="618" y="840"/>
                  </a:lnTo>
                  <a:lnTo>
                    <a:pt x="622" y="862"/>
                  </a:lnTo>
                  <a:lnTo>
                    <a:pt x="626" y="892"/>
                  </a:lnTo>
                  <a:lnTo>
                    <a:pt x="630" y="930"/>
                  </a:lnTo>
                  <a:lnTo>
                    <a:pt x="630" y="930"/>
                  </a:lnTo>
                  <a:lnTo>
                    <a:pt x="632" y="954"/>
                  </a:lnTo>
                  <a:lnTo>
                    <a:pt x="632" y="974"/>
                  </a:lnTo>
                  <a:lnTo>
                    <a:pt x="632" y="994"/>
                  </a:lnTo>
                  <a:lnTo>
                    <a:pt x="628" y="1014"/>
                  </a:lnTo>
                  <a:lnTo>
                    <a:pt x="624" y="1030"/>
                  </a:lnTo>
                  <a:lnTo>
                    <a:pt x="616" y="1046"/>
                  </a:lnTo>
                  <a:lnTo>
                    <a:pt x="608" y="1062"/>
                  </a:lnTo>
                  <a:lnTo>
                    <a:pt x="600" y="1076"/>
                  </a:lnTo>
                  <a:lnTo>
                    <a:pt x="588" y="1088"/>
                  </a:lnTo>
                  <a:lnTo>
                    <a:pt x="576" y="1100"/>
                  </a:lnTo>
                  <a:lnTo>
                    <a:pt x="564" y="1110"/>
                  </a:lnTo>
                  <a:lnTo>
                    <a:pt x="550" y="1120"/>
                  </a:lnTo>
                  <a:lnTo>
                    <a:pt x="522" y="1134"/>
                  </a:lnTo>
                  <a:lnTo>
                    <a:pt x="492" y="1146"/>
                  </a:lnTo>
                  <a:lnTo>
                    <a:pt x="492" y="1146"/>
                  </a:lnTo>
                  <a:lnTo>
                    <a:pt x="464" y="1154"/>
                  </a:lnTo>
                  <a:lnTo>
                    <a:pt x="436" y="1160"/>
                  </a:lnTo>
                  <a:lnTo>
                    <a:pt x="412" y="1162"/>
                  </a:lnTo>
                  <a:lnTo>
                    <a:pt x="386" y="1162"/>
                  </a:lnTo>
                  <a:lnTo>
                    <a:pt x="364" y="1160"/>
                  </a:lnTo>
                  <a:lnTo>
                    <a:pt x="342" y="1156"/>
                  </a:lnTo>
                  <a:lnTo>
                    <a:pt x="320" y="1150"/>
                  </a:lnTo>
                  <a:lnTo>
                    <a:pt x="300" y="1142"/>
                  </a:lnTo>
                  <a:lnTo>
                    <a:pt x="282" y="1132"/>
                  </a:lnTo>
                  <a:lnTo>
                    <a:pt x="264" y="1120"/>
                  </a:lnTo>
                  <a:lnTo>
                    <a:pt x="246" y="1108"/>
                  </a:lnTo>
                  <a:lnTo>
                    <a:pt x="232" y="1094"/>
                  </a:lnTo>
                  <a:lnTo>
                    <a:pt x="216" y="1080"/>
                  </a:lnTo>
                  <a:lnTo>
                    <a:pt x="202" y="1064"/>
                  </a:lnTo>
                  <a:lnTo>
                    <a:pt x="178" y="1032"/>
                  </a:lnTo>
                  <a:lnTo>
                    <a:pt x="156" y="998"/>
                  </a:lnTo>
                  <a:lnTo>
                    <a:pt x="138" y="964"/>
                  </a:lnTo>
                  <a:lnTo>
                    <a:pt x="124" y="932"/>
                  </a:lnTo>
                  <a:lnTo>
                    <a:pt x="112" y="902"/>
                  </a:lnTo>
                  <a:lnTo>
                    <a:pt x="98" y="858"/>
                  </a:lnTo>
                  <a:lnTo>
                    <a:pt x="94" y="840"/>
                  </a:lnTo>
                  <a:lnTo>
                    <a:pt x="0" y="840"/>
                  </a:lnTo>
                  <a:lnTo>
                    <a:pt x="0" y="918"/>
                  </a:lnTo>
                  <a:lnTo>
                    <a:pt x="0" y="1452"/>
                  </a:lnTo>
                  <a:lnTo>
                    <a:pt x="534" y="1452"/>
                  </a:lnTo>
                  <a:lnTo>
                    <a:pt x="534" y="1606"/>
                  </a:lnTo>
                  <a:lnTo>
                    <a:pt x="1912" y="1606"/>
                  </a:lnTo>
                  <a:lnTo>
                    <a:pt x="1988" y="1606"/>
                  </a:lnTo>
                  <a:lnTo>
                    <a:pt x="1988" y="1452"/>
                  </a:lnTo>
                  <a:lnTo>
                    <a:pt x="2448" y="1452"/>
                  </a:lnTo>
                  <a:lnTo>
                    <a:pt x="2524" y="1452"/>
                  </a:lnTo>
                  <a:lnTo>
                    <a:pt x="2524" y="0"/>
                  </a:lnTo>
                  <a:lnTo>
                    <a:pt x="1498" y="0"/>
                  </a:lnTo>
                  <a:lnTo>
                    <a:pt x="876" y="840"/>
                  </a:lnTo>
                  <a:close/>
                  <a:moveTo>
                    <a:pt x="2142" y="840"/>
                  </a:moveTo>
                  <a:lnTo>
                    <a:pt x="1424" y="840"/>
                  </a:lnTo>
                  <a:lnTo>
                    <a:pt x="1736" y="382"/>
                  </a:lnTo>
                  <a:lnTo>
                    <a:pt x="2142" y="382"/>
                  </a:lnTo>
                  <a:lnTo>
                    <a:pt x="2142" y="8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C8A86A1A-720F-4B27-BFD5-8F911E8499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6" y="3288"/>
              <a:ext cx="2678" cy="918"/>
            </a:xfrm>
            <a:custGeom>
              <a:avLst/>
              <a:gdLst/>
              <a:ahLst/>
              <a:cxnLst>
                <a:cxn ang="0">
                  <a:pos x="344" y="0"/>
                </a:cxn>
                <a:cxn ang="0">
                  <a:pos x="312" y="2"/>
                </a:cxn>
                <a:cxn ang="0">
                  <a:pos x="250" y="10"/>
                </a:cxn>
                <a:cxn ang="0">
                  <a:pos x="190" y="28"/>
                </a:cxn>
                <a:cxn ang="0">
                  <a:pos x="134" y="56"/>
                </a:cxn>
                <a:cxn ang="0">
                  <a:pos x="86" y="90"/>
                </a:cxn>
                <a:cxn ang="0">
                  <a:pos x="46" y="132"/>
                </a:cxn>
                <a:cxn ang="0">
                  <a:pos x="18" y="180"/>
                </a:cxn>
                <a:cxn ang="0">
                  <a:pos x="2" y="238"/>
                </a:cxn>
                <a:cxn ang="0">
                  <a:pos x="0" y="574"/>
                </a:cxn>
                <a:cxn ang="0">
                  <a:pos x="2" y="606"/>
                </a:cxn>
                <a:cxn ang="0">
                  <a:pos x="18" y="668"/>
                </a:cxn>
                <a:cxn ang="0">
                  <a:pos x="46" y="730"/>
                </a:cxn>
                <a:cxn ang="0">
                  <a:pos x="86" y="784"/>
                </a:cxn>
                <a:cxn ang="0">
                  <a:pos x="134" y="834"/>
                </a:cxn>
                <a:cxn ang="0">
                  <a:pos x="190" y="872"/>
                </a:cxn>
                <a:cxn ang="0">
                  <a:pos x="250" y="902"/>
                </a:cxn>
                <a:cxn ang="0">
                  <a:pos x="312" y="916"/>
                </a:cxn>
                <a:cxn ang="0">
                  <a:pos x="2410" y="918"/>
                </a:cxn>
                <a:cxn ang="0">
                  <a:pos x="2440" y="916"/>
                </a:cxn>
                <a:cxn ang="0">
                  <a:pos x="2498" y="902"/>
                </a:cxn>
                <a:cxn ang="0">
                  <a:pos x="2548" y="872"/>
                </a:cxn>
                <a:cxn ang="0">
                  <a:pos x="2590" y="834"/>
                </a:cxn>
                <a:cxn ang="0">
                  <a:pos x="2624" y="784"/>
                </a:cxn>
                <a:cxn ang="0">
                  <a:pos x="2650" y="730"/>
                </a:cxn>
                <a:cxn ang="0">
                  <a:pos x="2668" y="668"/>
                </a:cxn>
                <a:cxn ang="0">
                  <a:pos x="2676" y="606"/>
                </a:cxn>
                <a:cxn ang="0">
                  <a:pos x="2678" y="268"/>
                </a:cxn>
                <a:cxn ang="0">
                  <a:pos x="2676" y="238"/>
                </a:cxn>
                <a:cxn ang="0">
                  <a:pos x="2668" y="180"/>
                </a:cxn>
                <a:cxn ang="0">
                  <a:pos x="2650" y="132"/>
                </a:cxn>
                <a:cxn ang="0">
                  <a:pos x="2624" y="90"/>
                </a:cxn>
                <a:cxn ang="0">
                  <a:pos x="2590" y="56"/>
                </a:cxn>
                <a:cxn ang="0">
                  <a:pos x="2548" y="28"/>
                </a:cxn>
                <a:cxn ang="0">
                  <a:pos x="2498" y="10"/>
                </a:cxn>
                <a:cxn ang="0">
                  <a:pos x="2440" y="2"/>
                </a:cxn>
                <a:cxn ang="0">
                  <a:pos x="2410" y="0"/>
                </a:cxn>
                <a:cxn ang="0">
                  <a:pos x="306" y="612"/>
                </a:cxn>
                <a:cxn ang="0">
                  <a:pos x="2372" y="306"/>
                </a:cxn>
              </a:cxnLst>
              <a:rect l="0" t="0" r="r" b="b"/>
              <a:pathLst>
                <a:path w="2678" h="918">
                  <a:moveTo>
                    <a:pt x="2410" y="0"/>
                  </a:moveTo>
                  <a:lnTo>
                    <a:pt x="344" y="0"/>
                  </a:lnTo>
                  <a:lnTo>
                    <a:pt x="344" y="0"/>
                  </a:lnTo>
                  <a:lnTo>
                    <a:pt x="312" y="2"/>
                  </a:lnTo>
                  <a:lnTo>
                    <a:pt x="282" y="6"/>
                  </a:lnTo>
                  <a:lnTo>
                    <a:pt x="250" y="10"/>
                  </a:lnTo>
                  <a:lnTo>
                    <a:pt x="220" y="18"/>
                  </a:lnTo>
                  <a:lnTo>
                    <a:pt x="190" y="28"/>
                  </a:lnTo>
                  <a:lnTo>
                    <a:pt x="162" y="40"/>
                  </a:lnTo>
                  <a:lnTo>
                    <a:pt x="134" y="56"/>
                  </a:lnTo>
                  <a:lnTo>
                    <a:pt x="110" y="72"/>
                  </a:lnTo>
                  <a:lnTo>
                    <a:pt x="86" y="90"/>
                  </a:lnTo>
                  <a:lnTo>
                    <a:pt x="64" y="110"/>
                  </a:lnTo>
                  <a:lnTo>
                    <a:pt x="46" y="132"/>
                  </a:lnTo>
                  <a:lnTo>
                    <a:pt x="30" y="156"/>
                  </a:lnTo>
                  <a:lnTo>
                    <a:pt x="18" y="180"/>
                  </a:lnTo>
                  <a:lnTo>
                    <a:pt x="8" y="208"/>
                  </a:lnTo>
                  <a:lnTo>
                    <a:pt x="2" y="238"/>
                  </a:lnTo>
                  <a:lnTo>
                    <a:pt x="0" y="268"/>
                  </a:lnTo>
                  <a:lnTo>
                    <a:pt x="0" y="574"/>
                  </a:lnTo>
                  <a:lnTo>
                    <a:pt x="0" y="574"/>
                  </a:lnTo>
                  <a:lnTo>
                    <a:pt x="2" y="606"/>
                  </a:lnTo>
                  <a:lnTo>
                    <a:pt x="8" y="638"/>
                  </a:lnTo>
                  <a:lnTo>
                    <a:pt x="18" y="668"/>
                  </a:lnTo>
                  <a:lnTo>
                    <a:pt x="30" y="700"/>
                  </a:lnTo>
                  <a:lnTo>
                    <a:pt x="46" y="730"/>
                  </a:lnTo>
                  <a:lnTo>
                    <a:pt x="64" y="758"/>
                  </a:lnTo>
                  <a:lnTo>
                    <a:pt x="86" y="784"/>
                  </a:lnTo>
                  <a:lnTo>
                    <a:pt x="110" y="810"/>
                  </a:lnTo>
                  <a:lnTo>
                    <a:pt x="134" y="834"/>
                  </a:lnTo>
                  <a:lnTo>
                    <a:pt x="162" y="854"/>
                  </a:lnTo>
                  <a:lnTo>
                    <a:pt x="190" y="872"/>
                  </a:lnTo>
                  <a:lnTo>
                    <a:pt x="220" y="888"/>
                  </a:lnTo>
                  <a:lnTo>
                    <a:pt x="250" y="902"/>
                  </a:lnTo>
                  <a:lnTo>
                    <a:pt x="282" y="910"/>
                  </a:lnTo>
                  <a:lnTo>
                    <a:pt x="312" y="916"/>
                  </a:lnTo>
                  <a:lnTo>
                    <a:pt x="344" y="918"/>
                  </a:lnTo>
                  <a:lnTo>
                    <a:pt x="2410" y="918"/>
                  </a:lnTo>
                  <a:lnTo>
                    <a:pt x="2410" y="918"/>
                  </a:lnTo>
                  <a:lnTo>
                    <a:pt x="2440" y="916"/>
                  </a:lnTo>
                  <a:lnTo>
                    <a:pt x="2470" y="910"/>
                  </a:lnTo>
                  <a:lnTo>
                    <a:pt x="2498" y="902"/>
                  </a:lnTo>
                  <a:lnTo>
                    <a:pt x="2524" y="888"/>
                  </a:lnTo>
                  <a:lnTo>
                    <a:pt x="2548" y="872"/>
                  </a:lnTo>
                  <a:lnTo>
                    <a:pt x="2570" y="854"/>
                  </a:lnTo>
                  <a:lnTo>
                    <a:pt x="2590" y="834"/>
                  </a:lnTo>
                  <a:lnTo>
                    <a:pt x="2608" y="810"/>
                  </a:lnTo>
                  <a:lnTo>
                    <a:pt x="2624" y="784"/>
                  </a:lnTo>
                  <a:lnTo>
                    <a:pt x="2638" y="758"/>
                  </a:lnTo>
                  <a:lnTo>
                    <a:pt x="2650" y="730"/>
                  </a:lnTo>
                  <a:lnTo>
                    <a:pt x="2660" y="700"/>
                  </a:lnTo>
                  <a:lnTo>
                    <a:pt x="2668" y="668"/>
                  </a:lnTo>
                  <a:lnTo>
                    <a:pt x="2674" y="638"/>
                  </a:lnTo>
                  <a:lnTo>
                    <a:pt x="2676" y="606"/>
                  </a:lnTo>
                  <a:lnTo>
                    <a:pt x="2678" y="574"/>
                  </a:lnTo>
                  <a:lnTo>
                    <a:pt x="2678" y="268"/>
                  </a:lnTo>
                  <a:lnTo>
                    <a:pt x="2678" y="268"/>
                  </a:lnTo>
                  <a:lnTo>
                    <a:pt x="2676" y="238"/>
                  </a:lnTo>
                  <a:lnTo>
                    <a:pt x="2674" y="208"/>
                  </a:lnTo>
                  <a:lnTo>
                    <a:pt x="2668" y="180"/>
                  </a:lnTo>
                  <a:lnTo>
                    <a:pt x="2660" y="156"/>
                  </a:lnTo>
                  <a:lnTo>
                    <a:pt x="2650" y="132"/>
                  </a:lnTo>
                  <a:lnTo>
                    <a:pt x="2638" y="110"/>
                  </a:lnTo>
                  <a:lnTo>
                    <a:pt x="2624" y="90"/>
                  </a:lnTo>
                  <a:lnTo>
                    <a:pt x="2608" y="72"/>
                  </a:lnTo>
                  <a:lnTo>
                    <a:pt x="2590" y="56"/>
                  </a:lnTo>
                  <a:lnTo>
                    <a:pt x="2570" y="40"/>
                  </a:lnTo>
                  <a:lnTo>
                    <a:pt x="2548" y="28"/>
                  </a:lnTo>
                  <a:lnTo>
                    <a:pt x="2524" y="18"/>
                  </a:lnTo>
                  <a:lnTo>
                    <a:pt x="2498" y="10"/>
                  </a:lnTo>
                  <a:lnTo>
                    <a:pt x="2470" y="6"/>
                  </a:lnTo>
                  <a:lnTo>
                    <a:pt x="2440" y="2"/>
                  </a:lnTo>
                  <a:lnTo>
                    <a:pt x="2410" y="0"/>
                  </a:lnTo>
                  <a:lnTo>
                    <a:pt x="2410" y="0"/>
                  </a:lnTo>
                  <a:close/>
                  <a:moveTo>
                    <a:pt x="2372" y="612"/>
                  </a:moveTo>
                  <a:lnTo>
                    <a:pt x="306" y="612"/>
                  </a:lnTo>
                  <a:lnTo>
                    <a:pt x="306" y="306"/>
                  </a:lnTo>
                  <a:lnTo>
                    <a:pt x="2372" y="306"/>
                  </a:lnTo>
                  <a:lnTo>
                    <a:pt x="2372" y="6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92B790A-EDE5-4285-B35F-E3BE7F81A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" y="2266"/>
              <a:ext cx="678" cy="1228"/>
            </a:xfrm>
            <a:custGeom>
              <a:avLst/>
              <a:gdLst/>
              <a:ahLst/>
              <a:cxnLst>
                <a:cxn ang="0">
                  <a:pos x="658" y="154"/>
                </a:cxn>
                <a:cxn ang="0">
                  <a:pos x="642" y="184"/>
                </a:cxn>
                <a:cxn ang="0">
                  <a:pos x="620" y="212"/>
                </a:cxn>
                <a:cxn ang="0">
                  <a:pos x="606" y="226"/>
                </a:cxn>
                <a:cxn ang="0">
                  <a:pos x="574" y="248"/>
                </a:cxn>
                <a:cxn ang="0">
                  <a:pos x="540" y="264"/>
                </a:cxn>
                <a:cxn ang="0">
                  <a:pos x="502" y="272"/>
                </a:cxn>
                <a:cxn ang="0">
                  <a:pos x="482" y="272"/>
                </a:cxn>
                <a:cxn ang="0">
                  <a:pos x="430" y="266"/>
                </a:cxn>
                <a:cxn ang="0">
                  <a:pos x="412" y="260"/>
                </a:cxn>
                <a:cxn ang="0">
                  <a:pos x="378" y="242"/>
                </a:cxn>
                <a:cxn ang="0">
                  <a:pos x="348" y="220"/>
                </a:cxn>
                <a:cxn ang="0">
                  <a:pos x="324" y="192"/>
                </a:cxn>
                <a:cxn ang="0">
                  <a:pos x="314" y="176"/>
                </a:cxn>
                <a:cxn ang="0">
                  <a:pos x="302" y="146"/>
                </a:cxn>
                <a:cxn ang="0">
                  <a:pos x="294" y="116"/>
                </a:cxn>
                <a:cxn ang="0">
                  <a:pos x="290" y="84"/>
                </a:cxn>
                <a:cxn ang="0">
                  <a:pos x="292" y="54"/>
                </a:cxn>
                <a:cxn ang="0">
                  <a:pos x="294" y="42"/>
                </a:cxn>
                <a:cxn ang="0">
                  <a:pos x="308" y="0"/>
                </a:cxn>
                <a:cxn ang="0">
                  <a:pos x="274" y="20"/>
                </a:cxn>
                <a:cxn ang="0">
                  <a:pos x="226" y="50"/>
                </a:cxn>
                <a:cxn ang="0">
                  <a:pos x="178" y="90"/>
                </a:cxn>
                <a:cxn ang="0">
                  <a:pos x="132" y="140"/>
                </a:cxn>
                <a:cxn ang="0">
                  <a:pos x="90" y="202"/>
                </a:cxn>
                <a:cxn ang="0">
                  <a:pos x="54" y="276"/>
                </a:cxn>
                <a:cxn ang="0">
                  <a:pos x="26" y="362"/>
                </a:cxn>
                <a:cxn ang="0">
                  <a:pos x="6" y="464"/>
                </a:cxn>
                <a:cxn ang="0">
                  <a:pos x="0" y="584"/>
                </a:cxn>
                <a:cxn ang="0">
                  <a:pos x="2" y="634"/>
                </a:cxn>
                <a:cxn ang="0">
                  <a:pos x="14" y="726"/>
                </a:cxn>
                <a:cxn ang="0">
                  <a:pos x="34" y="810"/>
                </a:cxn>
                <a:cxn ang="0">
                  <a:pos x="64" y="882"/>
                </a:cxn>
                <a:cxn ang="0">
                  <a:pos x="100" y="946"/>
                </a:cxn>
                <a:cxn ang="0">
                  <a:pos x="142" y="1004"/>
                </a:cxn>
                <a:cxn ang="0">
                  <a:pos x="188" y="1052"/>
                </a:cxn>
                <a:cxn ang="0">
                  <a:pos x="236" y="1092"/>
                </a:cxn>
                <a:cxn ang="0">
                  <a:pos x="284" y="1126"/>
                </a:cxn>
                <a:cxn ang="0">
                  <a:pos x="354" y="1166"/>
                </a:cxn>
                <a:cxn ang="0">
                  <a:pos x="438" y="1202"/>
                </a:cxn>
                <a:cxn ang="0">
                  <a:pos x="498" y="1220"/>
                </a:cxn>
                <a:cxn ang="0">
                  <a:pos x="550" y="1228"/>
                </a:cxn>
                <a:cxn ang="0">
                  <a:pos x="658" y="154"/>
                </a:cxn>
              </a:cxnLst>
              <a:rect l="0" t="0" r="r" b="b"/>
              <a:pathLst>
                <a:path w="678" h="1228">
                  <a:moveTo>
                    <a:pt x="658" y="154"/>
                  </a:moveTo>
                  <a:lnTo>
                    <a:pt x="658" y="154"/>
                  </a:lnTo>
                  <a:lnTo>
                    <a:pt x="650" y="170"/>
                  </a:lnTo>
                  <a:lnTo>
                    <a:pt x="642" y="184"/>
                  </a:lnTo>
                  <a:lnTo>
                    <a:pt x="632" y="198"/>
                  </a:lnTo>
                  <a:lnTo>
                    <a:pt x="620" y="212"/>
                  </a:lnTo>
                  <a:lnTo>
                    <a:pt x="620" y="212"/>
                  </a:lnTo>
                  <a:lnTo>
                    <a:pt x="606" y="226"/>
                  </a:lnTo>
                  <a:lnTo>
                    <a:pt x="592" y="238"/>
                  </a:lnTo>
                  <a:lnTo>
                    <a:pt x="574" y="248"/>
                  </a:lnTo>
                  <a:lnTo>
                    <a:pt x="558" y="256"/>
                  </a:lnTo>
                  <a:lnTo>
                    <a:pt x="540" y="264"/>
                  </a:lnTo>
                  <a:lnTo>
                    <a:pt x="520" y="268"/>
                  </a:lnTo>
                  <a:lnTo>
                    <a:pt x="502" y="272"/>
                  </a:lnTo>
                  <a:lnTo>
                    <a:pt x="482" y="272"/>
                  </a:lnTo>
                  <a:lnTo>
                    <a:pt x="482" y="272"/>
                  </a:lnTo>
                  <a:lnTo>
                    <a:pt x="456" y="272"/>
                  </a:lnTo>
                  <a:lnTo>
                    <a:pt x="430" y="266"/>
                  </a:lnTo>
                  <a:lnTo>
                    <a:pt x="430" y="266"/>
                  </a:lnTo>
                  <a:lnTo>
                    <a:pt x="412" y="260"/>
                  </a:lnTo>
                  <a:lnTo>
                    <a:pt x="394" y="252"/>
                  </a:lnTo>
                  <a:lnTo>
                    <a:pt x="378" y="242"/>
                  </a:lnTo>
                  <a:lnTo>
                    <a:pt x="362" y="232"/>
                  </a:lnTo>
                  <a:lnTo>
                    <a:pt x="348" y="220"/>
                  </a:lnTo>
                  <a:lnTo>
                    <a:pt x="336" y="206"/>
                  </a:lnTo>
                  <a:lnTo>
                    <a:pt x="324" y="192"/>
                  </a:lnTo>
                  <a:lnTo>
                    <a:pt x="314" y="176"/>
                  </a:lnTo>
                  <a:lnTo>
                    <a:pt x="314" y="176"/>
                  </a:lnTo>
                  <a:lnTo>
                    <a:pt x="308" y="160"/>
                  </a:lnTo>
                  <a:lnTo>
                    <a:pt x="302" y="146"/>
                  </a:lnTo>
                  <a:lnTo>
                    <a:pt x="296" y="132"/>
                  </a:lnTo>
                  <a:lnTo>
                    <a:pt x="294" y="116"/>
                  </a:lnTo>
                  <a:lnTo>
                    <a:pt x="292" y="100"/>
                  </a:lnTo>
                  <a:lnTo>
                    <a:pt x="290" y="84"/>
                  </a:lnTo>
                  <a:lnTo>
                    <a:pt x="292" y="68"/>
                  </a:lnTo>
                  <a:lnTo>
                    <a:pt x="292" y="54"/>
                  </a:lnTo>
                  <a:lnTo>
                    <a:pt x="292" y="54"/>
                  </a:lnTo>
                  <a:lnTo>
                    <a:pt x="294" y="42"/>
                  </a:lnTo>
                  <a:lnTo>
                    <a:pt x="298" y="30"/>
                  </a:lnTo>
                  <a:lnTo>
                    <a:pt x="308" y="0"/>
                  </a:lnTo>
                  <a:lnTo>
                    <a:pt x="274" y="20"/>
                  </a:lnTo>
                  <a:lnTo>
                    <a:pt x="274" y="20"/>
                  </a:lnTo>
                  <a:lnTo>
                    <a:pt x="250" y="34"/>
                  </a:lnTo>
                  <a:lnTo>
                    <a:pt x="226" y="50"/>
                  </a:lnTo>
                  <a:lnTo>
                    <a:pt x="202" y="70"/>
                  </a:lnTo>
                  <a:lnTo>
                    <a:pt x="178" y="90"/>
                  </a:lnTo>
                  <a:lnTo>
                    <a:pt x="154" y="114"/>
                  </a:lnTo>
                  <a:lnTo>
                    <a:pt x="132" y="140"/>
                  </a:lnTo>
                  <a:lnTo>
                    <a:pt x="110" y="170"/>
                  </a:lnTo>
                  <a:lnTo>
                    <a:pt x="90" y="202"/>
                  </a:lnTo>
                  <a:lnTo>
                    <a:pt x="70" y="236"/>
                  </a:lnTo>
                  <a:lnTo>
                    <a:pt x="54" y="276"/>
                  </a:lnTo>
                  <a:lnTo>
                    <a:pt x="38" y="318"/>
                  </a:lnTo>
                  <a:lnTo>
                    <a:pt x="26" y="362"/>
                  </a:lnTo>
                  <a:lnTo>
                    <a:pt x="14" y="412"/>
                  </a:lnTo>
                  <a:lnTo>
                    <a:pt x="6" y="464"/>
                  </a:lnTo>
                  <a:lnTo>
                    <a:pt x="2" y="522"/>
                  </a:lnTo>
                  <a:lnTo>
                    <a:pt x="0" y="584"/>
                  </a:lnTo>
                  <a:lnTo>
                    <a:pt x="0" y="584"/>
                  </a:lnTo>
                  <a:lnTo>
                    <a:pt x="2" y="634"/>
                  </a:lnTo>
                  <a:lnTo>
                    <a:pt x="6" y="682"/>
                  </a:lnTo>
                  <a:lnTo>
                    <a:pt x="14" y="726"/>
                  </a:lnTo>
                  <a:lnTo>
                    <a:pt x="22" y="770"/>
                  </a:lnTo>
                  <a:lnTo>
                    <a:pt x="34" y="810"/>
                  </a:lnTo>
                  <a:lnTo>
                    <a:pt x="48" y="848"/>
                  </a:lnTo>
                  <a:lnTo>
                    <a:pt x="64" y="882"/>
                  </a:lnTo>
                  <a:lnTo>
                    <a:pt x="82" y="916"/>
                  </a:lnTo>
                  <a:lnTo>
                    <a:pt x="100" y="946"/>
                  </a:lnTo>
                  <a:lnTo>
                    <a:pt x="120" y="976"/>
                  </a:lnTo>
                  <a:lnTo>
                    <a:pt x="142" y="1004"/>
                  </a:lnTo>
                  <a:lnTo>
                    <a:pt x="164" y="1028"/>
                  </a:lnTo>
                  <a:lnTo>
                    <a:pt x="188" y="1052"/>
                  </a:lnTo>
                  <a:lnTo>
                    <a:pt x="210" y="1072"/>
                  </a:lnTo>
                  <a:lnTo>
                    <a:pt x="236" y="1092"/>
                  </a:lnTo>
                  <a:lnTo>
                    <a:pt x="260" y="1110"/>
                  </a:lnTo>
                  <a:lnTo>
                    <a:pt x="284" y="1126"/>
                  </a:lnTo>
                  <a:lnTo>
                    <a:pt x="308" y="1142"/>
                  </a:lnTo>
                  <a:lnTo>
                    <a:pt x="354" y="1166"/>
                  </a:lnTo>
                  <a:lnTo>
                    <a:pt x="398" y="1186"/>
                  </a:lnTo>
                  <a:lnTo>
                    <a:pt x="438" y="1202"/>
                  </a:lnTo>
                  <a:lnTo>
                    <a:pt x="472" y="1212"/>
                  </a:lnTo>
                  <a:lnTo>
                    <a:pt x="498" y="1220"/>
                  </a:lnTo>
                  <a:lnTo>
                    <a:pt x="522" y="1224"/>
                  </a:lnTo>
                  <a:lnTo>
                    <a:pt x="550" y="1228"/>
                  </a:lnTo>
                  <a:lnTo>
                    <a:pt x="678" y="974"/>
                  </a:lnTo>
                  <a:lnTo>
                    <a:pt x="658" y="1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7FA18CB-2D86-40AE-9511-D2E879742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" y="3258"/>
              <a:ext cx="276" cy="444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202" y="444"/>
                </a:cxn>
                <a:cxn ang="0">
                  <a:pos x="276" y="310"/>
                </a:cxn>
                <a:cxn ang="0">
                  <a:pos x="182" y="0"/>
                </a:cxn>
                <a:cxn ang="0">
                  <a:pos x="0" y="336"/>
                </a:cxn>
              </a:cxnLst>
              <a:rect l="0" t="0" r="r" b="b"/>
              <a:pathLst>
                <a:path w="276" h="444">
                  <a:moveTo>
                    <a:pt x="0" y="336"/>
                  </a:moveTo>
                  <a:lnTo>
                    <a:pt x="202" y="444"/>
                  </a:lnTo>
                  <a:lnTo>
                    <a:pt x="276" y="310"/>
                  </a:lnTo>
                  <a:lnTo>
                    <a:pt x="182" y="0"/>
                  </a:lnTo>
                  <a:lnTo>
                    <a:pt x="0" y="3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EE75BC27-05A6-4DE7-B201-EFA7F2D58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6" y="898"/>
              <a:ext cx="836" cy="1678"/>
            </a:xfrm>
            <a:custGeom>
              <a:avLst/>
              <a:gdLst/>
              <a:ahLst/>
              <a:cxnLst>
                <a:cxn ang="0">
                  <a:pos x="636" y="1622"/>
                </a:cxn>
                <a:cxn ang="0">
                  <a:pos x="636" y="1622"/>
                </a:cxn>
                <a:cxn ang="0">
                  <a:pos x="642" y="1632"/>
                </a:cxn>
                <a:cxn ang="0">
                  <a:pos x="652" y="1644"/>
                </a:cxn>
                <a:cxn ang="0">
                  <a:pos x="666" y="1658"/>
                </a:cxn>
                <a:cxn ang="0">
                  <a:pos x="684" y="1668"/>
                </a:cxn>
                <a:cxn ang="0">
                  <a:pos x="694" y="1672"/>
                </a:cxn>
                <a:cxn ang="0">
                  <a:pos x="704" y="1676"/>
                </a:cxn>
                <a:cxn ang="0">
                  <a:pos x="716" y="1678"/>
                </a:cxn>
                <a:cxn ang="0">
                  <a:pos x="730" y="1678"/>
                </a:cxn>
                <a:cxn ang="0">
                  <a:pos x="742" y="1676"/>
                </a:cxn>
                <a:cxn ang="0">
                  <a:pos x="758" y="1672"/>
                </a:cxn>
                <a:cxn ang="0">
                  <a:pos x="774" y="1668"/>
                </a:cxn>
                <a:cxn ang="0">
                  <a:pos x="792" y="1660"/>
                </a:cxn>
                <a:cxn ang="0">
                  <a:pos x="792" y="1660"/>
                </a:cxn>
                <a:cxn ang="0">
                  <a:pos x="806" y="1650"/>
                </a:cxn>
                <a:cxn ang="0">
                  <a:pos x="818" y="1638"/>
                </a:cxn>
                <a:cxn ang="0">
                  <a:pos x="826" y="1626"/>
                </a:cxn>
                <a:cxn ang="0">
                  <a:pos x="830" y="1612"/>
                </a:cxn>
                <a:cxn ang="0">
                  <a:pos x="834" y="1600"/>
                </a:cxn>
                <a:cxn ang="0">
                  <a:pos x="836" y="1586"/>
                </a:cxn>
                <a:cxn ang="0">
                  <a:pos x="836" y="1564"/>
                </a:cxn>
                <a:cxn ang="0">
                  <a:pos x="836" y="1564"/>
                </a:cxn>
                <a:cxn ang="0">
                  <a:pos x="836" y="1552"/>
                </a:cxn>
                <a:cxn ang="0">
                  <a:pos x="830" y="1534"/>
                </a:cxn>
                <a:cxn ang="0">
                  <a:pos x="814" y="1474"/>
                </a:cxn>
                <a:cxn ang="0">
                  <a:pos x="758" y="1288"/>
                </a:cxn>
                <a:cxn ang="0">
                  <a:pos x="678" y="1036"/>
                </a:cxn>
                <a:cxn ang="0">
                  <a:pos x="584" y="754"/>
                </a:cxn>
                <a:cxn ang="0">
                  <a:pos x="412" y="234"/>
                </a:cxn>
                <a:cxn ang="0">
                  <a:pos x="334" y="0"/>
                </a:cxn>
                <a:cxn ang="0">
                  <a:pos x="0" y="356"/>
                </a:cxn>
                <a:cxn ang="0">
                  <a:pos x="636" y="1622"/>
                </a:cxn>
              </a:cxnLst>
              <a:rect l="0" t="0" r="r" b="b"/>
              <a:pathLst>
                <a:path w="836" h="1678">
                  <a:moveTo>
                    <a:pt x="636" y="1622"/>
                  </a:moveTo>
                  <a:lnTo>
                    <a:pt x="636" y="1622"/>
                  </a:lnTo>
                  <a:lnTo>
                    <a:pt x="642" y="1632"/>
                  </a:lnTo>
                  <a:lnTo>
                    <a:pt x="652" y="1644"/>
                  </a:lnTo>
                  <a:lnTo>
                    <a:pt x="666" y="1658"/>
                  </a:lnTo>
                  <a:lnTo>
                    <a:pt x="684" y="1668"/>
                  </a:lnTo>
                  <a:lnTo>
                    <a:pt x="694" y="1672"/>
                  </a:lnTo>
                  <a:lnTo>
                    <a:pt x="704" y="1676"/>
                  </a:lnTo>
                  <a:lnTo>
                    <a:pt x="716" y="1678"/>
                  </a:lnTo>
                  <a:lnTo>
                    <a:pt x="730" y="1678"/>
                  </a:lnTo>
                  <a:lnTo>
                    <a:pt x="742" y="1676"/>
                  </a:lnTo>
                  <a:lnTo>
                    <a:pt x="758" y="1672"/>
                  </a:lnTo>
                  <a:lnTo>
                    <a:pt x="774" y="1668"/>
                  </a:lnTo>
                  <a:lnTo>
                    <a:pt x="792" y="1660"/>
                  </a:lnTo>
                  <a:lnTo>
                    <a:pt x="792" y="1660"/>
                  </a:lnTo>
                  <a:lnTo>
                    <a:pt x="806" y="1650"/>
                  </a:lnTo>
                  <a:lnTo>
                    <a:pt x="818" y="1638"/>
                  </a:lnTo>
                  <a:lnTo>
                    <a:pt x="826" y="1626"/>
                  </a:lnTo>
                  <a:lnTo>
                    <a:pt x="830" y="1612"/>
                  </a:lnTo>
                  <a:lnTo>
                    <a:pt x="834" y="1600"/>
                  </a:lnTo>
                  <a:lnTo>
                    <a:pt x="836" y="1586"/>
                  </a:lnTo>
                  <a:lnTo>
                    <a:pt x="836" y="1564"/>
                  </a:lnTo>
                  <a:lnTo>
                    <a:pt x="836" y="1564"/>
                  </a:lnTo>
                  <a:lnTo>
                    <a:pt x="836" y="1552"/>
                  </a:lnTo>
                  <a:lnTo>
                    <a:pt x="830" y="1534"/>
                  </a:lnTo>
                  <a:lnTo>
                    <a:pt x="814" y="1474"/>
                  </a:lnTo>
                  <a:lnTo>
                    <a:pt x="758" y="1288"/>
                  </a:lnTo>
                  <a:lnTo>
                    <a:pt x="678" y="1036"/>
                  </a:lnTo>
                  <a:lnTo>
                    <a:pt x="584" y="754"/>
                  </a:lnTo>
                  <a:lnTo>
                    <a:pt x="412" y="234"/>
                  </a:lnTo>
                  <a:lnTo>
                    <a:pt x="334" y="0"/>
                  </a:lnTo>
                  <a:lnTo>
                    <a:pt x="0" y="356"/>
                  </a:lnTo>
                  <a:lnTo>
                    <a:pt x="636" y="16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5D63FF-50D3-421E-B33B-32FCC217B2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2" y="114"/>
              <a:ext cx="1336" cy="2272"/>
            </a:xfrm>
            <a:custGeom>
              <a:avLst/>
              <a:gdLst/>
              <a:ahLst/>
              <a:cxnLst>
                <a:cxn ang="0">
                  <a:pos x="1336" y="90"/>
                </a:cxn>
                <a:cxn ang="0">
                  <a:pos x="1146" y="18"/>
                </a:cxn>
                <a:cxn ang="0">
                  <a:pos x="1024" y="86"/>
                </a:cxn>
                <a:cxn ang="0">
                  <a:pos x="712" y="262"/>
                </a:cxn>
                <a:cxn ang="0">
                  <a:pos x="4" y="2130"/>
                </a:cxn>
                <a:cxn ang="0">
                  <a:pos x="0" y="2150"/>
                </a:cxn>
                <a:cxn ang="0">
                  <a:pos x="6" y="2192"/>
                </a:cxn>
                <a:cxn ang="0">
                  <a:pos x="16" y="2214"/>
                </a:cxn>
                <a:cxn ang="0">
                  <a:pos x="44" y="2248"/>
                </a:cxn>
                <a:cxn ang="0">
                  <a:pos x="84" y="2268"/>
                </a:cxn>
                <a:cxn ang="0">
                  <a:pos x="96" y="2270"/>
                </a:cxn>
                <a:cxn ang="0">
                  <a:pos x="130" y="2270"/>
                </a:cxn>
                <a:cxn ang="0">
                  <a:pos x="172" y="2256"/>
                </a:cxn>
                <a:cxn ang="0">
                  <a:pos x="204" y="2228"/>
                </a:cxn>
                <a:cxn ang="0">
                  <a:pos x="222" y="2200"/>
                </a:cxn>
                <a:cxn ang="0">
                  <a:pos x="228" y="2184"/>
                </a:cxn>
                <a:cxn ang="0">
                  <a:pos x="1036" y="1038"/>
                </a:cxn>
                <a:cxn ang="0">
                  <a:pos x="1088" y="966"/>
                </a:cxn>
                <a:cxn ang="0">
                  <a:pos x="1336" y="116"/>
                </a:cxn>
                <a:cxn ang="0">
                  <a:pos x="1046" y="516"/>
                </a:cxn>
                <a:cxn ang="0">
                  <a:pos x="1002" y="506"/>
                </a:cxn>
                <a:cxn ang="0">
                  <a:pos x="966" y="482"/>
                </a:cxn>
                <a:cxn ang="0">
                  <a:pos x="942" y="446"/>
                </a:cxn>
                <a:cxn ang="0">
                  <a:pos x="932" y="402"/>
                </a:cxn>
                <a:cxn ang="0">
                  <a:pos x="934" y="378"/>
                </a:cxn>
                <a:cxn ang="0">
                  <a:pos x="952" y="338"/>
                </a:cxn>
                <a:cxn ang="0">
                  <a:pos x="982" y="306"/>
                </a:cxn>
                <a:cxn ang="0">
                  <a:pos x="1024" y="290"/>
                </a:cxn>
                <a:cxn ang="0">
                  <a:pos x="1046" y="288"/>
                </a:cxn>
                <a:cxn ang="0">
                  <a:pos x="1090" y="296"/>
                </a:cxn>
                <a:cxn ang="0">
                  <a:pos x="1126" y="320"/>
                </a:cxn>
                <a:cxn ang="0">
                  <a:pos x="1152" y="358"/>
                </a:cxn>
                <a:cxn ang="0">
                  <a:pos x="1160" y="402"/>
                </a:cxn>
                <a:cxn ang="0">
                  <a:pos x="1158" y="424"/>
                </a:cxn>
                <a:cxn ang="0">
                  <a:pos x="1140" y="466"/>
                </a:cxn>
                <a:cxn ang="0">
                  <a:pos x="1110" y="496"/>
                </a:cxn>
                <a:cxn ang="0">
                  <a:pos x="1070" y="514"/>
                </a:cxn>
                <a:cxn ang="0">
                  <a:pos x="1046" y="516"/>
                </a:cxn>
              </a:cxnLst>
              <a:rect l="0" t="0" r="r" b="b"/>
              <a:pathLst>
                <a:path w="1336" h="2272">
                  <a:moveTo>
                    <a:pt x="1336" y="116"/>
                  </a:moveTo>
                  <a:lnTo>
                    <a:pt x="1336" y="90"/>
                  </a:lnTo>
                  <a:lnTo>
                    <a:pt x="1176" y="0"/>
                  </a:lnTo>
                  <a:lnTo>
                    <a:pt x="1146" y="18"/>
                  </a:lnTo>
                  <a:lnTo>
                    <a:pt x="1082" y="54"/>
                  </a:lnTo>
                  <a:lnTo>
                    <a:pt x="1024" y="86"/>
                  </a:lnTo>
                  <a:lnTo>
                    <a:pt x="984" y="110"/>
                  </a:lnTo>
                  <a:lnTo>
                    <a:pt x="712" y="262"/>
                  </a:lnTo>
                  <a:lnTo>
                    <a:pt x="18" y="2090"/>
                  </a:lnTo>
                  <a:lnTo>
                    <a:pt x="4" y="2130"/>
                  </a:lnTo>
                  <a:lnTo>
                    <a:pt x="4" y="2130"/>
                  </a:lnTo>
                  <a:lnTo>
                    <a:pt x="0" y="2150"/>
                  </a:lnTo>
                  <a:lnTo>
                    <a:pt x="0" y="2172"/>
                  </a:lnTo>
                  <a:lnTo>
                    <a:pt x="6" y="2192"/>
                  </a:lnTo>
                  <a:lnTo>
                    <a:pt x="16" y="2214"/>
                  </a:lnTo>
                  <a:lnTo>
                    <a:pt x="16" y="2214"/>
                  </a:lnTo>
                  <a:lnTo>
                    <a:pt x="28" y="2232"/>
                  </a:lnTo>
                  <a:lnTo>
                    <a:pt x="44" y="2248"/>
                  </a:lnTo>
                  <a:lnTo>
                    <a:pt x="62" y="2260"/>
                  </a:lnTo>
                  <a:lnTo>
                    <a:pt x="84" y="2268"/>
                  </a:lnTo>
                  <a:lnTo>
                    <a:pt x="84" y="2268"/>
                  </a:lnTo>
                  <a:lnTo>
                    <a:pt x="96" y="2270"/>
                  </a:lnTo>
                  <a:lnTo>
                    <a:pt x="106" y="2272"/>
                  </a:lnTo>
                  <a:lnTo>
                    <a:pt x="130" y="2270"/>
                  </a:lnTo>
                  <a:lnTo>
                    <a:pt x="150" y="2266"/>
                  </a:lnTo>
                  <a:lnTo>
                    <a:pt x="172" y="2256"/>
                  </a:lnTo>
                  <a:lnTo>
                    <a:pt x="190" y="2244"/>
                  </a:lnTo>
                  <a:lnTo>
                    <a:pt x="204" y="2228"/>
                  </a:lnTo>
                  <a:lnTo>
                    <a:pt x="218" y="2210"/>
                  </a:lnTo>
                  <a:lnTo>
                    <a:pt x="222" y="2200"/>
                  </a:lnTo>
                  <a:lnTo>
                    <a:pt x="226" y="2188"/>
                  </a:lnTo>
                  <a:lnTo>
                    <a:pt x="228" y="2184"/>
                  </a:lnTo>
                  <a:lnTo>
                    <a:pt x="232" y="2176"/>
                  </a:lnTo>
                  <a:lnTo>
                    <a:pt x="1036" y="1038"/>
                  </a:lnTo>
                  <a:lnTo>
                    <a:pt x="1062" y="1002"/>
                  </a:lnTo>
                  <a:lnTo>
                    <a:pt x="1088" y="966"/>
                  </a:lnTo>
                  <a:lnTo>
                    <a:pt x="1334" y="618"/>
                  </a:lnTo>
                  <a:lnTo>
                    <a:pt x="1336" y="116"/>
                  </a:lnTo>
                  <a:close/>
                  <a:moveTo>
                    <a:pt x="1046" y="516"/>
                  </a:moveTo>
                  <a:lnTo>
                    <a:pt x="1046" y="516"/>
                  </a:lnTo>
                  <a:lnTo>
                    <a:pt x="1024" y="514"/>
                  </a:lnTo>
                  <a:lnTo>
                    <a:pt x="1002" y="506"/>
                  </a:lnTo>
                  <a:lnTo>
                    <a:pt x="982" y="496"/>
                  </a:lnTo>
                  <a:lnTo>
                    <a:pt x="966" y="482"/>
                  </a:lnTo>
                  <a:lnTo>
                    <a:pt x="952" y="466"/>
                  </a:lnTo>
                  <a:lnTo>
                    <a:pt x="942" y="446"/>
                  </a:lnTo>
                  <a:lnTo>
                    <a:pt x="934" y="424"/>
                  </a:lnTo>
                  <a:lnTo>
                    <a:pt x="932" y="402"/>
                  </a:lnTo>
                  <a:lnTo>
                    <a:pt x="932" y="402"/>
                  </a:lnTo>
                  <a:lnTo>
                    <a:pt x="934" y="378"/>
                  </a:lnTo>
                  <a:lnTo>
                    <a:pt x="942" y="358"/>
                  </a:lnTo>
                  <a:lnTo>
                    <a:pt x="952" y="338"/>
                  </a:lnTo>
                  <a:lnTo>
                    <a:pt x="966" y="320"/>
                  </a:lnTo>
                  <a:lnTo>
                    <a:pt x="982" y="306"/>
                  </a:lnTo>
                  <a:lnTo>
                    <a:pt x="1002" y="296"/>
                  </a:lnTo>
                  <a:lnTo>
                    <a:pt x="1024" y="290"/>
                  </a:lnTo>
                  <a:lnTo>
                    <a:pt x="1046" y="288"/>
                  </a:lnTo>
                  <a:lnTo>
                    <a:pt x="1046" y="288"/>
                  </a:lnTo>
                  <a:lnTo>
                    <a:pt x="1070" y="290"/>
                  </a:lnTo>
                  <a:lnTo>
                    <a:pt x="1090" y="296"/>
                  </a:lnTo>
                  <a:lnTo>
                    <a:pt x="1110" y="306"/>
                  </a:lnTo>
                  <a:lnTo>
                    <a:pt x="1126" y="320"/>
                  </a:lnTo>
                  <a:lnTo>
                    <a:pt x="1140" y="338"/>
                  </a:lnTo>
                  <a:lnTo>
                    <a:pt x="1152" y="358"/>
                  </a:lnTo>
                  <a:lnTo>
                    <a:pt x="1158" y="378"/>
                  </a:lnTo>
                  <a:lnTo>
                    <a:pt x="1160" y="402"/>
                  </a:lnTo>
                  <a:lnTo>
                    <a:pt x="1160" y="402"/>
                  </a:lnTo>
                  <a:lnTo>
                    <a:pt x="1158" y="424"/>
                  </a:lnTo>
                  <a:lnTo>
                    <a:pt x="1152" y="446"/>
                  </a:lnTo>
                  <a:lnTo>
                    <a:pt x="1140" y="466"/>
                  </a:lnTo>
                  <a:lnTo>
                    <a:pt x="1126" y="482"/>
                  </a:lnTo>
                  <a:lnTo>
                    <a:pt x="1110" y="496"/>
                  </a:lnTo>
                  <a:lnTo>
                    <a:pt x="1090" y="506"/>
                  </a:lnTo>
                  <a:lnTo>
                    <a:pt x="1070" y="514"/>
                  </a:lnTo>
                  <a:lnTo>
                    <a:pt x="1046" y="516"/>
                  </a:lnTo>
                  <a:lnTo>
                    <a:pt x="1046" y="5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3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0" name="Group 26"/>
          <p:cNvGrpSpPr>
            <a:grpSpLocks noChangeAspect="1"/>
          </p:cNvGrpSpPr>
          <p:nvPr/>
        </p:nvGrpSpPr>
        <p:grpSpPr bwMode="auto">
          <a:xfrm>
            <a:off x="653942" y="1456554"/>
            <a:ext cx="258486" cy="206613"/>
            <a:chOff x="205" y="-4158"/>
            <a:chExt cx="4116" cy="3290"/>
          </a:xfrm>
          <a:solidFill>
            <a:srgbClr val="E60028"/>
          </a:solidFill>
        </p:grpSpPr>
        <p:sp>
          <p:nvSpPr>
            <p:cNvPr id="21" name="Freeform 27"/>
            <p:cNvSpPr>
              <a:spLocks/>
            </p:cNvSpPr>
            <p:nvPr/>
          </p:nvSpPr>
          <p:spPr bwMode="auto">
            <a:xfrm>
              <a:off x="205" y="-2894"/>
              <a:ext cx="1816" cy="1450"/>
            </a:xfrm>
            <a:custGeom>
              <a:avLst/>
              <a:gdLst/>
              <a:ahLst/>
              <a:cxnLst>
                <a:cxn ang="0">
                  <a:pos x="1166" y="524"/>
                </a:cxn>
                <a:cxn ang="0">
                  <a:pos x="1238" y="474"/>
                </a:cxn>
                <a:cxn ang="0">
                  <a:pos x="1314" y="430"/>
                </a:cxn>
                <a:cxn ang="0">
                  <a:pos x="1400" y="390"/>
                </a:cxn>
                <a:cxn ang="0">
                  <a:pos x="1484" y="362"/>
                </a:cxn>
                <a:cxn ang="0">
                  <a:pos x="1526" y="352"/>
                </a:cxn>
                <a:cxn ang="0">
                  <a:pos x="1572" y="340"/>
                </a:cxn>
                <a:cxn ang="0">
                  <a:pos x="1618" y="332"/>
                </a:cxn>
                <a:cxn ang="0">
                  <a:pos x="1662" y="326"/>
                </a:cxn>
                <a:cxn ang="0">
                  <a:pos x="1712" y="326"/>
                </a:cxn>
                <a:cxn ang="0">
                  <a:pos x="1758" y="322"/>
                </a:cxn>
                <a:cxn ang="0">
                  <a:pos x="1816" y="322"/>
                </a:cxn>
                <a:cxn ang="0">
                  <a:pos x="1750" y="300"/>
                </a:cxn>
                <a:cxn ang="0">
                  <a:pos x="1690" y="276"/>
                </a:cxn>
                <a:cxn ang="0">
                  <a:pos x="1632" y="242"/>
                </a:cxn>
                <a:cxn ang="0">
                  <a:pos x="1576" y="206"/>
                </a:cxn>
                <a:cxn ang="0">
                  <a:pos x="1526" y="162"/>
                </a:cxn>
                <a:cxn ang="0">
                  <a:pos x="1476" y="116"/>
                </a:cxn>
                <a:cxn ang="0">
                  <a:pos x="1434" y="68"/>
                </a:cxn>
                <a:cxn ang="0">
                  <a:pos x="1400" y="14"/>
                </a:cxn>
                <a:cxn ang="0">
                  <a:pos x="1322" y="4"/>
                </a:cxn>
                <a:cxn ang="0">
                  <a:pos x="1246" y="0"/>
                </a:cxn>
                <a:cxn ang="0">
                  <a:pos x="780" y="0"/>
                </a:cxn>
                <a:cxn ang="0">
                  <a:pos x="700" y="4"/>
                </a:cxn>
                <a:cxn ang="0">
                  <a:pos x="622" y="14"/>
                </a:cxn>
                <a:cxn ang="0">
                  <a:pos x="546" y="32"/>
                </a:cxn>
                <a:cxn ang="0">
                  <a:pos x="474" y="58"/>
                </a:cxn>
                <a:cxn ang="0">
                  <a:pos x="408" y="86"/>
                </a:cxn>
                <a:cxn ang="0">
                  <a:pos x="344" y="124"/>
                </a:cxn>
                <a:cxn ang="0">
                  <a:pos x="282" y="166"/>
                </a:cxn>
                <a:cxn ang="0">
                  <a:pos x="230" y="214"/>
                </a:cxn>
                <a:cxn ang="0">
                  <a:pos x="180" y="264"/>
                </a:cxn>
                <a:cxn ang="0">
                  <a:pos x="134" y="322"/>
                </a:cxn>
                <a:cxn ang="0">
                  <a:pos x="96" y="384"/>
                </a:cxn>
                <a:cxn ang="0">
                  <a:pos x="60" y="446"/>
                </a:cxn>
                <a:cxn ang="0">
                  <a:pos x="34" y="514"/>
                </a:cxn>
                <a:cxn ang="0">
                  <a:pos x="16" y="582"/>
                </a:cxn>
                <a:cxn ang="0">
                  <a:pos x="4" y="654"/>
                </a:cxn>
                <a:cxn ang="0">
                  <a:pos x="0" y="730"/>
                </a:cxn>
                <a:cxn ang="0">
                  <a:pos x="0" y="1306"/>
                </a:cxn>
                <a:cxn ang="0">
                  <a:pos x="4" y="1306"/>
                </a:cxn>
                <a:cxn ang="0">
                  <a:pos x="104" y="1336"/>
                </a:cxn>
                <a:cxn ang="0">
                  <a:pos x="198" y="1360"/>
                </a:cxn>
                <a:cxn ang="0">
                  <a:pos x="302" y="1382"/>
                </a:cxn>
                <a:cxn ang="0">
                  <a:pos x="406" y="1404"/>
                </a:cxn>
                <a:cxn ang="0">
                  <a:pos x="508" y="1418"/>
                </a:cxn>
                <a:cxn ang="0">
                  <a:pos x="612" y="1432"/>
                </a:cxn>
                <a:cxn ang="0">
                  <a:pos x="718" y="1444"/>
                </a:cxn>
                <a:cxn ang="0">
                  <a:pos x="826" y="1450"/>
                </a:cxn>
                <a:cxn ang="0">
                  <a:pos x="826" y="1204"/>
                </a:cxn>
                <a:cxn ang="0">
                  <a:pos x="830" y="1158"/>
                </a:cxn>
                <a:cxn ang="0">
                  <a:pos x="834" y="1114"/>
                </a:cxn>
                <a:cxn ang="0">
                  <a:pos x="838" y="1070"/>
                </a:cxn>
                <a:cxn ang="0">
                  <a:pos x="844" y="1028"/>
                </a:cxn>
                <a:cxn ang="0">
                  <a:pos x="856" y="984"/>
                </a:cxn>
                <a:cxn ang="0">
                  <a:pos x="868" y="940"/>
                </a:cxn>
                <a:cxn ang="0">
                  <a:pos x="902" y="862"/>
                </a:cxn>
                <a:cxn ang="0">
                  <a:pos x="940" y="786"/>
                </a:cxn>
                <a:cxn ang="0">
                  <a:pos x="986" y="712"/>
                </a:cxn>
                <a:cxn ang="0">
                  <a:pos x="1040" y="644"/>
                </a:cxn>
                <a:cxn ang="0">
                  <a:pos x="1100" y="582"/>
                </a:cxn>
                <a:cxn ang="0">
                  <a:pos x="1166" y="524"/>
                </a:cxn>
              </a:cxnLst>
              <a:rect l="0" t="0" r="r" b="b"/>
              <a:pathLst>
                <a:path w="1816" h="1450">
                  <a:moveTo>
                    <a:pt x="1166" y="524"/>
                  </a:moveTo>
                  <a:lnTo>
                    <a:pt x="1238" y="474"/>
                  </a:lnTo>
                  <a:lnTo>
                    <a:pt x="1314" y="430"/>
                  </a:lnTo>
                  <a:lnTo>
                    <a:pt x="1400" y="390"/>
                  </a:lnTo>
                  <a:lnTo>
                    <a:pt x="1484" y="362"/>
                  </a:lnTo>
                  <a:lnTo>
                    <a:pt x="1526" y="352"/>
                  </a:lnTo>
                  <a:lnTo>
                    <a:pt x="1572" y="340"/>
                  </a:lnTo>
                  <a:lnTo>
                    <a:pt x="1618" y="332"/>
                  </a:lnTo>
                  <a:lnTo>
                    <a:pt x="1662" y="326"/>
                  </a:lnTo>
                  <a:lnTo>
                    <a:pt x="1712" y="326"/>
                  </a:lnTo>
                  <a:lnTo>
                    <a:pt x="1758" y="322"/>
                  </a:lnTo>
                  <a:lnTo>
                    <a:pt x="1816" y="322"/>
                  </a:lnTo>
                  <a:lnTo>
                    <a:pt x="1750" y="300"/>
                  </a:lnTo>
                  <a:lnTo>
                    <a:pt x="1690" y="276"/>
                  </a:lnTo>
                  <a:lnTo>
                    <a:pt x="1632" y="242"/>
                  </a:lnTo>
                  <a:lnTo>
                    <a:pt x="1576" y="206"/>
                  </a:lnTo>
                  <a:lnTo>
                    <a:pt x="1526" y="162"/>
                  </a:lnTo>
                  <a:lnTo>
                    <a:pt x="1476" y="116"/>
                  </a:lnTo>
                  <a:lnTo>
                    <a:pt x="1434" y="68"/>
                  </a:lnTo>
                  <a:lnTo>
                    <a:pt x="1400" y="14"/>
                  </a:lnTo>
                  <a:lnTo>
                    <a:pt x="1322" y="4"/>
                  </a:lnTo>
                  <a:lnTo>
                    <a:pt x="1246" y="0"/>
                  </a:lnTo>
                  <a:lnTo>
                    <a:pt x="780" y="0"/>
                  </a:lnTo>
                  <a:lnTo>
                    <a:pt x="700" y="4"/>
                  </a:lnTo>
                  <a:lnTo>
                    <a:pt x="622" y="14"/>
                  </a:lnTo>
                  <a:lnTo>
                    <a:pt x="546" y="32"/>
                  </a:lnTo>
                  <a:lnTo>
                    <a:pt x="474" y="58"/>
                  </a:lnTo>
                  <a:lnTo>
                    <a:pt x="408" y="86"/>
                  </a:lnTo>
                  <a:lnTo>
                    <a:pt x="344" y="124"/>
                  </a:lnTo>
                  <a:lnTo>
                    <a:pt x="282" y="166"/>
                  </a:lnTo>
                  <a:lnTo>
                    <a:pt x="230" y="214"/>
                  </a:lnTo>
                  <a:lnTo>
                    <a:pt x="180" y="264"/>
                  </a:lnTo>
                  <a:lnTo>
                    <a:pt x="134" y="322"/>
                  </a:lnTo>
                  <a:lnTo>
                    <a:pt x="96" y="384"/>
                  </a:lnTo>
                  <a:lnTo>
                    <a:pt x="60" y="446"/>
                  </a:lnTo>
                  <a:lnTo>
                    <a:pt x="34" y="514"/>
                  </a:lnTo>
                  <a:lnTo>
                    <a:pt x="16" y="582"/>
                  </a:lnTo>
                  <a:lnTo>
                    <a:pt x="4" y="654"/>
                  </a:lnTo>
                  <a:lnTo>
                    <a:pt x="0" y="730"/>
                  </a:lnTo>
                  <a:lnTo>
                    <a:pt x="0" y="1306"/>
                  </a:lnTo>
                  <a:lnTo>
                    <a:pt x="4" y="1306"/>
                  </a:lnTo>
                  <a:lnTo>
                    <a:pt x="104" y="1336"/>
                  </a:lnTo>
                  <a:lnTo>
                    <a:pt x="198" y="1360"/>
                  </a:lnTo>
                  <a:lnTo>
                    <a:pt x="302" y="1382"/>
                  </a:lnTo>
                  <a:lnTo>
                    <a:pt x="406" y="1404"/>
                  </a:lnTo>
                  <a:lnTo>
                    <a:pt x="508" y="1418"/>
                  </a:lnTo>
                  <a:lnTo>
                    <a:pt x="612" y="1432"/>
                  </a:lnTo>
                  <a:lnTo>
                    <a:pt x="718" y="1444"/>
                  </a:lnTo>
                  <a:lnTo>
                    <a:pt x="826" y="1450"/>
                  </a:lnTo>
                  <a:lnTo>
                    <a:pt x="826" y="1204"/>
                  </a:lnTo>
                  <a:lnTo>
                    <a:pt x="830" y="1158"/>
                  </a:lnTo>
                  <a:lnTo>
                    <a:pt x="834" y="1114"/>
                  </a:lnTo>
                  <a:lnTo>
                    <a:pt x="838" y="1070"/>
                  </a:lnTo>
                  <a:lnTo>
                    <a:pt x="844" y="1028"/>
                  </a:lnTo>
                  <a:lnTo>
                    <a:pt x="856" y="984"/>
                  </a:lnTo>
                  <a:lnTo>
                    <a:pt x="868" y="940"/>
                  </a:lnTo>
                  <a:lnTo>
                    <a:pt x="902" y="862"/>
                  </a:lnTo>
                  <a:lnTo>
                    <a:pt x="940" y="786"/>
                  </a:lnTo>
                  <a:lnTo>
                    <a:pt x="986" y="712"/>
                  </a:lnTo>
                  <a:lnTo>
                    <a:pt x="1040" y="644"/>
                  </a:lnTo>
                  <a:lnTo>
                    <a:pt x="1100" y="582"/>
                  </a:lnTo>
                  <a:lnTo>
                    <a:pt x="1166" y="5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Freeform 28"/>
            <p:cNvSpPr>
              <a:spLocks/>
            </p:cNvSpPr>
            <p:nvPr/>
          </p:nvSpPr>
          <p:spPr bwMode="auto">
            <a:xfrm>
              <a:off x="659" y="-4158"/>
              <a:ext cx="1090" cy="1094"/>
            </a:xfrm>
            <a:custGeom>
              <a:avLst/>
              <a:gdLst/>
              <a:ahLst/>
              <a:cxnLst>
                <a:cxn ang="0">
                  <a:pos x="26" y="708"/>
                </a:cxn>
                <a:cxn ang="0">
                  <a:pos x="70" y="808"/>
                </a:cxn>
                <a:cxn ang="0">
                  <a:pos x="128" y="894"/>
                </a:cxn>
                <a:cxn ang="0">
                  <a:pos x="206" y="968"/>
                </a:cxn>
                <a:cxn ang="0">
                  <a:pos x="298" y="1030"/>
                </a:cxn>
                <a:cxn ang="0">
                  <a:pos x="402" y="1068"/>
                </a:cxn>
                <a:cxn ang="0">
                  <a:pos x="512" y="1094"/>
                </a:cxn>
                <a:cxn ang="0">
                  <a:pos x="610" y="1094"/>
                </a:cxn>
                <a:cxn ang="0">
                  <a:pos x="688" y="1082"/>
                </a:cxn>
                <a:cxn ang="0">
                  <a:pos x="762" y="1062"/>
                </a:cxn>
                <a:cxn ang="0">
                  <a:pos x="832" y="1032"/>
                </a:cxn>
                <a:cxn ang="0">
                  <a:pos x="858" y="972"/>
                </a:cxn>
                <a:cxn ang="0">
                  <a:pos x="846" y="886"/>
                </a:cxn>
                <a:cxn ang="0">
                  <a:pos x="846" y="804"/>
                </a:cxn>
                <a:cxn ang="0">
                  <a:pos x="862" y="694"/>
                </a:cxn>
                <a:cxn ang="0">
                  <a:pos x="912" y="556"/>
                </a:cxn>
                <a:cxn ang="0">
                  <a:pos x="990" y="434"/>
                </a:cxn>
                <a:cxn ang="0">
                  <a:pos x="1090" y="330"/>
                </a:cxn>
                <a:cxn ang="0">
                  <a:pos x="1052" y="260"/>
                </a:cxn>
                <a:cxn ang="0">
                  <a:pos x="1004" y="196"/>
                </a:cxn>
                <a:cxn ang="0">
                  <a:pos x="950" y="138"/>
                </a:cxn>
                <a:cxn ang="0">
                  <a:pos x="884" y="92"/>
                </a:cxn>
                <a:cxn ang="0">
                  <a:pos x="814" y="52"/>
                </a:cxn>
                <a:cxn ang="0">
                  <a:pos x="736" y="24"/>
                </a:cxn>
                <a:cxn ang="0">
                  <a:pos x="656" y="2"/>
                </a:cxn>
                <a:cxn ang="0">
                  <a:pos x="570" y="0"/>
                </a:cxn>
                <a:cxn ang="0">
                  <a:pos x="452" y="10"/>
                </a:cxn>
                <a:cxn ang="0">
                  <a:pos x="346" y="42"/>
                </a:cxn>
                <a:cxn ang="0">
                  <a:pos x="250" y="92"/>
                </a:cxn>
                <a:cxn ang="0">
                  <a:pos x="166" y="160"/>
                </a:cxn>
                <a:cxn ang="0">
                  <a:pos x="96" y="242"/>
                </a:cxn>
                <a:cxn ang="0">
                  <a:pos x="44" y="334"/>
                </a:cxn>
                <a:cxn ang="0">
                  <a:pos x="10" y="438"/>
                </a:cxn>
                <a:cxn ang="0">
                  <a:pos x="0" y="548"/>
                </a:cxn>
                <a:cxn ang="0">
                  <a:pos x="10" y="658"/>
                </a:cxn>
              </a:cxnLst>
              <a:rect l="0" t="0" r="r" b="b"/>
              <a:pathLst>
                <a:path w="1090" h="1094">
                  <a:moveTo>
                    <a:pt x="10" y="658"/>
                  </a:moveTo>
                  <a:lnTo>
                    <a:pt x="26" y="708"/>
                  </a:lnTo>
                  <a:lnTo>
                    <a:pt x="44" y="758"/>
                  </a:lnTo>
                  <a:lnTo>
                    <a:pt x="70" y="808"/>
                  </a:lnTo>
                  <a:lnTo>
                    <a:pt x="96" y="854"/>
                  </a:lnTo>
                  <a:lnTo>
                    <a:pt x="128" y="894"/>
                  </a:lnTo>
                  <a:lnTo>
                    <a:pt x="166" y="934"/>
                  </a:lnTo>
                  <a:lnTo>
                    <a:pt x="206" y="968"/>
                  </a:lnTo>
                  <a:lnTo>
                    <a:pt x="250" y="1000"/>
                  </a:lnTo>
                  <a:lnTo>
                    <a:pt x="298" y="1030"/>
                  </a:lnTo>
                  <a:lnTo>
                    <a:pt x="346" y="1050"/>
                  </a:lnTo>
                  <a:lnTo>
                    <a:pt x="402" y="1068"/>
                  </a:lnTo>
                  <a:lnTo>
                    <a:pt x="452" y="1082"/>
                  </a:lnTo>
                  <a:lnTo>
                    <a:pt x="512" y="1094"/>
                  </a:lnTo>
                  <a:lnTo>
                    <a:pt x="570" y="1094"/>
                  </a:lnTo>
                  <a:lnTo>
                    <a:pt x="610" y="1094"/>
                  </a:lnTo>
                  <a:lnTo>
                    <a:pt x="648" y="1090"/>
                  </a:lnTo>
                  <a:lnTo>
                    <a:pt x="688" y="1082"/>
                  </a:lnTo>
                  <a:lnTo>
                    <a:pt x="726" y="1072"/>
                  </a:lnTo>
                  <a:lnTo>
                    <a:pt x="762" y="1062"/>
                  </a:lnTo>
                  <a:lnTo>
                    <a:pt x="798" y="1048"/>
                  </a:lnTo>
                  <a:lnTo>
                    <a:pt x="832" y="1032"/>
                  </a:lnTo>
                  <a:lnTo>
                    <a:pt x="868" y="1016"/>
                  </a:lnTo>
                  <a:lnTo>
                    <a:pt x="858" y="972"/>
                  </a:lnTo>
                  <a:lnTo>
                    <a:pt x="850" y="930"/>
                  </a:lnTo>
                  <a:lnTo>
                    <a:pt x="846" y="886"/>
                  </a:lnTo>
                  <a:lnTo>
                    <a:pt x="842" y="844"/>
                  </a:lnTo>
                  <a:lnTo>
                    <a:pt x="846" y="804"/>
                  </a:lnTo>
                  <a:lnTo>
                    <a:pt x="850" y="766"/>
                  </a:lnTo>
                  <a:lnTo>
                    <a:pt x="862" y="694"/>
                  </a:lnTo>
                  <a:lnTo>
                    <a:pt x="884" y="622"/>
                  </a:lnTo>
                  <a:lnTo>
                    <a:pt x="912" y="556"/>
                  </a:lnTo>
                  <a:lnTo>
                    <a:pt x="946" y="492"/>
                  </a:lnTo>
                  <a:lnTo>
                    <a:pt x="990" y="434"/>
                  </a:lnTo>
                  <a:lnTo>
                    <a:pt x="1038" y="378"/>
                  </a:lnTo>
                  <a:lnTo>
                    <a:pt x="1090" y="330"/>
                  </a:lnTo>
                  <a:lnTo>
                    <a:pt x="1074" y="296"/>
                  </a:lnTo>
                  <a:lnTo>
                    <a:pt x="1052" y="260"/>
                  </a:lnTo>
                  <a:lnTo>
                    <a:pt x="1030" y="228"/>
                  </a:lnTo>
                  <a:lnTo>
                    <a:pt x="1004" y="196"/>
                  </a:lnTo>
                  <a:lnTo>
                    <a:pt x="980" y="166"/>
                  </a:lnTo>
                  <a:lnTo>
                    <a:pt x="950" y="138"/>
                  </a:lnTo>
                  <a:lnTo>
                    <a:pt x="916" y="114"/>
                  </a:lnTo>
                  <a:lnTo>
                    <a:pt x="884" y="92"/>
                  </a:lnTo>
                  <a:lnTo>
                    <a:pt x="850" y="70"/>
                  </a:lnTo>
                  <a:lnTo>
                    <a:pt x="814" y="52"/>
                  </a:lnTo>
                  <a:lnTo>
                    <a:pt x="776" y="34"/>
                  </a:lnTo>
                  <a:lnTo>
                    <a:pt x="736" y="24"/>
                  </a:lnTo>
                  <a:lnTo>
                    <a:pt x="696" y="14"/>
                  </a:lnTo>
                  <a:lnTo>
                    <a:pt x="656" y="2"/>
                  </a:lnTo>
                  <a:lnTo>
                    <a:pt x="610" y="0"/>
                  </a:lnTo>
                  <a:lnTo>
                    <a:pt x="570" y="0"/>
                  </a:lnTo>
                  <a:lnTo>
                    <a:pt x="512" y="2"/>
                  </a:lnTo>
                  <a:lnTo>
                    <a:pt x="452" y="10"/>
                  </a:lnTo>
                  <a:lnTo>
                    <a:pt x="402" y="24"/>
                  </a:lnTo>
                  <a:lnTo>
                    <a:pt x="346" y="42"/>
                  </a:lnTo>
                  <a:lnTo>
                    <a:pt x="298" y="64"/>
                  </a:lnTo>
                  <a:lnTo>
                    <a:pt x="250" y="92"/>
                  </a:lnTo>
                  <a:lnTo>
                    <a:pt x="206" y="124"/>
                  </a:lnTo>
                  <a:lnTo>
                    <a:pt x="166" y="160"/>
                  </a:lnTo>
                  <a:lnTo>
                    <a:pt x="128" y="198"/>
                  </a:lnTo>
                  <a:lnTo>
                    <a:pt x="96" y="242"/>
                  </a:lnTo>
                  <a:lnTo>
                    <a:pt x="70" y="284"/>
                  </a:lnTo>
                  <a:lnTo>
                    <a:pt x="44" y="334"/>
                  </a:lnTo>
                  <a:lnTo>
                    <a:pt x="26" y="384"/>
                  </a:lnTo>
                  <a:lnTo>
                    <a:pt x="10" y="438"/>
                  </a:lnTo>
                  <a:lnTo>
                    <a:pt x="4" y="492"/>
                  </a:lnTo>
                  <a:lnTo>
                    <a:pt x="0" y="548"/>
                  </a:lnTo>
                  <a:lnTo>
                    <a:pt x="4" y="602"/>
                  </a:lnTo>
                  <a:lnTo>
                    <a:pt x="10" y="6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Freeform 29"/>
            <p:cNvSpPr>
              <a:spLocks/>
            </p:cNvSpPr>
            <p:nvPr/>
          </p:nvSpPr>
          <p:spPr bwMode="auto">
            <a:xfrm>
              <a:off x="2505" y="-2894"/>
              <a:ext cx="1816" cy="1450"/>
            </a:xfrm>
            <a:custGeom>
              <a:avLst/>
              <a:gdLst/>
              <a:ahLst/>
              <a:cxnLst>
                <a:cxn ang="0">
                  <a:pos x="1812" y="654"/>
                </a:cxn>
                <a:cxn ang="0">
                  <a:pos x="1800" y="582"/>
                </a:cxn>
                <a:cxn ang="0">
                  <a:pos x="1782" y="514"/>
                </a:cxn>
                <a:cxn ang="0">
                  <a:pos x="1754" y="446"/>
                </a:cxn>
                <a:cxn ang="0">
                  <a:pos x="1720" y="384"/>
                </a:cxn>
                <a:cxn ang="0">
                  <a:pos x="1682" y="322"/>
                </a:cxn>
                <a:cxn ang="0">
                  <a:pos x="1636" y="264"/>
                </a:cxn>
                <a:cxn ang="0">
                  <a:pos x="1586" y="214"/>
                </a:cxn>
                <a:cxn ang="0">
                  <a:pos x="1532" y="166"/>
                </a:cxn>
                <a:cxn ang="0">
                  <a:pos x="1472" y="124"/>
                </a:cxn>
                <a:cxn ang="0">
                  <a:pos x="1406" y="86"/>
                </a:cxn>
                <a:cxn ang="0">
                  <a:pos x="1342" y="58"/>
                </a:cxn>
                <a:cxn ang="0">
                  <a:pos x="1268" y="32"/>
                </a:cxn>
                <a:cxn ang="0">
                  <a:pos x="1192" y="14"/>
                </a:cxn>
                <a:cxn ang="0">
                  <a:pos x="1116" y="4"/>
                </a:cxn>
                <a:cxn ang="0">
                  <a:pos x="1036" y="0"/>
                </a:cxn>
                <a:cxn ang="0">
                  <a:pos x="570" y="0"/>
                </a:cxn>
                <a:cxn ang="0">
                  <a:pos x="492" y="4"/>
                </a:cxn>
                <a:cxn ang="0">
                  <a:pos x="416" y="14"/>
                </a:cxn>
                <a:cxn ang="0">
                  <a:pos x="382" y="68"/>
                </a:cxn>
                <a:cxn ang="0">
                  <a:pos x="340" y="116"/>
                </a:cxn>
                <a:cxn ang="0">
                  <a:pos x="290" y="162"/>
                </a:cxn>
                <a:cxn ang="0">
                  <a:pos x="240" y="206"/>
                </a:cxn>
                <a:cxn ang="0">
                  <a:pos x="184" y="242"/>
                </a:cxn>
                <a:cxn ang="0">
                  <a:pos x="126" y="276"/>
                </a:cxn>
                <a:cxn ang="0">
                  <a:pos x="64" y="300"/>
                </a:cxn>
                <a:cxn ang="0">
                  <a:pos x="0" y="322"/>
                </a:cxn>
                <a:cxn ang="0">
                  <a:pos x="56" y="322"/>
                </a:cxn>
                <a:cxn ang="0">
                  <a:pos x="102" y="326"/>
                </a:cxn>
                <a:cxn ang="0">
                  <a:pos x="152" y="326"/>
                </a:cxn>
                <a:cxn ang="0">
                  <a:pos x="198" y="332"/>
                </a:cxn>
                <a:cxn ang="0">
                  <a:pos x="244" y="340"/>
                </a:cxn>
                <a:cxn ang="0">
                  <a:pos x="290" y="352"/>
                </a:cxn>
                <a:cxn ang="0">
                  <a:pos x="332" y="362"/>
                </a:cxn>
                <a:cxn ang="0">
                  <a:pos x="416" y="390"/>
                </a:cxn>
                <a:cxn ang="0">
                  <a:pos x="500" y="430"/>
                </a:cxn>
                <a:cxn ang="0">
                  <a:pos x="576" y="474"/>
                </a:cxn>
                <a:cxn ang="0">
                  <a:pos x="650" y="524"/>
                </a:cxn>
                <a:cxn ang="0">
                  <a:pos x="714" y="582"/>
                </a:cxn>
                <a:cxn ang="0">
                  <a:pos x="776" y="644"/>
                </a:cxn>
                <a:cxn ang="0">
                  <a:pos x="830" y="712"/>
                </a:cxn>
                <a:cxn ang="0">
                  <a:pos x="876" y="786"/>
                </a:cxn>
                <a:cxn ang="0">
                  <a:pos x="914" y="862"/>
                </a:cxn>
                <a:cxn ang="0">
                  <a:pos x="948" y="940"/>
                </a:cxn>
                <a:cxn ang="0">
                  <a:pos x="960" y="984"/>
                </a:cxn>
                <a:cxn ang="0">
                  <a:pos x="970" y="1028"/>
                </a:cxn>
                <a:cxn ang="0">
                  <a:pos x="978" y="1070"/>
                </a:cxn>
                <a:cxn ang="0">
                  <a:pos x="982" y="1114"/>
                </a:cxn>
                <a:cxn ang="0">
                  <a:pos x="986" y="1158"/>
                </a:cxn>
                <a:cxn ang="0">
                  <a:pos x="990" y="1204"/>
                </a:cxn>
                <a:cxn ang="0">
                  <a:pos x="990" y="1450"/>
                </a:cxn>
                <a:cxn ang="0">
                  <a:pos x="1096" y="1444"/>
                </a:cxn>
                <a:cxn ang="0">
                  <a:pos x="1204" y="1432"/>
                </a:cxn>
                <a:cxn ang="0">
                  <a:pos x="1308" y="1418"/>
                </a:cxn>
                <a:cxn ang="0">
                  <a:pos x="1410" y="1404"/>
                </a:cxn>
                <a:cxn ang="0">
                  <a:pos x="1514" y="1382"/>
                </a:cxn>
                <a:cxn ang="0">
                  <a:pos x="1616" y="1360"/>
                </a:cxn>
                <a:cxn ang="0">
                  <a:pos x="1712" y="1336"/>
                </a:cxn>
                <a:cxn ang="0">
                  <a:pos x="1812" y="1306"/>
                </a:cxn>
                <a:cxn ang="0">
                  <a:pos x="1816" y="1306"/>
                </a:cxn>
                <a:cxn ang="0">
                  <a:pos x="1816" y="730"/>
                </a:cxn>
                <a:cxn ang="0">
                  <a:pos x="1812" y="654"/>
                </a:cxn>
              </a:cxnLst>
              <a:rect l="0" t="0" r="r" b="b"/>
              <a:pathLst>
                <a:path w="1816" h="1450">
                  <a:moveTo>
                    <a:pt x="1812" y="654"/>
                  </a:moveTo>
                  <a:lnTo>
                    <a:pt x="1800" y="582"/>
                  </a:lnTo>
                  <a:lnTo>
                    <a:pt x="1782" y="514"/>
                  </a:lnTo>
                  <a:lnTo>
                    <a:pt x="1754" y="446"/>
                  </a:lnTo>
                  <a:lnTo>
                    <a:pt x="1720" y="384"/>
                  </a:lnTo>
                  <a:lnTo>
                    <a:pt x="1682" y="322"/>
                  </a:lnTo>
                  <a:lnTo>
                    <a:pt x="1636" y="264"/>
                  </a:lnTo>
                  <a:lnTo>
                    <a:pt x="1586" y="214"/>
                  </a:lnTo>
                  <a:lnTo>
                    <a:pt x="1532" y="166"/>
                  </a:lnTo>
                  <a:lnTo>
                    <a:pt x="1472" y="124"/>
                  </a:lnTo>
                  <a:lnTo>
                    <a:pt x="1406" y="86"/>
                  </a:lnTo>
                  <a:lnTo>
                    <a:pt x="1342" y="58"/>
                  </a:lnTo>
                  <a:lnTo>
                    <a:pt x="1268" y="32"/>
                  </a:lnTo>
                  <a:lnTo>
                    <a:pt x="1192" y="14"/>
                  </a:lnTo>
                  <a:lnTo>
                    <a:pt x="1116" y="4"/>
                  </a:lnTo>
                  <a:lnTo>
                    <a:pt x="1036" y="0"/>
                  </a:lnTo>
                  <a:lnTo>
                    <a:pt x="570" y="0"/>
                  </a:lnTo>
                  <a:lnTo>
                    <a:pt x="492" y="4"/>
                  </a:lnTo>
                  <a:lnTo>
                    <a:pt x="416" y="14"/>
                  </a:lnTo>
                  <a:lnTo>
                    <a:pt x="382" y="68"/>
                  </a:lnTo>
                  <a:lnTo>
                    <a:pt x="340" y="116"/>
                  </a:lnTo>
                  <a:lnTo>
                    <a:pt x="290" y="162"/>
                  </a:lnTo>
                  <a:lnTo>
                    <a:pt x="240" y="206"/>
                  </a:lnTo>
                  <a:lnTo>
                    <a:pt x="184" y="242"/>
                  </a:lnTo>
                  <a:lnTo>
                    <a:pt x="126" y="276"/>
                  </a:lnTo>
                  <a:lnTo>
                    <a:pt x="64" y="300"/>
                  </a:lnTo>
                  <a:lnTo>
                    <a:pt x="0" y="322"/>
                  </a:lnTo>
                  <a:lnTo>
                    <a:pt x="56" y="322"/>
                  </a:lnTo>
                  <a:lnTo>
                    <a:pt x="102" y="326"/>
                  </a:lnTo>
                  <a:lnTo>
                    <a:pt x="152" y="326"/>
                  </a:lnTo>
                  <a:lnTo>
                    <a:pt x="198" y="332"/>
                  </a:lnTo>
                  <a:lnTo>
                    <a:pt x="244" y="340"/>
                  </a:lnTo>
                  <a:lnTo>
                    <a:pt x="290" y="352"/>
                  </a:lnTo>
                  <a:lnTo>
                    <a:pt x="332" y="362"/>
                  </a:lnTo>
                  <a:lnTo>
                    <a:pt x="416" y="390"/>
                  </a:lnTo>
                  <a:lnTo>
                    <a:pt x="500" y="430"/>
                  </a:lnTo>
                  <a:lnTo>
                    <a:pt x="576" y="474"/>
                  </a:lnTo>
                  <a:lnTo>
                    <a:pt x="650" y="524"/>
                  </a:lnTo>
                  <a:lnTo>
                    <a:pt x="714" y="582"/>
                  </a:lnTo>
                  <a:lnTo>
                    <a:pt x="776" y="644"/>
                  </a:lnTo>
                  <a:lnTo>
                    <a:pt x="830" y="712"/>
                  </a:lnTo>
                  <a:lnTo>
                    <a:pt x="876" y="786"/>
                  </a:lnTo>
                  <a:lnTo>
                    <a:pt x="914" y="862"/>
                  </a:lnTo>
                  <a:lnTo>
                    <a:pt x="948" y="940"/>
                  </a:lnTo>
                  <a:lnTo>
                    <a:pt x="960" y="984"/>
                  </a:lnTo>
                  <a:lnTo>
                    <a:pt x="970" y="1028"/>
                  </a:lnTo>
                  <a:lnTo>
                    <a:pt x="978" y="1070"/>
                  </a:lnTo>
                  <a:lnTo>
                    <a:pt x="982" y="1114"/>
                  </a:lnTo>
                  <a:lnTo>
                    <a:pt x="986" y="1158"/>
                  </a:lnTo>
                  <a:lnTo>
                    <a:pt x="990" y="1204"/>
                  </a:lnTo>
                  <a:lnTo>
                    <a:pt x="990" y="1450"/>
                  </a:lnTo>
                  <a:lnTo>
                    <a:pt x="1096" y="1444"/>
                  </a:lnTo>
                  <a:lnTo>
                    <a:pt x="1204" y="1432"/>
                  </a:lnTo>
                  <a:lnTo>
                    <a:pt x="1308" y="1418"/>
                  </a:lnTo>
                  <a:lnTo>
                    <a:pt x="1410" y="1404"/>
                  </a:lnTo>
                  <a:lnTo>
                    <a:pt x="1514" y="1382"/>
                  </a:lnTo>
                  <a:lnTo>
                    <a:pt x="1616" y="1360"/>
                  </a:lnTo>
                  <a:lnTo>
                    <a:pt x="1712" y="1336"/>
                  </a:lnTo>
                  <a:lnTo>
                    <a:pt x="1812" y="1306"/>
                  </a:lnTo>
                  <a:lnTo>
                    <a:pt x="1816" y="1306"/>
                  </a:lnTo>
                  <a:lnTo>
                    <a:pt x="1816" y="730"/>
                  </a:lnTo>
                  <a:lnTo>
                    <a:pt x="1812" y="65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>
              <a:off x="2777" y="-4158"/>
              <a:ext cx="1090" cy="1094"/>
            </a:xfrm>
            <a:custGeom>
              <a:avLst/>
              <a:gdLst/>
              <a:ahLst/>
              <a:cxnLst>
                <a:cxn ang="0">
                  <a:pos x="144" y="492"/>
                </a:cxn>
                <a:cxn ang="0">
                  <a:pos x="206" y="622"/>
                </a:cxn>
                <a:cxn ang="0">
                  <a:pos x="240" y="766"/>
                </a:cxn>
                <a:cxn ang="0">
                  <a:pos x="246" y="844"/>
                </a:cxn>
                <a:cxn ang="0">
                  <a:pos x="240" y="930"/>
                </a:cxn>
                <a:cxn ang="0">
                  <a:pos x="220" y="1016"/>
                </a:cxn>
                <a:cxn ang="0">
                  <a:pos x="290" y="1048"/>
                </a:cxn>
                <a:cxn ang="0">
                  <a:pos x="364" y="1072"/>
                </a:cxn>
                <a:cxn ang="0">
                  <a:pos x="442" y="1090"/>
                </a:cxn>
                <a:cxn ang="0">
                  <a:pos x="520" y="1094"/>
                </a:cxn>
                <a:cxn ang="0">
                  <a:pos x="636" y="1082"/>
                </a:cxn>
                <a:cxn ang="0">
                  <a:pos x="744" y="1050"/>
                </a:cxn>
                <a:cxn ang="0">
                  <a:pos x="840" y="1000"/>
                </a:cxn>
                <a:cxn ang="0">
                  <a:pos x="924" y="934"/>
                </a:cxn>
                <a:cxn ang="0">
                  <a:pos x="994" y="854"/>
                </a:cxn>
                <a:cxn ang="0">
                  <a:pos x="1046" y="758"/>
                </a:cxn>
                <a:cxn ang="0">
                  <a:pos x="1078" y="658"/>
                </a:cxn>
                <a:cxn ang="0">
                  <a:pos x="1090" y="548"/>
                </a:cxn>
                <a:cxn ang="0">
                  <a:pos x="1078" y="438"/>
                </a:cxn>
                <a:cxn ang="0">
                  <a:pos x="1046" y="334"/>
                </a:cxn>
                <a:cxn ang="0">
                  <a:pos x="994" y="242"/>
                </a:cxn>
                <a:cxn ang="0">
                  <a:pos x="924" y="160"/>
                </a:cxn>
                <a:cxn ang="0">
                  <a:pos x="840" y="92"/>
                </a:cxn>
                <a:cxn ang="0">
                  <a:pos x="744" y="42"/>
                </a:cxn>
                <a:cxn ang="0">
                  <a:pos x="636" y="10"/>
                </a:cxn>
                <a:cxn ang="0">
                  <a:pos x="520" y="0"/>
                </a:cxn>
                <a:cxn ang="0">
                  <a:pos x="434" y="2"/>
                </a:cxn>
                <a:cxn ang="0">
                  <a:pos x="354" y="24"/>
                </a:cxn>
                <a:cxn ang="0">
                  <a:pos x="276" y="52"/>
                </a:cxn>
                <a:cxn ang="0">
                  <a:pos x="206" y="92"/>
                </a:cxn>
                <a:cxn ang="0">
                  <a:pos x="140" y="138"/>
                </a:cxn>
                <a:cxn ang="0">
                  <a:pos x="84" y="196"/>
                </a:cxn>
                <a:cxn ang="0">
                  <a:pos x="36" y="260"/>
                </a:cxn>
                <a:cxn ang="0">
                  <a:pos x="0" y="330"/>
                </a:cxn>
                <a:cxn ang="0">
                  <a:pos x="100" y="434"/>
                </a:cxn>
              </a:cxnLst>
              <a:rect l="0" t="0" r="r" b="b"/>
              <a:pathLst>
                <a:path w="1090" h="1094">
                  <a:moveTo>
                    <a:pt x="100" y="434"/>
                  </a:moveTo>
                  <a:lnTo>
                    <a:pt x="144" y="492"/>
                  </a:lnTo>
                  <a:lnTo>
                    <a:pt x="176" y="556"/>
                  </a:lnTo>
                  <a:lnTo>
                    <a:pt x="206" y="622"/>
                  </a:lnTo>
                  <a:lnTo>
                    <a:pt x="228" y="694"/>
                  </a:lnTo>
                  <a:lnTo>
                    <a:pt x="240" y="766"/>
                  </a:lnTo>
                  <a:lnTo>
                    <a:pt x="242" y="804"/>
                  </a:lnTo>
                  <a:lnTo>
                    <a:pt x="246" y="844"/>
                  </a:lnTo>
                  <a:lnTo>
                    <a:pt x="242" y="886"/>
                  </a:lnTo>
                  <a:lnTo>
                    <a:pt x="240" y="930"/>
                  </a:lnTo>
                  <a:lnTo>
                    <a:pt x="232" y="972"/>
                  </a:lnTo>
                  <a:lnTo>
                    <a:pt x="220" y="1016"/>
                  </a:lnTo>
                  <a:lnTo>
                    <a:pt x="258" y="1032"/>
                  </a:lnTo>
                  <a:lnTo>
                    <a:pt x="290" y="1048"/>
                  </a:lnTo>
                  <a:lnTo>
                    <a:pt x="328" y="1062"/>
                  </a:lnTo>
                  <a:lnTo>
                    <a:pt x="364" y="1072"/>
                  </a:lnTo>
                  <a:lnTo>
                    <a:pt x="402" y="1082"/>
                  </a:lnTo>
                  <a:lnTo>
                    <a:pt x="442" y="1090"/>
                  </a:lnTo>
                  <a:lnTo>
                    <a:pt x="478" y="1094"/>
                  </a:lnTo>
                  <a:lnTo>
                    <a:pt x="520" y="1094"/>
                  </a:lnTo>
                  <a:lnTo>
                    <a:pt x="578" y="1094"/>
                  </a:lnTo>
                  <a:lnTo>
                    <a:pt x="636" y="1082"/>
                  </a:lnTo>
                  <a:lnTo>
                    <a:pt x="688" y="1068"/>
                  </a:lnTo>
                  <a:lnTo>
                    <a:pt x="744" y="1050"/>
                  </a:lnTo>
                  <a:lnTo>
                    <a:pt x="792" y="1030"/>
                  </a:lnTo>
                  <a:lnTo>
                    <a:pt x="840" y="1000"/>
                  </a:lnTo>
                  <a:lnTo>
                    <a:pt x="884" y="968"/>
                  </a:lnTo>
                  <a:lnTo>
                    <a:pt x="924" y="934"/>
                  </a:lnTo>
                  <a:lnTo>
                    <a:pt x="960" y="894"/>
                  </a:lnTo>
                  <a:lnTo>
                    <a:pt x="994" y="854"/>
                  </a:lnTo>
                  <a:lnTo>
                    <a:pt x="1020" y="808"/>
                  </a:lnTo>
                  <a:lnTo>
                    <a:pt x="1046" y="758"/>
                  </a:lnTo>
                  <a:lnTo>
                    <a:pt x="1064" y="708"/>
                  </a:lnTo>
                  <a:lnTo>
                    <a:pt x="1078" y="658"/>
                  </a:lnTo>
                  <a:lnTo>
                    <a:pt x="1086" y="602"/>
                  </a:lnTo>
                  <a:lnTo>
                    <a:pt x="1090" y="548"/>
                  </a:lnTo>
                  <a:lnTo>
                    <a:pt x="1086" y="492"/>
                  </a:lnTo>
                  <a:lnTo>
                    <a:pt x="1078" y="438"/>
                  </a:lnTo>
                  <a:lnTo>
                    <a:pt x="1064" y="384"/>
                  </a:lnTo>
                  <a:lnTo>
                    <a:pt x="1046" y="334"/>
                  </a:lnTo>
                  <a:lnTo>
                    <a:pt x="1020" y="284"/>
                  </a:lnTo>
                  <a:lnTo>
                    <a:pt x="994" y="242"/>
                  </a:lnTo>
                  <a:lnTo>
                    <a:pt x="960" y="198"/>
                  </a:lnTo>
                  <a:lnTo>
                    <a:pt x="924" y="160"/>
                  </a:lnTo>
                  <a:lnTo>
                    <a:pt x="884" y="124"/>
                  </a:lnTo>
                  <a:lnTo>
                    <a:pt x="840" y="92"/>
                  </a:lnTo>
                  <a:lnTo>
                    <a:pt x="792" y="64"/>
                  </a:lnTo>
                  <a:lnTo>
                    <a:pt x="744" y="42"/>
                  </a:lnTo>
                  <a:lnTo>
                    <a:pt x="688" y="24"/>
                  </a:lnTo>
                  <a:lnTo>
                    <a:pt x="636" y="10"/>
                  </a:lnTo>
                  <a:lnTo>
                    <a:pt x="578" y="2"/>
                  </a:lnTo>
                  <a:lnTo>
                    <a:pt x="520" y="0"/>
                  </a:lnTo>
                  <a:lnTo>
                    <a:pt x="478" y="0"/>
                  </a:lnTo>
                  <a:lnTo>
                    <a:pt x="434" y="2"/>
                  </a:lnTo>
                  <a:lnTo>
                    <a:pt x="394" y="14"/>
                  </a:lnTo>
                  <a:lnTo>
                    <a:pt x="354" y="24"/>
                  </a:lnTo>
                  <a:lnTo>
                    <a:pt x="312" y="34"/>
                  </a:lnTo>
                  <a:lnTo>
                    <a:pt x="276" y="52"/>
                  </a:lnTo>
                  <a:lnTo>
                    <a:pt x="240" y="70"/>
                  </a:lnTo>
                  <a:lnTo>
                    <a:pt x="206" y="92"/>
                  </a:lnTo>
                  <a:lnTo>
                    <a:pt x="174" y="114"/>
                  </a:lnTo>
                  <a:lnTo>
                    <a:pt x="140" y="138"/>
                  </a:lnTo>
                  <a:lnTo>
                    <a:pt x="110" y="166"/>
                  </a:lnTo>
                  <a:lnTo>
                    <a:pt x="84" y="196"/>
                  </a:lnTo>
                  <a:lnTo>
                    <a:pt x="58" y="228"/>
                  </a:lnTo>
                  <a:lnTo>
                    <a:pt x="36" y="260"/>
                  </a:lnTo>
                  <a:lnTo>
                    <a:pt x="14" y="296"/>
                  </a:lnTo>
                  <a:lnTo>
                    <a:pt x="0" y="330"/>
                  </a:lnTo>
                  <a:lnTo>
                    <a:pt x="52" y="378"/>
                  </a:lnTo>
                  <a:lnTo>
                    <a:pt x="100" y="4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Freeform 31"/>
            <p:cNvSpPr>
              <a:spLocks/>
            </p:cNvSpPr>
            <p:nvPr/>
          </p:nvSpPr>
          <p:spPr bwMode="auto">
            <a:xfrm>
              <a:off x="1255" y="-2408"/>
              <a:ext cx="1986" cy="1540"/>
            </a:xfrm>
            <a:custGeom>
              <a:avLst/>
              <a:gdLst/>
              <a:ahLst/>
              <a:cxnLst>
                <a:cxn ang="0">
                  <a:pos x="1972" y="618"/>
                </a:cxn>
                <a:cxn ang="0">
                  <a:pos x="1954" y="544"/>
                </a:cxn>
                <a:cxn ang="0">
                  <a:pos x="1926" y="476"/>
                </a:cxn>
                <a:cxn ang="0">
                  <a:pos x="1894" y="406"/>
                </a:cxn>
                <a:cxn ang="0">
                  <a:pos x="1858" y="344"/>
                </a:cxn>
                <a:cxn ang="0">
                  <a:pos x="1816" y="282"/>
                </a:cxn>
                <a:cxn ang="0">
                  <a:pos x="1766" y="226"/>
                </a:cxn>
                <a:cxn ang="0">
                  <a:pos x="1714" y="178"/>
                </a:cxn>
                <a:cxn ang="0">
                  <a:pos x="1656" y="132"/>
                </a:cxn>
                <a:cxn ang="0">
                  <a:pos x="1592" y="94"/>
                </a:cxn>
                <a:cxn ang="0">
                  <a:pos x="1530" y="62"/>
                </a:cxn>
                <a:cxn ang="0">
                  <a:pos x="1458" y="36"/>
                </a:cxn>
                <a:cxn ang="0">
                  <a:pos x="1388" y="18"/>
                </a:cxn>
                <a:cxn ang="0">
                  <a:pos x="1314" y="4"/>
                </a:cxn>
                <a:cxn ang="0">
                  <a:pos x="1236" y="0"/>
                </a:cxn>
                <a:cxn ang="0">
                  <a:pos x="1068" y="0"/>
                </a:cxn>
                <a:cxn ang="0">
                  <a:pos x="934" y="0"/>
                </a:cxn>
                <a:cxn ang="0">
                  <a:pos x="750" y="0"/>
                </a:cxn>
                <a:cxn ang="0">
                  <a:pos x="676" y="4"/>
                </a:cxn>
                <a:cxn ang="0">
                  <a:pos x="602" y="18"/>
                </a:cxn>
                <a:cxn ang="0">
                  <a:pos x="528" y="36"/>
                </a:cxn>
                <a:cxn ang="0">
                  <a:pos x="460" y="62"/>
                </a:cxn>
                <a:cxn ang="0">
                  <a:pos x="392" y="94"/>
                </a:cxn>
                <a:cxn ang="0">
                  <a:pos x="332" y="132"/>
                </a:cxn>
                <a:cxn ang="0">
                  <a:pos x="276" y="178"/>
                </a:cxn>
                <a:cxn ang="0">
                  <a:pos x="222" y="226"/>
                </a:cxn>
                <a:cxn ang="0">
                  <a:pos x="172" y="282"/>
                </a:cxn>
                <a:cxn ang="0">
                  <a:pos x="130" y="344"/>
                </a:cxn>
                <a:cxn ang="0">
                  <a:pos x="92" y="406"/>
                </a:cxn>
                <a:cxn ang="0">
                  <a:pos x="60" y="476"/>
                </a:cxn>
                <a:cxn ang="0">
                  <a:pos x="34" y="544"/>
                </a:cxn>
                <a:cxn ang="0">
                  <a:pos x="18" y="618"/>
                </a:cxn>
                <a:cxn ang="0">
                  <a:pos x="6" y="696"/>
                </a:cxn>
                <a:cxn ang="0">
                  <a:pos x="0" y="776"/>
                </a:cxn>
                <a:cxn ang="0">
                  <a:pos x="0" y="1028"/>
                </a:cxn>
                <a:cxn ang="0">
                  <a:pos x="0" y="1386"/>
                </a:cxn>
                <a:cxn ang="0">
                  <a:pos x="120" y="1424"/>
                </a:cxn>
                <a:cxn ang="0">
                  <a:pos x="240" y="1452"/>
                </a:cxn>
                <a:cxn ang="0">
                  <a:pos x="364" y="1482"/>
                </a:cxn>
                <a:cxn ang="0">
                  <a:pos x="488" y="1500"/>
                </a:cxn>
                <a:cxn ang="0">
                  <a:pos x="612" y="1518"/>
                </a:cxn>
                <a:cxn ang="0">
                  <a:pos x="740" y="1530"/>
                </a:cxn>
                <a:cxn ang="0">
                  <a:pos x="866" y="1538"/>
                </a:cxn>
                <a:cxn ang="0">
                  <a:pos x="994" y="1540"/>
                </a:cxn>
                <a:cxn ang="0">
                  <a:pos x="1122" y="1538"/>
                </a:cxn>
                <a:cxn ang="0">
                  <a:pos x="1250" y="1530"/>
                </a:cxn>
                <a:cxn ang="0">
                  <a:pos x="1376" y="1518"/>
                </a:cxn>
                <a:cxn ang="0">
                  <a:pos x="1500" y="1500"/>
                </a:cxn>
                <a:cxn ang="0">
                  <a:pos x="1624" y="1482"/>
                </a:cxn>
                <a:cxn ang="0">
                  <a:pos x="1746" y="1452"/>
                </a:cxn>
                <a:cxn ang="0">
                  <a:pos x="1866" y="1424"/>
                </a:cxn>
                <a:cxn ang="0">
                  <a:pos x="1986" y="1386"/>
                </a:cxn>
                <a:cxn ang="0">
                  <a:pos x="1986" y="1028"/>
                </a:cxn>
                <a:cxn ang="0">
                  <a:pos x="1986" y="776"/>
                </a:cxn>
                <a:cxn ang="0">
                  <a:pos x="1982" y="696"/>
                </a:cxn>
                <a:cxn ang="0">
                  <a:pos x="1972" y="618"/>
                </a:cxn>
              </a:cxnLst>
              <a:rect l="0" t="0" r="r" b="b"/>
              <a:pathLst>
                <a:path w="1986" h="1540">
                  <a:moveTo>
                    <a:pt x="1972" y="618"/>
                  </a:moveTo>
                  <a:lnTo>
                    <a:pt x="1954" y="544"/>
                  </a:lnTo>
                  <a:lnTo>
                    <a:pt x="1926" y="476"/>
                  </a:lnTo>
                  <a:lnTo>
                    <a:pt x="1894" y="406"/>
                  </a:lnTo>
                  <a:lnTo>
                    <a:pt x="1858" y="344"/>
                  </a:lnTo>
                  <a:lnTo>
                    <a:pt x="1816" y="282"/>
                  </a:lnTo>
                  <a:lnTo>
                    <a:pt x="1766" y="226"/>
                  </a:lnTo>
                  <a:lnTo>
                    <a:pt x="1714" y="178"/>
                  </a:lnTo>
                  <a:lnTo>
                    <a:pt x="1656" y="132"/>
                  </a:lnTo>
                  <a:lnTo>
                    <a:pt x="1592" y="94"/>
                  </a:lnTo>
                  <a:lnTo>
                    <a:pt x="1530" y="62"/>
                  </a:lnTo>
                  <a:lnTo>
                    <a:pt x="1458" y="36"/>
                  </a:lnTo>
                  <a:lnTo>
                    <a:pt x="1388" y="18"/>
                  </a:lnTo>
                  <a:lnTo>
                    <a:pt x="1314" y="4"/>
                  </a:lnTo>
                  <a:lnTo>
                    <a:pt x="1236" y="0"/>
                  </a:lnTo>
                  <a:lnTo>
                    <a:pt x="1068" y="0"/>
                  </a:lnTo>
                  <a:lnTo>
                    <a:pt x="934" y="0"/>
                  </a:lnTo>
                  <a:lnTo>
                    <a:pt x="750" y="0"/>
                  </a:lnTo>
                  <a:lnTo>
                    <a:pt x="676" y="4"/>
                  </a:lnTo>
                  <a:lnTo>
                    <a:pt x="602" y="18"/>
                  </a:lnTo>
                  <a:lnTo>
                    <a:pt x="528" y="36"/>
                  </a:lnTo>
                  <a:lnTo>
                    <a:pt x="460" y="62"/>
                  </a:lnTo>
                  <a:lnTo>
                    <a:pt x="392" y="94"/>
                  </a:lnTo>
                  <a:lnTo>
                    <a:pt x="332" y="132"/>
                  </a:lnTo>
                  <a:lnTo>
                    <a:pt x="276" y="178"/>
                  </a:lnTo>
                  <a:lnTo>
                    <a:pt x="222" y="226"/>
                  </a:lnTo>
                  <a:lnTo>
                    <a:pt x="172" y="282"/>
                  </a:lnTo>
                  <a:lnTo>
                    <a:pt x="130" y="344"/>
                  </a:lnTo>
                  <a:lnTo>
                    <a:pt x="92" y="406"/>
                  </a:lnTo>
                  <a:lnTo>
                    <a:pt x="60" y="476"/>
                  </a:lnTo>
                  <a:lnTo>
                    <a:pt x="34" y="544"/>
                  </a:lnTo>
                  <a:lnTo>
                    <a:pt x="18" y="618"/>
                  </a:lnTo>
                  <a:lnTo>
                    <a:pt x="6" y="696"/>
                  </a:lnTo>
                  <a:lnTo>
                    <a:pt x="0" y="776"/>
                  </a:lnTo>
                  <a:lnTo>
                    <a:pt x="0" y="1028"/>
                  </a:lnTo>
                  <a:lnTo>
                    <a:pt x="0" y="1386"/>
                  </a:lnTo>
                  <a:lnTo>
                    <a:pt x="120" y="1424"/>
                  </a:lnTo>
                  <a:lnTo>
                    <a:pt x="240" y="1452"/>
                  </a:lnTo>
                  <a:lnTo>
                    <a:pt x="364" y="1482"/>
                  </a:lnTo>
                  <a:lnTo>
                    <a:pt x="488" y="1500"/>
                  </a:lnTo>
                  <a:lnTo>
                    <a:pt x="612" y="1518"/>
                  </a:lnTo>
                  <a:lnTo>
                    <a:pt x="740" y="1530"/>
                  </a:lnTo>
                  <a:lnTo>
                    <a:pt x="866" y="1538"/>
                  </a:lnTo>
                  <a:lnTo>
                    <a:pt x="994" y="1540"/>
                  </a:lnTo>
                  <a:lnTo>
                    <a:pt x="1122" y="1538"/>
                  </a:lnTo>
                  <a:lnTo>
                    <a:pt x="1250" y="1530"/>
                  </a:lnTo>
                  <a:lnTo>
                    <a:pt x="1376" y="1518"/>
                  </a:lnTo>
                  <a:lnTo>
                    <a:pt x="1500" y="1500"/>
                  </a:lnTo>
                  <a:lnTo>
                    <a:pt x="1624" y="1482"/>
                  </a:lnTo>
                  <a:lnTo>
                    <a:pt x="1746" y="1452"/>
                  </a:lnTo>
                  <a:lnTo>
                    <a:pt x="1866" y="1424"/>
                  </a:lnTo>
                  <a:lnTo>
                    <a:pt x="1986" y="1386"/>
                  </a:lnTo>
                  <a:lnTo>
                    <a:pt x="1986" y="1028"/>
                  </a:lnTo>
                  <a:lnTo>
                    <a:pt x="1986" y="776"/>
                  </a:lnTo>
                  <a:lnTo>
                    <a:pt x="1982" y="696"/>
                  </a:lnTo>
                  <a:lnTo>
                    <a:pt x="1972" y="6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Freeform 32"/>
            <p:cNvSpPr>
              <a:spLocks/>
            </p:cNvSpPr>
            <p:nvPr/>
          </p:nvSpPr>
          <p:spPr bwMode="auto">
            <a:xfrm>
              <a:off x="1669" y="-3868"/>
              <a:ext cx="1180" cy="1180"/>
            </a:xfrm>
            <a:custGeom>
              <a:avLst/>
              <a:gdLst/>
              <a:ahLst/>
              <a:cxnLst>
                <a:cxn ang="0">
                  <a:pos x="26" y="418"/>
                </a:cxn>
                <a:cxn ang="0">
                  <a:pos x="4" y="530"/>
                </a:cxn>
                <a:cxn ang="0">
                  <a:pos x="4" y="640"/>
                </a:cxn>
                <a:cxn ang="0">
                  <a:pos x="18" y="736"/>
                </a:cxn>
                <a:cxn ang="0">
                  <a:pos x="52" y="834"/>
                </a:cxn>
                <a:cxn ang="0">
                  <a:pos x="104" y="920"/>
                </a:cxn>
                <a:cxn ang="0">
                  <a:pos x="164" y="1000"/>
                </a:cxn>
                <a:cxn ang="0">
                  <a:pos x="258" y="1074"/>
                </a:cxn>
                <a:cxn ang="0">
                  <a:pos x="382" y="1142"/>
                </a:cxn>
                <a:cxn ang="0">
                  <a:pos x="516" y="1176"/>
                </a:cxn>
                <a:cxn ang="0">
                  <a:pos x="592" y="1180"/>
                </a:cxn>
                <a:cxn ang="0">
                  <a:pos x="678" y="1172"/>
                </a:cxn>
                <a:cxn ang="0">
                  <a:pos x="764" y="1154"/>
                </a:cxn>
                <a:cxn ang="0">
                  <a:pos x="842" y="1124"/>
                </a:cxn>
                <a:cxn ang="0">
                  <a:pos x="918" y="1082"/>
                </a:cxn>
                <a:cxn ang="0">
                  <a:pos x="988" y="1026"/>
                </a:cxn>
                <a:cxn ang="0">
                  <a:pos x="1064" y="944"/>
                </a:cxn>
                <a:cxn ang="0">
                  <a:pos x="1124" y="842"/>
                </a:cxn>
                <a:cxn ang="0">
                  <a:pos x="1162" y="732"/>
                </a:cxn>
                <a:cxn ang="0">
                  <a:pos x="1180" y="636"/>
                </a:cxn>
                <a:cxn ang="0">
                  <a:pos x="1176" y="530"/>
                </a:cxn>
                <a:cxn ang="0">
                  <a:pos x="1158" y="422"/>
                </a:cxn>
                <a:cxn ang="0">
                  <a:pos x="1116" y="320"/>
                </a:cxn>
                <a:cxn ang="0">
                  <a:pos x="1056" y="226"/>
                </a:cxn>
                <a:cxn ang="0">
                  <a:pos x="978" y="144"/>
                </a:cxn>
                <a:cxn ang="0">
                  <a:pos x="880" y="76"/>
                </a:cxn>
                <a:cxn ang="0">
                  <a:pos x="772" y="28"/>
                </a:cxn>
                <a:cxn ang="0">
                  <a:pos x="652" y="4"/>
                </a:cxn>
                <a:cxn ang="0">
                  <a:pos x="532" y="4"/>
                </a:cxn>
                <a:cxn ang="0">
                  <a:pos x="416" y="28"/>
                </a:cxn>
                <a:cxn ang="0">
                  <a:pos x="306" y="72"/>
                </a:cxn>
                <a:cxn ang="0">
                  <a:pos x="214" y="136"/>
                </a:cxn>
                <a:cxn ang="0">
                  <a:pos x="134" y="218"/>
                </a:cxn>
                <a:cxn ang="0">
                  <a:pos x="70" y="312"/>
                </a:cxn>
              </a:cxnLst>
              <a:rect l="0" t="0" r="r" b="b"/>
              <a:pathLst>
                <a:path w="1180" h="1180">
                  <a:moveTo>
                    <a:pt x="48" y="362"/>
                  </a:moveTo>
                  <a:lnTo>
                    <a:pt x="26" y="418"/>
                  </a:lnTo>
                  <a:lnTo>
                    <a:pt x="14" y="470"/>
                  </a:lnTo>
                  <a:lnTo>
                    <a:pt x="4" y="530"/>
                  </a:lnTo>
                  <a:lnTo>
                    <a:pt x="0" y="590"/>
                  </a:lnTo>
                  <a:lnTo>
                    <a:pt x="4" y="640"/>
                  </a:lnTo>
                  <a:lnTo>
                    <a:pt x="10" y="688"/>
                  </a:lnTo>
                  <a:lnTo>
                    <a:pt x="18" y="736"/>
                  </a:lnTo>
                  <a:lnTo>
                    <a:pt x="34" y="786"/>
                  </a:lnTo>
                  <a:lnTo>
                    <a:pt x="52" y="834"/>
                  </a:lnTo>
                  <a:lnTo>
                    <a:pt x="78" y="880"/>
                  </a:lnTo>
                  <a:lnTo>
                    <a:pt x="104" y="920"/>
                  </a:lnTo>
                  <a:lnTo>
                    <a:pt x="134" y="962"/>
                  </a:lnTo>
                  <a:lnTo>
                    <a:pt x="164" y="1000"/>
                  </a:lnTo>
                  <a:lnTo>
                    <a:pt x="202" y="1034"/>
                  </a:lnTo>
                  <a:lnTo>
                    <a:pt x="258" y="1074"/>
                  </a:lnTo>
                  <a:lnTo>
                    <a:pt x="318" y="1112"/>
                  </a:lnTo>
                  <a:lnTo>
                    <a:pt x="382" y="1142"/>
                  </a:lnTo>
                  <a:lnTo>
                    <a:pt x="450" y="1160"/>
                  </a:lnTo>
                  <a:lnTo>
                    <a:pt x="516" y="1176"/>
                  </a:lnTo>
                  <a:lnTo>
                    <a:pt x="554" y="1180"/>
                  </a:lnTo>
                  <a:lnTo>
                    <a:pt x="592" y="1180"/>
                  </a:lnTo>
                  <a:lnTo>
                    <a:pt x="636" y="1180"/>
                  </a:lnTo>
                  <a:lnTo>
                    <a:pt x="678" y="1172"/>
                  </a:lnTo>
                  <a:lnTo>
                    <a:pt x="722" y="1164"/>
                  </a:lnTo>
                  <a:lnTo>
                    <a:pt x="764" y="1154"/>
                  </a:lnTo>
                  <a:lnTo>
                    <a:pt x="806" y="1138"/>
                  </a:lnTo>
                  <a:lnTo>
                    <a:pt x="842" y="1124"/>
                  </a:lnTo>
                  <a:lnTo>
                    <a:pt x="880" y="1104"/>
                  </a:lnTo>
                  <a:lnTo>
                    <a:pt x="918" y="1082"/>
                  </a:lnTo>
                  <a:lnTo>
                    <a:pt x="944" y="1064"/>
                  </a:lnTo>
                  <a:lnTo>
                    <a:pt x="988" y="1026"/>
                  </a:lnTo>
                  <a:lnTo>
                    <a:pt x="1026" y="984"/>
                  </a:lnTo>
                  <a:lnTo>
                    <a:pt x="1064" y="944"/>
                  </a:lnTo>
                  <a:lnTo>
                    <a:pt x="1098" y="894"/>
                  </a:lnTo>
                  <a:lnTo>
                    <a:pt x="1124" y="842"/>
                  </a:lnTo>
                  <a:lnTo>
                    <a:pt x="1146" y="790"/>
                  </a:lnTo>
                  <a:lnTo>
                    <a:pt x="1162" y="732"/>
                  </a:lnTo>
                  <a:lnTo>
                    <a:pt x="1172" y="676"/>
                  </a:lnTo>
                  <a:lnTo>
                    <a:pt x="1180" y="636"/>
                  </a:lnTo>
                  <a:lnTo>
                    <a:pt x="1180" y="590"/>
                  </a:lnTo>
                  <a:lnTo>
                    <a:pt x="1176" y="530"/>
                  </a:lnTo>
                  <a:lnTo>
                    <a:pt x="1168" y="474"/>
                  </a:lnTo>
                  <a:lnTo>
                    <a:pt x="1158" y="422"/>
                  </a:lnTo>
                  <a:lnTo>
                    <a:pt x="1138" y="368"/>
                  </a:lnTo>
                  <a:lnTo>
                    <a:pt x="1116" y="320"/>
                  </a:lnTo>
                  <a:lnTo>
                    <a:pt x="1086" y="272"/>
                  </a:lnTo>
                  <a:lnTo>
                    <a:pt x="1056" y="226"/>
                  </a:lnTo>
                  <a:lnTo>
                    <a:pt x="1018" y="184"/>
                  </a:lnTo>
                  <a:lnTo>
                    <a:pt x="978" y="144"/>
                  </a:lnTo>
                  <a:lnTo>
                    <a:pt x="932" y="110"/>
                  </a:lnTo>
                  <a:lnTo>
                    <a:pt x="880" y="76"/>
                  </a:lnTo>
                  <a:lnTo>
                    <a:pt x="828" y="50"/>
                  </a:lnTo>
                  <a:lnTo>
                    <a:pt x="772" y="28"/>
                  </a:lnTo>
                  <a:lnTo>
                    <a:pt x="716" y="12"/>
                  </a:lnTo>
                  <a:lnTo>
                    <a:pt x="652" y="4"/>
                  </a:lnTo>
                  <a:lnTo>
                    <a:pt x="592" y="0"/>
                  </a:lnTo>
                  <a:lnTo>
                    <a:pt x="532" y="4"/>
                  </a:lnTo>
                  <a:lnTo>
                    <a:pt x="472" y="12"/>
                  </a:lnTo>
                  <a:lnTo>
                    <a:pt x="416" y="28"/>
                  </a:lnTo>
                  <a:lnTo>
                    <a:pt x="360" y="46"/>
                  </a:lnTo>
                  <a:lnTo>
                    <a:pt x="306" y="72"/>
                  </a:lnTo>
                  <a:lnTo>
                    <a:pt x="258" y="102"/>
                  </a:lnTo>
                  <a:lnTo>
                    <a:pt x="214" y="136"/>
                  </a:lnTo>
                  <a:lnTo>
                    <a:pt x="172" y="178"/>
                  </a:lnTo>
                  <a:lnTo>
                    <a:pt x="134" y="218"/>
                  </a:lnTo>
                  <a:lnTo>
                    <a:pt x="100" y="264"/>
                  </a:lnTo>
                  <a:lnTo>
                    <a:pt x="70" y="312"/>
                  </a:lnTo>
                  <a:lnTo>
                    <a:pt x="48" y="36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7" name="Group 106"/>
          <p:cNvGrpSpPr>
            <a:grpSpLocks noChangeAspect="1"/>
          </p:cNvGrpSpPr>
          <p:nvPr/>
        </p:nvGrpSpPr>
        <p:grpSpPr bwMode="auto">
          <a:xfrm>
            <a:off x="502294" y="4076223"/>
            <a:ext cx="253282" cy="240810"/>
            <a:chOff x="-4746" y="752"/>
            <a:chExt cx="3696" cy="3514"/>
          </a:xfrm>
          <a:solidFill>
            <a:srgbClr val="000000"/>
          </a:solidFill>
        </p:grpSpPr>
        <p:sp>
          <p:nvSpPr>
            <p:cNvPr id="28" name="Freeform 107"/>
            <p:cNvSpPr>
              <a:spLocks/>
            </p:cNvSpPr>
            <p:nvPr/>
          </p:nvSpPr>
          <p:spPr bwMode="auto">
            <a:xfrm>
              <a:off x="-4182" y="752"/>
              <a:ext cx="514" cy="1132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0"/>
                </a:cxn>
                <a:cxn ang="0">
                  <a:pos x="0" y="1132"/>
                </a:cxn>
                <a:cxn ang="0">
                  <a:pos x="514" y="928"/>
                </a:cxn>
                <a:cxn ang="0">
                  <a:pos x="514" y="0"/>
                </a:cxn>
              </a:cxnLst>
              <a:rect l="0" t="0" r="r" b="b"/>
              <a:pathLst>
                <a:path w="514" h="1132">
                  <a:moveTo>
                    <a:pt x="514" y="0"/>
                  </a:moveTo>
                  <a:lnTo>
                    <a:pt x="0" y="0"/>
                  </a:lnTo>
                  <a:lnTo>
                    <a:pt x="0" y="1132"/>
                  </a:lnTo>
                  <a:lnTo>
                    <a:pt x="514" y="928"/>
                  </a:lnTo>
                  <a:lnTo>
                    <a:pt x="5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reeform 108"/>
            <p:cNvSpPr>
              <a:spLocks/>
            </p:cNvSpPr>
            <p:nvPr/>
          </p:nvSpPr>
          <p:spPr bwMode="auto">
            <a:xfrm>
              <a:off x="-2740" y="752"/>
              <a:ext cx="514" cy="1132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0"/>
                </a:cxn>
                <a:cxn ang="0">
                  <a:pos x="0" y="1132"/>
                </a:cxn>
                <a:cxn ang="0">
                  <a:pos x="514" y="928"/>
                </a:cxn>
                <a:cxn ang="0">
                  <a:pos x="514" y="0"/>
                </a:cxn>
              </a:cxnLst>
              <a:rect l="0" t="0" r="r" b="b"/>
              <a:pathLst>
                <a:path w="514" h="1132">
                  <a:moveTo>
                    <a:pt x="514" y="0"/>
                  </a:moveTo>
                  <a:lnTo>
                    <a:pt x="0" y="0"/>
                  </a:lnTo>
                  <a:lnTo>
                    <a:pt x="0" y="1132"/>
                  </a:lnTo>
                  <a:lnTo>
                    <a:pt x="514" y="928"/>
                  </a:lnTo>
                  <a:lnTo>
                    <a:pt x="5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reeform 109"/>
            <p:cNvSpPr>
              <a:spLocks noEditPoints="1"/>
            </p:cNvSpPr>
            <p:nvPr/>
          </p:nvSpPr>
          <p:spPr bwMode="auto">
            <a:xfrm>
              <a:off x="-4746" y="1752"/>
              <a:ext cx="3696" cy="2514"/>
            </a:xfrm>
            <a:custGeom>
              <a:avLst/>
              <a:gdLst/>
              <a:ahLst/>
              <a:cxnLst>
                <a:cxn ang="0">
                  <a:pos x="3696" y="1258"/>
                </a:cxn>
                <a:cxn ang="0">
                  <a:pos x="3696" y="1060"/>
                </a:cxn>
                <a:cxn ang="0">
                  <a:pos x="3696" y="966"/>
                </a:cxn>
                <a:cxn ang="0">
                  <a:pos x="3696" y="512"/>
                </a:cxn>
                <a:cxn ang="0">
                  <a:pos x="2824" y="512"/>
                </a:cxn>
                <a:cxn ang="0">
                  <a:pos x="2724" y="0"/>
                </a:cxn>
                <a:cxn ang="0">
                  <a:pos x="1438" y="512"/>
                </a:cxn>
                <a:cxn ang="0">
                  <a:pos x="1284" y="0"/>
                </a:cxn>
                <a:cxn ang="0">
                  <a:pos x="0" y="512"/>
                </a:cxn>
                <a:cxn ang="0">
                  <a:pos x="0" y="966"/>
                </a:cxn>
                <a:cxn ang="0">
                  <a:pos x="0" y="1060"/>
                </a:cxn>
                <a:cxn ang="0">
                  <a:pos x="0" y="1258"/>
                </a:cxn>
                <a:cxn ang="0">
                  <a:pos x="0" y="1306"/>
                </a:cxn>
                <a:cxn ang="0">
                  <a:pos x="0" y="2514"/>
                </a:cxn>
                <a:cxn ang="0">
                  <a:pos x="3696" y="2514"/>
                </a:cxn>
                <a:cxn ang="0">
                  <a:pos x="3696" y="1258"/>
                </a:cxn>
                <a:cxn ang="0">
                  <a:pos x="3696" y="1258"/>
                </a:cxn>
                <a:cxn ang="0">
                  <a:pos x="810" y="2086"/>
                </a:cxn>
                <a:cxn ang="0">
                  <a:pos x="318" y="2086"/>
                </a:cxn>
                <a:cxn ang="0">
                  <a:pos x="318" y="1382"/>
                </a:cxn>
                <a:cxn ang="0">
                  <a:pos x="810" y="1382"/>
                </a:cxn>
                <a:cxn ang="0">
                  <a:pos x="810" y="2086"/>
                </a:cxn>
                <a:cxn ang="0">
                  <a:pos x="1626" y="2086"/>
                </a:cxn>
                <a:cxn ang="0">
                  <a:pos x="1136" y="2086"/>
                </a:cxn>
                <a:cxn ang="0">
                  <a:pos x="1136" y="1382"/>
                </a:cxn>
                <a:cxn ang="0">
                  <a:pos x="1626" y="1382"/>
                </a:cxn>
                <a:cxn ang="0">
                  <a:pos x="1626" y="2086"/>
                </a:cxn>
                <a:cxn ang="0">
                  <a:pos x="2444" y="2086"/>
                </a:cxn>
                <a:cxn ang="0">
                  <a:pos x="1954" y="2086"/>
                </a:cxn>
                <a:cxn ang="0">
                  <a:pos x="1954" y="1382"/>
                </a:cxn>
                <a:cxn ang="0">
                  <a:pos x="2444" y="1382"/>
                </a:cxn>
                <a:cxn ang="0">
                  <a:pos x="2444" y="2086"/>
                </a:cxn>
              </a:cxnLst>
              <a:rect l="0" t="0" r="r" b="b"/>
              <a:pathLst>
                <a:path w="3696" h="2514">
                  <a:moveTo>
                    <a:pt x="3696" y="1258"/>
                  </a:moveTo>
                  <a:lnTo>
                    <a:pt x="3696" y="1060"/>
                  </a:lnTo>
                  <a:lnTo>
                    <a:pt x="3696" y="966"/>
                  </a:lnTo>
                  <a:lnTo>
                    <a:pt x="3696" y="512"/>
                  </a:lnTo>
                  <a:lnTo>
                    <a:pt x="2824" y="512"/>
                  </a:lnTo>
                  <a:lnTo>
                    <a:pt x="2724" y="0"/>
                  </a:lnTo>
                  <a:lnTo>
                    <a:pt x="1438" y="512"/>
                  </a:lnTo>
                  <a:lnTo>
                    <a:pt x="1284" y="0"/>
                  </a:lnTo>
                  <a:lnTo>
                    <a:pt x="0" y="512"/>
                  </a:lnTo>
                  <a:lnTo>
                    <a:pt x="0" y="966"/>
                  </a:lnTo>
                  <a:lnTo>
                    <a:pt x="0" y="1060"/>
                  </a:lnTo>
                  <a:lnTo>
                    <a:pt x="0" y="1258"/>
                  </a:lnTo>
                  <a:lnTo>
                    <a:pt x="0" y="1306"/>
                  </a:lnTo>
                  <a:lnTo>
                    <a:pt x="0" y="2514"/>
                  </a:lnTo>
                  <a:lnTo>
                    <a:pt x="3696" y="2514"/>
                  </a:lnTo>
                  <a:lnTo>
                    <a:pt x="3696" y="1258"/>
                  </a:lnTo>
                  <a:lnTo>
                    <a:pt x="3696" y="1258"/>
                  </a:lnTo>
                  <a:close/>
                  <a:moveTo>
                    <a:pt x="810" y="2086"/>
                  </a:moveTo>
                  <a:lnTo>
                    <a:pt x="318" y="2086"/>
                  </a:lnTo>
                  <a:lnTo>
                    <a:pt x="318" y="1382"/>
                  </a:lnTo>
                  <a:lnTo>
                    <a:pt x="810" y="1382"/>
                  </a:lnTo>
                  <a:lnTo>
                    <a:pt x="810" y="2086"/>
                  </a:lnTo>
                  <a:close/>
                  <a:moveTo>
                    <a:pt x="1626" y="2086"/>
                  </a:moveTo>
                  <a:lnTo>
                    <a:pt x="1136" y="2086"/>
                  </a:lnTo>
                  <a:lnTo>
                    <a:pt x="1136" y="1382"/>
                  </a:lnTo>
                  <a:lnTo>
                    <a:pt x="1626" y="1382"/>
                  </a:lnTo>
                  <a:lnTo>
                    <a:pt x="1626" y="2086"/>
                  </a:lnTo>
                  <a:close/>
                  <a:moveTo>
                    <a:pt x="2444" y="2086"/>
                  </a:moveTo>
                  <a:lnTo>
                    <a:pt x="1954" y="2086"/>
                  </a:lnTo>
                  <a:lnTo>
                    <a:pt x="1954" y="1382"/>
                  </a:lnTo>
                  <a:lnTo>
                    <a:pt x="2444" y="1382"/>
                  </a:lnTo>
                  <a:lnTo>
                    <a:pt x="2444" y="208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80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AutoShape 6"/>
          <p:cNvSpPr>
            <a:spLocks/>
          </p:cNvSpPr>
          <p:nvPr/>
        </p:nvSpPr>
        <p:spPr bwMode="auto">
          <a:xfrm>
            <a:off x="4817983" y="4277837"/>
            <a:ext cx="4035867" cy="7643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AutoShape 6"/>
          <p:cNvSpPr>
            <a:spLocks/>
          </p:cNvSpPr>
          <p:nvPr/>
        </p:nvSpPr>
        <p:spPr bwMode="auto">
          <a:xfrm>
            <a:off x="4823479" y="1221924"/>
            <a:ext cx="4030372" cy="11168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" name="AutoShape 6"/>
          <p:cNvSpPr>
            <a:spLocks/>
          </p:cNvSpPr>
          <p:nvPr/>
        </p:nvSpPr>
        <p:spPr bwMode="auto">
          <a:xfrm>
            <a:off x="341044" y="2420889"/>
            <a:ext cx="4360359" cy="13069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325439" y="392784"/>
            <a:ext cx="8497887" cy="276999"/>
          </a:xfrm>
        </p:spPr>
        <p:txBody>
          <a:bodyPr/>
          <a:lstStyle/>
          <a:p>
            <a:r>
              <a:rPr lang="fr-FR" dirty="0" smtClean="0"/>
              <a:t>DEDICAT UNEI TRANSFORMARI POZITIVE</a:t>
            </a:r>
            <a:endParaRPr lang="fr-FR" dirty="0"/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397308" y="1221924"/>
            <a:ext cx="4301729" cy="111407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A5A5A5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AutoShape 4"/>
          <p:cNvSpPr>
            <a:spLocks/>
          </p:cNvSpPr>
          <p:nvPr/>
        </p:nvSpPr>
        <p:spPr bwMode="auto">
          <a:xfrm>
            <a:off x="320152" y="3854122"/>
            <a:ext cx="8533699" cy="358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0028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</a:rPr>
              <a:t>  </a:t>
            </a:r>
            <a:r>
              <a:rPr lang="en-US" sz="1600" b="1" dirty="0" smtClean="0">
                <a:solidFill>
                  <a:schemeClr val="bg1"/>
                </a:solidFill>
              </a:rPr>
              <a:t>CORPORATE  </a:t>
            </a:r>
            <a:r>
              <a:rPr lang="en-US" sz="1400" b="1" dirty="0">
                <a:solidFill>
                  <a:schemeClr val="bg1"/>
                </a:solidFill>
              </a:rPr>
              <a:t>– </a:t>
            </a:r>
            <a:r>
              <a:rPr lang="en-US" sz="1400" b="1" dirty="0" err="1">
                <a:solidFill>
                  <a:schemeClr val="bg1"/>
                </a:solidFill>
              </a:rPr>
              <a:t>activarea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parghiilor</a:t>
            </a:r>
            <a:r>
              <a:rPr lang="en-US" sz="1400" b="1" dirty="0" smtClean="0">
                <a:solidFill>
                  <a:schemeClr val="bg1"/>
                </a:solidFill>
              </a:rPr>
              <a:t> de </a:t>
            </a:r>
            <a:r>
              <a:rPr lang="en-US" sz="1400" b="1" dirty="0" err="1" smtClean="0">
                <a:solidFill>
                  <a:schemeClr val="bg1"/>
                </a:solidFill>
              </a:rPr>
              <a:t>crestere</a:t>
            </a:r>
            <a:r>
              <a:rPr lang="en-US" sz="1400" b="1" dirty="0" smtClean="0">
                <a:solidFill>
                  <a:schemeClr val="bg1"/>
                </a:solidFill>
              </a:rPr>
              <a:t> a </a:t>
            </a:r>
            <a:r>
              <a:rPr lang="en-US" sz="1400" b="1" dirty="0" err="1" smtClean="0">
                <a:solidFill>
                  <a:schemeClr val="bg1"/>
                </a:solidFill>
              </a:rPr>
              <a:t>valorii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3" name="AutoShape 26"/>
          <p:cNvSpPr>
            <a:spLocks/>
          </p:cNvSpPr>
          <p:nvPr/>
        </p:nvSpPr>
        <p:spPr bwMode="auto">
          <a:xfrm>
            <a:off x="827584" y="1378502"/>
            <a:ext cx="4150498" cy="19770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050" b="1" cap="all" dirty="0" smtClean="0"/>
              <a:t>      </a:t>
            </a:r>
            <a:r>
              <a:rPr lang="en-US" sz="1100" b="1" cap="all" dirty="0" smtClean="0">
                <a:solidFill>
                  <a:schemeClr val="bg1"/>
                </a:solidFill>
              </a:rPr>
              <a:t>OFERTE PERSONALIZATE</a:t>
            </a:r>
            <a:endParaRPr lang="en-US" sz="1100" b="1" cap="all" dirty="0">
              <a:solidFill>
                <a:schemeClr val="bg1"/>
              </a:solidFill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US" sz="1100" b="1" dirty="0">
              <a:solidFill>
                <a:schemeClr val="bg1"/>
              </a:solidFill>
              <a:ea typeface="HelveticaNeueLT Com 75 Bd" charset="0"/>
              <a:sym typeface="Open Sans" charset="0"/>
            </a:endParaRPr>
          </a:p>
        </p:txBody>
      </p:sp>
      <p:sp>
        <p:nvSpPr>
          <p:cNvPr id="29" name="AutoShape 6"/>
          <p:cNvSpPr>
            <a:spLocks/>
          </p:cNvSpPr>
          <p:nvPr/>
        </p:nvSpPr>
        <p:spPr bwMode="auto">
          <a:xfrm>
            <a:off x="341044" y="4273034"/>
            <a:ext cx="4345059" cy="184530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AutoShape 6"/>
          <p:cNvSpPr>
            <a:spLocks/>
          </p:cNvSpPr>
          <p:nvPr/>
        </p:nvSpPr>
        <p:spPr bwMode="auto">
          <a:xfrm>
            <a:off x="4833752" y="2424815"/>
            <a:ext cx="4020100" cy="13030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lvl="1" algn="l" fontAlgn="auto">
              <a:spcBef>
                <a:spcPct val="30000"/>
              </a:spcBef>
              <a:spcAft>
                <a:spcPts val="0"/>
              </a:spcAft>
              <a:buClr>
                <a:srgbClr val="C00000"/>
              </a:buClr>
              <a:defRPr/>
            </a:pPr>
            <a:endParaRPr lang="en-US" sz="1000" dirty="0"/>
          </a:p>
          <a:p>
            <a:pPr lvl="2" algn="l" fontAlgn="auto">
              <a:spcBef>
                <a:spcPct val="3000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000" dirty="0" smtClean="0"/>
              <a:t> 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4" name="AutoShape 26"/>
          <p:cNvSpPr>
            <a:spLocks/>
          </p:cNvSpPr>
          <p:nvPr/>
        </p:nvSpPr>
        <p:spPr bwMode="auto">
          <a:xfrm>
            <a:off x="5141444" y="2492896"/>
            <a:ext cx="2475029" cy="28918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marL="114300" algn="l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FFFFFF"/>
                </a:solidFill>
                <a:ea typeface="HelveticaNeueLT Com 75 Bd" charset="0"/>
                <a:sym typeface="Open Sans" charset="0"/>
              </a:rPr>
              <a:t>OPEN BANKING </a:t>
            </a:r>
          </a:p>
        </p:txBody>
      </p:sp>
      <p:sp>
        <p:nvSpPr>
          <p:cNvPr id="37" name="AutoShape 26"/>
          <p:cNvSpPr>
            <a:spLocks/>
          </p:cNvSpPr>
          <p:nvPr/>
        </p:nvSpPr>
        <p:spPr bwMode="auto">
          <a:xfrm>
            <a:off x="5094793" y="1115693"/>
            <a:ext cx="3775281" cy="4311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000" b="1" cap="all" dirty="0" smtClean="0">
                <a:solidFill>
                  <a:schemeClr val="bg1"/>
                </a:solidFill>
              </a:rPr>
              <a:t> </a:t>
            </a:r>
            <a:r>
              <a:rPr lang="en-US" sz="1000" b="1" cap="all" dirty="0">
                <a:solidFill>
                  <a:schemeClr val="bg1"/>
                </a:solidFill>
              </a:rPr>
              <a:t>  </a:t>
            </a:r>
            <a:r>
              <a:rPr lang="en-US" sz="1100" b="1" cap="all" dirty="0">
                <a:solidFill>
                  <a:schemeClr val="bg1"/>
                </a:solidFill>
              </a:rPr>
              <a:t>ADAPTAREA MIX-ULUI DE CANALE DE DISTRIBUTIE</a:t>
            </a:r>
          </a:p>
        </p:txBody>
      </p:sp>
      <p:sp>
        <p:nvSpPr>
          <p:cNvPr id="41" name="Freeform 133"/>
          <p:cNvSpPr>
            <a:spLocks noChangeAspect="1" noEditPoints="1"/>
          </p:cNvSpPr>
          <p:nvPr/>
        </p:nvSpPr>
        <p:spPr bwMode="auto">
          <a:xfrm>
            <a:off x="4908280" y="2518643"/>
            <a:ext cx="319527" cy="237333"/>
          </a:xfrm>
          <a:custGeom>
            <a:avLst/>
            <a:gdLst/>
            <a:ahLst/>
            <a:cxnLst>
              <a:cxn ang="0">
                <a:pos x="3784" y="0"/>
              </a:cxn>
              <a:cxn ang="0">
                <a:pos x="3218" y="46"/>
              </a:cxn>
              <a:cxn ang="0">
                <a:pos x="3108" y="206"/>
              </a:cxn>
              <a:cxn ang="0">
                <a:pos x="66" y="514"/>
              </a:cxn>
              <a:cxn ang="0">
                <a:pos x="0" y="634"/>
              </a:cxn>
              <a:cxn ang="0">
                <a:pos x="310" y="2018"/>
              </a:cxn>
              <a:cxn ang="0">
                <a:pos x="438" y="2098"/>
              </a:cxn>
              <a:cxn ang="0">
                <a:pos x="574" y="2338"/>
              </a:cxn>
              <a:cxn ang="0">
                <a:pos x="518" y="2344"/>
              </a:cxn>
              <a:cxn ang="0">
                <a:pos x="458" y="2380"/>
              </a:cxn>
              <a:cxn ang="0">
                <a:pos x="420" y="2440"/>
              </a:cxn>
              <a:cxn ang="0">
                <a:pos x="414" y="2496"/>
              </a:cxn>
              <a:cxn ang="0">
                <a:pos x="468" y="2592"/>
              </a:cxn>
              <a:cxn ang="0">
                <a:pos x="546" y="2624"/>
              </a:cxn>
              <a:cxn ang="0">
                <a:pos x="608" y="2624"/>
              </a:cxn>
              <a:cxn ang="0">
                <a:pos x="564" y="2698"/>
              </a:cxn>
              <a:cxn ang="0">
                <a:pos x="532" y="2844"/>
              </a:cxn>
              <a:cxn ang="0">
                <a:pos x="562" y="2982"/>
              </a:cxn>
              <a:cxn ang="0">
                <a:pos x="666" y="3118"/>
              </a:cxn>
              <a:cxn ang="0">
                <a:pos x="826" y="3192"/>
              </a:cxn>
              <a:cxn ang="0">
                <a:pos x="976" y="3192"/>
              </a:cxn>
              <a:cxn ang="0">
                <a:pos x="1136" y="3118"/>
              </a:cxn>
              <a:cxn ang="0">
                <a:pos x="1242" y="2982"/>
              </a:cxn>
              <a:cxn ang="0">
                <a:pos x="1270" y="2844"/>
              </a:cxn>
              <a:cxn ang="0">
                <a:pos x="1238" y="2698"/>
              </a:cxn>
              <a:cxn ang="0">
                <a:pos x="2088" y="2624"/>
              </a:cxn>
              <a:cxn ang="0">
                <a:pos x="2022" y="2754"/>
              </a:cxn>
              <a:cxn ang="0">
                <a:pos x="2012" y="2880"/>
              </a:cxn>
              <a:cxn ang="0">
                <a:pos x="2072" y="3042"/>
              </a:cxn>
              <a:cxn ang="0">
                <a:pos x="2202" y="3156"/>
              </a:cxn>
              <a:cxn ang="0">
                <a:pos x="2378" y="3200"/>
              </a:cxn>
              <a:cxn ang="0">
                <a:pos x="2522" y="3172"/>
              </a:cxn>
              <a:cxn ang="0">
                <a:pos x="2664" y="3070"/>
              </a:cxn>
              <a:cxn ang="0">
                <a:pos x="2740" y="2916"/>
              </a:cxn>
              <a:cxn ang="0">
                <a:pos x="2742" y="2782"/>
              </a:cxn>
              <a:cxn ang="0">
                <a:pos x="2688" y="2648"/>
              </a:cxn>
              <a:cxn ang="0">
                <a:pos x="2750" y="2584"/>
              </a:cxn>
              <a:cxn ang="0">
                <a:pos x="3376" y="320"/>
              </a:cxn>
              <a:cxn ang="0">
                <a:pos x="3776" y="286"/>
              </a:cxn>
              <a:cxn ang="0">
                <a:pos x="3822" y="288"/>
              </a:cxn>
              <a:cxn ang="0">
                <a:pos x="3880" y="276"/>
              </a:cxn>
              <a:cxn ang="0">
                <a:pos x="3938" y="236"/>
              </a:cxn>
              <a:cxn ang="0">
                <a:pos x="3968" y="172"/>
              </a:cxn>
              <a:cxn ang="0">
                <a:pos x="3968" y="114"/>
              </a:cxn>
              <a:cxn ang="0">
                <a:pos x="3938" y="52"/>
              </a:cxn>
              <a:cxn ang="0">
                <a:pos x="3880" y="12"/>
              </a:cxn>
              <a:cxn ang="0">
                <a:pos x="3822" y="0"/>
              </a:cxn>
              <a:cxn ang="0">
                <a:pos x="706" y="680"/>
              </a:cxn>
              <a:cxn ang="0">
                <a:pos x="748" y="1104"/>
              </a:cxn>
              <a:cxn ang="0">
                <a:pos x="474" y="1818"/>
              </a:cxn>
              <a:cxn ang="0">
                <a:pos x="852" y="680"/>
              </a:cxn>
              <a:cxn ang="0">
                <a:pos x="894" y="1104"/>
              </a:cxn>
              <a:cxn ang="0">
                <a:pos x="966" y="1910"/>
              </a:cxn>
              <a:cxn ang="0">
                <a:pos x="1794" y="1910"/>
              </a:cxn>
              <a:cxn ang="0">
                <a:pos x="1806" y="1430"/>
              </a:cxn>
              <a:cxn ang="0">
                <a:pos x="1812" y="1000"/>
              </a:cxn>
              <a:cxn ang="0">
                <a:pos x="2250" y="1910"/>
              </a:cxn>
              <a:cxn ang="0">
                <a:pos x="2306" y="1430"/>
              </a:cxn>
              <a:cxn ang="0">
                <a:pos x="2360" y="1000"/>
              </a:cxn>
              <a:cxn ang="0">
                <a:pos x="2634" y="1910"/>
              </a:cxn>
              <a:cxn ang="0">
                <a:pos x="2768" y="1430"/>
              </a:cxn>
              <a:cxn ang="0">
                <a:pos x="2890" y="1000"/>
              </a:cxn>
            </a:cxnLst>
            <a:rect l="0" t="0" r="r" b="b"/>
            <a:pathLst>
              <a:path w="3972" h="3200">
                <a:moveTo>
                  <a:pt x="3822" y="0"/>
                </a:moveTo>
                <a:lnTo>
                  <a:pt x="3822" y="0"/>
                </a:lnTo>
                <a:lnTo>
                  <a:pt x="3814" y="0"/>
                </a:lnTo>
                <a:lnTo>
                  <a:pt x="3814" y="0"/>
                </a:lnTo>
                <a:lnTo>
                  <a:pt x="3784" y="0"/>
                </a:lnTo>
                <a:lnTo>
                  <a:pt x="3376" y="0"/>
                </a:lnTo>
                <a:lnTo>
                  <a:pt x="3340" y="0"/>
                </a:lnTo>
                <a:lnTo>
                  <a:pt x="3310" y="6"/>
                </a:lnTo>
                <a:lnTo>
                  <a:pt x="3266" y="22"/>
                </a:lnTo>
                <a:lnTo>
                  <a:pt x="3218" y="46"/>
                </a:lnTo>
                <a:lnTo>
                  <a:pt x="3176" y="80"/>
                </a:lnTo>
                <a:lnTo>
                  <a:pt x="3150" y="104"/>
                </a:lnTo>
                <a:lnTo>
                  <a:pt x="3132" y="132"/>
                </a:lnTo>
                <a:lnTo>
                  <a:pt x="3120" y="166"/>
                </a:lnTo>
                <a:lnTo>
                  <a:pt x="3108" y="206"/>
                </a:lnTo>
                <a:lnTo>
                  <a:pt x="3030" y="498"/>
                </a:lnTo>
                <a:lnTo>
                  <a:pt x="152" y="492"/>
                </a:lnTo>
                <a:lnTo>
                  <a:pt x="122" y="492"/>
                </a:lnTo>
                <a:lnTo>
                  <a:pt x="90" y="504"/>
                </a:lnTo>
                <a:lnTo>
                  <a:pt x="66" y="514"/>
                </a:lnTo>
                <a:lnTo>
                  <a:pt x="42" y="532"/>
                </a:lnTo>
                <a:lnTo>
                  <a:pt x="24" y="554"/>
                </a:lnTo>
                <a:lnTo>
                  <a:pt x="12" y="578"/>
                </a:lnTo>
                <a:lnTo>
                  <a:pt x="0" y="606"/>
                </a:lnTo>
                <a:lnTo>
                  <a:pt x="0" y="634"/>
                </a:lnTo>
                <a:lnTo>
                  <a:pt x="0" y="664"/>
                </a:lnTo>
                <a:lnTo>
                  <a:pt x="12" y="692"/>
                </a:lnTo>
                <a:lnTo>
                  <a:pt x="298" y="1984"/>
                </a:lnTo>
                <a:lnTo>
                  <a:pt x="304" y="1996"/>
                </a:lnTo>
                <a:lnTo>
                  <a:pt x="310" y="2018"/>
                </a:lnTo>
                <a:lnTo>
                  <a:pt x="322" y="2036"/>
                </a:lnTo>
                <a:lnTo>
                  <a:pt x="352" y="2070"/>
                </a:lnTo>
                <a:lnTo>
                  <a:pt x="388" y="2088"/>
                </a:lnTo>
                <a:lnTo>
                  <a:pt x="414" y="2098"/>
                </a:lnTo>
                <a:lnTo>
                  <a:pt x="438" y="2098"/>
                </a:lnTo>
                <a:lnTo>
                  <a:pt x="450" y="2098"/>
                </a:lnTo>
                <a:lnTo>
                  <a:pt x="2578" y="2098"/>
                </a:lnTo>
                <a:lnTo>
                  <a:pt x="2512" y="2338"/>
                </a:lnTo>
                <a:lnTo>
                  <a:pt x="574" y="2338"/>
                </a:lnTo>
                <a:lnTo>
                  <a:pt x="574" y="2338"/>
                </a:lnTo>
                <a:lnTo>
                  <a:pt x="562" y="2338"/>
                </a:lnTo>
                <a:lnTo>
                  <a:pt x="562" y="2338"/>
                </a:lnTo>
                <a:lnTo>
                  <a:pt x="548" y="2340"/>
                </a:lnTo>
                <a:lnTo>
                  <a:pt x="532" y="2342"/>
                </a:lnTo>
                <a:lnTo>
                  <a:pt x="518" y="2344"/>
                </a:lnTo>
                <a:lnTo>
                  <a:pt x="504" y="2350"/>
                </a:lnTo>
                <a:lnTo>
                  <a:pt x="492" y="2356"/>
                </a:lnTo>
                <a:lnTo>
                  <a:pt x="480" y="2362"/>
                </a:lnTo>
                <a:lnTo>
                  <a:pt x="468" y="2372"/>
                </a:lnTo>
                <a:lnTo>
                  <a:pt x="458" y="2380"/>
                </a:lnTo>
                <a:lnTo>
                  <a:pt x="448" y="2390"/>
                </a:lnTo>
                <a:lnTo>
                  <a:pt x="440" y="2402"/>
                </a:lnTo>
                <a:lnTo>
                  <a:pt x="432" y="2414"/>
                </a:lnTo>
                <a:lnTo>
                  <a:pt x="426" y="2426"/>
                </a:lnTo>
                <a:lnTo>
                  <a:pt x="420" y="2440"/>
                </a:lnTo>
                <a:lnTo>
                  <a:pt x="416" y="2454"/>
                </a:lnTo>
                <a:lnTo>
                  <a:pt x="414" y="2468"/>
                </a:lnTo>
                <a:lnTo>
                  <a:pt x="414" y="2482"/>
                </a:lnTo>
                <a:lnTo>
                  <a:pt x="414" y="2482"/>
                </a:lnTo>
                <a:lnTo>
                  <a:pt x="414" y="2496"/>
                </a:lnTo>
                <a:lnTo>
                  <a:pt x="416" y="2508"/>
                </a:lnTo>
                <a:lnTo>
                  <a:pt x="424" y="2532"/>
                </a:lnTo>
                <a:lnTo>
                  <a:pt x="434" y="2556"/>
                </a:lnTo>
                <a:lnTo>
                  <a:pt x="450" y="2576"/>
                </a:lnTo>
                <a:lnTo>
                  <a:pt x="468" y="2592"/>
                </a:lnTo>
                <a:lnTo>
                  <a:pt x="490" y="2606"/>
                </a:lnTo>
                <a:lnTo>
                  <a:pt x="512" y="2618"/>
                </a:lnTo>
                <a:lnTo>
                  <a:pt x="538" y="2624"/>
                </a:lnTo>
                <a:lnTo>
                  <a:pt x="540" y="2624"/>
                </a:lnTo>
                <a:lnTo>
                  <a:pt x="546" y="2624"/>
                </a:lnTo>
                <a:lnTo>
                  <a:pt x="546" y="2624"/>
                </a:lnTo>
                <a:lnTo>
                  <a:pt x="562" y="2626"/>
                </a:lnTo>
                <a:lnTo>
                  <a:pt x="562" y="2626"/>
                </a:lnTo>
                <a:lnTo>
                  <a:pt x="580" y="2624"/>
                </a:lnTo>
                <a:lnTo>
                  <a:pt x="608" y="2624"/>
                </a:lnTo>
                <a:lnTo>
                  <a:pt x="610" y="2624"/>
                </a:lnTo>
                <a:lnTo>
                  <a:pt x="610" y="2624"/>
                </a:lnTo>
                <a:lnTo>
                  <a:pt x="592" y="2648"/>
                </a:lnTo>
                <a:lnTo>
                  <a:pt x="578" y="2672"/>
                </a:lnTo>
                <a:lnTo>
                  <a:pt x="564" y="2698"/>
                </a:lnTo>
                <a:lnTo>
                  <a:pt x="552" y="2726"/>
                </a:lnTo>
                <a:lnTo>
                  <a:pt x="544" y="2754"/>
                </a:lnTo>
                <a:lnTo>
                  <a:pt x="538" y="2782"/>
                </a:lnTo>
                <a:lnTo>
                  <a:pt x="534" y="2812"/>
                </a:lnTo>
                <a:lnTo>
                  <a:pt x="532" y="2844"/>
                </a:lnTo>
                <a:lnTo>
                  <a:pt x="532" y="2844"/>
                </a:lnTo>
                <a:lnTo>
                  <a:pt x="534" y="2880"/>
                </a:lnTo>
                <a:lnTo>
                  <a:pt x="540" y="2916"/>
                </a:lnTo>
                <a:lnTo>
                  <a:pt x="548" y="2950"/>
                </a:lnTo>
                <a:lnTo>
                  <a:pt x="562" y="2982"/>
                </a:lnTo>
                <a:lnTo>
                  <a:pt x="576" y="3014"/>
                </a:lnTo>
                <a:lnTo>
                  <a:pt x="596" y="3042"/>
                </a:lnTo>
                <a:lnTo>
                  <a:pt x="616" y="3070"/>
                </a:lnTo>
                <a:lnTo>
                  <a:pt x="640" y="3096"/>
                </a:lnTo>
                <a:lnTo>
                  <a:pt x="666" y="3118"/>
                </a:lnTo>
                <a:lnTo>
                  <a:pt x="694" y="3138"/>
                </a:lnTo>
                <a:lnTo>
                  <a:pt x="726" y="3156"/>
                </a:lnTo>
                <a:lnTo>
                  <a:pt x="758" y="3172"/>
                </a:lnTo>
                <a:lnTo>
                  <a:pt x="792" y="3184"/>
                </a:lnTo>
                <a:lnTo>
                  <a:pt x="826" y="3192"/>
                </a:lnTo>
                <a:lnTo>
                  <a:pt x="864" y="3198"/>
                </a:lnTo>
                <a:lnTo>
                  <a:pt x="902" y="3200"/>
                </a:lnTo>
                <a:lnTo>
                  <a:pt x="902" y="3200"/>
                </a:lnTo>
                <a:lnTo>
                  <a:pt x="940" y="3198"/>
                </a:lnTo>
                <a:lnTo>
                  <a:pt x="976" y="3192"/>
                </a:lnTo>
                <a:lnTo>
                  <a:pt x="1012" y="3184"/>
                </a:lnTo>
                <a:lnTo>
                  <a:pt x="1046" y="3172"/>
                </a:lnTo>
                <a:lnTo>
                  <a:pt x="1078" y="3156"/>
                </a:lnTo>
                <a:lnTo>
                  <a:pt x="1108" y="3138"/>
                </a:lnTo>
                <a:lnTo>
                  <a:pt x="1136" y="3118"/>
                </a:lnTo>
                <a:lnTo>
                  <a:pt x="1162" y="3096"/>
                </a:lnTo>
                <a:lnTo>
                  <a:pt x="1186" y="3070"/>
                </a:lnTo>
                <a:lnTo>
                  <a:pt x="1208" y="3042"/>
                </a:lnTo>
                <a:lnTo>
                  <a:pt x="1226" y="3014"/>
                </a:lnTo>
                <a:lnTo>
                  <a:pt x="1242" y="2982"/>
                </a:lnTo>
                <a:lnTo>
                  <a:pt x="1254" y="2950"/>
                </a:lnTo>
                <a:lnTo>
                  <a:pt x="1264" y="2916"/>
                </a:lnTo>
                <a:lnTo>
                  <a:pt x="1268" y="2880"/>
                </a:lnTo>
                <a:lnTo>
                  <a:pt x="1270" y="2844"/>
                </a:lnTo>
                <a:lnTo>
                  <a:pt x="1270" y="2844"/>
                </a:lnTo>
                <a:lnTo>
                  <a:pt x="1270" y="2812"/>
                </a:lnTo>
                <a:lnTo>
                  <a:pt x="1266" y="2782"/>
                </a:lnTo>
                <a:lnTo>
                  <a:pt x="1258" y="2754"/>
                </a:lnTo>
                <a:lnTo>
                  <a:pt x="1250" y="2726"/>
                </a:lnTo>
                <a:lnTo>
                  <a:pt x="1238" y="2698"/>
                </a:lnTo>
                <a:lnTo>
                  <a:pt x="1226" y="2672"/>
                </a:lnTo>
                <a:lnTo>
                  <a:pt x="1210" y="2648"/>
                </a:lnTo>
                <a:lnTo>
                  <a:pt x="1192" y="2624"/>
                </a:lnTo>
                <a:lnTo>
                  <a:pt x="2088" y="2624"/>
                </a:lnTo>
                <a:lnTo>
                  <a:pt x="2088" y="2624"/>
                </a:lnTo>
                <a:lnTo>
                  <a:pt x="2070" y="2648"/>
                </a:lnTo>
                <a:lnTo>
                  <a:pt x="2054" y="2672"/>
                </a:lnTo>
                <a:lnTo>
                  <a:pt x="2042" y="2698"/>
                </a:lnTo>
                <a:lnTo>
                  <a:pt x="2030" y="2726"/>
                </a:lnTo>
                <a:lnTo>
                  <a:pt x="2022" y="2754"/>
                </a:lnTo>
                <a:lnTo>
                  <a:pt x="2014" y="2782"/>
                </a:lnTo>
                <a:lnTo>
                  <a:pt x="2010" y="2812"/>
                </a:lnTo>
                <a:lnTo>
                  <a:pt x="2010" y="2844"/>
                </a:lnTo>
                <a:lnTo>
                  <a:pt x="2010" y="2844"/>
                </a:lnTo>
                <a:lnTo>
                  <a:pt x="2012" y="2880"/>
                </a:lnTo>
                <a:lnTo>
                  <a:pt x="2016" y="2916"/>
                </a:lnTo>
                <a:lnTo>
                  <a:pt x="2026" y="2950"/>
                </a:lnTo>
                <a:lnTo>
                  <a:pt x="2038" y="2982"/>
                </a:lnTo>
                <a:lnTo>
                  <a:pt x="2054" y="3014"/>
                </a:lnTo>
                <a:lnTo>
                  <a:pt x="2072" y="3042"/>
                </a:lnTo>
                <a:lnTo>
                  <a:pt x="2094" y="3070"/>
                </a:lnTo>
                <a:lnTo>
                  <a:pt x="2118" y="3096"/>
                </a:lnTo>
                <a:lnTo>
                  <a:pt x="2144" y="3118"/>
                </a:lnTo>
                <a:lnTo>
                  <a:pt x="2172" y="3138"/>
                </a:lnTo>
                <a:lnTo>
                  <a:pt x="2202" y="3156"/>
                </a:lnTo>
                <a:lnTo>
                  <a:pt x="2234" y="3172"/>
                </a:lnTo>
                <a:lnTo>
                  <a:pt x="2268" y="3184"/>
                </a:lnTo>
                <a:lnTo>
                  <a:pt x="2304" y="3192"/>
                </a:lnTo>
                <a:lnTo>
                  <a:pt x="2340" y="3198"/>
                </a:lnTo>
                <a:lnTo>
                  <a:pt x="2378" y="3200"/>
                </a:lnTo>
                <a:lnTo>
                  <a:pt x="2378" y="3200"/>
                </a:lnTo>
                <a:lnTo>
                  <a:pt x="2416" y="3198"/>
                </a:lnTo>
                <a:lnTo>
                  <a:pt x="2454" y="3192"/>
                </a:lnTo>
                <a:lnTo>
                  <a:pt x="2488" y="3184"/>
                </a:lnTo>
                <a:lnTo>
                  <a:pt x="2522" y="3172"/>
                </a:lnTo>
                <a:lnTo>
                  <a:pt x="2554" y="3156"/>
                </a:lnTo>
                <a:lnTo>
                  <a:pt x="2586" y="3138"/>
                </a:lnTo>
                <a:lnTo>
                  <a:pt x="2614" y="3118"/>
                </a:lnTo>
                <a:lnTo>
                  <a:pt x="2640" y="3096"/>
                </a:lnTo>
                <a:lnTo>
                  <a:pt x="2664" y="3070"/>
                </a:lnTo>
                <a:lnTo>
                  <a:pt x="2684" y="3042"/>
                </a:lnTo>
                <a:lnTo>
                  <a:pt x="2704" y="3014"/>
                </a:lnTo>
                <a:lnTo>
                  <a:pt x="2718" y="2982"/>
                </a:lnTo>
                <a:lnTo>
                  <a:pt x="2732" y="2950"/>
                </a:lnTo>
                <a:lnTo>
                  <a:pt x="2740" y="2916"/>
                </a:lnTo>
                <a:lnTo>
                  <a:pt x="2746" y="2880"/>
                </a:lnTo>
                <a:lnTo>
                  <a:pt x="2748" y="2844"/>
                </a:lnTo>
                <a:lnTo>
                  <a:pt x="2748" y="2844"/>
                </a:lnTo>
                <a:lnTo>
                  <a:pt x="2746" y="2812"/>
                </a:lnTo>
                <a:lnTo>
                  <a:pt x="2742" y="2782"/>
                </a:lnTo>
                <a:lnTo>
                  <a:pt x="2736" y="2754"/>
                </a:lnTo>
                <a:lnTo>
                  <a:pt x="2728" y="2726"/>
                </a:lnTo>
                <a:lnTo>
                  <a:pt x="2716" y="2698"/>
                </a:lnTo>
                <a:lnTo>
                  <a:pt x="2702" y="2672"/>
                </a:lnTo>
                <a:lnTo>
                  <a:pt x="2688" y="2648"/>
                </a:lnTo>
                <a:lnTo>
                  <a:pt x="2670" y="2624"/>
                </a:lnTo>
                <a:lnTo>
                  <a:pt x="2670" y="2624"/>
                </a:lnTo>
                <a:lnTo>
                  <a:pt x="2700" y="2614"/>
                </a:lnTo>
                <a:lnTo>
                  <a:pt x="2726" y="2602"/>
                </a:lnTo>
                <a:lnTo>
                  <a:pt x="2750" y="2584"/>
                </a:lnTo>
                <a:lnTo>
                  <a:pt x="2768" y="2562"/>
                </a:lnTo>
                <a:lnTo>
                  <a:pt x="2780" y="2538"/>
                </a:lnTo>
                <a:lnTo>
                  <a:pt x="2792" y="2510"/>
                </a:lnTo>
                <a:lnTo>
                  <a:pt x="2792" y="2482"/>
                </a:lnTo>
                <a:lnTo>
                  <a:pt x="3376" y="320"/>
                </a:lnTo>
                <a:lnTo>
                  <a:pt x="3382" y="308"/>
                </a:lnTo>
                <a:lnTo>
                  <a:pt x="3400" y="298"/>
                </a:lnTo>
                <a:lnTo>
                  <a:pt x="3430" y="298"/>
                </a:lnTo>
                <a:lnTo>
                  <a:pt x="3776" y="286"/>
                </a:lnTo>
                <a:lnTo>
                  <a:pt x="3776" y="286"/>
                </a:lnTo>
                <a:lnTo>
                  <a:pt x="3796" y="288"/>
                </a:lnTo>
                <a:lnTo>
                  <a:pt x="3796" y="288"/>
                </a:lnTo>
                <a:lnTo>
                  <a:pt x="3810" y="288"/>
                </a:lnTo>
                <a:lnTo>
                  <a:pt x="3810" y="288"/>
                </a:lnTo>
                <a:lnTo>
                  <a:pt x="3822" y="288"/>
                </a:lnTo>
                <a:lnTo>
                  <a:pt x="3822" y="288"/>
                </a:lnTo>
                <a:lnTo>
                  <a:pt x="3838" y="286"/>
                </a:lnTo>
                <a:lnTo>
                  <a:pt x="3852" y="284"/>
                </a:lnTo>
                <a:lnTo>
                  <a:pt x="3868" y="282"/>
                </a:lnTo>
                <a:lnTo>
                  <a:pt x="3880" y="276"/>
                </a:lnTo>
                <a:lnTo>
                  <a:pt x="3894" y="270"/>
                </a:lnTo>
                <a:lnTo>
                  <a:pt x="3906" y="264"/>
                </a:lnTo>
                <a:lnTo>
                  <a:pt x="3918" y="254"/>
                </a:lnTo>
                <a:lnTo>
                  <a:pt x="3928" y="246"/>
                </a:lnTo>
                <a:lnTo>
                  <a:pt x="3938" y="236"/>
                </a:lnTo>
                <a:lnTo>
                  <a:pt x="3946" y="224"/>
                </a:lnTo>
                <a:lnTo>
                  <a:pt x="3954" y="212"/>
                </a:lnTo>
                <a:lnTo>
                  <a:pt x="3960" y="200"/>
                </a:lnTo>
                <a:lnTo>
                  <a:pt x="3966" y="186"/>
                </a:lnTo>
                <a:lnTo>
                  <a:pt x="3968" y="172"/>
                </a:lnTo>
                <a:lnTo>
                  <a:pt x="3972" y="158"/>
                </a:lnTo>
                <a:lnTo>
                  <a:pt x="3972" y="144"/>
                </a:lnTo>
                <a:lnTo>
                  <a:pt x="3972" y="144"/>
                </a:lnTo>
                <a:lnTo>
                  <a:pt x="3972" y="130"/>
                </a:lnTo>
                <a:lnTo>
                  <a:pt x="3968" y="114"/>
                </a:lnTo>
                <a:lnTo>
                  <a:pt x="3966" y="102"/>
                </a:lnTo>
                <a:lnTo>
                  <a:pt x="3960" y="88"/>
                </a:lnTo>
                <a:lnTo>
                  <a:pt x="3954" y="76"/>
                </a:lnTo>
                <a:lnTo>
                  <a:pt x="3946" y="64"/>
                </a:lnTo>
                <a:lnTo>
                  <a:pt x="3938" y="52"/>
                </a:lnTo>
                <a:lnTo>
                  <a:pt x="3928" y="42"/>
                </a:lnTo>
                <a:lnTo>
                  <a:pt x="3918" y="32"/>
                </a:lnTo>
                <a:lnTo>
                  <a:pt x="3906" y="24"/>
                </a:lnTo>
                <a:lnTo>
                  <a:pt x="3894" y="18"/>
                </a:lnTo>
                <a:lnTo>
                  <a:pt x="3880" y="12"/>
                </a:lnTo>
                <a:lnTo>
                  <a:pt x="3868" y="6"/>
                </a:lnTo>
                <a:lnTo>
                  <a:pt x="3852" y="4"/>
                </a:lnTo>
                <a:lnTo>
                  <a:pt x="3838" y="0"/>
                </a:lnTo>
                <a:lnTo>
                  <a:pt x="3822" y="0"/>
                </a:lnTo>
                <a:lnTo>
                  <a:pt x="3822" y="0"/>
                </a:lnTo>
                <a:close/>
                <a:moveTo>
                  <a:pt x="298" y="1000"/>
                </a:moveTo>
                <a:lnTo>
                  <a:pt x="242" y="744"/>
                </a:lnTo>
                <a:lnTo>
                  <a:pt x="230" y="680"/>
                </a:lnTo>
                <a:lnTo>
                  <a:pt x="292" y="680"/>
                </a:lnTo>
                <a:lnTo>
                  <a:pt x="706" y="680"/>
                </a:lnTo>
                <a:lnTo>
                  <a:pt x="736" y="1000"/>
                </a:lnTo>
                <a:lnTo>
                  <a:pt x="298" y="1000"/>
                </a:lnTo>
                <a:close/>
                <a:moveTo>
                  <a:pt x="388" y="1430"/>
                </a:moveTo>
                <a:lnTo>
                  <a:pt x="322" y="1104"/>
                </a:lnTo>
                <a:lnTo>
                  <a:pt x="748" y="1104"/>
                </a:lnTo>
                <a:lnTo>
                  <a:pt x="778" y="1430"/>
                </a:lnTo>
                <a:lnTo>
                  <a:pt x="388" y="1430"/>
                </a:lnTo>
                <a:close/>
                <a:moveTo>
                  <a:pt x="590" y="1910"/>
                </a:moveTo>
                <a:lnTo>
                  <a:pt x="492" y="1910"/>
                </a:lnTo>
                <a:lnTo>
                  <a:pt x="474" y="1818"/>
                </a:lnTo>
                <a:lnTo>
                  <a:pt x="414" y="1532"/>
                </a:lnTo>
                <a:lnTo>
                  <a:pt x="790" y="1532"/>
                </a:lnTo>
                <a:lnTo>
                  <a:pt x="826" y="1910"/>
                </a:lnTo>
                <a:lnTo>
                  <a:pt x="590" y="1910"/>
                </a:lnTo>
                <a:close/>
                <a:moveTo>
                  <a:pt x="852" y="680"/>
                </a:moveTo>
                <a:lnTo>
                  <a:pt x="1278" y="680"/>
                </a:lnTo>
                <a:lnTo>
                  <a:pt x="1290" y="1000"/>
                </a:lnTo>
                <a:lnTo>
                  <a:pt x="882" y="1000"/>
                </a:lnTo>
                <a:lnTo>
                  <a:pt x="852" y="680"/>
                </a:lnTo>
                <a:close/>
                <a:moveTo>
                  <a:pt x="894" y="1104"/>
                </a:moveTo>
                <a:lnTo>
                  <a:pt x="1290" y="1104"/>
                </a:lnTo>
                <a:lnTo>
                  <a:pt x="1296" y="1430"/>
                </a:lnTo>
                <a:lnTo>
                  <a:pt x="924" y="1430"/>
                </a:lnTo>
                <a:lnTo>
                  <a:pt x="894" y="1104"/>
                </a:lnTo>
                <a:close/>
                <a:moveTo>
                  <a:pt x="966" y="1910"/>
                </a:moveTo>
                <a:lnTo>
                  <a:pt x="930" y="1532"/>
                </a:lnTo>
                <a:lnTo>
                  <a:pt x="1302" y="1532"/>
                </a:lnTo>
                <a:lnTo>
                  <a:pt x="1308" y="1910"/>
                </a:lnTo>
                <a:lnTo>
                  <a:pt x="966" y="1910"/>
                </a:lnTo>
                <a:close/>
                <a:moveTo>
                  <a:pt x="1794" y="1910"/>
                </a:moveTo>
                <a:lnTo>
                  <a:pt x="1430" y="1910"/>
                </a:lnTo>
                <a:lnTo>
                  <a:pt x="1424" y="1532"/>
                </a:lnTo>
                <a:lnTo>
                  <a:pt x="1800" y="1532"/>
                </a:lnTo>
                <a:lnTo>
                  <a:pt x="1794" y="1910"/>
                </a:lnTo>
                <a:close/>
                <a:moveTo>
                  <a:pt x="1806" y="1430"/>
                </a:moveTo>
                <a:lnTo>
                  <a:pt x="1418" y="1430"/>
                </a:lnTo>
                <a:lnTo>
                  <a:pt x="1410" y="1104"/>
                </a:lnTo>
                <a:lnTo>
                  <a:pt x="1812" y="1104"/>
                </a:lnTo>
                <a:lnTo>
                  <a:pt x="1806" y="1430"/>
                </a:lnTo>
                <a:close/>
                <a:moveTo>
                  <a:pt x="1812" y="1000"/>
                </a:moveTo>
                <a:lnTo>
                  <a:pt x="1410" y="1000"/>
                </a:lnTo>
                <a:lnTo>
                  <a:pt x="1398" y="680"/>
                </a:lnTo>
                <a:lnTo>
                  <a:pt x="1818" y="680"/>
                </a:lnTo>
                <a:lnTo>
                  <a:pt x="1812" y="1000"/>
                </a:lnTo>
                <a:close/>
                <a:moveTo>
                  <a:pt x="2250" y="1910"/>
                </a:moveTo>
                <a:lnTo>
                  <a:pt x="1928" y="1910"/>
                </a:lnTo>
                <a:lnTo>
                  <a:pt x="1940" y="1532"/>
                </a:lnTo>
                <a:lnTo>
                  <a:pt x="2292" y="1532"/>
                </a:lnTo>
                <a:lnTo>
                  <a:pt x="2250" y="1910"/>
                </a:lnTo>
                <a:close/>
                <a:moveTo>
                  <a:pt x="2306" y="1430"/>
                </a:moveTo>
                <a:lnTo>
                  <a:pt x="1946" y="1430"/>
                </a:lnTo>
                <a:lnTo>
                  <a:pt x="1952" y="1104"/>
                </a:lnTo>
                <a:lnTo>
                  <a:pt x="2348" y="1104"/>
                </a:lnTo>
                <a:lnTo>
                  <a:pt x="2306" y="1430"/>
                </a:lnTo>
                <a:close/>
                <a:moveTo>
                  <a:pt x="2360" y="1000"/>
                </a:moveTo>
                <a:lnTo>
                  <a:pt x="1958" y="1000"/>
                </a:lnTo>
                <a:lnTo>
                  <a:pt x="1964" y="680"/>
                </a:lnTo>
                <a:lnTo>
                  <a:pt x="2396" y="680"/>
                </a:lnTo>
                <a:lnTo>
                  <a:pt x="2360" y="1000"/>
                </a:lnTo>
                <a:close/>
                <a:moveTo>
                  <a:pt x="2634" y="1910"/>
                </a:moveTo>
                <a:lnTo>
                  <a:pt x="2402" y="1910"/>
                </a:lnTo>
                <a:lnTo>
                  <a:pt x="2452" y="1532"/>
                </a:lnTo>
                <a:lnTo>
                  <a:pt x="2738" y="1532"/>
                </a:lnTo>
                <a:lnTo>
                  <a:pt x="2634" y="1910"/>
                </a:lnTo>
                <a:close/>
                <a:moveTo>
                  <a:pt x="2768" y="1430"/>
                </a:moveTo>
                <a:lnTo>
                  <a:pt x="2464" y="1430"/>
                </a:lnTo>
                <a:lnTo>
                  <a:pt x="2500" y="1104"/>
                </a:lnTo>
                <a:lnTo>
                  <a:pt x="2858" y="1104"/>
                </a:lnTo>
                <a:lnTo>
                  <a:pt x="2768" y="1430"/>
                </a:lnTo>
                <a:close/>
                <a:moveTo>
                  <a:pt x="2890" y="1000"/>
                </a:moveTo>
                <a:lnTo>
                  <a:pt x="2512" y="1000"/>
                </a:lnTo>
                <a:lnTo>
                  <a:pt x="2548" y="680"/>
                </a:lnTo>
                <a:lnTo>
                  <a:pt x="2980" y="680"/>
                </a:lnTo>
                <a:lnTo>
                  <a:pt x="2890" y="100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176" y="1437743"/>
            <a:ext cx="46165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it-IT" sz="1000" dirty="0" smtClean="0">
                <a:solidFill>
                  <a:schemeClr val="bg1"/>
                </a:solidFill>
              </a:rPr>
              <a:t>Abordare</a:t>
            </a:r>
            <a:r>
              <a:rPr lang="it-IT" sz="1000" b="1" dirty="0" smtClean="0">
                <a:solidFill>
                  <a:schemeClr val="bg1"/>
                </a:solidFill>
              </a:rPr>
              <a:t> </a:t>
            </a:r>
            <a:r>
              <a:rPr lang="it-IT" sz="1000" dirty="0">
                <a:solidFill>
                  <a:schemeClr val="bg1"/>
                </a:solidFill>
              </a:rPr>
              <a:t>personalizata pe </a:t>
            </a:r>
            <a:r>
              <a:rPr lang="it-IT" sz="1000" dirty="0" smtClean="0">
                <a:solidFill>
                  <a:schemeClr val="bg1"/>
                </a:solidFill>
              </a:rPr>
              <a:t>subsegmente pentru </a:t>
            </a:r>
            <a:r>
              <a:rPr lang="it-IT" sz="1000" dirty="0">
                <a:solidFill>
                  <a:schemeClr val="bg1"/>
                </a:solidFill>
              </a:rPr>
              <a:t>persoane fizice cu oferte si niveluri de servicii </a:t>
            </a:r>
            <a:r>
              <a:rPr lang="it-IT" sz="1000" dirty="0" smtClean="0">
                <a:solidFill>
                  <a:schemeClr val="bg1"/>
                </a:solidFill>
              </a:rPr>
              <a:t>diferentiate</a:t>
            </a:r>
            <a:endParaRPr lang="en-US" sz="1000" dirty="0" smtClean="0">
              <a:solidFill>
                <a:schemeClr val="bg1"/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it-IT" sz="1000" dirty="0" smtClean="0">
                <a:solidFill>
                  <a:schemeClr val="bg1"/>
                </a:solidFill>
              </a:rPr>
              <a:t>Crearea </a:t>
            </a:r>
            <a:r>
              <a:rPr lang="it-IT" sz="1000" dirty="0">
                <a:solidFill>
                  <a:schemeClr val="bg1"/>
                </a:solidFill>
              </a:rPr>
              <a:t>unui ciclu complet al “calatoriei clientului</a:t>
            </a:r>
            <a:r>
              <a:rPr lang="it-IT" sz="1000" dirty="0" smtClean="0">
                <a:solidFill>
                  <a:schemeClr val="bg1"/>
                </a:solidFill>
              </a:rPr>
              <a:t>”</a:t>
            </a:r>
            <a:endParaRPr lang="en-US" sz="1000" dirty="0" smtClean="0">
              <a:solidFill>
                <a:schemeClr val="bg1"/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>
                <a:solidFill>
                  <a:schemeClr val="bg1"/>
                </a:solidFill>
              </a:rPr>
              <a:t>Concentrarea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resurselor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catre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cele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mai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atractive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segmente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5" name="Freeform 4851">
            <a:extLst>
              <a:ext uri="{FF2B5EF4-FFF2-40B4-BE49-F238E27FC236}">
                <a16:creationId xmlns:a16="http://schemas.microsoft.com/office/drawing/2014/main" id="{65437B87-B999-4F70-9039-4D8A5658D286}"/>
              </a:ext>
            </a:extLst>
          </p:cNvPr>
          <p:cNvSpPr>
            <a:spLocks noEditPoints="1"/>
          </p:cNvSpPr>
          <p:nvPr/>
        </p:nvSpPr>
        <p:spPr bwMode="auto">
          <a:xfrm>
            <a:off x="397094" y="1266715"/>
            <a:ext cx="333498" cy="333498"/>
          </a:xfrm>
          <a:custGeom>
            <a:avLst/>
            <a:gdLst>
              <a:gd name="T0" fmla="*/ 248 w 360"/>
              <a:gd name="T1" fmla="*/ 8 h 380"/>
              <a:gd name="T2" fmla="*/ 274 w 360"/>
              <a:gd name="T3" fmla="*/ 0 h 380"/>
              <a:gd name="T4" fmla="*/ 298 w 360"/>
              <a:gd name="T5" fmla="*/ 28 h 380"/>
              <a:gd name="T6" fmla="*/ 280 w 360"/>
              <a:gd name="T7" fmla="*/ 56 h 380"/>
              <a:gd name="T8" fmla="*/ 258 w 360"/>
              <a:gd name="T9" fmla="*/ 56 h 380"/>
              <a:gd name="T10" fmla="*/ 240 w 360"/>
              <a:gd name="T11" fmla="*/ 28 h 380"/>
              <a:gd name="T12" fmla="*/ 344 w 360"/>
              <a:gd name="T13" fmla="*/ 88 h 380"/>
              <a:gd name="T14" fmla="*/ 288 w 360"/>
              <a:gd name="T15" fmla="*/ 68 h 380"/>
              <a:gd name="T16" fmla="*/ 214 w 360"/>
              <a:gd name="T17" fmla="*/ 70 h 380"/>
              <a:gd name="T18" fmla="*/ 194 w 360"/>
              <a:gd name="T19" fmla="*/ 90 h 380"/>
              <a:gd name="T20" fmla="*/ 224 w 360"/>
              <a:gd name="T21" fmla="*/ 114 h 380"/>
              <a:gd name="T22" fmla="*/ 248 w 360"/>
              <a:gd name="T23" fmla="*/ 166 h 380"/>
              <a:gd name="T24" fmla="*/ 234 w 360"/>
              <a:gd name="T25" fmla="*/ 208 h 380"/>
              <a:gd name="T26" fmla="*/ 278 w 360"/>
              <a:gd name="T27" fmla="*/ 214 h 380"/>
              <a:gd name="T28" fmla="*/ 310 w 360"/>
              <a:gd name="T29" fmla="*/ 244 h 380"/>
              <a:gd name="T30" fmla="*/ 332 w 360"/>
              <a:gd name="T31" fmla="*/ 200 h 380"/>
              <a:gd name="T32" fmla="*/ 348 w 360"/>
              <a:gd name="T33" fmla="*/ 208 h 380"/>
              <a:gd name="T34" fmla="*/ 360 w 360"/>
              <a:gd name="T35" fmla="*/ 190 h 380"/>
              <a:gd name="T36" fmla="*/ 102 w 360"/>
              <a:gd name="T37" fmla="*/ 56 h 380"/>
              <a:gd name="T38" fmla="*/ 120 w 360"/>
              <a:gd name="T39" fmla="*/ 28 h 380"/>
              <a:gd name="T40" fmla="*/ 98 w 360"/>
              <a:gd name="T41" fmla="*/ 0 h 380"/>
              <a:gd name="T42" fmla="*/ 70 w 360"/>
              <a:gd name="T43" fmla="*/ 8 h 380"/>
              <a:gd name="T44" fmla="*/ 62 w 360"/>
              <a:gd name="T45" fmla="*/ 34 h 380"/>
              <a:gd name="T46" fmla="*/ 92 w 360"/>
              <a:gd name="T47" fmla="*/ 58 h 380"/>
              <a:gd name="T48" fmla="*/ 50 w 360"/>
              <a:gd name="T49" fmla="*/ 244 h 380"/>
              <a:gd name="T50" fmla="*/ 74 w 360"/>
              <a:gd name="T51" fmla="*/ 218 h 380"/>
              <a:gd name="T52" fmla="*/ 126 w 360"/>
              <a:gd name="T53" fmla="*/ 208 h 380"/>
              <a:gd name="T54" fmla="*/ 112 w 360"/>
              <a:gd name="T55" fmla="*/ 166 h 380"/>
              <a:gd name="T56" fmla="*/ 128 w 360"/>
              <a:gd name="T57" fmla="*/ 122 h 380"/>
              <a:gd name="T58" fmla="*/ 166 w 360"/>
              <a:gd name="T59" fmla="*/ 90 h 380"/>
              <a:gd name="T60" fmla="*/ 154 w 360"/>
              <a:gd name="T61" fmla="*/ 74 h 380"/>
              <a:gd name="T62" fmla="*/ 72 w 360"/>
              <a:gd name="T63" fmla="*/ 68 h 380"/>
              <a:gd name="T64" fmla="*/ 20 w 360"/>
              <a:gd name="T65" fmla="*/ 80 h 380"/>
              <a:gd name="T66" fmla="*/ 0 w 360"/>
              <a:gd name="T67" fmla="*/ 190 h 380"/>
              <a:gd name="T68" fmla="*/ 12 w 360"/>
              <a:gd name="T69" fmla="*/ 208 h 380"/>
              <a:gd name="T70" fmla="*/ 28 w 360"/>
              <a:gd name="T71" fmla="*/ 200 h 380"/>
              <a:gd name="T72" fmla="*/ 170 w 360"/>
              <a:gd name="T73" fmla="*/ 118 h 380"/>
              <a:gd name="T74" fmla="*/ 136 w 360"/>
              <a:gd name="T75" fmla="*/ 146 h 380"/>
              <a:gd name="T76" fmla="*/ 136 w 360"/>
              <a:gd name="T77" fmla="*/ 184 h 380"/>
              <a:gd name="T78" fmla="*/ 170 w 360"/>
              <a:gd name="T79" fmla="*/ 214 h 380"/>
              <a:gd name="T80" fmla="*/ 208 w 360"/>
              <a:gd name="T81" fmla="*/ 206 h 380"/>
              <a:gd name="T82" fmla="*/ 228 w 360"/>
              <a:gd name="T83" fmla="*/ 166 h 380"/>
              <a:gd name="T84" fmla="*/ 214 w 360"/>
              <a:gd name="T85" fmla="*/ 132 h 380"/>
              <a:gd name="T86" fmla="*/ 296 w 360"/>
              <a:gd name="T87" fmla="*/ 260 h 380"/>
              <a:gd name="T88" fmla="*/ 288 w 360"/>
              <a:gd name="T89" fmla="*/ 246 h 380"/>
              <a:gd name="T90" fmla="*/ 180 w 360"/>
              <a:gd name="T91" fmla="*/ 278 h 380"/>
              <a:gd name="T92" fmla="*/ 82 w 360"/>
              <a:gd name="T93" fmla="*/ 236 h 380"/>
              <a:gd name="T94" fmla="*/ 64 w 360"/>
              <a:gd name="T95" fmla="*/ 260 h 380"/>
              <a:gd name="T96" fmla="*/ 106 w 360"/>
              <a:gd name="T97" fmla="*/ 304 h 380"/>
              <a:gd name="T98" fmla="*/ 146 w 360"/>
              <a:gd name="T99" fmla="*/ 378 h 380"/>
              <a:gd name="T100" fmla="*/ 214 w 360"/>
              <a:gd name="T101" fmla="*/ 378 h 380"/>
              <a:gd name="T102" fmla="*/ 264 w 360"/>
              <a:gd name="T103" fmla="*/ 362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60" h="380">
                <a:moveTo>
                  <a:pt x="240" y="28"/>
                </a:moveTo>
                <a:lnTo>
                  <a:pt x="240" y="28"/>
                </a:lnTo>
                <a:lnTo>
                  <a:pt x="240" y="22"/>
                </a:lnTo>
                <a:lnTo>
                  <a:pt x="242" y="18"/>
                </a:lnTo>
                <a:lnTo>
                  <a:pt x="248" y="8"/>
                </a:lnTo>
                <a:lnTo>
                  <a:pt x="258" y="2"/>
                </a:lnTo>
                <a:lnTo>
                  <a:pt x="262" y="0"/>
                </a:lnTo>
                <a:lnTo>
                  <a:pt x="268" y="0"/>
                </a:lnTo>
                <a:lnTo>
                  <a:pt x="268" y="0"/>
                </a:lnTo>
                <a:lnTo>
                  <a:pt x="274" y="0"/>
                </a:lnTo>
                <a:lnTo>
                  <a:pt x="280" y="2"/>
                </a:lnTo>
                <a:lnTo>
                  <a:pt x="290" y="8"/>
                </a:lnTo>
                <a:lnTo>
                  <a:pt x="296" y="18"/>
                </a:lnTo>
                <a:lnTo>
                  <a:pt x="298" y="22"/>
                </a:lnTo>
                <a:lnTo>
                  <a:pt x="298" y="28"/>
                </a:lnTo>
                <a:lnTo>
                  <a:pt x="298" y="28"/>
                </a:lnTo>
                <a:lnTo>
                  <a:pt x="298" y="34"/>
                </a:lnTo>
                <a:lnTo>
                  <a:pt x="296" y="40"/>
                </a:lnTo>
                <a:lnTo>
                  <a:pt x="290" y="50"/>
                </a:lnTo>
                <a:lnTo>
                  <a:pt x="280" y="56"/>
                </a:lnTo>
                <a:lnTo>
                  <a:pt x="274" y="58"/>
                </a:lnTo>
                <a:lnTo>
                  <a:pt x="268" y="58"/>
                </a:lnTo>
                <a:lnTo>
                  <a:pt x="268" y="58"/>
                </a:lnTo>
                <a:lnTo>
                  <a:pt x="262" y="58"/>
                </a:lnTo>
                <a:lnTo>
                  <a:pt x="258" y="56"/>
                </a:lnTo>
                <a:lnTo>
                  <a:pt x="248" y="50"/>
                </a:lnTo>
                <a:lnTo>
                  <a:pt x="242" y="40"/>
                </a:lnTo>
                <a:lnTo>
                  <a:pt x="240" y="34"/>
                </a:lnTo>
                <a:lnTo>
                  <a:pt x="240" y="28"/>
                </a:lnTo>
                <a:lnTo>
                  <a:pt x="240" y="28"/>
                </a:lnTo>
                <a:close/>
                <a:moveTo>
                  <a:pt x="360" y="190"/>
                </a:moveTo>
                <a:lnTo>
                  <a:pt x="344" y="90"/>
                </a:lnTo>
                <a:lnTo>
                  <a:pt x="344" y="90"/>
                </a:lnTo>
                <a:lnTo>
                  <a:pt x="344" y="88"/>
                </a:lnTo>
                <a:lnTo>
                  <a:pt x="344" y="88"/>
                </a:lnTo>
                <a:lnTo>
                  <a:pt x="340" y="80"/>
                </a:lnTo>
                <a:lnTo>
                  <a:pt x="332" y="74"/>
                </a:lnTo>
                <a:lnTo>
                  <a:pt x="324" y="70"/>
                </a:lnTo>
                <a:lnTo>
                  <a:pt x="314" y="68"/>
                </a:lnTo>
                <a:lnTo>
                  <a:pt x="288" y="68"/>
                </a:lnTo>
                <a:lnTo>
                  <a:pt x="270" y="102"/>
                </a:lnTo>
                <a:lnTo>
                  <a:pt x="250" y="68"/>
                </a:lnTo>
                <a:lnTo>
                  <a:pt x="222" y="68"/>
                </a:lnTo>
                <a:lnTo>
                  <a:pt x="222" y="68"/>
                </a:lnTo>
                <a:lnTo>
                  <a:pt x="214" y="70"/>
                </a:lnTo>
                <a:lnTo>
                  <a:pt x="206" y="74"/>
                </a:lnTo>
                <a:lnTo>
                  <a:pt x="198" y="80"/>
                </a:lnTo>
                <a:lnTo>
                  <a:pt x="194" y="88"/>
                </a:lnTo>
                <a:lnTo>
                  <a:pt x="194" y="88"/>
                </a:lnTo>
                <a:lnTo>
                  <a:pt x="194" y="90"/>
                </a:lnTo>
                <a:lnTo>
                  <a:pt x="192" y="98"/>
                </a:lnTo>
                <a:lnTo>
                  <a:pt x="192" y="98"/>
                </a:lnTo>
                <a:lnTo>
                  <a:pt x="204" y="102"/>
                </a:lnTo>
                <a:lnTo>
                  <a:pt x="214" y="106"/>
                </a:lnTo>
                <a:lnTo>
                  <a:pt x="224" y="114"/>
                </a:lnTo>
                <a:lnTo>
                  <a:pt x="232" y="122"/>
                </a:lnTo>
                <a:lnTo>
                  <a:pt x="240" y="132"/>
                </a:lnTo>
                <a:lnTo>
                  <a:pt x="244" y="142"/>
                </a:lnTo>
                <a:lnTo>
                  <a:pt x="248" y="154"/>
                </a:lnTo>
                <a:lnTo>
                  <a:pt x="248" y="166"/>
                </a:lnTo>
                <a:lnTo>
                  <a:pt x="248" y="166"/>
                </a:lnTo>
                <a:lnTo>
                  <a:pt x="248" y="178"/>
                </a:lnTo>
                <a:lnTo>
                  <a:pt x="246" y="188"/>
                </a:lnTo>
                <a:lnTo>
                  <a:pt x="240" y="198"/>
                </a:lnTo>
                <a:lnTo>
                  <a:pt x="234" y="208"/>
                </a:lnTo>
                <a:lnTo>
                  <a:pt x="250" y="208"/>
                </a:lnTo>
                <a:lnTo>
                  <a:pt x="250" y="208"/>
                </a:lnTo>
                <a:lnTo>
                  <a:pt x="260" y="208"/>
                </a:lnTo>
                <a:lnTo>
                  <a:pt x="270" y="210"/>
                </a:lnTo>
                <a:lnTo>
                  <a:pt x="278" y="214"/>
                </a:lnTo>
                <a:lnTo>
                  <a:pt x="286" y="218"/>
                </a:lnTo>
                <a:lnTo>
                  <a:pt x="294" y="222"/>
                </a:lnTo>
                <a:lnTo>
                  <a:pt x="300" y="228"/>
                </a:lnTo>
                <a:lnTo>
                  <a:pt x="306" y="236"/>
                </a:lnTo>
                <a:lnTo>
                  <a:pt x="310" y="244"/>
                </a:lnTo>
                <a:lnTo>
                  <a:pt x="308" y="118"/>
                </a:lnTo>
                <a:lnTo>
                  <a:pt x="318" y="118"/>
                </a:lnTo>
                <a:lnTo>
                  <a:pt x="330" y="196"/>
                </a:lnTo>
                <a:lnTo>
                  <a:pt x="330" y="196"/>
                </a:lnTo>
                <a:lnTo>
                  <a:pt x="332" y="200"/>
                </a:lnTo>
                <a:lnTo>
                  <a:pt x="336" y="204"/>
                </a:lnTo>
                <a:lnTo>
                  <a:pt x="340" y="208"/>
                </a:lnTo>
                <a:lnTo>
                  <a:pt x="346" y="208"/>
                </a:lnTo>
                <a:lnTo>
                  <a:pt x="346" y="208"/>
                </a:lnTo>
                <a:lnTo>
                  <a:pt x="348" y="208"/>
                </a:lnTo>
                <a:lnTo>
                  <a:pt x="348" y="208"/>
                </a:lnTo>
                <a:lnTo>
                  <a:pt x="354" y="206"/>
                </a:lnTo>
                <a:lnTo>
                  <a:pt x="358" y="202"/>
                </a:lnTo>
                <a:lnTo>
                  <a:pt x="360" y="196"/>
                </a:lnTo>
                <a:lnTo>
                  <a:pt x="360" y="190"/>
                </a:lnTo>
                <a:lnTo>
                  <a:pt x="360" y="190"/>
                </a:lnTo>
                <a:close/>
                <a:moveTo>
                  <a:pt x="92" y="58"/>
                </a:moveTo>
                <a:lnTo>
                  <a:pt x="92" y="58"/>
                </a:lnTo>
                <a:lnTo>
                  <a:pt x="98" y="58"/>
                </a:lnTo>
                <a:lnTo>
                  <a:pt x="102" y="56"/>
                </a:lnTo>
                <a:lnTo>
                  <a:pt x="112" y="50"/>
                </a:lnTo>
                <a:lnTo>
                  <a:pt x="118" y="40"/>
                </a:lnTo>
                <a:lnTo>
                  <a:pt x="120" y="34"/>
                </a:lnTo>
                <a:lnTo>
                  <a:pt x="120" y="28"/>
                </a:lnTo>
                <a:lnTo>
                  <a:pt x="120" y="28"/>
                </a:lnTo>
                <a:lnTo>
                  <a:pt x="120" y="22"/>
                </a:lnTo>
                <a:lnTo>
                  <a:pt x="118" y="18"/>
                </a:lnTo>
                <a:lnTo>
                  <a:pt x="112" y="8"/>
                </a:lnTo>
                <a:lnTo>
                  <a:pt x="102" y="2"/>
                </a:lnTo>
                <a:lnTo>
                  <a:pt x="98" y="0"/>
                </a:lnTo>
                <a:lnTo>
                  <a:pt x="92" y="0"/>
                </a:lnTo>
                <a:lnTo>
                  <a:pt x="92" y="0"/>
                </a:lnTo>
                <a:lnTo>
                  <a:pt x="86" y="0"/>
                </a:lnTo>
                <a:lnTo>
                  <a:pt x="80" y="2"/>
                </a:lnTo>
                <a:lnTo>
                  <a:pt x="70" y="8"/>
                </a:lnTo>
                <a:lnTo>
                  <a:pt x="64" y="18"/>
                </a:lnTo>
                <a:lnTo>
                  <a:pt x="62" y="22"/>
                </a:lnTo>
                <a:lnTo>
                  <a:pt x="62" y="28"/>
                </a:lnTo>
                <a:lnTo>
                  <a:pt x="62" y="28"/>
                </a:lnTo>
                <a:lnTo>
                  <a:pt x="62" y="34"/>
                </a:lnTo>
                <a:lnTo>
                  <a:pt x="64" y="40"/>
                </a:lnTo>
                <a:lnTo>
                  <a:pt x="70" y="50"/>
                </a:lnTo>
                <a:lnTo>
                  <a:pt x="80" y="56"/>
                </a:lnTo>
                <a:lnTo>
                  <a:pt x="86" y="58"/>
                </a:lnTo>
                <a:lnTo>
                  <a:pt x="92" y="58"/>
                </a:lnTo>
                <a:lnTo>
                  <a:pt x="92" y="58"/>
                </a:lnTo>
                <a:close/>
                <a:moveTo>
                  <a:pt x="30" y="196"/>
                </a:moveTo>
                <a:lnTo>
                  <a:pt x="42" y="118"/>
                </a:lnTo>
                <a:lnTo>
                  <a:pt x="52" y="118"/>
                </a:lnTo>
                <a:lnTo>
                  <a:pt x="50" y="244"/>
                </a:lnTo>
                <a:lnTo>
                  <a:pt x="50" y="244"/>
                </a:lnTo>
                <a:lnTo>
                  <a:pt x="54" y="236"/>
                </a:lnTo>
                <a:lnTo>
                  <a:pt x="60" y="228"/>
                </a:lnTo>
                <a:lnTo>
                  <a:pt x="66" y="222"/>
                </a:lnTo>
                <a:lnTo>
                  <a:pt x="74" y="218"/>
                </a:lnTo>
                <a:lnTo>
                  <a:pt x="82" y="214"/>
                </a:lnTo>
                <a:lnTo>
                  <a:pt x="90" y="210"/>
                </a:lnTo>
                <a:lnTo>
                  <a:pt x="100" y="208"/>
                </a:lnTo>
                <a:lnTo>
                  <a:pt x="110" y="208"/>
                </a:lnTo>
                <a:lnTo>
                  <a:pt x="126" y="208"/>
                </a:lnTo>
                <a:lnTo>
                  <a:pt x="126" y="208"/>
                </a:lnTo>
                <a:lnTo>
                  <a:pt x="120" y="198"/>
                </a:lnTo>
                <a:lnTo>
                  <a:pt x="114" y="188"/>
                </a:lnTo>
                <a:lnTo>
                  <a:pt x="112" y="178"/>
                </a:lnTo>
                <a:lnTo>
                  <a:pt x="112" y="166"/>
                </a:lnTo>
                <a:lnTo>
                  <a:pt x="112" y="166"/>
                </a:lnTo>
                <a:lnTo>
                  <a:pt x="112" y="154"/>
                </a:lnTo>
                <a:lnTo>
                  <a:pt x="116" y="142"/>
                </a:lnTo>
                <a:lnTo>
                  <a:pt x="120" y="132"/>
                </a:lnTo>
                <a:lnTo>
                  <a:pt x="128" y="122"/>
                </a:lnTo>
                <a:lnTo>
                  <a:pt x="136" y="114"/>
                </a:lnTo>
                <a:lnTo>
                  <a:pt x="146" y="106"/>
                </a:lnTo>
                <a:lnTo>
                  <a:pt x="156" y="102"/>
                </a:lnTo>
                <a:lnTo>
                  <a:pt x="168" y="98"/>
                </a:lnTo>
                <a:lnTo>
                  <a:pt x="166" y="90"/>
                </a:lnTo>
                <a:lnTo>
                  <a:pt x="166" y="90"/>
                </a:lnTo>
                <a:lnTo>
                  <a:pt x="166" y="88"/>
                </a:lnTo>
                <a:lnTo>
                  <a:pt x="166" y="88"/>
                </a:lnTo>
                <a:lnTo>
                  <a:pt x="162" y="80"/>
                </a:lnTo>
                <a:lnTo>
                  <a:pt x="154" y="74"/>
                </a:lnTo>
                <a:lnTo>
                  <a:pt x="146" y="70"/>
                </a:lnTo>
                <a:lnTo>
                  <a:pt x="138" y="68"/>
                </a:lnTo>
                <a:lnTo>
                  <a:pt x="110" y="68"/>
                </a:lnTo>
                <a:lnTo>
                  <a:pt x="90" y="102"/>
                </a:lnTo>
                <a:lnTo>
                  <a:pt x="72" y="68"/>
                </a:lnTo>
                <a:lnTo>
                  <a:pt x="46" y="68"/>
                </a:lnTo>
                <a:lnTo>
                  <a:pt x="46" y="68"/>
                </a:lnTo>
                <a:lnTo>
                  <a:pt x="36" y="70"/>
                </a:lnTo>
                <a:lnTo>
                  <a:pt x="28" y="74"/>
                </a:lnTo>
                <a:lnTo>
                  <a:pt x="20" y="80"/>
                </a:lnTo>
                <a:lnTo>
                  <a:pt x="16" y="88"/>
                </a:lnTo>
                <a:lnTo>
                  <a:pt x="16" y="88"/>
                </a:lnTo>
                <a:lnTo>
                  <a:pt x="16" y="90"/>
                </a:lnTo>
                <a:lnTo>
                  <a:pt x="0" y="190"/>
                </a:lnTo>
                <a:lnTo>
                  <a:pt x="0" y="190"/>
                </a:lnTo>
                <a:lnTo>
                  <a:pt x="0" y="196"/>
                </a:lnTo>
                <a:lnTo>
                  <a:pt x="2" y="202"/>
                </a:lnTo>
                <a:lnTo>
                  <a:pt x="6" y="206"/>
                </a:lnTo>
                <a:lnTo>
                  <a:pt x="12" y="208"/>
                </a:lnTo>
                <a:lnTo>
                  <a:pt x="12" y="208"/>
                </a:lnTo>
                <a:lnTo>
                  <a:pt x="14" y="208"/>
                </a:lnTo>
                <a:lnTo>
                  <a:pt x="14" y="208"/>
                </a:lnTo>
                <a:lnTo>
                  <a:pt x="20" y="208"/>
                </a:lnTo>
                <a:lnTo>
                  <a:pt x="24" y="204"/>
                </a:lnTo>
                <a:lnTo>
                  <a:pt x="28" y="200"/>
                </a:lnTo>
                <a:lnTo>
                  <a:pt x="30" y="196"/>
                </a:lnTo>
                <a:lnTo>
                  <a:pt x="30" y="196"/>
                </a:lnTo>
                <a:close/>
                <a:moveTo>
                  <a:pt x="180" y="118"/>
                </a:moveTo>
                <a:lnTo>
                  <a:pt x="180" y="118"/>
                </a:lnTo>
                <a:lnTo>
                  <a:pt x="170" y="118"/>
                </a:lnTo>
                <a:lnTo>
                  <a:pt x="162" y="120"/>
                </a:lnTo>
                <a:lnTo>
                  <a:pt x="152" y="126"/>
                </a:lnTo>
                <a:lnTo>
                  <a:pt x="146" y="132"/>
                </a:lnTo>
                <a:lnTo>
                  <a:pt x="140" y="138"/>
                </a:lnTo>
                <a:lnTo>
                  <a:pt x="136" y="146"/>
                </a:lnTo>
                <a:lnTo>
                  <a:pt x="132" y="156"/>
                </a:lnTo>
                <a:lnTo>
                  <a:pt x="132" y="166"/>
                </a:lnTo>
                <a:lnTo>
                  <a:pt x="132" y="166"/>
                </a:lnTo>
                <a:lnTo>
                  <a:pt x="132" y="176"/>
                </a:lnTo>
                <a:lnTo>
                  <a:pt x="136" y="184"/>
                </a:lnTo>
                <a:lnTo>
                  <a:pt x="140" y="194"/>
                </a:lnTo>
                <a:lnTo>
                  <a:pt x="146" y="200"/>
                </a:lnTo>
                <a:lnTo>
                  <a:pt x="152" y="206"/>
                </a:lnTo>
                <a:lnTo>
                  <a:pt x="162" y="210"/>
                </a:lnTo>
                <a:lnTo>
                  <a:pt x="170" y="214"/>
                </a:lnTo>
                <a:lnTo>
                  <a:pt x="180" y="214"/>
                </a:lnTo>
                <a:lnTo>
                  <a:pt x="180" y="214"/>
                </a:lnTo>
                <a:lnTo>
                  <a:pt x="190" y="214"/>
                </a:lnTo>
                <a:lnTo>
                  <a:pt x="200" y="210"/>
                </a:lnTo>
                <a:lnTo>
                  <a:pt x="208" y="206"/>
                </a:lnTo>
                <a:lnTo>
                  <a:pt x="214" y="200"/>
                </a:lnTo>
                <a:lnTo>
                  <a:pt x="220" y="194"/>
                </a:lnTo>
                <a:lnTo>
                  <a:pt x="224" y="184"/>
                </a:lnTo>
                <a:lnTo>
                  <a:pt x="228" y="176"/>
                </a:lnTo>
                <a:lnTo>
                  <a:pt x="228" y="166"/>
                </a:lnTo>
                <a:lnTo>
                  <a:pt x="228" y="166"/>
                </a:lnTo>
                <a:lnTo>
                  <a:pt x="228" y="156"/>
                </a:lnTo>
                <a:lnTo>
                  <a:pt x="224" y="146"/>
                </a:lnTo>
                <a:lnTo>
                  <a:pt x="220" y="138"/>
                </a:lnTo>
                <a:lnTo>
                  <a:pt x="214" y="132"/>
                </a:lnTo>
                <a:lnTo>
                  <a:pt x="208" y="126"/>
                </a:lnTo>
                <a:lnTo>
                  <a:pt x="200" y="120"/>
                </a:lnTo>
                <a:lnTo>
                  <a:pt x="190" y="118"/>
                </a:lnTo>
                <a:lnTo>
                  <a:pt x="180" y="118"/>
                </a:lnTo>
                <a:close/>
                <a:moveTo>
                  <a:pt x="296" y="260"/>
                </a:moveTo>
                <a:lnTo>
                  <a:pt x="296" y="260"/>
                </a:lnTo>
                <a:lnTo>
                  <a:pt x="294" y="258"/>
                </a:lnTo>
                <a:lnTo>
                  <a:pt x="294" y="258"/>
                </a:lnTo>
                <a:lnTo>
                  <a:pt x="292" y="252"/>
                </a:lnTo>
                <a:lnTo>
                  <a:pt x="288" y="246"/>
                </a:lnTo>
                <a:lnTo>
                  <a:pt x="278" y="236"/>
                </a:lnTo>
                <a:lnTo>
                  <a:pt x="266" y="230"/>
                </a:lnTo>
                <a:lnTo>
                  <a:pt x="250" y="228"/>
                </a:lnTo>
                <a:lnTo>
                  <a:pt x="210" y="228"/>
                </a:lnTo>
                <a:lnTo>
                  <a:pt x="180" y="278"/>
                </a:lnTo>
                <a:lnTo>
                  <a:pt x="150" y="228"/>
                </a:lnTo>
                <a:lnTo>
                  <a:pt x="110" y="228"/>
                </a:lnTo>
                <a:lnTo>
                  <a:pt x="110" y="228"/>
                </a:lnTo>
                <a:lnTo>
                  <a:pt x="94" y="230"/>
                </a:lnTo>
                <a:lnTo>
                  <a:pt x="82" y="236"/>
                </a:lnTo>
                <a:lnTo>
                  <a:pt x="72" y="246"/>
                </a:lnTo>
                <a:lnTo>
                  <a:pt x="68" y="252"/>
                </a:lnTo>
                <a:lnTo>
                  <a:pt x="66" y="258"/>
                </a:lnTo>
                <a:lnTo>
                  <a:pt x="66" y="258"/>
                </a:lnTo>
                <a:lnTo>
                  <a:pt x="64" y="260"/>
                </a:lnTo>
                <a:lnTo>
                  <a:pt x="52" y="336"/>
                </a:lnTo>
                <a:lnTo>
                  <a:pt x="52" y="336"/>
                </a:lnTo>
                <a:lnTo>
                  <a:pt x="72" y="352"/>
                </a:lnTo>
                <a:lnTo>
                  <a:pt x="96" y="362"/>
                </a:lnTo>
                <a:lnTo>
                  <a:pt x="106" y="304"/>
                </a:lnTo>
                <a:lnTo>
                  <a:pt x="118" y="304"/>
                </a:lnTo>
                <a:lnTo>
                  <a:pt x="114" y="370"/>
                </a:lnTo>
                <a:lnTo>
                  <a:pt x="114" y="370"/>
                </a:lnTo>
                <a:lnTo>
                  <a:pt x="130" y="374"/>
                </a:lnTo>
                <a:lnTo>
                  <a:pt x="146" y="378"/>
                </a:lnTo>
                <a:lnTo>
                  <a:pt x="162" y="380"/>
                </a:lnTo>
                <a:lnTo>
                  <a:pt x="180" y="380"/>
                </a:lnTo>
                <a:lnTo>
                  <a:pt x="180" y="380"/>
                </a:lnTo>
                <a:lnTo>
                  <a:pt x="196" y="380"/>
                </a:lnTo>
                <a:lnTo>
                  <a:pt x="214" y="378"/>
                </a:lnTo>
                <a:lnTo>
                  <a:pt x="230" y="374"/>
                </a:lnTo>
                <a:lnTo>
                  <a:pt x="246" y="370"/>
                </a:lnTo>
                <a:lnTo>
                  <a:pt x="242" y="304"/>
                </a:lnTo>
                <a:lnTo>
                  <a:pt x="254" y="304"/>
                </a:lnTo>
                <a:lnTo>
                  <a:pt x="264" y="362"/>
                </a:lnTo>
                <a:lnTo>
                  <a:pt x="264" y="362"/>
                </a:lnTo>
                <a:lnTo>
                  <a:pt x="288" y="350"/>
                </a:lnTo>
                <a:lnTo>
                  <a:pt x="308" y="336"/>
                </a:lnTo>
                <a:lnTo>
                  <a:pt x="296" y="2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83662" y="1441994"/>
            <a:ext cx="42701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b="1" dirty="0" err="1">
                <a:solidFill>
                  <a:schemeClr val="bg1"/>
                </a:solidFill>
              </a:rPr>
              <a:t>Accelerarea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err="1">
                <a:solidFill>
                  <a:schemeClr val="bg1"/>
                </a:solidFill>
              </a:rPr>
              <a:t>dezvoltarii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err="1">
                <a:solidFill>
                  <a:schemeClr val="bg1"/>
                </a:solidFill>
              </a:rPr>
              <a:t>platformei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omni</a:t>
            </a:r>
            <a:r>
              <a:rPr lang="en-US" sz="1000" b="1" dirty="0" smtClean="0">
                <a:solidFill>
                  <a:schemeClr val="bg1"/>
                </a:solidFill>
              </a:rPr>
              <a:t>-channel</a:t>
            </a:r>
            <a:endParaRPr lang="en-US" sz="1000" b="1" dirty="0">
              <a:solidFill>
                <a:schemeClr val="bg1"/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it-IT" sz="1000" dirty="0">
                <a:solidFill>
                  <a:schemeClr val="bg1"/>
                </a:solidFill>
              </a:rPr>
              <a:t>Cresterea capacitatii si rolului centrului de </a:t>
            </a:r>
            <a:r>
              <a:rPr lang="it-IT" sz="1000" dirty="0" smtClean="0">
                <a:solidFill>
                  <a:schemeClr val="bg1"/>
                </a:solidFill>
              </a:rPr>
              <a:t>relatii cu clientii</a:t>
            </a:r>
            <a:endParaRPr lang="it-IT" sz="1000" dirty="0">
              <a:solidFill>
                <a:schemeClr val="bg1"/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b="1" dirty="0" err="1">
                <a:solidFill>
                  <a:schemeClr val="bg1"/>
                </a:solidFill>
              </a:rPr>
              <a:t>Reteaua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err="1">
                <a:solidFill>
                  <a:schemeClr val="bg1"/>
                </a:solidFill>
              </a:rPr>
              <a:t>teritoriala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 smtClean="0">
                <a:solidFill>
                  <a:schemeClr val="bg1"/>
                </a:solidFill>
              </a:rPr>
              <a:t>clasica</a:t>
            </a:r>
            <a:r>
              <a:rPr lang="en-US" sz="1000" dirty="0" smtClean="0">
                <a:solidFill>
                  <a:schemeClr val="bg1"/>
                </a:solidFill>
              </a:rPr>
              <a:t>– </a:t>
            </a:r>
            <a:r>
              <a:rPr lang="en-US" sz="1000" dirty="0" err="1">
                <a:solidFill>
                  <a:schemeClr val="bg1"/>
                </a:solidFill>
              </a:rPr>
              <a:t>mai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putine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agentii</a:t>
            </a:r>
            <a:r>
              <a:rPr lang="en-US" sz="1000" dirty="0">
                <a:solidFill>
                  <a:schemeClr val="bg1"/>
                </a:solidFill>
              </a:rPr>
              <a:t> (-60 </a:t>
            </a:r>
            <a:r>
              <a:rPr lang="en-US" sz="1000" dirty="0" err="1">
                <a:solidFill>
                  <a:schemeClr val="bg1"/>
                </a:solidFill>
              </a:rPr>
              <a:t>planificate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pentru</a:t>
            </a:r>
            <a:r>
              <a:rPr lang="en-US" sz="1000" dirty="0">
                <a:solidFill>
                  <a:schemeClr val="bg1"/>
                </a:solidFill>
              </a:rPr>
              <a:t> 2019), orientate din </a:t>
            </a:r>
            <a:r>
              <a:rPr lang="en-US" sz="1000" dirty="0" err="1">
                <a:solidFill>
                  <a:schemeClr val="bg1"/>
                </a:solidFill>
              </a:rPr>
              <a:t>ce</a:t>
            </a:r>
            <a:r>
              <a:rPr lang="en-US" sz="1000" dirty="0">
                <a:solidFill>
                  <a:schemeClr val="bg1"/>
                </a:solidFill>
              </a:rPr>
              <a:t> in </a:t>
            </a:r>
            <a:r>
              <a:rPr lang="en-US" sz="1000" dirty="0" err="1">
                <a:solidFill>
                  <a:schemeClr val="bg1"/>
                </a:solidFill>
              </a:rPr>
              <a:t>ce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mai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mult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expertiza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servicii</a:t>
            </a:r>
            <a:r>
              <a:rPr lang="en-US" sz="1000" dirty="0">
                <a:solidFill>
                  <a:schemeClr val="bg1"/>
                </a:solidFill>
              </a:rPr>
              <a:t> de </a:t>
            </a:r>
            <a:r>
              <a:rPr lang="en-US" sz="1000" dirty="0" err="1">
                <a:solidFill>
                  <a:schemeClr val="bg1"/>
                </a:solidFill>
              </a:rPr>
              <a:t>consultanta</a:t>
            </a:r>
            <a:endParaRPr lang="en-US" sz="1000" dirty="0">
              <a:solidFill>
                <a:schemeClr val="bg1"/>
              </a:solidFill>
            </a:endParaRPr>
          </a:p>
        </p:txBody>
      </p:sp>
      <p:grpSp>
        <p:nvGrpSpPr>
          <p:cNvPr id="52" name="Groupe 149">
            <a:extLst>
              <a:ext uri="{FF2B5EF4-FFF2-40B4-BE49-F238E27FC236}">
                <a16:creationId xmlns:a16="http://schemas.microsoft.com/office/drawing/2014/main" id="{0D277B28-1244-4C4D-804E-BEB828DB0159}"/>
              </a:ext>
            </a:extLst>
          </p:cNvPr>
          <p:cNvGrpSpPr>
            <a:grpSpLocks noChangeAspect="1"/>
          </p:cNvGrpSpPr>
          <p:nvPr/>
        </p:nvGrpSpPr>
        <p:grpSpPr>
          <a:xfrm>
            <a:off x="341044" y="2404175"/>
            <a:ext cx="493630" cy="384246"/>
            <a:chOff x="7919948" y="1400234"/>
            <a:chExt cx="994530" cy="854360"/>
          </a:xfrm>
        </p:grpSpPr>
        <p:pic>
          <p:nvPicPr>
            <p:cNvPr id="53" name="Graphique 150" descr="Balance de Thémis">
              <a:extLst>
                <a:ext uri="{FF2B5EF4-FFF2-40B4-BE49-F238E27FC236}">
                  <a16:creationId xmlns:a16="http://schemas.microsoft.com/office/drawing/2014/main" id="{30953326-A3A3-46D0-8BC2-68A24E50C4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chemeClr val="bg1">
                  <a:lumMod val="50000"/>
                  <a:tint val="45000"/>
                  <a:satMod val="400000"/>
                </a:schemeClr>
              </a:duotone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111627" y="1400234"/>
              <a:ext cx="630077" cy="65845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" name="Graphique 151" descr="Sirène">
              <a:extLst>
                <a:ext uri="{FF2B5EF4-FFF2-40B4-BE49-F238E27FC236}">
                  <a16:creationId xmlns:a16="http://schemas.microsoft.com/office/drawing/2014/main" id="{53D07A08-ED1E-4BEF-BC68-C50C0CE9F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duotone>
                <a:prstClr val="black"/>
                <a:schemeClr val="bg1">
                  <a:lumMod val="50000"/>
                  <a:tint val="45000"/>
                  <a:satMod val="400000"/>
                </a:schemeClr>
              </a:duotone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479171" y="1729461"/>
              <a:ext cx="435307" cy="4549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" name="Graphique 152" descr="Couronne">
              <a:extLst>
                <a:ext uri="{FF2B5EF4-FFF2-40B4-BE49-F238E27FC236}">
                  <a16:creationId xmlns:a16="http://schemas.microsoft.com/office/drawing/2014/main" id="{3B6E887D-95EC-448C-AE31-0DF4F0104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duotone>
                <a:prstClr val="black"/>
                <a:schemeClr val="bg1">
                  <a:lumMod val="50000"/>
                  <a:tint val="45000"/>
                  <a:satMod val="400000"/>
                </a:schemeClr>
              </a:duotone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919948" y="1515598"/>
              <a:ext cx="906068" cy="6788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raphique 153" descr="Couronne">
              <a:extLst>
                <a:ext uri="{FF2B5EF4-FFF2-40B4-BE49-F238E27FC236}">
                  <a16:creationId xmlns:a16="http://schemas.microsoft.com/office/drawing/2014/main" id="{1F81C9CE-351E-41B6-A84A-2A6303BF42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duotone>
                <a:prstClr val="black"/>
                <a:schemeClr val="bg1">
                  <a:lumMod val="50000"/>
                  <a:tint val="45000"/>
                  <a:satMod val="400000"/>
                </a:schemeClr>
              </a:duotone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4"/>
                </a:ext>
              </a:extLst>
            </a:blip>
            <a:srcRect t="40863" r="48332" b="-8263"/>
            <a:stretch/>
          </p:blipFill>
          <p:spPr>
            <a:xfrm>
              <a:off x="7919948" y="1797058"/>
              <a:ext cx="468145" cy="45753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" name="AutoShape 26"/>
          <p:cNvSpPr>
            <a:spLocks/>
          </p:cNvSpPr>
          <p:nvPr/>
        </p:nvSpPr>
        <p:spPr bwMode="auto">
          <a:xfrm>
            <a:off x="1193133" y="2355674"/>
            <a:ext cx="3336028" cy="4432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it-IT" sz="1100" b="1" cap="all" dirty="0" smtClean="0">
                <a:solidFill>
                  <a:schemeClr val="bg1">
                    <a:lumMod val="50000"/>
                  </a:schemeClr>
                </a:solidFill>
              </a:rPr>
              <a:t>OPTIMIZAREA </a:t>
            </a:r>
            <a:r>
              <a:rPr lang="it-IT" sz="1100" b="1" cap="all" dirty="0">
                <a:solidFill>
                  <a:schemeClr val="bg1">
                    <a:lumMod val="50000"/>
                  </a:schemeClr>
                </a:solidFill>
              </a:rPr>
              <a:t>MODELULUI DE OPERARE SI INVESTITII IN OAMENI</a:t>
            </a:r>
            <a:endParaRPr lang="en-US" sz="1100" b="1" cap="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08520" y="2776515"/>
            <a:ext cx="48902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s-ES" sz="1000" dirty="0" err="1">
                <a:solidFill>
                  <a:schemeClr val="bg1">
                    <a:lumMod val="50000"/>
                  </a:schemeClr>
                </a:solidFill>
              </a:rPr>
              <a:t>Imbunatatirea</a:t>
            </a:r>
            <a:r>
              <a:rPr lang="es-ES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bg1">
                    <a:lumMod val="50000"/>
                  </a:schemeClr>
                </a:solidFill>
              </a:rPr>
              <a:t>proceselor</a:t>
            </a:r>
            <a:r>
              <a:rPr lang="es-ES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bg1">
                    <a:lumMod val="50000"/>
                  </a:schemeClr>
                </a:solidFill>
              </a:rPr>
              <a:t>printr</a:t>
            </a:r>
            <a:r>
              <a:rPr lang="es-ES" sz="1000" dirty="0">
                <a:solidFill>
                  <a:schemeClr val="bg1">
                    <a:lumMod val="50000"/>
                  </a:schemeClr>
                </a:solidFill>
              </a:rPr>
              <a:t>-un nivel </a:t>
            </a:r>
            <a:r>
              <a:rPr lang="es-ES" sz="1000" dirty="0" err="1">
                <a:solidFill>
                  <a:schemeClr val="bg1">
                    <a:lumMod val="50000"/>
                  </a:schemeClr>
                </a:solidFill>
              </a:rPr>
              <a:t>crescut</a:t>
            </a:r>
            <a:r>
              <a:rPr lang="es-ES" sz="1000" dirty="0">
                <a:solidFill>
                  <a:schemeClr val="bg1">
                    <a:lumMod val="50000"/>
                  </a:schemeClr>
                </a:solidFill>
              </a:rPr>
              <a:t> de digitalizare si automatizare a </a:t>
            </a:r>
            <a:r>
              <a:rPr lang="es-ES" sz="1000" dirty="0" err="1">
                <a:solidFill>
                  <a:schemeClr val="bg1">
                    <a:lumMod val="50000"/>
                  </a:schemeClr>
                </a:solidFill>
              </a:rPr>
              <a:t>fluxului</a:t>
            </a:r>
            <a:r>
              <a:rPr lang="es-ES" sz="1000" dirty="0">
                <a:solidFill>
                  <a:schemeClr val="bg1">
                    <a:lumMod val="50000"/>
                  </a:schemeClr>
                </a:solidFill>
              </a:rPr>
              <a:t> de </a:t>
            </a:r>
            <a:r>
              <a:rPr lang="es-ES" sz="1000" dirty="0" err="1">
                <a:solidFill>
                  <a:schemeClr val="bg1">
                    <a:lumMod val="50000"/>
                  </a:schemeClr>
                </a:solidFill>
              </a:rPr>
              <a:t>lucru</a:t>
            </a:r>
            <a:endParaRPr lang="es-ES" sz="1000" dirty="0">
              <a:solidFill>
                <a:schemeClr val="bg1">
                  <a:lumMod val="50000"/>
                </a:schemeClr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Imbunatatirea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eficientei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organizatiei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Dezvoltarea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continua si implicarea </a:t>
            </a: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angajatilor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prin intermediul sesiunilor de training si imbunatatirea sistemului de masurare a performantei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583662" y="2915528"/>
            <a:ext cx="40207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b="1" dirty="0" err="1">
                <a:solidFill>
                  <a:schemeClr val="bg1"/>
                </a:solidFill>
              </a:rPr>
              <a:t>Dupa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err="1">
                <a:solidFill>
                  <a:schemeClr val="bg1"/>
                </a:solidFill>
              </a:rPr>
              <a:t>ce</a:t>
            </a:r>
            <a:r>
              <a:rPr lang="en-US" sz="1000" b="1" dirty="0">
                <a:solidFill>
                  <a:schemeClr val="bg1"/>
                </a:solidFill>
              </a:rPr>
              <a:t> a </a:t>
            </a:r>
            <a:r>
              <a:rPr lang="en-US" sz="1000" b="1" dirty="0" err="1">
                <a:solidFill>
                  <a:schemeClr val="bg1"/>
                </a:solidFill>
              </a:rPr>
              <a:t>fost</a:t>
            </a:r>
            <a:r>
              <a:rPr lang="en-US" sz="1000" b="1" dirty="0">
                <a:solidFill>
                  <a:schemeClr val="bg1"/>
                </a:solidFill>
              </a:rPr>
              <a:t> prima </a:t>
            </a:r>
            <a:r>
              <a:rPr lang="en-US" sz="1000" b="1" dirty="0" err="1">
                <a:solidFill>
                  <a:schemeClr val="bg1"/>
                </a:solidFill>
              </a:rPr>
              <a:t>banca</a:t>
            </a:r>
            <a:r>
              <a:rPr lang="en-US" sz="1000" b="1" dirty="0">
                <a:solidFill>
                  <a:schemeClr val="bg1"/>
                </a:solidFill>
              </a:rPr>
              <a:t> din Romania care a </a:t>
            </a:r>
            <a:r>
              <a:rPr lang="en-US" sz="1000" b="1" dirty="0" err="1">
                <a:solidFill>
                  <a:schemeClr val="bg1"/>
                </a:solidFill>
              </a:rPr>
              <a:t>lansat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smtClean="0">
                <a:solidFill>
                  <a:schemeClr val="bg1"/>
                </a:solidFill>
              </a:rPr>
              <a:t>un </a:t>
            </a:r>
            <a:r>
              <a:rPr lang="en-US" sz="1000" b="1" dirty="0" err="1" smtClean="0">
                <a:solidFill>
                  <a:schemeClr val="bg1"/>
                </a:solidFill>
              </a:rPr>
              <a:t>agregator</a:t>
            </a:r>
            <a:r>
              <a:rPr lang="en-US" sz="1000" b="1" dirty="0" smtClean="0">
                <a:solidFill>
                  <a:schemeClr val="bg1"/>
                </a:solidFill>
              </a:rPr>
              <a:t> de </a:t>
            </a:r>
            <a:r>
              <a:rPr lang="en-US" sz="1000" b="1" dirty="0" err="1" smtClean="0">
                <a:solidFill>
                  <a:schemeClr val="bg1"/>
                </a:solidFill>
              </a:rPr>
              <a:t>conturi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>
                <a:solidFill>
                  <a:schemeClr val="bg1"/>
                </a:solidFill>
              </a:rPr>
              <a:t>in 2018, </a:t>
            </a:r>
            <a:r>
              <a:rPr lang="en-US" sz="1000" b="1" dirty="0" err="1" smtClean="0">
                <a:solidFill>
                  <a:schemeClr val="bg1"/>
                </a:solidFill>
              </a:rPr>
              <a:t>va</a:t>
            </a:r>
            <a:r>
              <a:rPr lang="en-US" sz="1000" b="1" dirty="0" smtClean="0">
                <a:solidFill>
                  <a:schemeClr val="bg1"/>
                </a:solidFill>
              </a:rPr>
              <a:t> continua </a:t>
            </a:r>
            <a:r>
              <a:rPr lang="en-US" sz="1000" b="1" dirty="0" err="1" smtClean="0">
                <a:solidFill>
                  <a:schemeClr val="bg1"/>
                </a:solidFill>
              </a:rPr>
              <a:t>sa</a:t>
            </a:r>
            <a:r>
              <a:rPr lang="en-US" sz="1000" b="1" dirty="0" smtClean="0">
                <a:solidFill>
                  <a:schemeClr val="bg1"/>
                </a:solidFill>
              </a:rPr>
              <a:t> </a:t>
            </a:r>
            <a:r>
              <a:rPr lang="en-US" sz="1000" b="1" dirty="0" err="1">
                <a:solidFill>
                  <a:schemeClr val="bg1"/>
                </a:solidFill>
              </a:rPr>
              <a:t>exploateze</a:t>
            </a:r>
            <a:r>
              <a:rPr lang="en-US" sz="1000" b="1" dirty="0">
                <a:solidFill>
                  <a:schemeClr val="bg1"/>
                </a:solidFill>
              </a:rPr>
              <a:t> in mod </a:t>
            </a:r>
            <a:r>
              <a:rPr lang="en-US" sz="1000" b="1" dirty="0" err="1">
                <a:solidFill>
                  <a:schemeClr val="bg1"/>
                </a:solidFill>
              </a:rPr>
              <a:t>activ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err="1">
                <a:solidFill>
                  <a:schemeClr val="bg1"/>
                </a:solidFill>
              </a:rPr>
              <a:t>oportunitatile</a:t>
            </a:r>
            <a:r>
              <a:rPr lang="en-US" sz="1000" b="1" dirty="0">
                <a:solidFill>
                  <a:schemeClr val="bg1"/>
                </a:solidFill>
              </a:rPr>
              <a:t> de tip open banking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41044" y="796609"/>
            <a:ext cx="8512807" cy="368285"/>
          </a:xfrm>
          <a:prstGeom prst="rect">
            <a:avLst/>
          </a:prstGeom>
          <a:solidFill>
            <a:srgbClr val="E6002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>
                <a:solidFill>
                  <a:schemeClr val="bg1"/>
                </a:solidFill>
              </a:rPr>
              <a:t> RETAIL  </a:t>
            </a:r>
            <a:r>
              <a:rPr lang="en-US" sz="1600" b="1" dirty="0">
                <a:solidFill>
                  <a:schemeClr val="bg1"/>
                </a:solidFill>
              </a:rPr>
              <a:t>– </a:t>
            </a:r>
            <a:r>
              <a:rPr lang="en-US" sz="1400" b="1" dirty="0" err="1">
                <a:solidFill>
                  <a:schemeClr val="bg1"/>
                </a:solidFill>
              </a:rPr>
              <a:t>catre</a:t>
            </a:r>
            <a:r>
              <a:rPr lang="en-US" sz="1400" b="1" dirty="0">
                <a:solidFill>
                  <a:schemeClr val="bg1"/>
                </a:solidFill>
              </a:rPr>
              <a:t> o </a:t>
            </a:r>
            <a:r>
              <a:rPr lang="en-US" sz="1400" b="1" dirty="0" err="1">
                <a:solidFill>
                  <a:schemeClr val="bg1"/>
                </a:solidFill>
              </a:rPr>
              <a:t>banca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orientata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mai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mult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spre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client, </a:t>
            </a:r>
            <a:r>
              <a:rPr lang="en-US" sz="1400" b="1" dirty="0" err="1">
                <a:solidFill>
                  <a:schemeClr val="bg1"/>
                </a:solidFill>
              </a:rPr>
              <a:t>digitala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eficienta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61" name="AutoShape 26"/>
          <p:cNvSpPr>
            <a:spLocks/>
          </p:cNvSpPr>
          <p:nvPr/>
        </p:nvSpPr>
        <p:spPr bwMode="auto">
          <a:xfrm>
            <a:off x="5562444" y="4197893"/>
            <a:ext cx="2889841" cy="4311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200" b="1" cap="all" dirty="0" smtClean="0">
                <a:solidFill>
                  <a:schemeClr val="bg1"/>
                </a:solidFill>
              </a:rPr>
              <a:t> </a:t>
            </a:r>
            <a:r>
              <a:rPr lang="en-US" sz="1100" b="1" cap="all" dirty="0"/>
              <a:t>IMBUNATATIREA PROCESELOR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0235" y="4603235"/>
            <a:ext cx="4711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chemeClr val="bg1"/>
                </a:solidFill>
              </a:rPr>
              <a:t>Intensificarea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vanzarii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incrucisate</a:t>
            </a:r>
            <a:r>
              <a:rPr lang="en-US" sz="1000" dirty="0">
                <a:solidFill>
                  <a:schemeClr val="bg1"/>
                </a:solidFill>
              </a:rPr>
              <a:t> de </a:t>
            </a:r>
            <a:r>
              <a:rPr lang="en-US" sz="1000" dirty="0" err="1">
                <a:solidFill>
                  <a:schemeClr val="bg1"/>
                </a:solidFill>
              </a:rPr>
              <a:t>produse</a:t>
            </a:r>
            <a:r>
              <a:rPr lang="en-US" sz="1000" dirty="0">
                <a:solidFill>
                  <a:schemeClr val="bg1"/>
                </a:solidFill>
              </a:rPr>
              <a:t> care </a:t>
            </a:r>
            <a:r>
              <a:rPr lang="en-US" sz="1000" dirty="0" err="1">
                <a:solidFill>
                  <a:schemeClr val="bg1"/>
                </a:solidFill>
              </a:rPr>
              <a:t>sa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compenseze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presiunea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preturilor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activitatilor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traditionale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si</a:t>
            </a:r>
            <a:r>
              <a:rPr lang="en-US" sz="1000" dirty="0">
                <a:solidFill>
                  <a:schemeClr val="bg1"/>
                </a:solidFill>
              </a:rPr>
              <a:t> care </a:t>
            </a:r>
            <a:r>
              <a:rPr lang="en-US" sz="1000" dirty="0" err="1">
                <a:solidFill>
                  <a:schemeClr val="bg1"/>
                </a:solidFill>
              </a:rPr>
              <a:t>sa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activeze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parghiile</a:t>
            </a:r>
            <a:r>
              <a:rPr lang="en-US" sz="1000" dirty="0" smtClean="0">
                <a:solidFill>
                  <a:schemeClr val="bg1"/>
                </a:solidFill>
              </a:rPr>
              <a:t> de </a:t>
            </a:r>
            <a:r>
              <a:rPr lang="en-US" sz="1000" dirty="0" err="1" smtClean="0">
                <a:solidFill>
                  <a:schemeClr val="bg1"/>
                </a:solidFill>
              </a:rPr>
              <a:t>crestere</a:t>
            </a:r>
            <a:r>
              <a:rPr lang="en-US" sz="1000" dirty="0" smtClean="0">
                <a:solidFill>
                  <a:schemeClr val="bg1"/>
                </a:solidFill>
              </a:rPr>
              <a:t> a </a:t>
            </a:r>
            <a:r>
              <a:rPr lang="en-US" sz="1000" dirty="0" err="1" smtClean="0">
                <a:solidFill>
                  <a:schemeClr val="bg1"/>
                </a:solidFill>
              </a:rPr>
              <a:t>valorii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>
                <a:solidFill>
                  <a:schemeClr val="bg1"/>
                </a:solidFill>
              </a:rPr>
              <a:t>– </a:t>
            </a:r>
            <a:r>
              <a:rPr lang="en-US" sz="1000" dirty="0" err="1" smtClean="0">
                <a:solidFill>
                  <a:schemeClr val="bg1"/>
                </a:solidFill>
              </a:rPr>
              <a:t>finantarea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structurata</a:t>
            </a:r>
            <a:r>
              <a:rPr lang="en-US" sz="1000" dirty="0">
                <a:solidFill>
                  <a:schemeClr val="bg1"/>
                </a:solidFill>
              </a:rPr>
              <a:t>, corporate finance, </a:t>
            </a:r>
            <a:r>
              <a:rPr lang="en-US" sz="1000" dirty="0" err="1">
                <a:solidFill>
                  <a:schemeClr val="bg1"/>
                </a:solidFill>
              </a:rPr>
              <a:t>produse</a:t>
            </a:r>
            <a:r>
              <a:rPr lang="en-US" sz="1000" dirty="0">
                <a:solidFill>
                  <a:schemeClr val="bg1"/>
                </a:solidFill>
              </a:rPr>
              <a:t> derivate, GTB – </a:t>
            </a:r>
            <a:r>
              <a:rPr lang="en-US" sz="1000" dirty="0" err="1">
                <a:solidFill>
                  <a:schemeClr val="bg1"/>
                </a:solidFill>
              </a:rPr>
              <a:t>asigurand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promovarea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acestora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catre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toate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segmentele</a:t>
            </a:r>
            <a:r>
              <a:rPr lang="en-US" sz="1000" dirty="0">
                <a:solidFill>
                  <a:schemeClr val="bg1"/>
                </a:solidFill>
              </a:rPr>
              <a:t> de </a:t>
            </a:r>
            <a:r>
              <a:rPr lang="en-US" sz="1000" dirty="0" err="1" smtClean="0">
                <a:solidFill>
                  <a:schemeClr val="bg1"/>
                </a:solidFill>
              </a:rPr>
              <a:t>clienti</a:t>
            </a:r>
            <a:endParaRPr lang="en-US" sz="1000" dirty="0" smtClean="0">
              <a:solidFill>
                <a:schemeClr val="bg1"/>
              </a:solidFill>
            </a:endParaRP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it-IT" sz="1000" dirty="0">
                <a:solidFill>
                  <a:schemeClr val="bg1"/>
                </a:solidFill>
              </a:rPr>
              <a:t>Valorificarea capabilitatilor structurii specializate in co-finantari in cadrul programelor de finantare europene si nationale</a:t>
            </a: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>
                <a:solidFill>
                  <a:schemeClr val="bg1"/>
                </a:solidFill>
              </a:rPr>
              <a:t>Implementarea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unui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sistem</a:t>
            </a:r>
            <a:r>
              <a:rPr lang="en-US" sz="1000" dirty="0" smtClean="0">
                <a:solidFill>
                  <a:schemeClr val="bg1"/>
                </a:solidFill>
              </a:rPr>
              <a:t> superior de management al </a:t>
            </a:r>
            <a:r>
              <a:rPr lang="en-US" sz="1000" dirty="0" err="1" smtClean="0">
                <a:solidFill>
                  <a:schemeClr val="bg1"/>
                </a:solidFill>
              </a:rPr>
              <a:t>vanzarii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si</a:t>
            </a:r>
            <a:r>
              <a:rPr lang="en-US" sz="1000" dirty="0" smtClean="0">
                <a:solidFill>
                  <a:schemeClr val="bg1"/>
                </a:solidFill>
              </a:rPr>
              <a:t> de </a:t>
            </a:r>
            <a:r>
              <a:rPr lang="en-US" sz="1000" dirty="0" err="1" smtClean="0">
                <a:solidFill>
                  <a:schemeClr val="bg1"/>
                </a:solidFill>
              </a:rPr>
              <a:t>monitorizare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pentru</a:t>
            </a:r>
            <a:r>
              <a:rPr lang="en-US" sz="1000" dirty="0" smtClean="0">
                <a:solidFill>
                  <a:schemeClr val="bg1"/>
                </a:solidFill>
              </a:rPr>
              <a:t> a </a:t>
            </a:r>
            <a:r>
              <a:rPr lang="en-US" sz="1000" dirty="0" err="1" smtClean="0">
                <a:solidFill>
                  <a:schemeClr val="bg1"/>
                </a:solidFill>
              </a:rPr>
              <a:t>creste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performanta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comerciala</a:t>
            </a:r>
            <a:endParaRPr lang="en-US" sz="1000" dirty="0" smtClean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642098" y="4609074"/>
            <a:ext cx="369616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000" dirty="0" err="1"/>
              <a:t>Continuarea</a:t>
            </a:r>
            <a:r>
              <a:rPr lang="en-US" sz="1000" dirty="0"/>
              <a:t> </a:t>
            </a:r>
            <a:r>
              <a:rPr lang="en-US" sz="1000" dirty="0" err="1"/>
              <a:t>optimizarii</a:t>
            </a:r>
            <a:r>
              <a:rPr lang="en-US" sz="1000" dirty="0"/>
              <a:t>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dirty="0" err="1"/>
              <a:t>digitalizarii</a:t>
            </a:r>
            <a:r>
              <a:rPr lang="en-US" sz="1000" dirty="0"/>
              <a:t> </a:t>
            </a:r>
            <a:r>
              <a:rPr lang="en-US" sz="1000" dirty="0" err="1" smtClean="0"/>
              <a:t>proceselor</a:t>
            </a:r>
            <a:endParaRPr lang="en-US" sz="1000" dirty="0"/>
          </a:p>
        </p:txBody>
      </p:sp>
      <p:grpSp>
        <p:nvGrpSpPr>
          <p:cNvPr id="64" name="Group 4"/>
          <p:cNvGrpSpPr>
            <a:grpSpLocks noChangeAspect="1"/>
          </p:cNvGrpSpPr>
          <p:nvPr/>
        </p:nvGrpSpPr>
        <p:grpSpPr bwMode="auto">
          <a:xfrm>
            <a:off x="359464" y="4359104"/>
            <a:ext cx="294060" cy="188021"/>
            <a:chOff x="1944" y="1626"/>
            <a:chExt cx="330" cy="211"/>
          </a:xfrm>
          <a:solidFill>
            <a:schemeClr val="bg1"/>
          </a:solidFill>
        </p:grpSpPr>
        <p:sp>
          <p:nvSpPr>
            <p:cNvPr id="65" name="Freeform 5"/>
            <p:cNvSpPr>
              <a:spLocks noEditPoints="1"/>
            </p:cNvSpPr>
            <p:nvPr/>
          </p:nvSpPr>
          <p:spPr bwMode="auto">
            <a:xfrm>
              <a:off x="1944" y="1626"/>
              <a:ext cx="330" cy="211"/>
            </a:xfrm>
            <a:custGeom>
              <a:avLst/>
              <a:gdLst/>
              <a:ahLst/>
              <a:cxnLst>
                <a:cxn ang="0">
                  <a:pos x="398" y="178"/>
                </a:cxn>
                <a:cxn ang="0">
                  <a:pos x="358" y="37"/>
                </a:cxn>
                <a:cxn ang="0">
                  <a:pos x="291" y="19"/>
                </a:cxn>
                <a:cxn ang="0">
                  <a:pos x="151" y="82"/>
                </a:cxn>
                <a:cxn ang="0">
                  <a:pos x="169" y="110"/>
                </a:cxn>
                <a:cxn ang="0">
                  <a:pos x="276" y="98"/>
                </a:cxn>
                <a:cxn ang="0">
                  <a:pos x="375" y="206"/>
                </a:cxn>
                <a:cxn ang="0">
                  <a:pos x="466" y="117"/>
                </a:cxn>
                <a:cxn ang="0">
                  <a:pos x="383" y="12"/>
                </a:cxn>
                <a:cxn ang="0">
                  <a:pos x="423" y="131"/>
                </a:cxn>
                <a:cxn ang="0">
                  <a:pos x="472" y="130"/>
                </a:cxn>
                <a:cxn ang="0">
                  <a:pos x="69" y="7"/>
                </a:cxn>
                <a:cxn ang="0">
                  <a:pos x="45" y="10"/>
                </a:cxn>
                <a:cxn ang="0">
                  <a:pos x="7" y="142"/>
                </a:cxn>
                <a:cxn ang="0">
                  <a:pos x="40" y="139"/>
                </a:cxn>
                <a:cxn ang="0">
                  <a:pos x="84" y="23"/>
                </a:cxn>
                <a:cxn ang="0">
                  <a:pos x="370" y="221"/>
                </a:cxn>
                <a:cxn ang="0">
                  <a:pos x="307" y="189"/>
                </a:cxn>
                <a:cxn ang="0">
                  <a:pos x="300" y="196"/>
                </a:cxn>
                <a:cxn ang="0">
                  <a:pos x="323" y="255"/>
                </a:cxn>
                <a:cxn ang="0">
                  <a:pos x="274" y="221"/>
                </a:cxn>
                <a:cxn ang="0">
                  <a:pos x="253" y="207"/>
                </a:cxn>
                <a:cxn ang="0">
                  <a:pos x="283" y="248"/>
                </a:cxn>
                <a:cxn ang="0">
                  <a:pos x="263" y="291"/>
                </a:cxn>
                <a:cxn ang="0">
                  <a:pos x="343" y="242"/>
                </a:cxn>
                <a:cxn ang="0">
                  <a:pos x="95" y="187"/>
                </a:cxn>
                <a:cxn ang="0">
                  <a:pos x="86" y="172"/>
                </a:cxn>
                <a:cxn ang="0">
                  <a:pos x="107" y="32"/>
                </a:cxn>
                <a:cxn ang="0">
                  <a:pos x="213" y="20"/>
                </a:cxn>
                <a:cxn ang="0">
                  <a:pos x="182" y="13"/>
                </a:cxn>
                <a:cxn ang="0">
                  <a:pos x="118" y="26"/>
                </a:cxn>
                <a:cxn ang="0">
                  <a:pos x="57" y="137"/>
                </a:cxn>
                <a:cxn ang="0">
                  <a:pos x="86" y="185"/>
                </a:cxn>
                <a:cxn ang="0">
                  <a:pos x="235" y="233"/>
                </a:cxn>
                <a:cxn ang="0">
                  <a:pos x="172" y="252"/>
                </a:cxn>
                <a:cxn ang="0">
                  <a:pos x="191" y="278"/>
                </a:cxn>
                <a:cxn ang="0">
                  <a:pos x="235" y="233"/>
                </a:cxn>
                <a:cxn ang="0">
                  <a:pos x="158" y="249"/>
                </a:cxn>
                <a:cxn ang="0">
                  <a:pos x="188" y="195"/>
                </a:cxn>
                <a:cxn ang="0">
                  <a:pos x="142" y="219"/>
                </a:cxn>
                <a:cxn ang="0">
                  <a:pos x="258" y="267"/>
                </a:cxn>
                <a:cxn ang="0">
                  <a:pos x="232" y="257"/>
                </a:cxn>
                <a:cxn ang="0">
                  <a:pos x="215" y="296"/>
                </a:cxn>
                <a:cxn ang="0">
                  <a:pos x="258" y="267"/>
                </a:cxn>
                <a:cxn ang="0">
                  <a:pos x="112" y="227"/>
                </a:cxn>
                <a:cxn ang="0">
                  <a:pos x="119" y="188"/>
                </a:cxn>
              </a:cxnLst>
              <a:rect l="0" t="0" r="r" b="b"/>
              <a:pathLst>
                <a:path w="472" h="302">
                  <a:moveTo>
                    <a:pt x="375" y="206"/>
                  </a:moveTo>
                  <a:cubicBezTo>
                    <a:pt x="383" y="195"/>
                    <a:pt x="390" y="186"/>
                    <a:pt x="398" y="178"/>
                  </a:cubicBezTo>
                  <a:cubicBezTo>
                    <a:pt x="419" y="154"/>
                    <a:pt x="419" y="154"/>
                    <a:pt x="404" y="125"/>
                  </a:cubicBezTo>
                  <a:cubicBezTo>
                    <a:pt x="389" y="96"/>
                    <a:pt x="374" y="67"/>
                    <a:pt x="358" y="37"/>
                  </a:cubicBezTo>
                  <a:cubicBezTo>
                    <a:pt x="341" y="48"/>
                    <a:pt x="327" y="42"/>
                    <a:pt x="313" y="32"/>
                  </a:cubicBezTo>
                  <a:cubicBezTo>
                    <a:pt x="307" y="27"/>
                    <a:pt x="299" y="23"/>
                    <a:pt x="291" y="19"/>
                  </a:cubicBezTo>
                  <a:cubicBezTo>
                    <a:pt x="277" y="12"/>
                    <a:pt x="261" y="10"/>
                    <a:pt x="247" y="18"/>
                  </a:cubicBezTo>
                  <a:cubicBezTo>
                    <a:pt x="214" y="39"/>
                    <a:pt x="182" y="60"/>
                    <a:pt x="151" y="82"/>
                  </a:cubicBezTo>
                  <a:cubicBezTo>
                    <a:pt x="142" y="88"/>
                    <a:pt x="139" y="97"/>
                    <a:pt x="145" y="107"/>
                  </a:cubicBezTo>
                  <a:cubicBezTo>
                    <a:pt x="152" y="117"/>
                    <a:pt x="161" y="114"/>
                    <a:pt x="169" y="110"/>
                  </a:cubicBezTo>
                  <a:cubicBezTo>
                    <a:pt x="184" y="103"/>
                    <a:pt x="199" y="96"/>
                    <a:pt x="214" y="88"/>
                  </a:cubicBezTo>
                  <a:cubicBezTo>
                    <a:pt x="249" y="69"/>
                    <a:pt x="249" y="69"/>
                    <a:pt x="276" y="98"/>
                  </a:cubicBezTo>
                  <a:cubicBezTo>
                    <a:pt x="280" y="102"/>
                    <a:pt x="284" y="106"/>
                    <a:pt x="288" y="110"/>
                  </a:cubicBezTo>
                  <a:cubicBezTo>
                    <a:pt x="315" y="140"/>
                    <a:pt x="342" y="171"/>
                    <a:pt x="375" y="206"/>
                  </a:cubicBezTo>
                  <a:close/>
                  <a:moveTo>
                    <a:pt x="472" y="130"/>
                  </a:moveTo>
                  <a:cubicBezTo>
                    <a:pt x="469" y="124"/>
                    <a:pt x="468" y="121"/>
                    <a:pt x="466" y="117"/>
                  </a:cubicBezTo>
                  <a:cubicBezTo>
                    <a:pt x="449" y="85"/>
                    <a:pt x="433" y="53"/>
                    <a:pt x="416" y="22"/>
                  </a:cubicBezTo>
                  <a:cubicBezTo>
                    <a:pt x="405" y="0"/>
                    <a:pt x="405" y="0"/>
                    <a:pt x="383" y="12"/>
                  </a:cubicBezTo>
                  <a:cubicBezTo>
                    <a:pt x="367" y="20"/>
                    <a:pt x="367" y="21"/>
                    <a:pt x="376" y="38"/>
                  </a:cubicBezTo>
                  <a:cubicBezTo>
                    <a:pt x="392" y="69"/>
                    <a:pt x="408" y="100"/>
                    <a:pt x="423" y="131"/>
                  </a:cubicBezTo>
                  <a:cubicBezTo>
                    <a:pt x="435" y="153"/>
                    <a:pt x="436" y="154"/>
                    <a:pt x="458" y="141"/>
                  </a:cubicBezTo>
                  <a:cubicBezTo>
                    <a:pt x="463" y="138"/>
                    <a:pt x="467" y="134"/>
                    <a:pt x="472" y="130"/>
                  </a:cubicBezTo>
                  <a:close/>
                  <a:moveTo>
                    <a:pt x="84" y="23"/>
                  </a:moveTo>
                  <a:cubicBezTo>
                    <a:pt x="86" y="9"/>
                    <a:pt x="76" y="8"/>
                    <a:pt x="69" y="7"/>
                  </a:cubicBezTo>
                  <a:cubicBezTo>
                    <a:pt x="62" y="5"/>
                    <a:pt x="54" y="7"/>
                    <a:pt x="46" y="7"/>
                  </a:cubicBezTo>
                  <a:cubicBezTo>
                    <a:pt x="46" y="7"/>
                    <a:pt x="46" y="9"/>
                    <a:pt x="45" y="10"/>
                  </a:cubicBezTo>
                  <a:cubicBezTo>
                    <a:pt x="30" y="49"/>
                    <a:pt x="15" y="89"/>
                    <a:pt x="1" y="129"/>
                  </a:cubicBezTo>
                  <a:cubicBezTo>
                    <a:pt x="0" y="132"/>
                    <a:pt x="3" y="139"/>
                    <a:pt x="7" y="142"/>
                  </a:cubicBezTo>
                  <a:cubicBezTo>
                    <a:pt x="11" y="145"/>
                    <a:pt x="17" y="145"/>
                    <a:pt x="22" y="147"/>
                  </a:cubicBezTo>
                  <a:cubicBezTo>
                    <a:pt x="31" y="151"/>
                    <a:pt x="37" y="149"/>
                    <a:pt x="40" y="139"/>
                  </a:cubicBezTo>
                  <a:cubicBezTo>
                    <a:pt x="47" y="121"/>
                    <a:pt x="54" y="104"/>
                    <a:pt x="60" y="87"/>
                  </a:cubicBezTo>
                  <a:cubicBezTo>
                    <a:pt x="68" y="65"/>
                    <a:pt x="76" y="43"/>
                    <a:pt x="84" y="23"/>
                  </a:cubicBezTo>
                  <a:close/>
                  <a:moveTo>
                    <a:pt x="378" y="213"/>
                  </a:moveTo>
                  <a:cubicBezTo>
                    <a:pt x="375" y="216"/>
                    <a:pt x="372" y="218"/>
                    <a:pt x="370" y="221"/>
                  </a:cubicBezTo>
                  <a:cubicBezTo>
                    <a:pt x="358" y="236"/>
                    <a:pt x="350" y="236"/>
                    <a:pt x="337" y="222"/>
                  </a:cubicBezTo>
                  <a:cubicBezTo>
                    <a:pt x="327" y="211"/>
                    <a:pt x="317" y="199"/>
                    <a:pt x="307" y="189"/>
                  </a:cubicBezTo>
                  <a:cubicBezTo>
                    <a:pt x="302" y="184"/>
                    <a:pt x="296" y="182"/>
                    <a:pt x="290" y="178"/>
                  </a:cubicBezTo>
                  <a:cubicBezTo>
                    <a:pt x="293" y="184"/>
                    <a:pt x="296" y="191"/>
                    <a:pt x="300" y="196"/>
                  </a:cubicBezTo>
                  <a:cubicBezTo>
                    <a:pt x="308" y="207"/>
                    <a:pt x="319" y="217"/>
                    <a:pt x="327" y="228"/>
                  </a:cubicBezTo>
                  <a:cubicBezTo>
                    <a:pt x="334" y="237"/>
                    <a:pt x="333" y="247"/>
                    <a:pt x="323" y="255"/>
                  </a:cubicBezTo>
                  <a:cubicBezTo>
                    <a:pt x="315" y="261"/>
                    <a:pt x="306" y="258"/>
                    <a:pt x="300" y="250"/>
                  </a:cubicBezTo>
                  <a:cubicBezTo>
                    <a:pt x="291" y="241"/>
                    <a:pt x="283" y="231"/>
                    <a:pt x="274" y="221"/>
                  </a:cubicBezTo>
                  <a:cubicBezTo>
                    <a:pt x="268" y="215"/>
                    <a:pt x="263" y="210"/>
                    <a:pt x="257" y="204"/>
                  </a:cubicBezTo>
                  <a:cubicBezTo>
                    <a:pt x="256" y="205"/>
                    <a:pt x="254" y="206"/>
                    <a:pt x="253" y="207"/>
                  </a:cubicBezTo>
                  <a:cubicBezTo>
                    <a:pt x="255" y="211"/>
                    <a:pt x="256" y="216"/>
                    <a:pt x="259" y="220"/>
                  </a:cubicBezTo>
                  <a:cubicBezTo>
                    <a:pt x="267" y="230"/>
                    <a:pt x="275" y="239"/>
                    <a:pt x="283" y="248"/>
                  </a:cubicBezTo>
                  <a:cubicBezTo>
                    <a:pt x="296" y="263"/>
                    <a:pt x="291" y="278"/>
                    <a:pt x="272" y="283"/>
                  </a:cubicBezTo>
                  <a:cubicBezTo>
                    <a:pt x="269" y="284"/>
                    <a:pt x="267" y="287"/>
                    <a:pt x="263" y="291"/>
                  </a:cubicBezTo>
                  <a:cubicBezTo>
                    <a:pt x="285" y="294"/>
                    <a:pt x="290" y="291"/>
                    <a:pt x="301" y="267"/>
                  </a:cubicBezTo>
                  <a:cubicBezTo>
                    <a:pt x="326" y="269"/>
                    <a:pt x="330" y="267"/>
                    <a:pt x="343" y="242"/>
                  </a:cubicBezTo>
                  <a:cubicBezTo>
                    <a:pt x="369" y="243"/>
                    <a:pt x="379" y="236"/>
                    <a:pt x="378" y="213"/>
                  </a:cubicBezTo>
                  <a:close/>
                  <a:moveTo>
                    <a:pt x="95" y="187"/>
                  </a:moveTo>
                  <a:cubicBezTo>
                    <a:pt x="95" y="185"/>
                    <a:pt x="95" y="184"/>
                    <a:pt x="96" y="183"/>
                  </a:cubicBezTo>
                  <a:cubicBezTo>
                    <a:pt x="92" y="179"/>
                    <a:pt x="90" y="174"/>
                    <a:pt x="86" y="172"/>
                  </a:cubicBezTo>
                  <a:cubicBezTo>
                    <a:pt x="64" y="156"/>
                    <a:pt x="63" y="138"/>
                    <a:pt x="75" y="115"/>
                  </a:cubicBezTo>
                  <a:cubicBezTo>
                    <a:pt x="88" y="89"/>
                    <a:pt x="96" y="60"/>
                    <a:pt x="107" y="32"/>
                  </a:cubicBezTo>
                  <a:cubicBezTo>
                    <a:pt x="136" y="46"/>
                    <a:pt x="141" y="46"/>
                    <a:pt x="170" y="31"/>
                  </a:cubicBezTo>
                  <a:cubicBezTo>
                    <a:pt x="183" y="23"/>
                    <a:pt x="197" y="16"/>
                    <a:pt x="213" y="20"/>
                  </a:cubicBezTo>
                  <a:cubicBezTo>
                    <a:pt x="215" y="20"/>
                    <a:pt x="217" y="18"/>
                    <a:pt x="221" y="17"/>
                  </a:cubicBezTo>
                  <a:cubicBezTo>
                    <a:pt x="208" y="5"/>
                    <a:pt x="195" y="8"/>
                    <a:pt x="182" y="13"/>
                  </a:cubicBezTo>
                  <a:cubicBezTo>
                    <a:pt x="172" y="17"/>
                    <a:pt x="162" y="24"/>
                    <a:pt x="151" y="29"/>
                  </a:cubicBezTo>
                  <a:cubicBezTo>
                    <a:pt x="140" y="34"/>
                    <a:pt x="129" y="34"/>
                    <a:pt x="118" y="26"/>
                  </a:cubicBezTo>
                  <a:cubicBezTo>
                    <a:pt x="107" y="17"/>
                    <a:pt x="102" y="18"/>
                    <a:pt x="97" y="31"/>
                  </a:cubicBezTo>
                  <a:cubicBezTo>
                    <a:pt x="84" y="66"/>
                    <a:pt x="70" y="102"/>
                    <a:pt x="57" y="137"/>
                  </a:cubicBezTo>
                  <a:cubicBezTo>
                    <a:pt x="56" y="142"/>
                    <a:pt x="55" y="150"/>
                    <a:pt x="58" y="154"/>
                  </a:cubicBezTo>
                  <a:cubicBezTo>
                    <a:pt x="66" y="165"/>
                    <a:pt x="76" y="175"/>
                    <a:pt x="86" y="185"/>
                  </a:cubicBezTo>
                  <a:cubicBezTo>
                    <a:pt x="88" y="187"/>
                    <a:pt x="92" y="186"/>
                    <a:pt x="95" y="187"/>
                  </a:cubicBezTo>
                  <a:close/>
                  <a:moveTo>
                    <a:pt x="235" y="233"/>
                  </a:moveTo>
                  <a:cubicBezTo>
                    <a:pt x="235" y="218"/>
                    <a:pt x="222" y="208"/>
                    <a:pt x="212" y="215"/>
                  </a:cubicBezTo>
                  <a:cubicBezTo>
                    <a:pt x="198" y="226"/>
                    <a:pt x="184" y="238"/>
                    <a:pt x="172" y="252"/>
                  </a:cubicBezTo>
                  <a:cubicBezTo>
                    <a:pt x="168" y="257"/>
                    <a:pt x="170" y="268"/>
                    <a:pt x="173" y="275"/>
                  </a:cubicBezTo>
                  <a:cubicBezTo>
                    <a:pt x="175" y="278"/>
                    <a:pt x="187" y="280"/>
                    <a:pt x="191" y="278"/>
                  </a:cubicBezTo>
                  <a:cubicBezTo>
                    <a:pt x="205" y="267"/>
                    <a:pt x="218" y="254"/>
                    <a:pt x="231" y="241"/>
                  </a:cubicBezTo>
                  <a:cubicBezTo>
                    <a:pt x="234" y="239"/>
                    <a:pt x="234" y="235"/>
                    <a:pt x="235" y="233"/>
                  </a:cubicBezTo>
                  <a:close/>
                  <a:moveTo>
                    <a:pt x="136" y="229"/>
                  </a:moveTo>
                  <a:cubicBezTo>
                    <a:pt x="136" y="247"/>
                    <a:pt x="148" y="256"/>
                    <a:pt x="158" y="249"/>
                  </a:cubicBezTo>
                  <a:cubicBezTo>
                    <a:pt x="170" y="240"/>
                    <a:pt x="182" y="229"/>
                    <a:pt x="191" y="217"/>
                  </a:cubicBezTo>
                  <a:cubicBezTo>
                    <a:pt x="195" y="213"/>
                    <a:pt x="192" y="200"/>
                    <a:pt x="188" y="195"/>
                  </a:cubicBezTo>
                  <a:cubicBezTo>
                    <a:pt x="186" y="192"/>
                    <a:pt x="173" y="193"/>
                    <a:pt x="168" y="196"/>
                  </a:cubicBezTo>
                  <a:cubicBezTo>
                    <a:pt x="158" y="202"/>
                    <a:pt x="150" y="210"/>
                    <a:pt x="142" y="219"/>
                  </a:cubicBezTo>
                  <a:cubicBezTo>
                    <a:pt x="139" y="222"/>
                    <a:pt x="137" y="228"/>
                    <a:pt x="136" y="229"/>
                  </a:cubicBezTo>
                  <a:close/>
                  <a:moveTo>
                    <a:pt x="258" y="267"/>
                  </a:moveTo>
                  <a:cubicBezTo>
                    <a:pt x="256" y="264"/>
                    <a:pt x="254" y="257"/>
                    <a:pt x="249" y="254"/>
                  </a:cubicBezTo>
                  <a:cubicBezTo>
                    <a:pt x="244" y="252"/>
                    <a:pt x="236" y="254"/>
                    <a:pt x="232" y="257"/>
                  </a:cubicBezTo>
                  <a:cubicBezTo>
                    <a:pt x="225" y="261"/>
                    <a:pt x="218" y="268"/>
                    <a:pt x="215" y="275"/>
                  </a:cubicBezTo>
                  <a:cubicBezTo>
                    <a:pt x="212" y="281"/>
                    <a:pt x="212" y="290"/>
                    <a:pt x="215" y="296"/>
                  </a:cubicBezTo>
                  <a:cubicBezTo>
                    <a:pt x="216" y="299"/>
                    <a:pt x="224" y="302"/>
                    <a:pt x="229" y="302"/>
                  </a:cubicBezTo>
                  <a:cubicBezTo>
                    <a:pt x="239" y="302"/>
                    <a:pt x="257" y="279"/>
                    <a:pt x="258" y="267"/>
                  </a:cubicBezTo>
                  <a:close/>
                  <a:moveTo>
                    <a:pt x="97" y="215"/>
                  </a:moveTo>
                  <a:cubicBezTo>
                    <a:pt x="100" y="218"/>
                    <a:pt x="105" y="225"/>
                    <a:pt x="112" y="227"/>
                  </a:cubicBezTo>
                  <a:cubicBezTo>
                    <a:pt x="121" y="229"/>
                    <a:pt x="135" y="216"/>
                    <a:pt x="135" y="206"/>
                  </a:cubicBezTo>
                  <a:cubicBezTo>
                    <a:pt x="135" y="196"/>
                    <a:pt x="130" y="188"/>
                    <a:pt x="119" y="188"/>
                  </a:cubicBezTo>
                  <a:cubicBezTo>
                    <a:pt x="109" y="187"/>
                    <a:pt x="97" y="199"/>
                    <a:pt x="97" y="2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2041" y="1633"/>
              <a:ext cx="196" cy="137"/>
            </a:xfrm>
            <a:custGeom>
              <a:avLst/>
              <a:gdLst/>
              <a:ahLst/>
              <a:cxnLst>
                <a:cxn ang="0">
                  <a:pos x="236" y="196"/>
                </a:cxn>
                <a:cxn ang="0">
                  <a:pos x="149" y="100"/>
                </a:cxn>
                <a:cxn ang="0">
                  <a:pos x="137" y="88"/>
                </a:cxn>
                <a:cxn ang="0">
                  <a:pos x="75" y="78"/>
                </a:cxn>
                <a:cxn ang="0">
                  <a:pos x="30" y="100"/>
                </a:cxn>
                <a:cxn ang="0">
                  <a:pos x="6" y="97"/>
                </a:cxn>
                <a:cxn ang="0">
                  <a:pos x="12" y="72"/>
                </a:cxn>
                <a:cxn ang="0">
                  <a:pos x="108" y="8"/>
                </a:cxn>
                <a:cxn ang="0">
                  <a:pos x="152" y="9"/>
                </a:cxn>
                <a:cxn ang="0">
                  <a:pos x="174" y="22"/>
                </a:cxn>
                <a:cxn ang="0">
                  <a:pos x="219" y="27"/>
                </a:cxn>
                <a:cxn ang="0">
                  <a:pos x="265" y="115"/>
                </a:cxn>
                <a:cxn ang="0">
                  <a:pos x="259" y="168"/>
                </a:cxn>
                <a:cxn ang="0">
                  <a:pos x="236" y="196"/>
                </a:cxn>
              </a:cxnLst>
              <a:rect l="0" t="0" r="r" b="b"/>
              <a:pathLst>
                <a:path w="280" h="196">
                  <a:moveTo>
                    <a:pt x="236" y="196"/>
                  </a:moveTo>
                  <a:cubicBezTo>
                    <a:pt x="203" y="161"/>
                    <a:pt x="176" y="130"/>
                    <a:pt x="149" y="100"/>
                  </a:cubicBezTo>
                  <a:cubicBezTo>
                    <a:pt x="145" y="96"/>
                    <a:pt x="141" y="92"/>
                    <a:pt x="137" y="88"/>
                  </a:cubicBezTo>
                  <a:cubicBezTo>
                    <a:pt x="110" y="59"/>
                    <a:pt x="110" y="59"/>
                    <a:pt x="75" y="78"/>
                  </a:cubicBezTo>
                  <a:cubicBezTo>
                    <a:pt x="60" y="86"/>
                    <a:pt x="45" y="93"/>
                    <a:pt x="30" y="100"/>
                  </a:cubicBezTo>
                  <a:cubicBezTo>
                    <a:pt x="22" y="104"/>
                    <a:pt x="13" y="107"/>
                    <a:pt x="6" y="97"/>
                  </a:cubicBezTo>
                  <a:cubicBezTo>
                    <a:pt x="0" y="87"/>
                    <a:pt x="3" y="78"/>
                    <a:pt x="12" y="72"/>
                  </a:cubicBezTo>
                  <a:cubicBezTo>
                    <a:pt x="43" y="50"/>
                    <a:pt x="75" y="29"/>
                    <a:pt x="108" y="8"/>
                  </a:cubicBezTo>
                  <a:cubicBezTo>
                    <a:pt x="122" y="0"/>
                    <a:pt x="138" y="2"/>
                    <a:pt x="152" y="9"/>
                  </a:cubicBezTo>
                  <a:cubicBezTo>
                    <a:pt x="160" y="13"/>
                    <a:pt x="168" y="17"/>
                    <a:pt x="174" y="22"/>
                  </a:cubicBezTo>
                  <a:cubicBezTo>
                    <a:pt x="188" y="32"/>
                    <a:pt x="202" y="38"/>
                    <a:pt x="219" y="27"/>
                  </a:cubicBezTo>
                  <a:cubicBezTo>
                    <a:pt x="235" y="57"/>
                    <a:pt x="250" y="86"/>
                    <a:pt x="265" y="115"/>
                  </a:cubicBezTo>
                  <a:cubicBezTo>
                    <a:pt x="280" y="144"/>
                    <a:pt x="280" y="144"/>
                    <a:pt x="259" y="168"/>
                  </a:cubicBezTo>
                  <a:cubicBezTo>
                    <a:pt x="251" y="176"/>
                    <a:pt x="244" y="185"/>
                    <a:pt x="236" y="1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7" name="Freeform 7"/>
            <p:cNvSpPr>
              <a:spLocks/>
            </p:cNvSpPr>
            <p:nvPr/>
          </p:nvSpPr>
          <p:spPr bwMode="auto">
            <a:xfrm>
              <a:off x="2201" y="1626"/>
              <a:ext cx="73" cy="108"/>
            </a:xfrm>
            <a:custGeom>
              <a:avLst/>
              <a:gdLst/>
              <a:ahLst/>
              <a:cxnLst>
                <a:cxn ang="0">
                  <a:pos x="105" y="130"/>
                </a:cxn>
                <a:cxn ang="0">
                  <a:pos x="91" y="141"/>
                </a:cxn>
                <a:cxn ang="0">
                  <a:pos x="56" y="131"/>
                </a:cxn>
                <a:cxn ang="0">
                  <a:pos x="9" y="38"/>
                </a:cxn>
                <a:cxn ang="0">
                  <a:pos x="16" y="12"/>
                </a:cxn>
                <a:cxn ang="0">
                  <a:pos x="49" y="22"/>
                </a:cxn>
                <a:cxn ang="0">
                  <a:pos x="99" y="117"/>
                </a:cxn>
                <a:cxn ang="0">
                  <a:pos x="105" y="130"/>
                </a:cxn>
              </a:cxnLst>
              <a:rect l="0" t="0" r="r" b="b"/>
              <a:pathLst>
                <a:path w="105" h="154">
                  <a:moveTo>
                    <a:pt x="105" y="130"/>
                  </a:moveTo>
                  <a:cubicBezTo>
                    <a:pt x="100" y="134"/>
                    <a:pt x="96" y="138"/>
                    <a:pt x="91" y="141"/>
                  </a:cubicBezTo>
                  <a:cubicBezTo>
                    <a:pt x="69" y="154"/>
                    <a:pt x="68" y="153"/>
                    <a:pt x="56" y="131"/>
                  </a:cubicBezTo>
                  <a:cubicBezTo>
                    <a:pt x="41" y="100"/>
                    <a:pt x="25" y="69"/>
                    <a:pt x="9" y="38"/>
                  </a:cubicBezTo>
                  <a:cubicBezTo>
                    <a:pt x="0" y="21"/>
                    <a:pt x="0" y="20"/>
                    <a:pt x="16" y="12"/>
                  </a:cubicBezTo>
                  <a:cubicBezTo>
                    <a:pt x="38" y="0"/>
                    <a:pt x="38" y="0"/>
                    <a:pt x="49" y="22"/>
                  </a:cubicBezTo>
                  <a:cubicBezTo>
                    <a:pt x="66" y="53"/>
                    <a:pt x="82" y="85"/>
                    <a:pt x="99" y="117"/>
                  </a:cubicBezTo>
                  <a:cubicBezTo>
                    <a:pt x="101" y="121"/>
                    <a:pt x="102" y="124"/>
                    <a:pt x="105" y="13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8" name="Freeform 8"/>
            <p:cNvSpPr>
              <a:spLocks/>
            </p:cNvSpPr>
            <p:nvPr/>
          </p:nvSpPr>
          <p:spPr bwMode="auto">
            <a:xfrm>
              <a:off x="1944" y="1629"/>
              <a:ext cx="60" cy="103"/>
            </a:xfrm>
            <a:custGeom>
              <a:avLst/>
              <a:gdLst/>
              <a:ahLst/>
              <a:cxnLst>
                <a:cxn ang="0">
                  <a:pos x="84" y="18"/>
                </a:cxn>
                <a:cxn ang="0">
                  <a:pos x="60" y="82"/>
                </a:cxn>
                <a:cxn ang="0">
                  <a:pos x="40" y="134"/>
                </a:cxn>
                <a:cxn ang="0">
                  <a:pos x="22" y="142"/>
                </a:cxn>
                <a:cxn ang="0">
                  <a:pos x="7" y="137"/>
                </a:cxn>
                <a:cxn ang="0">
                  <a:pos x="1" y="124"/>
                </a:cxn>
                <a:cxn ang="0">
                  <a:pos x="45" y="5"/>
                </a:cxn>
                <a:cxn ang="0">
                  <a:pos x="46" y="2"/>
                </a:cxn>
                <a:cxn ang="0">
                  <a:pos x="69" y="2"/>
                </a:cxn>
                <a:cxn ang="0">
                  <a:pos x="84" y="18"/>
                </a:cxn>
              </a:cxnLst>
              <a:rect l="0" t="0" r="r" b="b"/>
              <a:pathLst>
                <a:path w="86" h="146">
                  <a:moveTo>
                    <a:pt x="84" y="18"/>
                  </a:moveTo>
                  <a:cubicBezTo>
                    <a:pt x="76" y="38"/>
                    <a:pt x="68" y="60"/>
                    <a:pt x="60" y="82"/>
                  </a:cubicBezTo>
                  <a:cubicBezTo>
                    <a:pt x="54" y="99"/>
                    <a:pt x="47" y="116"/>
                    <a:pt x="40" y="134"/>
                  </a:cubicBezTo>
                  <a:cubicBezTo>
                    <a:pt x="37" y="144"/>
                    <a:pt x="31" y="146"/>
                    <a:pt x="22" y="142"/>
                  </a:cubicBezTo>
                  <a:cubicBezTo>
                    <a:pt x="17" y="140"/>
                    <a:pt x="11" y="140"/>
                    <a:pt x="7" y="137"/>
                  </a:cubicBezTo>
                  <a:cubicBezTo>
                    <a:pt x="3" y="134"/>
                    <a:pt x="0" y="127"/>
                    <a:pt x="1" y="124"/>
                  </a:cubicBezTo>
                  <a:cubicBezTo>
                    <a:pt x="15" y="84"/>
                    <a:pt x="30" y="44"/>
                    <a:pt x="45" y="5"/>
                  </a:cubicBezTo>
                  <a:cubicBezTo>
                    <a:pt x="46" y="4"/>
                    <a:pt x="46" y="2"/>
                    <a:pt x="46" y="2"/>
                  </a:cubicBezTo>
                  <a:cubicBezTo>
                    <a:pt x="54" y="2"/>
                    <a:pt x="62" y="0"/>
                    <a:pt x="69" y="2"/>
                  </a:cubicBezTo>
                  <a:cubicBezTo>
                    <a:pt x="76" y="3"/>
                    <a:pt x="86" y="4"/>
                    <a:pt x="84" y="1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Freeform 9"/>
            <p:cNvSpPr>
              <a:spLocks/>
            </p:cNvSpPr>
            <p:nvPr/>
          </p:nvSpPr>
          <p:spPr bwMode="auto">
            <a:xfrm>
              <a:off x="2121" y="1751"/>
              <a:ext cx="88" cy="81"/>
            </a:xfrm>
            <a:custGeom>
              <a:avLst/>
              <a:gdLst/>
              <a:ahLst/>
              <a:cxnLst>
                <a:cxn ang="0">
                  <a:pos x="125" y="35"/>
                </a:cxn>
                <a:cxn ang="0">
                  <a:pos x="90" y="64"/>
                </a:cxn>
                <a:cxn ang="0">
                  <a:pos x="48" y="89"/>
                </a:cxn>
                <a:cxn ang="0">
                  <a:pos x="10" y="113"/>
                </a:cxn>
                <a:cxn ang="0">
                  <a:pos x="19" y="105"/>
                </a:cxn>
                <a:cxn ang="0">
                  <a:pos x="30" y="70"/>
                </a:cxn>
                <a:cxn ang="0">
                  <a:pos x="6" y="42"/>
                </a:cxn>
                <a:cxn ang="0">
                  <a:pos x="0" y="29"/>
                </a:cxn>
                <a:cxn ang="0">
                  <a:pos x="4" y="26"/>
                </a:cxn>
                <a:cxn ang="0">
                  <a:pos x="21" y="43"/>
                </a:cxn>
                <a:cxn ang="0">
                  <a:pos x="47" y="72"/>
                </a:cxn>
                <a:cxn ang="0">
                  <a:pos x="70" y="77"/>
                </a:cxn>
                <a:cxn ang="0">
                  <a:pos x="74" y="50"/>
                </a:cxn>
                <a:cxn ang="0">
                  <a:pos x="47" y="18"/>
                </a:cxn>
                <a:cxn ang="0">
                  <a:pos x="37" y="0"/>
                </a:cxn>
                <a:cxn ang="0">
                  <a:pos x="54" y="11"/>
                </a:cxn>
                <a:cxn ang="0">
                  <a:pos x="84" y="44"/>
                </a:cxn>
                <a:cxn ang="0">
                  <a:pos x="117" y="43"/>
                </a:cxn>
                <a:cxn ang="0">
                  <a:pos x="125" y="35"/>
                </a:cxn>
              </a:cxnLst>
              <a:rect l="0" t="0" r="r" b="b"/>
              <a:pathLst>
                <a:path w="126" h="116">
                  <a:moveTo>
                    <a:pt x="125" y="35"/>
                  </a:moveTo>
                  <a:cubicBezTo>
                    <a:pt x="126" y="58"/>
                    <a:pt x="116" y="65"/>
                    <a:pt x="90" y="64"/>
                  </a:cubicBezTo>
                  <a:cubicBezTo>
                    <a:pt x="77" y="89"/>
                    <a:pt x="73" y="91"/>
                    <a:pt x="48" y="89"/>
                  </a:cubicBezTo>
                  <a:cubicBezTo>
                    <a:pt x="37" y="113"/>
                    <a:pt x="32" y="116"/>
                    <a:pt x="10" y="113"/>
                  </a:cubicBezTo>
                  <a:cubicBezTo>
                    <a:pt x="14" y="109"/>
                    <a:pt x="16" y="106"/>
                    <a:pt x="19" y="105"/>
                  </a:cubicBezTo>
                  <a:cubicBezTo>
                    <a:pt x="38" y="100"/>
                    <a:pt x="43" y="85"/>
                    <a:pt x="30" y="70"/>
                  </a:cubicBezTo>
                  <a:cubicBezTo>
                    <a:pt x="22" y="61"/>
                    <a:pt x="14" y="52"/>
                    <a:pt x="6" y="42"/>
                  </a:cubicBezTo>
                  <a:cubicBezTo>
                    <a:pt x="3" y="38"/>
                    <a:pt x="2" y="33"/>
                    <a:pt x="0" y="29"/>
                  </a:cubicBezTo>
                  <a:cubicBezTo>
                    <a:pt x="1" y="28"/>
                    <a:pt x="3" y="27"/>
                    <a:pt x="4" y="26"/>
                  </a:cubicBezTo>
                  <a:cubicBezTo>
                    <a:pt x="10" y="32"/>
                    <a:pt x="15" y="37"/>
                    <a:pt x="21" y="43"/>
                  </a:cubicBezTo>
                  <a:cubicBezTo>
                    <a:pt x="30" y="53"/>
                    <a:pt x="38" y="63"/>
                    <a:pt x="47" y="72"/>
                  </a:cubicBezTo>
                  <a:cubicBezTo>
                    <a:pt x="53" y="80"/>
                    <a:pt x="62" y="83"/>
                    <a:pt x="70" y="77"/>
                  </a:cubicBezTo>
                  <a:cubicBezTo>
                    <a:pt x="80" y="69"/>
                    <a:pt x="81" y="59"/>
                    <a:pt x="74" y="50"/>
                  </a:cubicBezTo>
                  <a:cubicBezTo>
                    <a:pt x="66" y="39"/>
                    <a:pt x="55" y="29"/>
                    <a:pt x="47" y="18"/>
                  </a:cubicBezTo>
                  <a:cubicBezTo>
                    <a:pt x="43" y="13"/>
                    <a:pt x="40" y="6"/>
                    <a:pt x="37" y="0"/>
                  </a:cubicBezTo>
                  <a:cubicBezTo>
                    <a:pt x="43" y="4"/>
                    <a:pt x="49" y="6"/>
                    <a:pt x="54" y="11"/>
                  </a:cubicBezTo>
                  <a:cubicBezTo>
                    <a:pt x="64" y="21"/>
                    <a:pt x="74" y="33"/>
                    <a:pt x="84" y="44"/>
                  </a:cubicBezTo>
                  <a:cubicBezTo>
                    <a:pt x="97" y="58"/>
                    <a:pt x="105" y="58"/>
                    <a:pt x="117" y="43"/>
                  </a:cubicBezTo>
                  <a:cubicBezTo>
                    <a:pt x="119" y="40"/>
                    <a:pt x="122" y="38"/>
                    <a:pt x="125" y="3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Freeform 10"/>
            <p:cNvSpPr>
              <a:spLocks/>
            </p:cNvSpPr>
            <p:nvPr/>
          </p:nvSpPr>
          <p:spPr bwMode="auto">
            <a:xfrm>
              <a:off x="1983" y="1629"/>
              <a:ext cx="116" cy="128"/>
            </a:xfrm>
            <a:custGeom>
              <a:avLst/>
              <a:gdLst/>
              <a:ahLst/>
              <a:cxnLst>
                <a:cxn ang="0">
                  <a:pos x="40" y="182"/>
                </a:cxn>
                <a:cxn ang="0">
                  <a:pos x="31" y="180"/>
                </a:cxn>
                <a:cxn ang="0">
                  <a:pos x="3" y="149"/>
                </a:cxn>
                <a:cxn ang="0">
                  <a:pos x="2" y="132"/>
                </a:cxn>
                <a:cxn ang="0">
                  <a:pos x="42" y="26"/>
                </a:cxn>
                <a:cxn ang="0">
                  <a:pos x="63" y="21"/>
                </a:cxn>
                <a:cxn ang="0">
                  <a:pos x="96" y="24"/>
                </a:cxn>
                <a:cxn ang="0">
                  <a:pos x="127" y="8"/>
                </a:cxn>
                <a:cxn ang="0">
                  <a:pos x="166" y="12"/>
                </a:cxn>
                <a:cxn ang="0">
                  <a:pos x="158" y="15"/>
                </a:cxn>
                <a:cxn ang="0">
                  <a:pos x="115" y="26"/>
                </a:cxn>
                <a:cxn ang="0">
                  <a:pos x="52" y="27"/>
                </a:cxn>
                <a:cxn ang="0">
                  <a:pos x="20" y="110"/>
                </a:cxn>
                <a:cxn ang="0">
                  <a:pos x="31" y="167"/>
                </a:cxn>
                <a:cxn ang="0">
                  <a:pos x="41" y="178"/>
                </a:cxn>
                <a:cxn ang="0">
                  <a:pos x="40" y="182"/>
                </a:cxn>
              </a:cxnLst>
              <a:rect l="0" t="0" r="r" b="b"/>
              <a:pathLst>
                <a:path w="166" h="182">
                  <a:moveTo>
                    <a:pt x="40" y="182"/>
                  </a:moveTo>
                  <a:cubicBezTo>
                    <a:pt x="37" y="181"/>
                    <a:pt x="33" y="182"/>
                    <a:pt x="31" y="180"/>
                  </a:cubicBezTo>
                  <a:cubicBezTo>
                    <a:pt x="21" y="170"/>
                    <a:pt x="11" y="160"/>
                    <a:pt x="3" y="149"/>
                  </a:cubicBezTo>
                  <a:cubicBezTo>
                    <a:pt x="0" y="145"/>
                    <a:pt x="1" y="137"/>
                    <a:pt x="2" y="132"/>
                  </a:cubicBezTo>
                  <a:cubicBezTo>
                    <a:pt x="15" y="97"/>
                    <a:pt x="29" y="61"/>
                    <a:pt x="42" y="26"/>
                  </a:cubicBezTo>
                  <a:cubicBezTo>
                    <a:pt x="47" y="13"/>
                    <a:pt x="52" y="12"/>
                    <a:pt x="63" y="21"/>
                  </a:cubicBezTo>
                  <a:cubicBezTo>
                    <a:pt x="74" y="29"/>
                    <a:pt x="85" y="29"/>
                    <a:pt x="96" y="24"/>
                  </a:cubicBezTo>
                  <a:cubicBezTo>
                    <a:pt x="107" y="19"/>
                    <a:pt x="117" y="12"/>
                    <a:pt x="127" y="8"/>
                  </a:cubicBezTo>
                  <a:cubicBezTo>
                    <a:pt x="140" y="3"/>
                    <a:pt x="153" y="0"/>
                    <a:pt x="166" y="12"/>
                  </a:cubicBezTo>
                  <a:cubicBezTo>
                    <a:pt x="162" y="13"/>
                    <a:pt x="160" y="15"/>
                    <a:pt x="158" y="15"/>
                  </a:cubicBezTo>
                  <a:cubicBezTo>
                    <a:pt x="142" y="11"/>
                    <a:pt x="128" y="18"/>
                    <a:pt x="115" y="26"/>
                  </a:cubicBezTo>
                  <a:cubicBezTo>
                    <a:pt x="86" y="41"/>
                    <a:pt x="81" y="41"/>
                    <a:pt x="52" y="27"/>
                  </a:cubicBezTo>
                  <a:cubicBezTo>
                    <a:pt x="41" y="55"/>
                    <a:pt x="33" y="84"/>
                    <a:pt x="20" y="110"/>
                  </a:cubicBezTo>
                  <a:cubicBezTo>
                    <a:pt x="8" y="133"/>
                    <a:pt x="9" y="151"/>
                    <a:pt x="31" y="167"/>
                  </a:cubicBezTo>
                  <a:cubicBezTo>
                    <a:pt x="35" y="169"/>
                    <a:pt x="37" y="174"/>
                    <a:pt x="41" y="178"/>
                  </a:cubicBezTo>
                  <a:cubicBezTo>
                    <a:pt x="40" y="179"/>
                    <a:pt x="40" y="180"/>
                    <a:pt x="40" y="1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Freeform 11"/>
            <p:cNvSpPr>
              <a:spLocks/>
            </p:cNvSpPr>
            <p:nvPr/>
          </p:nvSpPr>
          <p:spPr bwMode="auto">
            <a:xfrm>
              <a:off x="2062" y="1772"/>
              <a:ext cx="46" cy="50"/>
            </a:xfrm>
            <a:custGeom>
              <a:avLst/>
              <a:gdLst/>
              <a:ahLst/>
              <a:cxnLst>
                <a:cxn ang="0">
                  <a:pos x="67" y="25"/>
                </a:cxn>
                <a:cxn ang="0">
                  <a:pos x="63" y="33"/>
                </a:cxn>
                <a:cxn ang="0">
                  <a:pos x="23" y="70"/>
                </a:cxn>
                <a:cxn ang="0">
                  <a:pos x="5" y="67"/>
                </a:cxn>
                <a:cxn ang="0">
                  <a:pos x="4" y="44"/>
                </a:cxn>
                <a:cxn ang="0">
                  <a:pos x="44" y="7"/>
                </a:cxn>
                <a:cxn ang="0">
                  <a:pos x="67" y="25"/>
                </a:cxn>
              </a:cxnLst>
              <a:rect l="0" t="0" r="r" b="b"/>
              <a:pathLst>
                <a:path w="67" h="72">
                  <a:moveTo>
                    <a:pt x="67" y="25"/>
                  </a:moveTo>
                  <a:cubicBezTo>
                    <a:pt x="66" y="27"/>
                    <a:pt x="66" y="31"/>
                    <a:pt x="63" y="33"/>
                  </a:cubicBezTo>
                  <a:cubicBezTo>
                    <a:pt x="50" y="46"/>
                    <a:pt x="37" y="59"/>
                    <a:pt x="23" y="70"/>
                  </a:cubicBezTo>
                  <a:cubicBezTo>
                    <a:pt x="19" y="72"/>
                    <a:pt x="7" y="70"/>
                    <a:pt x="5" y="67"/>
                  </a:cubicBezTo>
                  <a:cubicBezTo>
                    <a:pt x="2" y="60"/>
                    <a:pt x="0" y="49"/>
                    <a:pt x="4" y="44"/>
                  </a:cubicBezTo>
                  <a:cubicBezTo>
                    <a:pt x="16" y="30"/>
                    <a:pt x="30" y="18"/>
                    <a:pt x="44" y="7"/>
                  </a:cubicBezTo>
                  <a:cubicBezTo>
                    <a:pt x="54" y="0"/>
                    <a:pt x="67" y="10"/>
                    <a:pt x="67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2" name="Freeform 12"/>
            <p:cNvSpPr>
              <a:spLocks/>
            </p:cNvSpPr>
            <p:nvPr/>
          </p:nvSpPr>
          <p:spPr bwMode="auto">
            <a:xfrm>
              <a:off x="2039" y="1760"/>
              <a:ext cx="41" cy="45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6" y="27"/>
                </a:cxn>
                <a:cxn ang="0">
                  <a:pos x="32" y="4"/>
                </a:cxn>
                <a:cxn ang="0">
                  <a:pos x="52" y="3"/>
                </a:cxn>
                <a:cxn ang="0">
                  <a:pos x="55" y="25"/>
                </a:cxn>
                <a:cxn ang="0">
                  <a:pos x="22" y="57"/>
                </a:cxn>
                <a:cxn ang="0">
                  <a:pos x="0" y="37"/>
                </a:cxn>
              </a:cxnLst>
              <a:rect l="0" t="0" r="r" b="b"/>
              <a:pathLst>
                <a:path w="59" h="64">
                  <a:moveTo>
                    <a:pt x="0" y="37"/>
                  </a:moveTo>
                  <a:cubicBezTo>
                    <a:pt x="1" y="36"/>
                    <a:pt x="3" y="30"/>
                    <a:pt x="6" y="27"/>
                  </a:cubicBezTo>
                  <a:cubicBezTo>
                    <a:pt x="14" y="18"/>
                    <a:pt x="22" y="10"/>
                    <a:pt x="32" y="4"/>
                  </a:cubicBezTo>
                  <a:cubicBezTo>
                    <a:pt x="37" y="1"/>
                    <a:pt x="50" y="0"/>
                    <a:pt x="52" y="3"/>
                  </a:cubicBezTo>
                  <a:cubicBezTo>
                    <a:pt x="56" y="8"/>
                    <a:pt x="59" y="21"/>
                    <a:pt x="55" y="25"/>
                  </a:cubicBezTo>
                  <a:cubicBezTo>
                    <a:pt x="46" y="37"/>
                    <a:pt x="34" y="48"/>
                    <a:pt x="22" y="57"/>
                  </a:cubicBezTo>
                  <a:cubicBezTo>
                    <a:pt x="12" y="64"/>
                    <a:pt x="0" y="55"/>
                    <a:pt x="0" y="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3" name="Freeform 13"/>
            <p:cNvSpPr>
              <a:spLocks/>
            </p:cNvSpPr>
            <p:nvPr/>
          </p:nvSpPr>
          <p:spPr bwMode="auto">
            <a:xfrm>
              <a:off x="2092" y="1802"/>
              <a:ext cx="33" cy="35"/>
            </a:xfrm>
            <a:custGeom>
              <a:avLst/>
              <a:gdLst/>
              <a:ahLst/>
              <a:cxnLst>
                <a:cxn ang="0">
                  <a:pos x="46" y="15"/>
                </a:cxn>
                <a:cxn ang="0">
                  <a:pos x="17" y="50"/>
                </a:cxn>
                <a:cxn ang="0">
                  <a:pos x="3" y="44"/>
                </a:cxn>
                <a:cxn ang="0">
                  <a:pos x="3" y="23"/>
                </a:cxn>
                <a:cxn ang="0">
                  <a:pos x="20" y="5"/>
                </a:cxn>
                <a:cxn ang="0">
                  <a:pos x="37" y="2"/>
                </a:cxn>
                <a:cxn ang="0">
                  <a:pos x="46" y="15"/>
                </a:cxn>
              </a:cxnLst>
              <a:rect l="0" t="0" r="r" b="b"/>
              <a:pathLst>
                <a:path w="46" h="50">
                  <a:moveTo>
                    <a:pt x="46" y="15"/>
                  </a:moveTo>
                  <a:cubicBezTo>
                    <a:pt x="45" y="27"/>
                    <a:pt x="27" y="50"/>
                    <a:pt x="17" y="50"/>
                  </a:cubicBezTo>
                  <a:cubicBezTo>
                    <a:pt x="12" y="50"/>
                    <a:pt x="4" y="47"/>
                    <a:pt x="3" y="44"/>
                  </a:cubicBezTo>
                  <a:cubicBezTo>
                    <a:pt x="0" y="38"/>
                    <a:pt x="0" y="29"/>
                    <a:pt x="3" y="23"/>
                  </a:cubicBezTo>
                  <a:cubicBezTo>
                    <a:pt x="6" y="16"/>
                    <a:pt x="13" y="9"/>
                    <a:pt x="20" y="5"/>
                  </a:cubicBezTo>
                  <a:cubicBezTo>
                    <a:pt x="24" y="2"/>
                    <a:pt x="32" y="0"/>
                    <a:pt x="37" y="2"/>
                  </a:cubicBezTo>
                  <a:cubicBezTo>
                    <a:pt x="42" y="5"/>
                    <a:pt x="44" y="12"/>
                    <a:pt x="46" y="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auto">
            <a:xfrm>
              <a:off x="2012" y="1757"/>
              <a:ext cx="27" cy="2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2" y="1"/>
                </a:cxn>
                <a:cxn ang="0">
                  <a:pos x="38" y="19"/>
                </a:cxn>
                <a:cxn ang="0">
                  <a:pos x="15" y="40"/>
                </a:cxn>
                <a:cxn ang="0">
                  <a:pos x="0" y="28"/>
                </a:cxn>
              </a:cxnLst>
              <a:rect l="0" t="0" r="r" b="b"/>
              <a:pathLst>
                <a:path w="38" h="42">
                  <a:moveTo>
                    <a:pt x="0" y="28"/>
                  </a:moveTo>
                  <a:cubicBezTo>
                    <a:pt x="0" y="12"/>
                    <a:pt x="12" y="0"/>
                    <a:pt x="22" y="1"/>
                  </a:cubicBezTo>
                  <a:cubicBezTo>
                    <a:pt x="33" y="1"/>
                    <a:pt x="38" y="9"/>
                    <a:pt x="38" y="19"/>
                  </a:cubicBezTo>
                  <a:cubicBezTo>
                    <a:pt x="38" y="29"/>
                    <a:pt x="24" y="42"/>
                    <a:pt x="15" y="40"/>
                  </a:cubicBezTo>
                  <a:cubicBezTo>
                    <a:pt x="8" y="38"/>
                    <a:pt x="3" y="31"/>
                    <a:pt x="0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6" name="Freeform 9"/>
          <p:cNvSpPr>
            <a:spLocks noEditPoints="1"/>
          </p:cNvSpPr>
          <p:nvPr/>
        </p:nvSpPr>
        <p:spPr bwMode="auto">
          <a:xfrm>
            <a:off x="770844" y="4313156"/>
            <a:ext cx="294420" cy="304272"/>
          </a:xfrm>
          <a:custGeom>
            <a:avLst/>
            <a:gdLst/>
            <a:ahLst/>
            <a:cxnLst>
              <a:cxn ang="0">
                <a:pos x="1604" y="1255"/>
              </a:cxn>
              <a:cxn ang="0">
                <a:pos x="1439" y="1589"/>
              </a:cxn>
              <a:cxn ang="0">
                <a:pos x="1301" y="936"/>
              </a:cxn>
              <a:cxn ang="0">
                <a:pos x="1059" y="1017"/>
              </a:cxn>
              <a:cxn ang="0">
                <a:pos x="813" y="855"/>
              </a:cxn>
              <a:cxn ang="0">
                <a:pos x="626" y="899"/>
              </a:cxn>
              <a:cxn ang="0">
                <a:pos x="498" y="1092"/>
              </a:cxn>
              <a:cxn ang="0">
                <a:pos x="542" y="1303"/>
              </a:cxn>
              <a:cxn ang="0">
                <a:pos x="738" y="1407"/>
              </a:cxn>
              <a:cxn ang="0">
                <a:pos x="958" y="1599"/>
              </a:cxn>
              <a:cxn ang="0">
                <a:pos x="1098" y="1977"/>
              </a:cxn>
              <a:cxn ang="0">
                <a:pos x="1293" y="2041"/>
              </a:cxn>
              <a:cxn ang="0">
                <a:pos x="1613" y="1094"/>
              </a:cxn>
              <a:cxn ang="0">
                <a:pos x="1175" y="75"/>
              </a:cxn>
              <a:cxn ang="0">
                <a:pos x="111" y="1191"/>
              </a:cxn>
              <a:cxn ang="0">
                <a:pos x="1269" y="763"/>
              </a:cxn>
              <a:cxn ang="0">
                <a:pos x="1087" y="621"/>
              </a:cxn>
              <a:cxn ang="0">
                <a:pos x="1092" y="845"/>
              </a:cxn>
              <a:cxn ang="0">
                <a:pos x="1229" y="888"/>
              </a:cxn>
              <a:cxn ang="0">
                <a:pos x="743" y="773"/>
              </a:cxn>
              <a:cxn ang="0">
                <a:pos x="777" y="818"/>
              </a:cxn>
              <a:cxn ang="0">
                <a:pos x="882" y="766"/>
              </a:cxn>
              <a:cxn ang="0">
                <a:pos x="842" y="628"/>
              </a:cxn>
              <a:cxn ang="0">
                <a:pos x="763" y="686"/>
              </a:cxn>
              <a:cxn ang="0">
                <a:pos x="1023" y="654"/>
              </a:cxn>
              <a:cxn ang="0">
                <a:pos x="221" y="1228"/>
              </a:cxn>
              <a:cxn ang="0">
                <a:pos x="276" y="1140"/>
              </a:cxn>
              <a:cxn ang="0">
                <a:pos x="2128" y="1007"/>
              </a:cxn>
              <a:cxn ang="0">
                <a:pos x="2029" y="905"/>
              </a:cxn>
              <a:cxn ang="0">
                <a:pos x="1724" y="296"/>
              </a:cxn>
              <a:cxn ang="0">
                <a:pos x="1352" y="247"/>
              </a:cxn>
              <a:cxn ang="0">
                <a:pos x="1414" y="348"/>
              </a:cxn>
              <a:cxn ang="0">
                <a:pos x="1260" y="313"/>
              </a:cxn>
              <a:cxn ang="0">
                <a:pos x="1513" y="1177"/>
              </a:cxn>
              <a:cxn ang="0">
                <a:pos x="1688" y="1191"/>
              </a:cxn>
              <a:cxn ang="0">
                <a:pos x="1874" y="1213"/>
              </a:cxn>
              <a:cxn ang="0">
                <a:pos x="1927" y="1341"/>
              </a:cxn>
              <a:cxn ang="0">
                <a:pos x="1969" y="1393"/>
              </a:cxn>
              <a:cxn ang="0">
                <a:pos x="1754" y="1777"/>
              </a:cxn>
              <a:cxn ang="0">
                <a:pos x="1252" y="2057"/>
              </a:cxn>
              <a:cxn ang="0">
                <a:pos x="668" y="1986"/>
              </a:cxn>
              <a:cxn ang="0">
                <a:pos x="271" y="1629"/>
              </a:cxn>
              <a:cxn ang="0">
                <a:pos x="94" y="1351"/>
              </a:cxn>
              <a:cxn ang="0">
                <a:pos x="280" y="673"/>
              </a:cxn>
              <a:cxn ang="0">
                <a:pos x="556" y="442"/>
              </a:cxn>
              <a:cxn ang="0">
                <a:pos x="636" y="309"/>
              </a:cxn>
              <a:cxn ang="0">
                <a:pos x="841" y="278"/>
              </a:cxn>
              <a:cxn ang="0">
                <a:pos x="894" y="347"/>
              </a:cxn>
              <a:cxn ang="0">
                <a:pos x="862" y="144"/>
              </a:cxn>
              <a:cxn ang="0">
                <a:pos x="91" y="706"/>
              </a:cxn>
              <a:cxn ang="0">
                <a:pos x="6" y="1032"/>
              </a:cxn>
              <a:cxn ang="0">
                <a:pos x="25" y="1375"/>
              </a:cxn>
              <a:cxn ang="0">
                <a:pos x="152" y="1689"/>
              </a:cxn>
              <a:cxn ang="0">
                <a:pos x="372" y="1950"/>
              </a:cxn>
              <a:cxn ang="0">
                <a:pos x="660" y="2128"/>
              </a:cxn>
              <a:cxn ang="0">
                <a:pos x="989" y="2206"/>
              </a:cxn>
              <a:cxn ang="0">
                <a:pos x="1329" y="2176"/>
              </a:cxn>
              <a:cxn ang="0">
                <a:pos x="1639" y="2044"/>
              </a:cxn>
              <a:cxn ang="0">
                <a:pos x="1895" y="1817"/>
              </a:cxn>
              <a:cxn ang="0">
                <a:pos x="2066" y="1525"/>
              </a:cxn>
              <a:cxn ang="0">
                <a:pos x="2136" y="1192"/>
              </a:cxn>
              <a:cxn ang="0">
                <a:pos x="1885" y="948"/>
              </a:cxn>
              <a:cxn ang="0">
                <a:pos x="1296" y="1722"/>
              </a:cxn>
            </a:cxnLst>
            <a:rect l="0" t="0" r="r" b="b"/>
            <a:pathLst>
              <a:path w="2137" h="2208">
                <a:moveTo>
                  <a:pt x="1413" y="1638"/>
                </a:moveTo>
                <a:cubicBezTo>
                  <a:pt x="1411" y="1627"/>
                  <a:pt x="1406" y="1616"/>
                  <a:pt x="1400" y="1607"/>
                </a:cubicBezTo>
                <a:cubicBezTo>
                  <a:pt x="1426" y="1502"/>
                  <a:pt x="1442" y="1397"/>
                  <a:pt x="1449" y="1292"/>
                </a:cubicBezTo>
                <a:cubicBezTo>
                  <a:pt x="1453" y="1292"/>
                  <a:pt x="1453" y="1292"/>
                  <a:pt x="1453" y="1292"/>
                </a:cubicBezTo>
                <a:cubicBezTo>
                  <a:pt x="1463" y="1292"/>
                  <a:pt x="1463" y="1292"/>
                  <a:pt x="1463" y="1292"/>
                </a:cubicBezTo>
                <a:cubicBezTo>
                  <a:pt x="1473" y="1291"/>
                  <a:pt x="1473" y="1291"/>
                  <a:pt x="1473" y="1291"/>
                </a:cubicBezTo>
                <a:cubicBezTo>
                  <a:pt x="1495" y="1285"/>
                  <a:pt x="1495" y="1285"/>
                  <a:pt x="1495" y="1285"/>
                </a:cubicBezTo>
                <a:cubicBezTo>
                  <a:pt x="1517" y="1280"/>
                  <a:pt x="1517" y="1280"/>
                  <a:pt x="1517" y="1280"/>
                </a:cubicBezTo>
                <a:cubicBezTo>
                  <a:pt x="1558" y="1264"/>
                  <a:pt x="1558" y="1264"/>
                  <a:pt x="1558" y="1264"/>
                </a:cubicBezTo>
                <a:cubicBezTo>
                  <a:pt x="1577" y="1260"/>
                  <a:pt x="1577" y="1260"/>
                  <a:pt x="1577" y="1260"/>
                </a:cubicBezTo>
                <a:cubicBezTo>
                  <a:pt x="1593" y="1255"/>
                  <a:pt x="1593" y="1255"/>
                  <a:pt x="1593" y="1255"/>
                </a:cubicBezTo>
                <a:cubicBezTo>
                  <a:pt x="1598" y="1254"/>
                  <a:pt x="1598" y="1254"/>
                  <a:pt x="1598" y="1254"/>
                </a:cubicBezTo>
                <a:cubicBezTo>
                  <a:pt x="1604" y="1255"/>
                  <a:pt x="1604" y="1255"/>
                  <a:pt x="1604" y="1255"/>
                </a:cubicBezTo>
                <a:cubicBezTo>
                  <a:pt x="1608" y="1256"/>
                  <a:pt x="1608" y="1256"/>
                  <a:pt x="1608" y="1256"/>
                </a:cubicBezTo>
                <a:cubicBezTo>
                  <a:pt x="1611" y="1259"/>
                  <a:pt x="1611" y="1259"/>
                  <a:pt x="1611" y="1259"/>
                </a:cubicBezTo>
                <a:cubicBezTo>
                  <a:pt x="1613" y="1263"/>
                  <a:pt x="1613" y="1263"/>
                  <a:pt x="1613" y="1263"/>
                </a:cubicBezTo>
                <a:cubicBezTo>
                  <a:pt x="1614" y="1268"/>
                  <a:pt x="1614" y="1268"/>
                  <a:pt x="1614" y="1268"/>
                </a:cubicBezTo>
                <a:cubicBezTo>
                  <a:pt x="1613" y="1275"/>
                  <a:pt x="1613" y="1275"/>
                  <a:pt x="1613" y="1275"/>
                </a:cubicBezTo>
                <a:cubicBezTo>
                  <a:pt x="1609" y="1284"/>
                  <a:pt x="1609" y="1284"/>
                  <a:pt x="1609" y="1284"/>
                </a:cubicBezTo>
                <a:cubicBezTo>
                  <a:pt x="1605" y="1295"/>
                  <a:pt x="1605" y="1295"/>
                  <a:pt x="1605" y="1295"/>
                </a:cubicBezTo>
                <a:cubicBezTo>
                  <a:pt x="1598" y="1307"/>
                  <a:pt x="1598" y="1307"/>
                  <a:pt x="1598" y="1307"/>
                </a:cubicBezTo>
                <a:cubicBezTo>
                  <a:pt x="1579" y="1340"/>
                  <a:pt x="1579" y="1340"/>
                  <a:pt x="1579" y="1340"/>
                </a:cubicBezTo>
                <a:cubicBezTo>
                  <a:pt x="1546" y="1398"/>
                  <a:pt x="1546" y="1398"/>
                  <a:pt x="1546" y="1398"/>
                </a:cubicBezTo>
                <a:cubicBezTo>
                  <a:pt x="1505" y="1469"/>
                  <a:pt x="1505" y="1469"/>
                  <a:pt x="1505" y="1469"/>
                </a:cubicBezTo>
                <a:cubicBezTo>
                  <a:pt x="1461" y="1548"/>
                  <a:pt x="1461" y="1548"/>
                  <a:pt x="1461" y="1548"/>
                </a:cubicBezTo>
                <a:cubicBezTo>
                  <a:pt x="1439" y="1589"/>
                  <a:pt x="1439" y="1589"/>
                  <a:pt x="1439" y="1589"/>
                </a:cubicBezTo>
                <a:cubicBezTo>
                  <a:pt x="1417" y="1631"/>
                  <a:pt x="1417" y="1631"/>
                  <a:pt x="1417" y="1631"/>
                </a:cubicBezTo>
                <a:lnTo>
                  <a:pt x="1413" y="1638"/>
                </a:lnTo>
                <a:close/>
                <a:moveTo>
                  <a:pt x="1329" y="1872"/>
                </a:moveTo>
                <a:cubicBezTo>
                  <a:pt x="1333" y="1854"/>
                  <a:pt x="1333" y="1854"/>
                  <a:pt x="1333" y="1854"/>
                </a:cubicBezTo>
                <a:cubicBezTo>
                  <a:pt x="1337" y="1835"/>
                  <a:pt x="1337" y="1835"/>
                  <a:pt x="1337" y="1835"/>
                </a:cubicBezTo>
                <a:cubicBezTo>
                  <a:pt x="1341" y="1817"/>
                  <a:pt x="1341" y="1817"/>
                  <a:pt x="1341" y="1817"/>
                </a:cubicBezTo>
                <a:cubicBezTo>
                  <a:pt x="1347" y="1797"/>
                  <a:pt x="1347" y="1797"/>
                  <a:pt x="1347" y="1797"/>
                </a:cubicBezTo>
                <a:cubicBezTo>
                  <a:pt x="1360" y="1757"/>
                  <a:pt x="1360" y="1757"/>
                  <a:pt x="1360" y="1757"/>
                </a:cubicBezTo>
                <a:cubicBezTo>
                  <a:pt x="1361" y="1754"/>
                  <a:pt x="1361" y="1754"/>
                  <a:pt x="1361" y="1754"/>
                </a:cubicBezTo>
                <a:cubicBezTo>
                  <a:pt x="1338" y="1766"/>
                  <a:pt x="1311" y="1769"/>
                  <a:pt x="1285" y="1761"/>
                </a:cubicBezTo>
                <a:cubicBezTo>
                  <a:pt x="1230" y="1745"/>
                  <a:pt x="1199" y="1688"/>
                  <a:pt x="1215" y="1633"/>
                </a:cubicBezTo>
                <a:cubicBezTo>
                  <a:pt x="1224" y="1605"/>
                  <a:pt x="1244" y="1583"/>
                  <a:pt x="1268" y="1571"/>
                </a:cubicBezTo>
                <a:cubicBezTo>
                  <a:pt x="1321" y="1358"/>
                  <a:pt x="1327" y="1138"/>
                  <a:pt x="1301" y="936"/>
                </a:cubicBezTo>
                <a:cubicBezTo>
                  <a:pt x="1286" y="944"/>
                  <a:pt x="1286" y="944"/>
                  <a:pt x="1286" y="944"/>
                </a:cubicBezTo>
                <a:cubicBezTo>
                  <a:pt x="1269" y="953"/>
                  <a:pt x="1269" y="953"/>
                  <a:pt x="1269" y="953"/>
                </a:cubicBezTo>
                <a:cubicBezTo>
                  <a:pt x="1252" y="959"/>
                  <a:pt x="1252" y="959"/>
                  <a:pt x="1252" y="959"/>
                </a:cubicBezTo>
                <a:cubicBezTo>
                  <a:pt x="1215" y="976"/>
                  <a:pt x="1215" y="976"/>
                  <a:pt x="1215" y="976"/>
                </a:cubicBezTo>
                <a:cubicBezTo>
                  <a:pt x="1180" y="993"/>
                  <a:pt x="1180" y="993"/>
                  <a:pt x="1180" y="993"/>
                </a:cubicBezTo>
                <a:cubicBezTo>
                  <a:pt x="1163" y="1000"/>
                  <a:pt x="1163" y="1000"/>
                  <a:pt x="1163" y="1000"/>
                </a:cubicBezTo>
                <a:cubicBezTo>
                  <a:pt x="1148" y="1010"/>
                  <a:pt x="1148" y="1010"/>
                  <a:pt x="1148" y="1010"/>
                </a:cubicBezTo>
                <a:cubicBezTo>
                  <a:pt x="1134" y="1019"/>
                  <a:pt x="1134" y="1019"/>
                  <a:pt x="1134" y="1019"/>
                </a:cubicBezTo>
                <a:cubicBezTo>
                  <a:pt x="1122" y="1031"/>
                  <a:pt x="1122" y="1031"/>
                  <a:pt x="1122" y="1031"/>
                </a:cubicBezTo>
                <a:cubicBezTo>
                  <a:pt x="1106" y="1029"/>
                  <a:pt x="1106" y="1029"/>
                  <a:pt x="1106" y="1029"/>
                </a:cubicBezTo>
                <a:cubicBezTo>
                  <a:pt x="1089" y="1027"/>
                  <a:pt x="1089" y="1027"/>
                  <a:pt x="1089" y="1027"/>
                </a:cubicBezTo>
                <a:cubicBezTo>
                  <a:pt x="1074" y="1022"/>
                  <a:pt x="1074" y="1022"/>
                  <a:pt x="1074" y="1022"/>
                </a:cubicBezTo>
                <a:cubicBezTo>
                  <a:pt x="1059" y="1017"/>
                  <a:pt x="1059" y="1017"/>
                  <a:pt x="1059" y="1017"/>
                </a:cubicBezTo>
                <a:cubicBezTo>
                  <a:pt x="1045" y="1011"/>
                  <a:pt x="1045" y="1011"/>
                  <a:pt x="1045" y="1011"/>
                </a:cubicBezTo>
                <a:cubicBezTo>
                  <a:pt x="1029" y="1005"/>
                  <a:pt x="1029" y="1005"/>
                  <a:pt x="1029" y="1005"/>
                </a:cubicBezTo>
                <a:cubicBezTo>
                  <a:pt x="1016" y="996"/>
                  <a:pt x="1016" y="996"/>
                  <a:pt x="1016" y="996"/>
                </a:cubicBezTo>
                <a:cubicBezTo>
                  <a:pt x="1003" y="988"/>
                  <a:pt x="1003" y="988"/>
                  <a:pt x="1003" y="988"/>
                </a:cubicBezTo>
                <a:cubicBezTo>
                  <a:pt x="976" y="969"/>
                  <a:pt x="976" y="969"/>
                  <a:pt x="976" y="969"/>
                </a:cubicBezTo>
                <a:cubicBezTo>
                  <a:pt x="952" y="948"/>
                  <a:pt x="952" y="948"/>
                  <a:pt x="952" y="948"/>
                </a:cubicBezTo>
                <a:cubicBezTo>
                  <a:pt x="902" y="907"/>
                  <a:pt x="902" y="907"/>
                  <a:pt x="902" y="907"/>
                </a:cubicBezTo>
                <a:cubicBezTo>
                  <a:pt x="879" y="888"/>
                  <a:pt x="879" y="888"/>
                  <a:pt x="879" y="888"/>
                </a:cubicBezTo>
                <a:cubicBezTo>
                  <a:pt x="865" y="880"/>
                  <a:pt x="865" y="880"/>
                  <a:pt x="865" y="880"/>
                </a:cubicBezTo>
                <a:cubicBezTo>
                  <a:pt x="853" y="873"/>
                  <a:pt x="853" y="873"/>
                  <a:pt x="853" y="873"/>
                </a:cubicBezTo>
                <a:cubicBezTo>
                  <a:pt x="840" y="866"/>
                  <a:pt x="840" y="866"/>
                  <a:pt x="840" y="866"/>
                </a:cubicBezTo>
                <a:cubicBezTo>
                  <a:pt x="828" y="861"/>
                  <a:pt x="828" y="861"/>
                  <a:pt x="828" y="861"/>
                </a:cubicBezTo>
                <a:cubicBezTo>
                  <a:pt x="813" y="855"/>
                  <a:pt x="813" y="855"/>
                  <a:pt x="813" y="855"/>
                </a:cubicBezTo>
                <a:cubicBezTo>
                  <a:pt x="800" y="853"/>
                  <a:pt x="800" y="853"/>
                  <a:pt x="800" y="853"/>
                </a:cubicBezTo>
                <a:cubicBezTo>
                  <a:pt x="786" y="849"/>
                  <a:pt x="786" y="849"/>
                  <a:pt x="786" y="849"/>
                </a:cubicBezTo>
                <a:cubicBezTo>
                  <a:pt x="773" y="849"/>
                  <a:pt x="773" y="849"/>
                  <a:pt x="773" y="849"/>
                </a:cubicBezTo>
                <a:cubicBezTo>
                  <a:pt x="756" y="849"/>
                  <a:pt x="756" y="849"/>
                  <a:pt x="756" y="849"/>
                </a:cubicBezTo>
                <a:cubicBezTo>
                  <a:pt x="740" y="853"/>
                  <a:pt x="740" y="853"/>
                  <a:pt x="740" y="853"/>
                </a:cubicBezTo>
                <a:cubicBezTo>
                  <a:pt x="725" y="856"/>
                  <a:pt x="725" y="856"/>
                  <a:pt x="725" y="856"/>
                </a:cubicBezTo>
                <a:cubicBezTo>
                  <a:pt x="708" y="863"/>
                  <a:pt x="708" y="863"/>
                  <a:pt x="708" y="863"/>
                </a:cubicBezTo>
                <a:cubicBezTo>
                  <a:pt x="691" y="872"/>
                  <a:pt x="691" y="872"/>
                  <a:pt x="691" y="872"/>
                </a:cubicBezTo>
                <a:cubicBezTo>
                  <a:pt x="673" y="882"/>
                  <a:pt x="673" y="882"/>
                  <a:pt x="673" y="882"/>
                </a:cubicBezTo>
                <a:cubicBezTo>
                  <a:pt x="661" y="885"/>
                  <a:pt x="661" y="885"/>
                  <a:pt x="661" y="885"/>
                </a:cubicBezTo>
                <a:cubicBezTo>
                  <a:pt x="649" y="888"/>
                  <a:pt x="649" y="888"/>
                  <a:pt x="649" y="888"/>
                </a:cubicBezTo>
                <a:cubicBezTo>
                  <a:pt x="637" y="893"/>
                  <a:pt x="637" y="893"/>
                  <a:pt x="637" y="893"/>
                </a:cubicBezTo>
                <a:cubicBezTo>
                  <a:pt x="626" y="899"/>
                  <a:pt x="626" y="899"/>
                  <a:pt x="626" y="899"/>
                </a:cubicBezTo>
                <a:cubicBezTo>
                  <a:pt x="614" y="906"/>
                  <a:pt x="614" y="906"/>
                  <a:pt x="614" y="906"/>
                </a:cubicBezTo>
                <a:cubicBezTo>
                  <a:pt x="604" y="913"/>
                  <a:pt x="604" y="913"/>
                  <a:pt x="604" y="913"/>
                </a:cubicBezTo>
                <a:cubicBezTo>
                  <a:pt x="594" y="920"/>
                  <a:pt x="594" y="920"/>
                  <a:pt x="594" y="920"/>
                </a:cubicBezTo>
                <a:cubicBezTo>
                  <a:pt x="584" y="928"/>
                  <a:pt x="584" y="928"/>
                  <a:pt x="584" y="928"/>
                </a:cubicBezTo>
                <a:cubicBezTo>
                  <a:pt x="574" y="938"/>
                  <a:pt x="574" y="938"/>
                  <a:pt x="574" y="938"/>
                </a:cubicBezTo>
                <a:cubicBezTo>
                  <a:pt x="567" y="947"/>
                  <a:pt x="567" y="947"/>
                  <a:pt x="567" y="947"/>
                </a:cubicBezTo>
                <a:cubicBezTo>
                  <a:pt x="558" y="958"/>
                  <a:pt x="558" y="958"/>
                  <a:pt x="558" y="958"/>
                </a:cubicBezTo>
                <a:cubicBezTo>
                  <a:pt x="550" y="968"/>
                  <a:pt x="550" y="968"/>
                  <a:pt x="550" y="968"/>
                </a:cubicBezTo>
                <a:cubicBezTo>
                  <a:pt x="536" y="991"/>
                  <a:pt x="536" y="991"/>
                  <a:pt x="536" y="991"/>
                </a:cubicBezTo>
                <a:cubicBezTo>
                  <a:pt x="522" y="1015"/>
                  <a:pt x="522" y="1015"/>
                  <a:pt x="522" y="1015"/>
                </a:cubicBezTo>
                <a:cubicBezTo>
                  <a:pt x="512" y="1040"/>
                  <a:pt x="512" y="1040"/>
                  <a:pt x="512" y="1040"/>
                </a:cubicBezTo>
                <a:cubicBezTo>
                  <a:pt x="504" y="1067"/>
                  <a:pt x="504" y="1067"/>
                  <a:pt x="504" y="1067"/>
                </a:cubicBezTo>
                <a:cubicBezTo>
                  <a:pt x="498" y="1092"/>
                  <a:pt x="498" y="1092"/>
                  <a:pt x="498" y="1092"/>
                </a:cubicBezTo>
                <a:cubicBezTo>
                  <a:pt x="494" y="1120"/>
                  <a:pt x="494" y="1120"/>
                  <a:pt x="494" y="1120"/>
                </a:cubicBezTo>
                <a:cubicBezTo>
                  <a:pt x="491" y="1146"/>
                  <a:pt x="491" y="1146"/>
                  <a:pt x="491" y="1146"/>
                </a:cubicBezTo>
                <a:cubicBezTo>
                  <a:pt x="493" y="1172"/>
                  <a:pt x="493" y="1172"/>
                  <a:pt x="493" y="1172"/>
                </a:cubicBezTo>
                <a:cubicBezTo>
                  <a:pt x="494" y="1184"/>
                  <a:pt x="494" y="1184"/>
                  <a:pt x="494" y="1184"/>
                </a:cubicBezTo>
                <a:cubicBezTo>
                  <a:pt x="496" y="1197"/>
                  <a:pt x="496" y="1197"/>
                  <a:pt x="496" y="1197"/>
                </a:cubicBezTo>
                <a:cubicBezTo>
                  <a:pt x="498" y="1210"/>
                  <a:pt x="498" y="1210"/>
                  <a:pt x="498" y="1210"/>
                </a:cubicBezTo>
                <a:cubicBezTo>
                  <a:pt x="500" y="1221"/>
                  <a:pt x="500" y="1221"/>
                  <a:pt x="500" y="1221"/>
                </a:cubicBezTo>
                <a:cubicBezTo>
                  <a:pt x="507" y="1236"/>
                  <a:pt x="507" y="1236"/>
                  <a:pt x="507" y="1236"/>
                </a:cubicBezTo>
                <a:cubicBezTo>
                  <a:pt x="514" y="1252"/>
                  <a:pt x="514" y="1252"/>
                  <a:pt x="514" y="1252"/>
                </a:cubicBezTo>
                <a:cubicBezTo>
                  <a:pt x="519" y="1265"/>
                  <a:pt x="519" y="1265"/>
                  <a:pt x="519" y="1265"/>
                </a:cubicBezTo>
                <a:cubicBezTo>
                  <a:pt x="527" y="1280"/>
                  <a:pt x="527" y="1280"/>
                  <a:pt x="527" y="1280"/>
                </a:cubicBezTo>
                <a:cubicBezTo>
                  <a:pt x="535" y="1292"/>
                  <a:pt x="535" y="1292"/>
                  <a:pt x="535" y="1292"/>
                </a:cubicBezTo>
                <a:cubicBezTo>
                  <a:pt x="542" y="1303"/>
                  <a:pt x="542" y="1303"/>
                  <a:pt x="542" y="1303"/>
                </a:cubicBezTo>
                <a:cubicBezTo>
                  <a:pt x="551" y="1314"/>
                  <a:pt x="551" y="1314"/>
                  <a:pt x="551" y="1314"/>
                </a:cubicBezTo>
                <a:cubicBezTo>
                  <a:pt x="559" y="1324"/>
                  <a:pt x="559" y="1324"/>
                  <a:pt x="559" y="1324"/>
                </a:cubicBezTo>
                <a:cubicBezTo>
                  <a:pt x="568" y="1334"/>
                  <a:pt x="568" y="1334"/>
                  <a:pt x="568" y="1334"/>
                </a:cubicBezTo>
                <a:cubicBezTo>
                  <a:pt x="577" y="1342"/>
                  <a:pt x="577" y="1342"/>
                  <a:pt x="577" y="1342"/>
                </a:cubicBezTo>
                <a:cubicBezTo>
                  <a:pt x="588" y="1351"/>
                  <a:pt x="588" y="1351"/>
                  <a:pt x="588" y="1351"/>
                </a:cubicBezTo>
                <a:cubicBezTo>
                  <a:pt x="597" y="1357"/>
                  <a:pt x="597" y="1357"/>
                  <a:pt x="597" y="1357"/>
                </a:cubicBezTo>
                <a:cubicBezTo>
                  <a:pt x="608" y="1365"/>
                  <a:pt x="608" y="1365"/>
                  <a:pt x="608" y="1365"/>
                </a:cubicBezTo>
                <a:cubicBezTo>
                  <a:pt x="618" y="1371"/>
                  <a:pt x="618" y="1371"/>
                  <a:pt x="618" y="1371"/>
                </a:cubicBezTo>
                <a:cubicBezTo>
                  <a:pt x="640" y="1382"/>
                  <a:pt x="640" y="1382"/>
                  <a:pt x="640" y="1382"/>
                </a:cubicBezTo>
                <a:cubicBezTo>
                  <a:pt x="664" y="1390"/>
                  <a:pt x="664" y="1390"/>
                  <a:pt x="664" y="1390"/>
                </a:cubicBezTo>
                <a:cubicBezTo>
                  <a:pt x="687" y="1397"/>
                  <a:pt x="687" y="1397"/>
                  <a:pt x="687" y="1397"/>
                </a:cubicBezTo>
                <a:cubicBezTo>
                  <a:pt x="713" y="1404"/>
                  <a:pt x="713" y="1404"/>
                  <a:pt x="713" y="1404"/>
                </a:cubicBezTo>
                <a:cubicBezTo>
                  <a:pt x="738" y="1407"/>
                  <a:pt x="738" y="1407"/>
                  <a:pt x="738" y="1407"/>
                </a:cubicBezTo>
                <a:cubicBezTo>
                  <a:pt x="766" y="1411"/>
                  <a:pt x="766" y="1411"/>
                  <a:pt x="766" y="1411"/>
                </a:cubicBezTo>
                <a:cubicBezTo>
                  <a:pt x="790" y="1413"/>
                  <a:pt x="790" y="1413"/>
                  <a:pt x="790" y="1413"/>
                </a:cubicBezTo>
                <a:cubicBezTo>
                  <a:pt x="822" y="1427"/>
                  <a:pt x="822" y="1427"/>
                  <a:pt x="822" y="1427"/>
                </a:cubicBezTo>
                <a:cubicBezTo>
                  <a:pt x="849" y="1441"/>
                  <a:pt x="849" y="1441"/>
                  <a:pt x="849" y="1441"/>
                </a:cubicBezTo>
                <a:cubicBezTo>
                  <a:pt x="874" y="1456"/>
                  <a:pt x="874" y="1456"/>
                  <a:pt x="874" y="1456"/>
                </a:cubicBezTo>
                <a:cubicBezTo>
                  <a:pt x="900" y="1473"/>
                  <a:pt x="900" y="1473"/>
                  <a:pt x="900" y="1473"/>
                </a:cubicBezTo>
                <a:cubicBezTo>
                  <a:pt x="924" y="1492"/>
                  <a:pt x="924" y="1492"/>
                  <a:pt x="924" y="1492"/>
                </a:cubicBezTo>
                <a:cubicBezTo>
                  <a:pt x="930" y="1504"/>
                  <a:pt x="930" y="1504"/>
                  <a:pt x="930" y="1504"/>
                </a:cubicBezTo>
                <a:cubicBezTo>
                  <a:pt x="936" y="1518"/>
                  <a:pt x="936" y="1518"/>
                  <a:pt x="936" y="1518"/>
                </a:cubicBezTo>
                <a:cubicBezTo>
                  <a:pt x="941" y="1533"/>
                  <a:pt x="941" y="1533"/>
                  <a:pt x="941" y="1533"/>
                </a:cubicBezTo>
                <a:cubicBezTo>
                  <a:pt x="946" y="1548"/>
                  <a:pt x="946" y="1548"/>
                  <a:pt x="946" y="1548"/>
                </a:cubicBezTo>
                <a:cubicBezTo>
                  <a:pt x="952" y="1566"/>
                  <a:pt x="952" y="1566"/>
                  <a:pt x="952" y="1566"/>
                </a:cubicBezTo>
                <a:cubicBezTo>
                  <a:pt x="958" y="1599"/>
                  <a:pt x="958" y="1599"/>
                  <a:pt x="958" y="1599"/>
                </a:cubicBezTo>
                <a:cubicBezTo>
                  <a:pt x="966" y="1635"/>
                  <a:pt x="966" y="1635"/>
                  <a:pt x="966" y="1635"/>
                </a:cubicBezTo>
                <a:cubicBezTo>
                  <a:pt x="972" y="1670"/>
                  <a:pt x="972" y="1670"/>
                  <a:pt x="972" y="1670"/>
                </a:cubicBezTo>
                <a:cubicBezTo>
                  <a:pt x="976" y="1707"/>
                  <a:pt x="976" y="1707"/>
                  <a:pt x="976" y="1707"/>
                </a:cubicBezTo>
                <a:cubicBezTo>
                  <a:pt x="985" y="1779"/>
                  <a:pt x="985" y="1779"/>
                  <a:pt x="985" y="1779"/>
                </a:cubicBezTo>
                <a:cubicBezTo>
                  <a:pt x="992" y="1814"/>
                  <a:pt x="992" y="1814"/>
                  <a:pt x="992" y="1814"/>
                </a:cubicBezTo>
                <a:cubicBezTo>
                  <a:pt x="996" y="1848"/>
                  <a:pt x="996" y="1848"/>
                  <a:pt x="996" y="1848"/>
                </a:cubicBezTo>
                <a:cubicBezTo>
                  <a:pt x="1005" y="1880"/>
                  <a:pt x="1005" y="1880"/>
                  <a:pt x="1005" y="1880"/>
                </a:cubicBezTo>
                <a:cubicBezTo>
                  <a:pt x="1009" y="1895"/>
                  <a:pt x="1009" y="1895"/>
                  <a:pt x="1009" y="1895"/>
                </a:cubicBezTo>
                <a:cubicBezTo>
                  <a:pt x="1014" y="1910"/>
                  <a:pt x="1014" y="1910"/>
                  <a:pt x="1014" y="1910"/>
                </a:cubicBezTo>
                <a:cubicBezTo>
                  <a:pt x="1030" y="1924"/>
                  <a:pt x="1030" y="1924"/>
                  <a:pt x="1030" y="1924"/>
                </a:cubicBezTo>
                <a:cubicBezTo>
                  <a:pt x="1050" y="1942"/>
                  <a:pt x="1050" y="1942"/>
                  <a:pt x="1050" y="1942"/>
                </a:cubicBezTo>
                <a:cubicBezTo>
                  <a:pt x="1074" y="1960"/>
                  <a:pt x="1074" y="1960"/>
                  <a:pt x="1074" y="1960"/>
                </a:cubicBezTo>
                <a:cubicBezTo>
                  <a:pt x="1098" y="1977"/>
                  <a:pt x="1098" y="1977"/>
                  <a:pt x="1098" y="1977"/>
                </a:cubicBezTo>
                <a:cubicBezTo>
                  <a:pt x="1123" y="1995"/>
                  <a:pt x="1123" y="1995"/>
                  <a:pt x="1123" y="1995"/>
                </a:cubicBezTo>
                <a:cubicBezTo>
                  <a:pt x="1151" y="2012"/>
                  <a:pt x="1151" y="2012"/>
                  <a:pt x="1151" y="2012"/>
                </a:cubicBezTo>
                <a:cubicBezTo>
                  <a:pt x="1176" y="2027"/>
                  <a:pt x="1176" y="2027"/>
                  <a:pt x="1176" y="2027"/>
                </a:cubicBezTo>
                <a:cubicBezTo>
                  <a:pt x="1191" y="2033"/>
                  <a:pt x="1191" y="2033"/>
                  <a:pt x="1191" y="2033"/>
                </a:cubicBezTo>
                <a:cubicBezTo>
                  <a:pt x="1204" y="2038"/>
                  <a:pt x="1204" y="2038"/>
                  <a:pt x="1204" y="2038"/>
                </a:cubicBezTo>
                <a:cubicBezTo>
                  <a:pt x="1216" y="2043"/>
                  <a:pt x="1216" y="2043"/>
                  <a:pt x="1216" y="2043"/>
                </a:cubicBezTo>
                <a:cubicBezTo>
                  <a:pt x="1230" y="2046"/>
                  <a:pt x="1230" y="2046"/>
                  <a:pt x="1230" y="2046"/>
                </a:cubicBezTo>
                <a:cubicBezTo>
                  <a:pt x="1241" y="2047"/>
                  <a:pt x="1241" y="2047"/>
                  <a:pt x="1241" y="2047"/>
                </a:cubicBezTo>
                <a:cubicBezTo>
                  <a:pt x="1253" y="2049"/>
                  <a:pt x="1253" y="2049"/>
                  <a:pt x="1253" y="2049"/>
                </a:cubicBezTo>
                <a:cubicBezTo>
                  <a:pt x="1264" y="2049"/>
                  <a:pt x="1264" y="2049"/>
                  <a:pt x="1264" y="2049"/>
                </a:cubicBezTo>
                <a:cubicBezTo>
                  <a:pt x="1274" y="2047"/>
                  <a:pt x="1274" y="2047"/>
                  <a:pt x="1274" y="2047"/>
                </a:cubicBezTo>
                <a:cubicBezTo>
                  <a:pt x="1285" y="2045"/>
                  <a:pt x="1285" y="2045"/>
                  <a:pt x="1285" y="2045"/>
                </a:cubicBezTo>
                <a:cubicBezTo>
                  <a:pt x="1293" y="2041"/>
                  <a:pt x="1293" y="2041"/>
                  <a:pt x="1293" y="2041"/>
                </a:cubicBezTo>
                <a:cubicBezTo>
                  <a:pt x="1302" y="2034"/>
                  <a:pt x="1302" y="2034"/>
                  <a:pt x="1302" y="2034"/>
                </a:cubicBezTo>
                <a:cubicBezTo>
                  <a:pt x="1308" y="2027"/>
                  <a:pt x="1308" y="2027"/>
                  <a:pt x="1308" y="2027"/>
                </a:cubicBezTo>
                <a:cubicBezTo>
                  <a:pt x="1315" y="2017"/>
                  <a:pt x="1315" y="2017"/>
                  <a:pt x="1315" y="2017"/>
                </a:cubicBezTo>
                <a:cubicBezTo>
                  <a:pt x="1320" y="2005"/>
                  <a:pt x="1320" y="2005"/>
                  <a:pt x="1320" y="2005"/>
                </a:cubicBezTo>
                <a:cubicBezTo>
                  <a:pt x="1324" y="1992"/>
                  <a:pt x="1324" y="1992"/>
                  <a:pt x="1324" y="1992"/>
                </a:cubicBezTo>
                <a:cubicBezTo>
                  <a:pt x="1327" y="1975"/>
                  <a:pt x="1327" y="1975"/>
                  <a:pt x="1327" y="1975"/>
                </a:cubicBezTo>
                <a:cubicBezTo>
                  <a:pt x="1329" y="1957"/>
                  <a:pt x="1329" y="1957"/>
                  <a:pt x="1329" y="1957"/>
                </a:cubicBezTo>
                <a:cubicBezTo>
                  <a:pt x="1329" y="1939"/>
                  <a:pt x="1329" y="1939"/>
                  <a:pt x="1329" y="1939"/>
                </a:cubicBezTo>
                <a:cubicBezTo>
                  <a:pt x="1328" y="1922"/>
                  <a:pt x="1328" y="1922"/>
                  <a:pt x="1328" y="1922"/>
                </a:cubicBezTo>
                <a:cubicBezTo>
                  <a:pt x="1327" y="1906"/>
                  <a:pt x="1327" y="1906"/>
                  <a:pt x="1327" y="1906"/>
                </a:cubicBezTo>
                <a:cubicBezTo>
                  <a:pt x="1328" y="1890"/>
                  <a:pt x="1328" y="1890"/>
                  <a:pt x="1328" y="1890"/>
                </a:cubicBezTo>
                <a:lnTo>
                  <a:pt x="1329" y="1872"/>
                </a:lnTo>
                <a:close/>
                <a:moveTo>
                  <a:pt x="1613" y="1094"/>
                </a:moveTo>
                <a:cubicBezTo>
                  <a:pt x="1626" y="1126"/>
                  <a:pt x="1662" y="1141"/>
                  <a:pt x="1693" y="1129"/>
                </a:cubicBezTo>
                <a:cubicBezTo>
                  <a:pt x="1725" y="1116"/>
                  <a:pt x="1741" y="1080"/>
                  <a:pt x="1728" y="1049"/>
                </a:cubicBezTo>
                <a:cubicBezTo>
                  <a:pt x="1719" y="1025"/>
                  <a:pt x="1697" y="1011"/>
                  <a:pt x="1674" y="1010"/>
                </a:cubicBezTo>
                <a:cubicBezTo>
                  <a:pt x="1591" y="823"/>
                  <a:pt x="1480" y="673"/>
                  <a:pt x="1351" y="569"/>
                </a:cubicBezTo>
                <a:cubicBezTo>
                  <a:pt x="1363" y="602"/>
                  <a:pt x="1374" y="637"/>
                  <a:pt x="1384" y="672"/>
                </a:cubicBezTo>
                <a:cubicBezTo>
                  <a:pt x="1478" y="766"/>
                  <a:pt x="1560" y="887"/>
                  <a:pt x="1624" y="1032"/>
                </a:cubicBezTo>
                <a:cubicBezTo>
                  <a:pt x="1610" y="1049"/>
                  <a:pt x="1604" y="1072"/>
                  <a:pt x="1613" y="1094"/>
                </a:cubicBezTo>
                <a:close/>
                <a:moveTo>
                  <a:pt x="1144" y="193"/>
                </a:moveTo>
                <a:cubicBezTo>
                  <a:pt x="1187" y="151"/>
                  <a:pt x="1232" y="116"/>
                  <a:pt x="1278" y="91"/>
                </a:cubicBezTo>
                <a:cubicBezTo>
                  <a:pt x="1253" y="86"/>
                  <a:pt x="1253" y="86"/>
                  <a:pt x="1253" y="86"/>
                </a:cubicBezTo>
                <a:cubicBezTo>
                  <a:pt x="1227" y="82"/>
                  <a:pt x="1227" y="82"/>
                  <a:pt x="1227" y="82"/>
                </a:cubicBezTo>
                <a:cubicBezTo>
                  <a:pt x="1201" y="79"/>
                  <a:pt x="1201" y="79"/>
                  <a:pt x="1201" y="79"/>
                </a:cubicBezTo>
                <a:cubicBezTo>
                  <a:pt x="1175" y="75"/>
                  <a:pt x="1175" y="75"/>
                  <a:pt x="1175" y="75"/>
                </a:cubicBezTo>
                <a:cubicBezTo>
                  <a:pt x="1148" y="73"/>
                  <a:pt x="1148" y="73"/>
                  <a:pt x="1148" y="73"/>
                </a:cubicBezTo>
                <a:cubicBezTo>
                  <a:pt x="1121" y="71"/>
                  <a:pt x="1121" y="71"/>
                  <a:pt x="1121" y="71"/>
                </a:cubicBezTo>
                <a:cubicBezTo>
                  <a:pt x="1096" y="70"/>
                  <a:pt x="1096" y="70"/>
                  <a:pt x="1096" y="70"/>
                </a:cubicBezTo>
                <a:cubicBezTo>
                  <a:pt x="1068" y="70"/>
                  <a:pt x="1068" y="70"/>
                  <a:pt x="1068" y="70"/>
                </a:cubicBezTo>
                <a:cubicBezTo>
                  <a:pt x="1041" y="70"/>
                  <a:pt x="1041" y="70"/>
                  <a:pt x="1041" y="70"/>
                </a:cubicBezTo>
                <a:cubicBezTo>
                  <a:pt x="1015" y="71"/>
                  <a:pt x="1015" y="71"/>
                  <a:pt x="1015" y="71"/>
                </a:cubicBezTo>
                <a:cubicBezTo>
                  <a:pt x="1013" y="71"/>
                  <a:pt x="1013" y="71"/>
                  <a:pt x="1013" y="71"/>
                </a:cubicBezTo>
                <a:cubicBezTo>
                  <a:pt x="1059" y="103"/>
                  <a:pt x="1103" y="144"/>
                  <a:pt x="1144" y="193"/>
                </a:cubicBezTo>
                <a:close/>
                <a:moveTo>
                  <a:pt x="886" y="460"/>
                </a:moveTo>
                <a:cubicBezTo>
                  <a:pt x="992" y="454"/>
                  <a:pt x="1095" y="479"/>
                  <a:pt x="1192" y="530"/>
                </a:cubicBezTo>
                <a:cubicBezTo>
                  <a:pt x="1181" y="503"/>
                  <a:pt x="1169" y="477"/>
                  <a:pt x="1156" y="452"/>
                </a:cubicBezTo>
                <a:cubicBezTo>
                  <a:pt x="1068" y="417"/>
                  <a:pt x="977" y="400"/>
                  <a:pt x="883" y="405"/>
                </a:cubicBezTo>
                <a:cubicBezTo>
                  <a:pt x="543" y="424"/>
                  <a:pt x="257" y="717"/>
                  <a:pt x="111" y="1191"/>
                </a:cubicBezTo>
                <a:cubicBezTo>
                  <a:pt x="89" y="1195"/>
                  <a:pt x="69" y="1211"/>
                  <a:pt x="62" y="1235"/>
                </a:cubicBezTo>
                <a:cubicBezTo>
                  <a:pt x="53" y="1268"/>
                  <a:pt x="72" y="1302"/>
                  <a:pt x="105" y="1311"/>
                </a:cubicBezTo>
                <a:cubicBezTo>
                  <a:pt x="138" y="1320"/>
                  <a:pt x="172" y="1301"/>
                  <a:pt x="181" y="1268"/>
                </a:cubicBezTo>
                <a:cubicBezTo>
                  <a:pt x="188" y="1245"/>
                  <a:pt x="180" y="1222"/>
                  <a:pt x="164" y="1207"/>
                </a:cubicBezTo>
                <a:cubicBezTo>
                  <a:pt x="302" y="756"/>
                  <a:pt x="570" y="477"/>
                  <a:pt x="886" y="460"/>
                </a:cubicBezTo>
                <a:close/>
                <a:moveTo>
                  <a:pt x="1220" y="835"/>
                </a:moveTo>
                <a:cubicBezTo>
                  <a:pt x="1223" y="822"/>
                  <a:pt x="1223" y="822"/>
                  <a:pt x="1223" y="822"/>
                </a:cubicBezTo>
                <a:cubicBezTo>
                  <a:pt x="1227" y="810"/>
                  <a:pt x="1227" y="810"/>
                  <a:pt x="1227" y="810"/>
                </a:cubicBezTo>
                <a:cubicBezTo>
                  <a:pt x="1234" y="798"/>
                  <a:pt x="1234" y="798"/>
                  <a:pt x="1234" y="798"/>
                </a:cubicBezTo>
                <a:cubicBezTo>
                  <a:pt x="1243" y="786"/>
                  <a:pt x="1243" y="786"/>
                  <a:pt x="1243" y="786"/>
                </a:cubicBezTo>
                <a:cubicBezTo>
                  <a:pt x="1252" y="776"/>
                  <a:pt x="1252" y="776"/>
                  <a:pt x="1252" y="776"/>
                </a:cubicBezTo>
                <a:cubicBezTo>
                  <a:pt x="1264" y="766"/>
                  <a:pt x="1264" y="766"/>
                  <a:pt x="1264" y="766"/>
                </a:cubicBezTo>
                <a:cubicBezTo>
                  <a:pt x="1269" y="763"/>
                  <a:pt x="1269" y="763"/>
                  <a:pt x="1269" y="763"/>
                </a:cubicBezTo>
                <a:cubicBezTo>
                  <a:pt x="1254" y="703"/>
                  <a:pt x="1237" y="646"/>
                  <a:pt x="1217" y="592"/>
                </a:cubicBezTo>
                <a:cubicBezTo>
                  <a:pt x="1200" y="581"/>
                  <a:pt x="1183" y="571"/>
                  <a:pt x="1166" y="563"/>
                </a:cubicBezTo>
                <a:cubicBezTo>
                  <a:pt x="1159" y="574"/>
                  <a:pt x="1159" y="574"/>
                  <a:pt x="1159" y="574"/>
                </a:cubicBezTo>
                <a:cubicBezTo>
                  <a:pt x="1152" y="585"/>
                  <a:pt x="1152" y="585"/>
                  <a:pt x="1152" y="585"/>
                </a:cubicBezTo>
                <a:cubicBezTo>
                  <a:pt x="1144" y="594"/>
                  <a:pt x="1144" y="594"/>
                  <a:pt x="1144" y="594"/>
                </a:cubicBezTo>
                <a:cubicBezTo>
                  <a:pt x="1138" y="603"/>
                  <a:pt x="1138" y="603"/>
                  <a:pt x="1138" y="603"/>
                </a:cubicBezTo>
                <a:cubicBezTo>
                  <a:pt x="1130" y="609"/>
                  <a:pt x="1130" y="609"/>
                  <a:pt x="1130" y="609"/>
                </a:cubicBezTo>
                <a:cubicBezTo>
                  <a:pt x="1122" y="613"/>
                  <a:pt x="1122" y="613"/>
                  <a:pt x="1122" y="613"/>
                </a:cubicBezTo>
                <a:cubicBezTo>
                  <a:pt x="1116" y="618"/>
                  <a:pt x="1116" y="618"/>
                  <a:pt x="1116" y="618"/>
                </a:cubicBezTo>
                <a:cubicBezTo>
                  <a:pt x="1108" y="620"/>
                  <a:pt x="1108" y="620"/>
                  <a:pt x="1108" y="620"/>
                </a:cubicBezTo>
                <a:cubicBezTo>
                  <a:pt x="1101" y="621"/>
                  <a:pt x="1101" y="621"/>
                  <a:pt x="1101" y="621"/>
                </a:cubicBezTo>
                <a:cubicBezTo>
                  <a:pt x="1095" y="621"/>
                  <a:pt x="1095" y="621"/>
                  <a:pt x="1095" y="621"/>
                </a:cubicBezTo>
                <a:cubicBezTo>
                  <a:pt x="1087" y="621"/>
                  <a:pt x="1087" y="621"/>
                  <a:pt x="1087" y="621"/>
                </a:cubicBezTo>
                <a:cubicBezTo>
                  <a:pt x="1080" y="620"/>
                  <a:pt x="1080" y="620"/>
                  <a:pt x="1080" y="620"/>
                </a:cubicBezTo>
                <a:cubicBezTo>
                  <a:pt x="1072" y="618"/>
                  <a:pt x="1072" y="618"/>
                  <a:pt x="1072" y="618"/>
                </a:cubicBezTo>
                <a:cubicBezTo>
                  <a:pt x="1065" y="615"/>
                  <a:pt x="1065" y="615"/>
                  <a:pt x="1065" y="615"/>
                </a:cubicBezTo>
                <a:cubicBezTo>
                  <a:pt x="1069" y="631"/>
                  <a:pt x="1068" y="649"/>
                  <a:pt x="1063" y="667"/>
                </a:cubicBezTo>
                <a:cubicBezTo>
                  <a:pt x="1051" y="702"/>
                  <a:pt x="1022" y="726"/>
                  <a:pt x="989" y="735"/>
                </a:cubicBezTo>
                <a:cubicBezTo>
                  <a:pt x="996" y="739"/>
                  <a:pt x="996" y="739"/>
                  <a:pt x="996" y="739"/>
                </a:cubicBezTo>
                <a:cubicBezTo>
                  <a:pt x="1006" y="746"/>
                  <a:pt x="1006" y="746"/>
                  <a:pt x="1006" y="746"/>
                </a:cubicBezTo>
                <a:cubicBezTo>
                  <a:pt x="1015" y="753"/>
                  <a:pt x="1015" y="753"/>
                  <a:pt x="1015" y="753"/>
                </a:cubicBezTo>
                <a:cubicBezTo>
                  <a:pt x="1024" y="763"/>
                  <a:pt x="1024" y="763"/>
                  <a:pt x="1024" y="763"/>
                </a:cubicBezTo>
                <a:cubicBezTo>
                  <a:pt x="1041" y="782"/>
                  <a:pt x="1041" y="782"/>
                  <a:pt x="1041" y="782"/>
                </a:cubicBezTo>
                <a:cubicBezTo>
                  <a:pt x="1058" y="802"/>
                  <a:pt x="1058" y="802"/>
                  <a:pt x="1058" y="802"/>
                </a:cubicBezTo>
                <a:cubicBezTo>
                  <a:pt x="1075" y="824"/>
                  <a:pt x="1075" y="824"/>
                  <a:pt x="1075" y="824"/>
                </a:cubicBezTo>
                <a:cubicBezTo>
                  <a:pt x="1092" y="845"/>
                  <a:pt x="1092" y="845"/>
                  <a:pt x="1092" y="845"/>
                </a:cubicBezTo>
                <a:cubicBezTo>
                  <a:pt x="1101" y="855"/>
                  <a:pt x="1101" y="855"/>
                  <a:pt x="1101" y="855"/>
                </a:cubicBezTo>
                <a:cubicBezTo>
                  <a:pt x="1110" y="865"/>
                  <a:pt x="1110" y="865"/>
                  <a:pt x="1110" y="865"/>
                </a:cubicBezTo>
                <a:cubicBezTo>
                  <a:pt x="1121" y="873"/>
                  <a:pt x="1121" y="873"/>
                  <a:pt x="1121" y="873"/>
                </a:cubicBezTo>
                <a:cubicBezTo>
                  <a:pt x="1130" y="882"/>
                  <a:pt x="1130" y="882"/>
                  <a:pt x="1130" y="882"/>
                </a:cubicBezTo>
                <a:cubicBezTo>
                  <a:pt x="1141" y="888"/>
                  <a:pt x="1141" y="888"/>
                  <a:pt x="1141" y="888"/>
                </a:cubicBezTo>
                <a:cubicBezTo>
                  <a:pt x="1153" y="895"/>
                  <a:pt x="1153" y="895"/>
                  <a:pt x="1153" y="895"/>
                </a:cubicBezTo>
                <a:cubicBezTo>
                  <a:pt x="1164" y="900"/>
                  <a:pt x="1164" y="900"/>
                  <a:pt x="1164" y="900"/>
                </a:cubicBezTo>
                <a:cubicBezTo>
                  <a:pt x="1176" y="904"/>
                  <a:pt x="1176" y="904"/>
                  <a:pt x="1176" y="904"/>
                </a:cubicBezTo>
                <a:cubicBezTo>
                  <a:pt x="1191" y="906"/>
                  <a:pt x="1191" y="906"/>
                  <a:pt x="1191" y="906"/>
                </a:cubicBezTo>
                <a:cubicBezTo>
                  <a:pt x="1204" y="907"/>
                  <a:pt x="1204" y="907"/>
                  <a:pt x="1204" y="907"/>
                </a:cubicBezTo>
                <a:cubicBezTo>
                  <a:pt x="1220" y="906"/>
                  <a:pt x="1220" y="906"/>
                  <a:pt x="1220" y="906"/>
                </a:cubicBezTo>
                <a:cubicBezTo>
                  <a:pt x="1235" y="903"/>
                  <a:pt x="1235" y="903"/>
                  <a:pt x="1235" y="903"/>
                </a:cubicBezTo>
                <a:cubicBezTo>
                  <a:pt x="1229" y="888"/>
                  <a:pt x="1229" y="888"/>
                  <a:pt x="1229" y="888"/>
                </a:cubicBezTo>
                <a:cubicBezTo>
                  <a:pt x="1223" y="875"/>
                  <a:pt x="1223" y="875"/>
                  <a:pt x="1223" y="875"/>
                </a:cubicBezTo>
                <a:cubicBezTo>
                  <a:pt x="1219" y="862"/>
                  <a:pt x="1219" y="862"/>
                  <a:pt x="1219" y="862"/>
                </a:cubicBezTo>
                <a:cubicBezTo>
                  <a:pt x="1219" y="848"/>
                  <a:pt x="1219" y="848"/>
                  <a:pt x="1219" y="848"/>
                </a:cubicBezTo>
                <a:lnTo>
                  <a:pt x="1220" y="835"/>
                </a:lnTo>
                <a:close/>
                <a:moveTo>
                  <a:pt x="805" y="746"/>
                </a:moveTo>
                <a:cubicBezTo>
                  <a:pt x="804" y="750"/>
                  <a:pt x="804" y="750"/>
                  <a:pt x="804" y="750"/>
                </a:cubicBezTo>
                <a:cubicBezTo>
                  <a:pt x="800" y="753"/>
                  <a:pt x="800" y="753"/>
                  <a:pt x="800" y="753"/>
                </a:cubicBezTo>
                <a:cubicBezTo>
                  <a:pt x="796" y="756"/>
                  <a:pt x="796" y="756"/>
                  <a:pt x="796" y="756"/>
                </a:cubicBezTo>
                <a:cubicBezTo>
                  <a:pt x="791" y="760"/>
                  <a:pt x="791" y="760"/>
                  <a:pt x="791" y="760"/>
                </a:cubicBezTo>
                <a:cubicBezTo>
                  <a:pt x="775" y="763"/>
                  <a:pt x="775" y="763"/>
                  <a:pt x="775" y="763"/>
                </a:cubicBezTo>
                <a:cubicBezTo>
                  <a:pt x="763" y="765"/>
                  <a:pt x="763" y="765"/>
                  <a:pt x="763" y="765"/>
                </a:cubicBezTo>
                <a:cubicBezTo>
                  <a:pt x="751" y="768"/>
                  <a:pt x="751" y="768"/>
                  <a:pt x="751" y="768"/>
                </a:cubicBezTo>
                <a:cubicBezTo>
                  <a:pt x="743" y="773"/>
                  <a:pt x="743" y="773"/>
                  <a:pt x="743" y="773"/>
                </a:cubicBezTo>
                <a:cubicBezTo>
                  <a:pt x="737" y="777"/>
                  <a:pt x="737" y="777"/>
                  <a:pt x="737" y="777"/>
                </a:cubicBezTo>
                <a:cubicBezTo>
                  <a:pt x="732" y="782"/>
                  <a:pt x="732" y="782"/>
                  <a:pt x="732" y="782"/>
                </a:cubicBezTo>
                <a:cubicBezTo>
                  <a:pt x="729" y="785"/>
                  <a:pt x="729" y="785"/>
                  <a:pt x="729" y="785"/>
                </a:cubicBezTo>
                <a:cubicBezTo>
                  <a:pt x="728" y="790"/>
                  <a:pt x="728" y="790"/>
                  <a:pt x="728" y="790"/>
                </a:cubicBezTo>
                <a:cubicBezTo>
                  <a:pt x="729" y="794"/>
                  <a:pt x="729" y="794"/>
                  <a:pt x="729" y="794"/>
                </a:cubicBezTo>
                <a:cubicBezTo>
                  <a:pt x="732" y="798"/>
                  <a:pt x="732" y="798"/>
                  <a:pt x="732" y="798"/>
                </a:cubicBezTo>
                <a:cubicBezTo>
                  <a:pt x="736" y="802"/>
                  <a:pt x="736" y="802"/>
                  <a:pt x="736" y="802"/>
                </a:cubicBezTo>
                <a:cubicBezTo>
                  <a:pt x="739" y="805"/>
                  <a:pt x="739" y="805"/>
                  <a:pt x="739" y="805"/>
                </a:cubicBezTo>
                <a:cubicBezTo>
                  <a:pt x="746" y="808"/>
                  <a:pt x="746" y="808"/>
                  <a:pt x="746" y="808"/>
                </a:cubicBezTo>
                <a:cubicBezTo>
                  <a:pt x="753" y="812"/>
                  <a:pt x="753" y="812"/>
                  <a:pt x="753" y="812"/>
                </a:cubicBezTo>
                <a:cubicBezTo>
                  <a:pt x="759" y="815"/>
                  <a:pt x="759" y="815"/>
                  <a:pt x="759" y="815"/>
                </a:cubicBezTo>
                <a:cubicBezTo>
                  <a:pt x="768" y="817"/>
                  <a:pt x="768" y="817"/>
                  <a:pt x="768" y="817"/>
                </a:cubicBezTo>
                <a:cubicBezTo>
                  <a:pt x="777" y="818"/>
                  <a:pt x="777" y="818"/>
                  <a:pt x="777" y="818"/>
                </a:cubicBezTo>
                <a:cubicBezTo>
                  <a:pt x="787" y="819"/>
                  <a:pt x="787" y="819"/>
                  <a:pt x="787" y="819"/>
                </a:cubicBezTo>
                <a:cubicBezTo>
                  <a:pt x="796" y="819"/>
                  <a:pt x="796" y="819"/>
                  <a:pt x="796" y="819"/>
                </a:cubicBezTo>
                <a:cubicBezTo>
                  <a:pt x="806" y="819"/>
                  <a:pt x="806" y="819"/>
                  <a:pt x="806" y="819"/>
                </a:cubicBezTo>
                <a:cubicBezTo>
                  <a:pt x="815" y="818"/>
                  <a:pt x="815" y="818"/>
                  <a:pt x="815" y="818"/>
                </a:cubicBezTo>
                <a:cubicBezTo>
                  <a:pt x="826" y="817"/>
                  <a:pt x="826" y="817"/>
                  <a:pt x="826" y="817"/>
                </a:cubicBezTo>
                <a:cubicBezTo>
                  <a:pt x="833" y="814"/>
                  <a:pt x="833" y="814"/>
                  <a:pt x="833" y="814"/>
                </a:cubicBezTo>
                <a:cubicBezTo>
                  <a:pt x="843" y="811"/>
                  <a:pt x="843" y="811"/>
                  <a:pt x="843" y="811"/>
                </a:cubicBezTo>
                <a:cubicBezTo>
                  <a:pt x="851" y="806"/>
                  <a:pt x="851" y="806"/>
                  <a:pt x="851" y="806"/>
                </a:cubicBezTo>
                <a:cubicBezTo>
                  <a:pt x="860" y="800"/>
                  <a:pt x="860" y="800"/>
                  <a:pt x="860" y="800"/>
                </a:cubicBezTo>
                <a:cubicBezTo>
                  <a:pt x="865" y="794"/>
                  <a:pt x="865" y="794"/>
                  <a:pt x="865" y="794"/>
                </a:cubicBezTo>
                <a:cubicBezTo>
                  <a:pt x="872" y="785"/>
                  <a:pt x="872" y="785"/>
                  <a:pt x="872" y="785"/>
                </a:cubicBezTo>
                <a:cubicBezTo>
                  <a:pt x="878" y="776"/>
                  <a:pt x="878" y="776"/>
                  <a:pt x="878" y="776"/>
                </a:cubicBezTo>
                <a:cubicBezTo>
                  <a:pt x="882" y="766"/>
                  <a:pt x="882" y="766"/>
                  <a:pt x="882" y="766"/>
                </a:cubicBezTo>
                <a:cubicBezTo>
                  <a:pt x="883" y="754"/>
                  <a:pt x="883" y="754"/>
                  <a:pt x="883" y="754"/>
                </a:cubicBezTo>
                <a:cubicBezTo>
                  <a:pt x="884" y="742"/>
                  <a:pt x="884" y="742"/>
                  <a:pt x="884" y="742"/>
                </a:cubicBezTo>
                <a:cubicBezTo>
                  <a:pt x="901" y="733"/>
                  <a:pt x="901" y="733"/>
                  <a:pt x="901" y="733"/>
                </a:cubicBezTo>
                <a:cubicBezTo>
                  <a:pt x="915" y="729"/>
                  <a:pt x="915" y="729"/>
                  <a:pt x="915" y="729"/>
                </a:cubicBezTo>
                <a:cubicBezTo>
                  <a:pt x="920" y="727"/>
                  <a:pt x="920" y="727"/>
                  <a:pt x="920" y="727"/>
                </a:cubicBezTo>
                <a:cubicBezTo>
                  <a:pt x="874" y="705"/>
                  <a:pt x="850" y="653"/>
                  <a:pt x="867" y="603"/>
                </a:cubicBezTo>
                <a:cubicBezTo>
                  <a:pt x="867" y="601"/>
                  <a:pt x="869" y="599"/>
                  <a:pt x="869" y="597"/>
                </a:cubicBezTo>
                <a:cubicBezTo>
                  <a:pt x="864" y="597"/>
                  <a:pt x="864" y="597"/>
                  <a:pt x="864" y="597"/>
                </a:cubicBezTo>
                <a:cubicBezTo>
                  <a:pt x="854" y="598"/>
                  <a:pt x="854" y="598"/>
                  <a:pt x="854" y="598"/>
                </a:cubicBezTo>
                <a:cubicBezTo>
                  <a:pt x="853" y="605"/>
                  <a:pt x="853" y="605"/>
                  <a:pt x="853" y="605"/>
                </a:cubicBezTo>
                <a:cubicBezTo>
                  <a:pt x="851" y="614"/>
                  <a:pt x="851" y="614"/>
                  <a:pt x="851" y="614"/>
                </a:cubicBezTo>
                <a:cubicBezTo>
                  <a:pt x="848" y="621"/>
                  <a:pt x="848" y="621"/>
                  <a:pt x="848" y="621"/>
                </a:cubicBezTo>
                <a:cubicBezTo>
                  <a:pt x="842" y="628"/>
                  <a:pt x="842" y="628"/>
                  <a:pt x="842" y="628"/>
                </a:cubicBezTo>
                <a:cubicBezTo>
                  <a:pt x="837" y="634"/>
                  <a:pt x="837" y="634"/>
                  <a:pt x="837" y="634"/>
                </a:cubicBezTo>
                <a:cubicBezTo>
                  <a:pt x="830" y="640"/>
                  <a:pt x="830" y="640"/>
                  <a:pt x="830" y="640"/>
                </a:cubicBezTo>
                <a:cubicBezTo>
                  <a:pt x="822" y="644"/>
                  <a:pt x="822" y="644"/>
                  <a:pt x="822" y="644"/>
                </a:cubicBezTo>
                <a:cubicBezTo>
                  <a:pt x="813" y="649"/>
                  <a:pt x="813" y="649"/>
                  <a:pt x="813" y="649"/>
                </a:cubicBezTo>
                <a:cubicBezTo>
                  <a:pt x="796" y="655"/>
                  <a:pt x="796" y="655"/>
                  <a:pt x="796" y="655"/>
                </a:cubicBezTo>
                <a:cubicBezTo>
                  <a:pt x="777" y="660"/>
                  <a:pt x="777" y="660"/>
                  <a:pt x="777" y="660"/>
                </a:cubicBezTo>
                <a:cubicBezTo>
                  <a:pt x="759" y="662"/>
                  <a:pt x="759" y="662"/>
                  <a:pt x="759" y="662"/>
                </a:cubicBezTo>
                <a:cubicBezTo>
                  <a:pt x="743" y="663"/>
                  <a:pt x="743" y="663"/>
                  <a:pt x="743" y="663"/>
                </a:cubicBezTo>
                <a:cubicBezTo>
                  <a:pt x="744" y="668"/>
                  <a:pt x="744" y="668"/>
                  <a:pt x="744" y="668"/>
                </a:cubicBezTo>
                <a:cubicBezTo>
                  <a:pt x="746" y="671"/>
                  <a:pt x="746" y="671"/>
                  <a:pt x="746" y="671"/>
                </a:cubicBezTo>
                <a:cubicBezTo>
                  <a:pt x="750" y="678"/>
                  <a:pt x="750" y="678"/>
                  <a:pt x="750" y="678"/>
                </a:cubicBezTo>
                <a:cubicBezTo>
                  <a:pt x="756" y="682"/>
                  <a:pt x="756" y="682"/>
                  <a:pt x="756" y="682"/>
                </a:cubicBezTo>
                <a:cubicBezTo>
                  <a:pt x="763" y="686"/>
                  <a:pt x="763" y="686"/>
                  <a:pt x="763" y="686"/>
                </a:cubicBezTo>
                <a:cubicBezTo>
                  <a:pt x="775" y="697"/>
                  <a:pt x="775" y="697"/>
                  <a:pt x="775" y="697"/>
                </a:cubicBezTo>
                <a:cubicBezTo>
                  <a:pt x="778" y="701"/>
                  <a:pt x="778" y="701"/>
                  <a:pt x="778" y="701"/>
                </a:cubicBezTo>
                <a:cubicBezTo>
                  <a:pt x="779" y="703"/>
                  <a:pt x="779" y="703"/>
                  <a:pt x="779" y="703"/>
                </a:cubicBezTo>
                <a:cubicBezTo>
                  <a:pt x="780" y="703"/>
                  <a:pt x="780" y="703"/>
                  <a:pt x="780" y="703"/>
                </a:cubicBezTo>
                <a:cubicBezTo>
                  <a:pt x="791" y="714"/>
                  <a:pt x="791" y="714"/>
                  <a:pt x="791" y="714"/>
                </a:cubicBezTo>
                <a:cubicBezTo>
                  <a:pt x="798" y="723"/>
                  <a:pt x="798" y="723"/>
                  <a:pt x="798" y="723"/>
                </a:cubicBezTo>
                <a:cubicBezTo>
                  <a:pt x="804" y="731"/>
                  <a:pt x="804" y="731"/>
                  <a:pt x="804" y="731"/>
                </a:cubicBezTo>
                <a:cubicBezTo>
                  <a:pt x="805" y="735"/>
                  <a:pt x="805" y="735"/>
                  <a:pt x="805" y="735"/>
                </a:cubicBezTo>
                <a:cubicBezTo>
                  <a:pt x="806" y="740"/>
                  <a:pt x="806" y="740"/>
                  <a:pt x="806" y="740"/>
                </a:cubicBezTo>
                <a:cubicBezTo>
                  <a:pt x="806" y="743"/>
                  <a:pt x="806" y="743"/>
                  <a:pt x="806" y="743"/>
                </a:cubicBezTo>
                <a:lnTo>
                  <a:pt x="805" y="746"/>
                </a:lnTo>
                <a:close/>
                <a:moveTo>
                  <a:pt x="945" y="693"/>
                </a:moveTo>
                <a:cubicBezTo>
                  <a:pt x="978" y="704"/>
                  <a:pt x="1013" y="686"/>
                  <a:pt x="1023" y="654"/>
                </a:cubicBezTo>
                <a:cubicBezTo>
                  <a:pt x="1031" y="632"/>
                  <a:pt x="1024" y="609"/>
                  <a:pt x="1009" y="593"/>
                </a:cubicBezTo>
                <a:cubicBezTo>
                  <a:pt x="1019" y="566"/>
                  <a:pt x="1030" y="540"/>
                  <a:pt x="1041" y="516"/>
                </a:cubicBezTo>
                <a:cubicBezTo>
                  <a:pt x="1022" y="511"/>
                  <a:pt x="1004" y="508"/>
                  <a:pt x="985" y="506"/>
                </a:cubicBezTo>
                <a:cubicBezTo>
                  <a:pt x="976" y="527"/>
                  <a:pt x="966" y="550"/>
                  <a:pt x="958" y="574"/>
                </a:cubicBezTo>
                <a:cubicBezTo>
                  <a:pt x="934" y="576"/>
                  <a:pt x="914" y="592"/>
                  <a:pt x="906" y="616"/>
                </a:cubicBezTo>
                <a:cubicBezTo>
                  <a:pt x="895" y="648"/>
                  <a:pt x="913" y="683"/>
                  <a:pt x="945" y="693"/>
                </a:cubicBezTo>
                <a:close/>
                <a:moveTo>
                  <a:pt x="281" y="1080"/>
                </a:moveTo>
                <a:cubicBezTo>
                  <a:pt x="277" y="1076"/>
                  <a:pt x="277" y="1076"/>
                  <a:pt x="277" y="1076"/>
                </a:cubicBezTo>
                <a:cubicBezTo>
                  <a:pt x="271" y="1071"/>
                  <a:pt x="271" y="1071"/>
                  <a:pt x="271" y="1071"/>
                </a:cubicBezTo>
                <a:cubicBezTo>
                  <a:pt x="259" y="1063"/>
                  <a:pt x="259" y="1063"/>
                  <a:pt x="259" y="1063"/>
                </a:cubicBezTo>
                <a:cubicBezTo>
                  <a:pt x="259" y="1063"/>
                  <a:pt x="259" y="1063"/>
                  <a:pt x="259" y="1063"/>
                </a:cubicBezTo>
                <a:cubicBezTo>
                  <a:pt x="241" y="1106"/>
                  <a:pt x="224" y="1151"/>
                  <a:pt x="209" y="1198"/>
                </a:cubicBezTo>
                <a:cubicBezTo>
                  <a:pt x="215" y="1207"/>
                  <a:pt x="219" y="1218"/>
                  <a:pt x="221" y="1228"/>
                </a:cubicBezTo>
                <a:cubicBezTo>
                  <a:pt x="224" y="1227"/>
                  <a:pt x="224" y="1227"/>
                  <a:pt x="224" y="1227"/>
                </a:cubicBezTo>
                <a:cubicBezTo>
                  <a:pt x="236" y="1218"/>
                  <a:pt x="236" y="1218"/>
                  <a:pt x="236" y="1218"/>
                </a:cubicBezTo>
                <a:cubicBezTo>
                  <a:pt x="241" y="1213"/>
                  <a:pt x="241" y="1213"/>
                  <a:pt x="241" y="1213"/>
                </a:cubicBezTo>
                <a:cubicBezTo>
                  <a:pt x="246" y="1209"/>
                  <a:pt x="246" y="1209"/>
                  <a:pt x="246" y="1209"/>
                </a:cubicBezTo>
                <a:cubicBezTo>
                  <a:pt x="249" y="1203"/>
                  <a:pt x="249" y="1203"/>
                  <a:pt x="249" y="1203"/>
                </a:cubicBezTo>
                <a:cubicBezTo>
                  <a:pt x="251" y="1198"/>
                  <a:pt x="251" y="1198"/>
                  <a:pt x="251" y="1198"/>
                </a:cubicBezTo>
                <a:cubicBezTo>
                  <a:pt x="255" y="1185"/>
                  <a:pt x="255" y="1185"/>
                  <a:pt x="255" y="1185"/>
                </a:cubicBezTo>
                <a:cubicBezTo>
                  <a:pt x="257" y="1173"/>
                  <a:pt x="257" y="1173"/>
                  <a:pt x="257" y="1173"/>
                </a:cubicBezTo>
                <a:cubicBezTo>
                  <a:pt x="258" y="1168"/>
                  <a:pt x="258" y="1168"/>
                  <a:pt x="258" y="1168"/>
                </a:cubicBezTo>
                <a:cubicBezTo>
                  <a:pt x="260" y="1162"/>
                  <a:pt x="260" y="1162"/>
                  <a:pt x="260" y="1162"/>
                </a:cubicBezTo>
                <a:cubicBezTo>
                  <a:pt x="263" y="1156"/>
                  <a:pt x="263" y="1156"/>
                  <a:pt x="263" y="1156"/>
                </a:cubicBezTo>
                <a:cubicBezTo>
                  <a:pt x="267" y="1151"/>
                  <a:pt x="267" y="1151"/>
                  <a:pt x="267" y="1151"/>
                </a:cubicBezTo>
                <a:cubicBezTo>
                  <a:pt x="276" y="1140"/>
                  <a:pt x="276" y="1140"/>
                  <a:pt x="276" y="1140"/>
                </a:cubicBezTo>
                <a:cubicBezTo>
                  <a:pt x="284" y="1130"/>
                  <a:pt x="284" y="1130"/>
                  <a:pt x="284" y="1130"/>
                </a:cubicBezTo>
                <a:cubicBezTo>
                  <a:pt x="288" y="1124"/>
                  <a:pt x="288" y="1124"/>
                  <a:pt x="288" y="1124"/>
                </a:cubicBezTo>
                <a:cubicBezTo>
                  <a:pt x="290" y="1119"/>
                  <a:pt x="290" y="1119"/>
                  <a:pt x="290" y="1119"/>
                </a:cubicBezTo>
                <a:cubicBezTo>
                  <a:pt x="291" y="1111"/>
                  <a:pt x="291" y="1111"/>
                  <a:pt x="291" y="1111"/>
                </a:cubicBezTo>
                <a:cubicBezTo>
                  <a:pt x="291" y="1105"/>
                  <a:pt x="291" y="1105"/>
                  <a:pt x="291" y="1105"/>
                </a:cubicBezTo>
                <a:cubicBezTo>
                  <a:pt x="291" y="1098"/>
                  <a:pt x="291" y="1098"/>
                  <a:pt x="291" y="1098"/>
                </a:cubicBezTo>
                <a:cubicBezTo>
                  <a:pt x="289" y="1091"/>
                  <a:pt x="289" y="1091"/>
                  <a:pt x="289" y="1091"/>
                </a:cubicBezTo>
                <a:cubicBezTo>
                  <a:pt x="286" y="1086"/>
                  <a:pt x="286" y="1086"/>
                  <a:pt x="286" y="1086"/>
                </a:cubicBezTo>
                <a:lnTo>
                  <a:pt x="281" y="1080"/>
                </a:lnTo>
                <a:close/>
                <a:moveTo>
                  <a:pt x="2136" y="1086"/>
                </a:moveTo>
                <a:cubicBezTo>
                  <a:pt x="2134" y="1060"/>
                  <a:pt x="2134" y="1060"/>
                  <a:pt x="2134" y="1060"/>
                </a:cubicBezTo>
                <a:cubicBezTo>
                  <a:pt x="2132" y="1032"/>
                  <a:pt x="2132" y="1032"/>
                  <a:pt x="2132" y="1032"/>
                </a:cubicBezTo>
                <a:cubicBezTo>
                  <a:pt x="2128" y="1007"/>
                  <a:pt x="2128" y="1007"/>
                  <a:pt x="2128" y="1007"/>
                </a:cubicBezTo>
                <a:cubicBezTo>
                  <a:pt x="2126" y="980"/>
                  <a:pt x="2126" y="980"/>
                  <a:pt x="2126" y="980"/>
                </a:cubicBezTo>
                <a:cubicBezTo>
                  <a:pt x="2122" y="955"/>
                  <a:pt x="2122" y="955"/>
                  <a:pt x="2122" y="955"/>
                </a:cubicBezTo>
                <a:cubicBezTo>
                  <a:pt x="2116" y="929"/>
                  <a:pt x="2116" y="929"/>
                  <a:pt x="2116" y="929"/>
                </a:cubicBezTo>
                <a:cubicBezTo>
                  <a:pt x="2111" y="904"/>
                  <a:pt x="2111" y="904"/>
                  <a:pt x="2111" y="904"/>
                </a:cubicBezTo>
                <a:cubicBezTo>
                  <a:pt x="2105" y="878"/>
                  <a:pt x="2105" y="878"/>
                  <a:pt x="2105" y="878"/>
                </a:cubicBezTo>
                <a:cubicBezTo>
                  <a:pt x="2098" y="853"/>
                  <a:pt x="2098" y="853"/>
                  <a:pt x="2098" y="853"/>
                </a:cubicBezTo>
                <a:cubicBezTo>
                  <a:pt x="2091" y="828"/>
                  <a:pt x="2091" y="828"/>
                  <a:pt x="2091" y="828"/>
                </a:cubicBezTo>
                <a:cubicBezTo>
                  <a:pt x="2084" y="803"/>
                  <a:pt x="2084" y="803"/>
                  <a:pt x="2084" y="803"/>
                </a:cubicBezTo>
                <a:cubicBezTo>
                  <a:pt x="2074" y="778"/>
                  <a:pt x="2074" y="778"/>
                  <a:pt x="2074" y="778"/>
                </a:cubicBezTo>
                <a:cubicBezTo>
                  <a:pt x="2066" y="754"/>
                  <a:pt x="2066" y="754"/>
                  <a:pt x="2066" y="754"/>
                </a:cubicBezTo>
                <a:cubicBezTo>
                  <a:pt x="2056" y="730"/>
                  <a:pt x="2056" y="730"/>
                  <a:pt x="2056" y="730"/>
                </a:cubicBezTo>
                <a:cubicBezTo>
                  <a:pt x="2052" y="719"/>
                  <a:pt x="2052" y="719"/>
                  <a:pt x="2052" y="719"/>
                </a:cubicBezTo>
                <a:cubicBezTo>
                  <a:pt x="2050" y="778"/>
                  <a:pt x="2042" y="840"/>
                  <a:pt x="2029" y="905"/>
                </a:cubicBezTo>
                <a:cubicBezTo>
                  <a:pt x="2046" y="929"/>
                  <a:pt x="2052" y="960"/>
                  <a:pt x="2044" y="990"/>
                </a:cubicBezTo>
                <a:cubicBezTo>
                  <a:pt x="2029" y="1045"/>
                  <a:pt x="1973" y="1078"/>
                  <a:pt x="1918" y="1063"/>
                </a:cubicBezTo>
                <a:cubicBezTo>
                  <a:pt x="1863" y="1048"/>
                  <a:pt x="1830" y="992"/>
                  <a:pt x="1845" y="937"/>
                </a:cubicBezTo>
                <a:cubicBezTo>
                  <a:pt x="1853" y="909"/>
                  <a:pt x="1872" y="886"/>
                  <a:pt x="1895" y="873"/>
                </a:cubicBezTo>
                <a:cubicBezTo>
                  <a:pt x="1930" y="700"/>
                  <a:pt x="1918" y="553"/>
                  <a:pt x="1874" y="438"/>
                </a:cubicBezTo>
                <a:cubicBezTo>
                  <a:pt x="1860" y="422"/>
                  <a:pt x="1860" y="422"/>
                  <a:pt x="1860" y="422"/>
                </a:cubicBezTo>
                <a:cubicBezTo>
                  <a:pt x="1843" y="402"/>
                  <a:pt x="1843" y="402"/>
                  <a:pt x="1843" y="402"/>
                </a:cubicBezTo>
                <a:cubicBezTo>
                  <a:pt x="1824" y="384"/>
                  <a:pt x="1824" y="384"/>
                  <a:pt x="1824" y="384"/>
                </a:cubicBezTo>
                <a:cubicBezTo>
                  <a:pt x="1805" y="365"/>
                  <a:pt x="1805" y="365"/>
                  <a:pt x="1805" y="365"/>
                </a:cubicBezTo>
                <a:cubicBezTo>
                  <a:pt x="1785" y="347"/>
                  <a:pt x="1785" y="347"/>
                  <a:pt x="1785" y="347"/>
                </a:cubicBezTo>
                <a:cubicBezTo>
                  <a:pt x="1765" y="329"/>
                  <a:pt x="1765" y="329"/>
                  <a:pt x="1765" y="329"/>
                </a:cubicBezTo>
                <a:cubicBezTo>
                  <a:pt x="1745" y="313"/>
                  <a:pt x="1745" y="313"/>
                  <a:pt x="1745" y="313"/>
                </a:cubicBezTo>
                <a:cubicBezTo>
                  <a:pt x="1724" y="296"/>
                  <a:pt x="1724" y="296"/>
                  <a:pt x="1724" y="296"/>
                </a:cubicBezTo>
                <a:cubicBezTo>
                  <a:pt x="1704" y="279"/>
                  <a:pt x="1704" y="279"/>
                  <a:pt x="1704" y="279"/>
                </a:cubicBezTo>
                <a:cubicBezTo>
                  <a:pt x="1683" y="265"/>
                  <a:pt x="1683" y="265"/>
                  <a:pt x="1683" y="265"/>
                </a:cubicBezTo>
                <a:cubicBezTo>
                  <a:pt x="1661" y="248"/>
                  <a:pt x="1661" y="248"/>
                  <a:pt x="1661" y="248"/>
                </a:cubicBezTo>
                <a:cubicBezTo>
                  <a:pt x="1639" y="235"/>
                  <a:pt x="1639" y="235"/>
                  <a:pt x="1639" y="235"/>
                </a:cubicBezTo>
                <a:cubicBezTo>
                  <a:pt x="1617" y="222"/>
                  <a:pt x="1617" y="222"/>
                  <a:pt x="1617" y="222"/>
                </a:cubicBezTo>
                <a:cubicBezTo>
                  <a:pt x="1595" y="208"/>
                  <a:pt x="1595" y="208"/>
                  <a:pt x="1595" y="208"/>
                </a:cubicBezTo>
                <a:cubicBezTo>
                  <a:pt x="1572" y="195"/>
                  <a:pt x="1572" y="195"/>
                  <a:pt x="1572" y="195"/>
                </a:cubicBezTo>
                <a:cubicBezTo>
                  <a:pt x="1548" y="184"/>
                  <a:pt x="1548" y="184"/>
                  <a:pt x="1548" y="184"/>
                </a:cubicBezTo>
                <a:cubicBezTo>
                  <a:pt x="1525" y="173"/>
                  <a:pt x="1525" y="173"/>
                  <a:pt x="1525" y="173"/>
                </a:cubicBezTo>
                <a:cubicBezTo>
                  <a:pt x="1506" y="163"/>
                  <a:pt x="1506" y="163"/>
                  <a:pt x="1506" y="163"/>
                </a:cubicBezTo>
                <a:cubicBezTo>
                  <a:pt x="1441" y="166"/>
                  <a:pt x="1373" y="189"/>
                  <a:pt x="1308" y="234"/>
                </a:cubicBezTo>
                <a:cubicBezTo>
                  <a:pt x="1327" y="241"/>
                  <a:pt x="1327" y="241"/>
                  <a:pt x="1327" y="241"/>
                </a:cubicBezTo>
                <a:cubicBezTo>
                  <a:pt x="1352" y="247"/>
                  <a:pt x="1352" y="247"/>
                  <a:pt x="1352" y="247"/>
                </a:cubicBezTo>
                <a:cubicBezTo>
                  <a:pt x="1377" y="256"/>
                  <a:pt x="1377" y="256"/>
                  <a:pt x="1377" y="256"/>
                </a:cubicBezTo>
                <a:cubicBezTo>
                  <a:pt x="1400" y="265"/>
                  <a:pt x="1400" y="265"/>
                  <a:pt x="1400" y="265"/>
                </a:cubicBezTo>
                <a:cubicBezTo>
                  <a:pt x="1424" y="274"/>
                  <a:pt x="1424" y="274"/>
                  <a:pt x="1424" y="274"/>
                </a:cubicBezTo>
                <a:cubicBezTo>
                  <a:pt x="1449" y="284"/>
                  <a:pt x="1449" y="284"/>
                  <a:pt x="1449" y="284"/>
                </a:cubicBezTo>
                <a:cubicBezTo>
                  <a:pt x="1472" y="295"/>
                  <a:pt x="1472" y="295"/>
                  <a:pt x="1472" y="295"/>
                </a:cubicBezTo>
                <a:cubicBezTo>
                  <a:pt x="1470" y="308"/>
                  <a:pt x="1470" y="308"/>
                  <a:pt x="1470" y="308"/>
                </a:cubicBezTo>
                <a:cubicBezTo>
                  <a:pt x="1466" y="319"/>
                  <a:pt x="1466" y="319"/>
                  <a:pt x="1466" y="319"/>
                </a:cubicBezTo>
                <a:cubicBezTo>
                  <a:pt x="1461" y="328"/>
                  <a:pt x="1461" y="328"/>
                  <a:pt x="1461" y="328"/>
                </a:cubicBezTo>
                <a:cubicBezTo>
                  <a:pt x="1453" y="336"/>
                  <a:pt x="1453" y="336"/>
                  <a:pt x="1453" y="336"/>
                </a:cubicBezTo>
                <a:cubicBezTo>
                  <a:pt x="1445" y="341"/>
                  <a:pt x="1445" y="341"/>
                  <a:pt x="1445" y="341"/>
                </a:cubicBezTo>
                <a:cubicBezTo>
                  <a:pt x="1435" y="346"/>
                  <a:pt x="1435" y="346"/>
                  <a:pt x="1435" y="346"/>
                </a:cubicBezTo>
                <a:cubicBezTo>
                  <a:pt x="1427" y="348"/>
                  <a:pt x="1427" y="348"/>
                  <a:pt x="1427" y="348"/>
                </a:cubicBezTo>
                <a:cubicBezTo>
                  <a:pt x="1414" y="348"/>
                  <a:pt x="1414" y="348"/>
                  <a:pt x="1414" y="348"/>
                </a:cubicBezTo>
                <a:cubicBezTo>
                  <a:pt x="1403" y="347"/>
                  <a:pt x="1403" y="347"/>
                  <a:pt x="1403" y="347"/>
                </a:cubicBezTo>
                <a:cubicBezTo>
                  <a:pt x="1392" y="345"/>
                  <a:pt x="1392" y="345"/>
                  <a:pt x="1392" y="345"/>
                </a:cubicBezTo>
                <a:cubicBezTo>
                  <a:pt x="1379" y="340"/>
                  <a:pt x="1379" y="340"/>
                  <a:pt x="1379" y="340"/>
                </a:cubicBezTo>
                <a:cubicBezTo>
                  <a:pt x="1368" y="336"/>
                  <a:pt x="1368" y="336"/>
                  <a:pt x="1368" y="336"/>
                </a:cubicBezTo>
                <a:cubicBezTo>
                  <a:pt x="1356" y="329"/>
                  <a:pt x="1356" y="329"/>
                  <a:pt x="1356" y="329"/>
                </a:cubicBezTo>
                <a:cubicBezTo>
                  <a:pt x="1345" y="322"/>
                  <a:pt x="1345" y="322"/>
                  <a:pt x="1345" y="322"/>
                </a:cubicBezTo>
                <a:cubicBezTo>
                  <a:pt x="1334" y="313"/>
                  <a:pt x="1334" y="313"/>
                  <a:pt x="1334" y="313"/>
                </a:cubicBezTo>
                <a:cubicBezTo>
                  <a:pt x="1324" y="302"/>
                  <a:pt x="1324" y="302"/>
                  <a:pt x="1324" y="302"/>
                </a:cubicBezTo>
                <a:cubicBezTo>
                  <a:pt x="1315" y="302"/>
                  <a:pt x="1315" y="302"/>
                  <a:pt x="1315" y="302"/>
                </a:cubicBezTo>
                <a:cubicBezTo>
                  <a:pt x="1304" y="302"/>
                  <a:pt x="1304" y="302"/>
                  <a:pt x="1304" y="302"/>
                </a:cubicBezTo>
                <a:cubicBezTo>
                  <a:pt x="1294" y="303"/>
                  <a:pt x="1294" y="303"/>
                  <a:pt x="1294" y="303"/>
                </a:cubicBezTo>
                <a:cubicBezTo>
                  <a:pt x="1283" y="305"/>
                  <a:pt x="1283" y="305"/>
                  <a:pt x="1283" y="305"/>
                </a:cubicBezTo>
                <a:cubicBezTo>
                  <a:pt x="1260" y="313"/>
                  <a:pt x="1260" y="313"/>
                  <a:pt x="1260" y="313"/>
                </a:cubicBezTo>
                <a:cubicBezTo>
                  <a:pt x="1235" y="321"/>
                  <a:pt x="1235" y="321"/>
                  <a:pt x="1235" y="321"/>
                </a:cubicBezTo>
                <a:cubicBezTo>
                  <a:pt x="1268" y="375"/>
                  <a:pt x="1298" y="435"/>
                  <a:pt x="1324" y="498"/>
                </a:cubicBezTo>
                <a:cubicBezTo>
                  <a:pt x="1476" y="603"/>
                  <a:pt x="1608" y="765"/>
                  <a:pt x="1703" y="974"/>
                </a:cubicBezTo>
                <a:cubicBezTo>
                  <a:pt x="1731" y="983"/>
                  <a:pt x="1755" y="1004"/>
                  <a:pt x="1766" y="1033"/>
                </a:cubicBezTo>
                <a:cubicBezTo>
                  <a:pt x="1787" y="1086"/>
                  <a:pt x="1762" y="1146"/>
                  <a:pt x="1709" y="1167"/>
                </a:cubicBezTo>
                <a:cubicBezTo>
                  <a:pt x="1656" y="1188"/>
                  <a:pt x="1596" y="1162"/>
                  <a:pt x="1575" y="1110"/>
                </a:cubicBezTo>
                <a:cubicBezTo>
                  <a:pt x="1564" y="1082"/>
                  <a:pt x="1566" y="1053"/>
                  <a:pt x="1577" y="1028"/>
                </a:cubicBezTo>
                <a:cubicBezTo>
                  <a:pt x="1529" y="923"/>
                  <a:pt x="1471" y="832"/>
                  <a:pt x="1406" y="757"/>
                </a:cubicBezTo>
                <a:cubicBezTo>
                  <a:pt x="1436" y="886"/>
                  <a:pt x="1452" y="1024"/>
                  <a:pt x="1453" y="1167"/>
                </a:cubicBezTo>
                <a:cubicBezTo>
                  <a:pt x="1460" y="1167"/>
                  <a:pt x="1460" y="1167"/>
                  <a:pt x="1460" y="1167"/>
                </a:cubicBezTo>
                <a:cubicBezTo>
                  <a:pt x="1469" y="1168"/>
                  <a:pt x="1469" y="1168"/>
                  <a:pt x="1469" y="1168"/>
                </a:cubicBezTo>
                <a:cubicBezTo>
                  <a:pt x="1491" y="1172"/>
                  <a:pt x="1491" y="1172"/>
                  <a:pt x="1491" y="1172"/>
                </a:cubicBezTo>
                <a:cubicBezTo>
                  <a:pt x="1513" y="1177"/>
                  <a:pt x="1513" y="1177"/>
                  <a:pt x="1513" y="1177"/>
                </a:cubicBezTo>
                <a:cubicBezTo>
                  <a:pt x="1537" y="1182"/>
                  <a:pt x="1537" y="1182"/>
                  <a:pt x="1537" y="1182"/>
                </a:cubicBezTo>
                <a:cubicBezTo>
                  <a:pt x="1561" y="1189"/>
                  <a:pt x="1561" y="1189"/>
                  <a:pt x="1561" y="1189"/>
                </a:cubicBezTo>
                <a:cubicBezTo>
                  <a:pt x="1585" y="1192"/>
                  <a:pt x="1585" y="1192"/>
                  <a:pt x="1585" y="1192"/>
                </a:cubicBezTo>
                <a:cubicBezTo>
                  <a:pt x="1596" y="1194"/>
                  <a:pt x="1596" y="1194"/>
                  <a:pt x="1596" y="1194"/>
                </a:cubicBezTo>
                <a:cubicBezTo>
                  <a:pt x="1609" y="1195"/>
                  <a:pt x="1609" y="1195"/>
                  <a:pt x="1609" y="1195"/>
                </a:cubicBezTo>
                <a:cubicBezTo>
                  <a:pt x="1619" y="1195"/>
                  <a:pt x="1619" y="1195"/>
                  <a:pt x="1619" y="1195"/>
                </a:cubicBezTo>
                <a:cubicBezTo>
                  <a:pt x="1631" y="1195"/>
                  <a:pt x="1631" y="1195"/>
                  <a:pt x="1631" y="1195"/>
                </a:cubicBezTo>
                <a:cubicBezTo>
                  <a:pt x="1641" y="1193"/>
                  <a:pt x="1641" y="1193"/>
                  <a:pt x="1641" y="1193"/>
                </a:cubicBezTo>
                <a:cubicBezTo>
                  <a:pt x="1651" y="1191"/>
                  <a:pt x="1651" y="1191"/>
                  <a:pt x="1651" y="1191"/>
                </a:cubicBezTo>
                <a:cubicBezTo>
                  <a:pt x="1661" y="1188"/>
                  <a:pt x="1661" y="1188"/>
                  <a:pt x="1661" y="1188"/>
                </a:cubicBezTo>
                <a:cubicBezTo>
                  <a:pt x="1670" y="1182"/>
                  <a:pt x="1670" y="1182"/>
                  <a:pt x="1670" y="1182"/>
                </a:cubicBezTo>
                <a:cubicBezTo>
                  <a:pt x="1678" y="1188"/>
                  <a:pt x="1678" y="1188"/>
                  <a:pt x="1678" y="1188"/>
                </a:cubicBezTo>
                <a:cubicBezTo>
                  <a:pt x="1688" y="1191"/>
                  <a:pt x="1688" y="1191"/>
                  <a:pt x="1688" y="1191"/>
                </a:cubicBezTo>
                <a:cubicBezTo>
                  <a:pt x="1696" y="1193"/>
                  <a:pt x="1696" y="1193"/>
                  <a:pt x="1696" y="1193"/>
                </a:cubicBezTo>
                <a:cubicBezTo>
                  <a:pt x="1706" y="1197"/>
                  <a:pt x="1706" y="1197"/>
                  <a:pt x="1706" y="1197"/>
                </a:cubicBezTo>
                <a:cubicBezTo>
                  <a:pt x="1724" y="1200"/>
                  <a:pt x="1724" y="1200"/>
                  <a:pt x="1724" y="1200"/>
                </a:cubicBezTo>
                <a:cubicBezTo>
                  <a:pt x="1743" y="1201"/>
                  <a:pt x="1743" y="1201"/>
                  <a:pt x="1743" y="1201"/>
                </a:cubicBezTo>
                <a:cubicBezTo>
                  <a:pt x="1761" y="1201"/>
                  <a:pt x="1761" y="1201"/>
                  <a:pt x="1761" y="1201"/>
                </a:cubicBezTo>
                <a:cubicBezTo>
                  <a:pt x="1781" y="1201"/>
                  <a:pt x="1781" y="1201"/>
                  <a:pt x="1781" y="1201"/>
                </a:cubicBezTo>
                <a:cubicBezTo>
                  <a:pt x="1800" y="1200"/>
                  <a:pt x="1800" y="1200"/>
                  <a:pt x="1800" y="1200"/>
                </a:cubicBezTo>
                <a:cubicBezTo>
                  <a:pt x="1817" y="1200"/>
                  <a:pt x="1817" y="1200"/>
                  <a:pt x="1817" y="1200"/>
                </a:cubicBezTo>
                <a:cubicBezTo>
                  <a:pt x="1835" y="1201"/>
                  <a:pt x="1835" y="1201"/>
                  <a:pt x="1835" y="1201"/>
                </a:cubicBezTo>
                <a:cubicBezTo>
                  <a:pt x="1853" y="1204"/>
                  <a:pt x="1853" y="1204"/>
                  <a:pt x="1853" y="1204"/>
                </a:cubicBezTo>
                <a:cubicBezTo>
                  <a:pt x="1859" y="1207"/>
                  <a:pt x="1859" y="1207"/>
                  <a:pt x="1859" y="1207"/>
                </a:cubicBezTo>
                <a:cubicBezTo>
                  <a:pt x="1867" y="1210"/>
                  <a:pt x="1867" y="1210"/>
                  <a:pt x="1867" y="1210"/>
                </a:cubicBezTo>
                <a:cubicBezTo>
                  <a:pt x="1874" y="1213"/>
                  <a:pt x="1874" y="1213"/>
                  <a:pt x="1874" y="1213"/>
                </a:cubicBezTo>
                <a:cubicBezTo>
                  <a:pt x="1880" y="1218"/>
                  <a:pt x="1880" y="1218"/>
                  <a:pt x="1880" y="1218"/>
                </a:cubicBezTo>
                <a:cubicBezTo>
                  <a:pt x="1887" y="1223"/>
                  <a:pt x="1887" y="1223"/>
                  <a:pt x="1887" y="1223"/>
                </a:cubicBezTo>
                <a:cubicBezTo>
                  <a:pt x="1891" y="1229"/>
                  <a:pt x="1891" y="1229"/>
                  <a:pt x="1891" y="1229"/>
                </a:cubicBezTo>
                <a:cubicBezTo>
                  <a:pt x="1897" y="1236"/>
                  <a:pt x="1897" y="1236"/>
                  <a:pt x="1897" y="1236"/>
                </a:cubicBezTo>
                <a:cubicBezTo>
                  <a:pt x="1901" y="1244"/>
                  <a:pt x="1901" y="1244"/>
                  <a:pt x="1901" y="1244"/>
                </a:cubicBezTo>
                <a:cubicBezTo>
                  <a:pt x="1906" y="1254"/>
                  <a:pt x="1906" y="1254"/>
                  <a:pt x="1906" y="1254"/>
                </a:cubicBezTo>
                <a:cubicBezTo>
                  <a:pt x="1908" y="1265"/>
                  <a:pt x="1908" y="1265"/>
                  <a:pt x="1908" y="1265"/>
                </a:cubicBezTo>
                <a:cubicBezTo>
                  <a:pt x="1911" y="1278"/>
                  <a:pt x="1911" y="1278"/>
                  <a:pt x="1911" y="1278"/>
                </a:cubicBezTo>
                <a:cubicBezTo>
                  <a:pt x="1912" y="1291"/>
                  <a:pt x="1912" y="1291"/>
                  <a:pt x="1912" y="1291"/>
                </a:cubicBezTo>
                <a:cubicBezTo>
                  <a:pt x="1917" y="1306"/>
                  <a:pt x="1917" y="1306"/>
                  <a:pt x="1917" y="1306"/>
                </a:cubicBezTo>
                <a:cubicBezTo>
                  <a:pt x="1920" y="1321"/>
                  <a:pt x="1920" y="1321"/>
                  <a:pt x="1920" y="1321"/>
                </a:cubicBezTo>
                <a:cubicBezTo>
                  <a:pt x="1924" y="1333"/>
                  <a:pt x="1924" y="1333"/>
                  <a:pt x="1924" y="1333"/>
                </a:cubicBezTo>
                <a:cubicBezTo>
                  <a:pt x="1927" y="1341"/>
                  <a:pt x="1927" y="1341"/>
                  <a:pt x="1927" y="1341"/>
                </a:cubicBezTo>
                <a:cubicBezTo>
                  <a:pt x="1931" y="1348"/>
                  <a:pt x="1931" y="1348"/>
                  <a:pt x="1931" y="1348"/>
                </a:cubicBezTo>
                <a:cubicBezTo>
                  <a:pt x="1936" y="1353"/>
                  <a:pt x="1936" y="1353"/>
                  <a:pt x="1936" y="1353"/>
                </a:cubicBezTo>
                <a:cubicBezTo>
                  <a:pt x="1940" y="1357"/>
                  <a:pt x="1940" y="1357"/>
                  <a:pt x="1940" y="1357"/>
                </a:cubicBezTo>
                <a:cubicBezTo>
                  <a:pt x="1945" y="1358"/>
                  <a:pt x="1945" y="1358"/>
                  <a:pt x="1945" y="1358"/>
                </a:cubicBezTo>
                <a:cubicBezTo>
                  <a:pt x="1949" y="1360"/>
                  <a:pt x="1949" y="1360"/>
                  <a:pt x="1949" y="1360"/>
                </a:cubicBezTo>
                <a:cubicBezTo>
                  <a:pt x="1955" y="1357"/>
                  <a:pt x="1955" y="1357"/>
                  <a:pt x="1955" y="1357"/>
                </a:cubicBezTo>
                <a:cubicBezTo>
                  <a:pt x="1959" y="1355"/>
                  <a:pt x="1959" y="1355"/>
                  <a:pt x="1959" y="1355"/>
                </a:cubicBezTo>
                <a:cubicBezTo>
                  <a:pt x="1963" y="1352"/>
                  <a:pt x="1963" y="1352"/>
                  <a:pt x="1963" y="1352"/>
                </a:cubicBezTo>
                <a:cubicBezTo>
                  <a:pt x="1969" y="1347"/>
                  <a:pt x="1969" y="1347"/>
                  <a:pt x="1969" y="1347"/>
                </a:cubicBezTo>
                <a:cubicBezTo>
                  <a:pt x="1974" y="1341"/>
                  <a:pt x="1974" y="1341"/>
                  <a:pt x="1974" y="1341"/>
                </a:cubicBezTo>
                <a:cubicBezTo>
                  <a:pt x="1984" y="1326"/>
                  <a:pt x="1984" y="1326"/>
                  <a:pt x="1984" y="1326"/>
                </a:cubicBezTo>
                <a:cubicBezTo>
                  <a:pt x="1978" y="1360"/>
                  <a:pt x="1978" y="1360"/>
                  <a:pt x="1978" y="1360"/>
                </a:cubicBezTo>
                <a:cubicBezTo>
                  <a:pt x="1969" y="1393"/>
                  <a:pt x="1969" y="1393"/>
                  <a:pt x="1969" y="1393"/>
                </a:cubicBezTo>
                <a:cubicBezTo>
                  <a:pt x="1960" y="1425"/>
                  <a:pt x="1960" y="1425"/>
                  <a:pt x="1960" y="1425"/>
                </a:cubicBezTo>
                <a:cubicBezTo>
                  <a:pt x="1948" y="1458"/>
                  <a:pt x="1948" y="1458"/>
                  <a:pt x="1948" y="1458"/>
                </a:cubicBezTo>
                <a:cubicBezTo>
                  <a:pt x="1936" y="1489"/>
                  <a:pt x="1936" y="1489"/>
                  <a:pt x="1936" y="1489"/>
                </a:cubicBezTo>
                <a:cubicBezTo>
                  <a:pt x="1924" y="1520"/>
                  <a:pt x="1924" y="1520"/>
                  <a:pt x="1924" y="1520"/>
                </a:cubicBezTo>
                <a:cubicBezTo>
                  <a:pt x="1908" y="1550"/>
                  <a:pt x="1908" y="1550"/>
                  <a:pt x="1908" y="1550"/>
                </a:cubicBezTo>
                <a:cubicBezTo>
                  <a:pt x="1893" y="1581"/>
                  <a:pt x="1893" y="1581"/>
                  <a:pt x="1893" y="1581"/>
                </a:cubicBezTo>
                <a:cubicBezTo>
                  <a:pt x="1876" y="1611"/>
                  <a:pt x="1876" y="1611"/>
                  <a:pt x="1876" y="1611"/>
                </a:cubicBezTo>
                <a:cubicBezTo>
                  <a:pt x="1858" y="1640"/>
                  <a:pt x="1858" y="1640"/>
                  <a:pt x="1858" y="1640"/>
                </a:cubicBezTo>
                <a:cubicBezTo>
                  <a:pt x="1839" y="1669"/>
                  <a:pt x="1839" y="1669"/>
                  <a:pt x="1839" y="1669"/>
                </a:cubicBezTo>
                <a:cubicBezTo>
                  <a:pt x="1820" y="1696"/>
                  <a:pt x="1820" y="1696"/>
                  <a:pt x="1820" y="1696"/>
                </a:cubicBezTo>
                <a:cubicBezTo>
                  <a:pt x="1798" y="1723"/>
                  <a:pt x="1798" y="1723"/>
                  <a:pt x="1798" y="1723"/>
                </a:cubicBezTo>
                <a:cubicBezTo>
                  <a:pt x="1777" y="1750"/>
                  <a:pt x="1777" y="1750"/>
                  <a:pt x="1777" y="1750"/>
                </a:cubicBezTo>
                <a:cubicBezTo>
                  <a:pt x="1754" y="1777"/>
                  <a:pt x="1754" y="1777"/>
                  <a:pt x="1754" y="1777"/>
                </a:cubicBezTo>
                <a:cubicBezTo>
                  <a:pt x="1730" y="1801"/>
                  <a:pt x="1730" y="1801"/>
                  <a:pt x="1730" y="1801"/>
                </a:cubicBezTo>
                <a:cubicBezTo>
                  <a:pt x="1696" y="1833"/>
                  <a:pt x="1696" y="1833"/>
                  <a:pt x="1696" y="1833"/>
                </a:cubicBezTo>
                <a:cubicBezTo>
                  <a:pt x="1661" y="1863"/>
                  <a:pt x="1661" y="1863"/>
                  <a:pt x="1661" y="1863"/>
                </a:cubicBezTo>
                <a:cubicBezTo>
                  <a:pt x="1625" y="1892"/>
                  <a:pt x="1625" y="1892"/>
                  <a:pt x="1625" y="1892"/>
                </a:cubicBezTo>
                <a:cubicBezTo>
                  <a:pt x="1587" y="1919"/>
                  <a:pt x="1587" y="1919"/>
                  <a:pt x="1587" y="1919"/>
                </a:cubicBezTo>
                <a:cubicBezTo>
                  <a:pt x="1548" y="1942"/>
                  <a:pt x="1548" y="1942"/>
                  <a:pt x="1548" y="1942"/>
                </a:cubicBezTo>
                <a:cubicBezTo>
                  <a:pt x="1509" y="1965"/>
                  <a:pt x="1509" y="1965"/>
                  <a:pt x="1509" y="1965"/>
                </a:cubicBezTo>
                <a:cubicBezTo>
                  <a:pt x="1469" y="1986"/>
                  <a:pt x="1469" y="1986"/>
                  <a:pt x="1469" y="1986"/>
                </a:cubicBezTo>
                <a:cubicBezTo>
                  <a:pt x="1427" y="2004"/>
                  <a:pt x="1427" y="2004"/>
                  <a:pt x="1427" y="2004"/>
                </a:cubicBezTo>
                <a:cubicBezTo>
                  <a:pt x="1383" y="2021"/>
                  <a:pt x="1383" y="2021"/>
                  <a:pt x="1383" y="2021"/>
                </a:cubicBezTo>
                <a:cubicBezTo>
                  <a:pt x="1340" y="2035"/>
                  <a:pt x="1340" y="2035"/>
                  <a:pt x="1340" y="2035"/>
                </a:cubicBezTo>
                <a:cubicBezTo>
                  <a:pt x="1297" y="2046"/>
                  <a:pt x="1297" y="2046"/>
                  <a:pt x="1297" y="2046"/>
                </a:cubicBezTo>
                <a:cubicBezTo>
                  <a:pt x="1252" y="2057"/>
                  <a:pt x="1252" y="2057"/>
                  <a:pt x="1252" y="2057"/>
                </a:cubicBezTo>
                <a:cubicBezTo>
                  <a:pt x="1207" y="2064"/>
                  <a:pt x="1207" y="2064"/>
                  <a:pt x="1207" y="2064"/>
                </a:cubicBezTo>
                <a:cubicBezTo>
                  <a:pt x="1161" y="2070"/>
                  <a:pt x="1161" y="2070"/>
                  <a:pt x="1161" y="2070"/>
                </a:cubicBezTo>
                <a:cubicBezTo>
                  <a:pt x="1116" y="2074"/>
                  <a:pt x="1116" y="2074"/>
                  <a:pt x="1116" y="2074"/>
                </a:cubicBezTo>
                <a:cubicBezTo>
                  <a:pt x="1068" y="2075"/>
                  <a:pt x="1068" y="2075"/>
                  <a:pt x="1068" y="2075"/>
                </a:cubicBezTo>
                <a:cubicBezTo>
                  <a:pt x="1022" y="2074"/>
                  <a:pt x="1022" y="2074"/>
                  <a:pt x="1022" y="2074"/>
                </a:cubicBezTo>
                <a:cubicBezTo>
                  <a:pt x="975" y="2070"/>
                  <a:pt x="975" y="2070"/>
                  <a:pt x="975" y="2070"/>
                </a:cubicBezTo>
                <a:cubicBezTo>
                  <a:pt x="930" y="2064"/>
                  <a:pt x="930" y="2064"/>
                  <a:pt x="930" y="2064"/>
                </a:cubicBezTo>
                <a:cubicBezTo>
                  <a:pt x="884" y="2057"/>
                  <a:pt x="884" y="2057"/>
                  <a:pt x="884" y="2057"/>
                </a:cubicBezTo>
                <a:cubicBezTo>
                  <a:pt x="840" y="2046"/>
                  <a:pt x="840" y="2046"/>
                  <a:pt x="840" y="2046"/>
                </a:cubicBezTo>
                <a:cubicBezTo>
                  <a:pt x="796" y="2035"/>
                  <a:pt x="796" y="2035"/>
                  <a:pt x="796" y="2035"/>
                </a:cubicBezTo>
                <a:cubicBezTo>
                  <a:pt x="754" y="2021"/>
                  <a:pt x="754" y="2021"/>
                  <a:pt x="754" y="2021"/>
                </a:cubicBezTo>
                <a:cubicBezTo>
                  <a:pt x="711" y="2004"/>
                  <a:pt x="711" y="2004"/>
                  <a:pt x="711" y="2004"/>
                </a:cubicBezTo>
                <a:cubicBezTo>
                  <a:pt x="668" y="1986"/>
                  <a:pt x="668" y="1986"/>
                  <a:pt x="668" y="1986"/>
                </a:cubicBezTo>
                <a:cubicBezTo>
                  <a:pt x="628" y="1965"/>
                  <a:pt x="628" y="1965"/>
                  <a:pt x="628" y="1965"/>
                </a:cubicBezTo>
                <a:cubicBezTo>
                  <a:pt x="589" y="1942"/>
                  <a:pt x="589" y="1942"/>
                  <a:pt x="589" y="1942"/>
                </a:cubicBezTo>
                <a:cubicBezTo>
                  <a:pt x="550" y="1919"/>
                  <a:pt x="550" y="1919"/>
                  <a:pt x="550" y="1919"/>
                </a:cubicBezTo>
                <a:cubicBezTo>
                  <a:pt x="512" y="1892"/>
                  <a:pt x="512" y="1892"/>
                  <a:pt x="512" y="1892"/>
                </a:cubicBezTo>
                <a:cubicBezTo>
                  <a:pt x="476" y="1863"/>
                  <a:pt x="476" y="1863"/>
                  <a:pt x="476" y="1863"/>
                </a:cubicBezTo>
                <a:cubicBezTo>
                  <a:pt x="442" y="1833"/>
                  <a:pt x="442" y="1833"/>
                  <a:pt x="442" y="1833"/>
                </a:cubicBezTo>
                <a:cubicBezTo>
                  <a:pt x="407" y="1801"/>
                  <a:pt x="407" y="1801"/>
                  <a:pt x="407" y="1801"/>
                </a:cubicBezTo>
                <a:cubicBezTo>
                  <a:pt x="382" y="1774"/>
                  <a:pt x="382" y="1774"/>
                  <a:pt x="382" y="1774"/>
                </a:cubicBezTo>
                <a:cubicBezTo>
                  <a:pt x="356" y="1747"/>
                  <a:pt x="356" y="1747"/>
                  <a:pt x="356" y="1747"/>
                </a:cubicBezTo>
                <a:cubicBezTo>
                  <a:pt x="334" y="1719"/>
                  <a:pt x="334" y="1719"/>
                  <a:pt x="334" y="1719"/>
                </a:cubicBezTo>
                <a:cubicBezTo>
                  <a:pt x="312" y="1690"/>
                  <a:pt x="312" y="1690"/>
                  <a:pt x="312" y="1690"/>
                </a:cubicBezTo>
                <a:cubicBezTo>
                  <a:pt x="291" y="1659"/>
                  <a:pt x="291" y="1659"/>
                  <a:pt x="291" y="1659"/>
                </a:cubicBezTo>
                <a:cubicBezTo>
                  <a:pt x="271" y="1629"/>
                  <a:pt x="271" y="1629"/>
                  <a:pt x="271" y="1629"/>
                </a:cubicBezTo>
                <a:cubicBezTo>
                  <a:pt x="253" y="1598"/>
                  <a:pt x="253" y="1598"/>
                  <a:pt x="253" y="1598"/>
                </a:cubicBezTo>
                <a:cubicBezTo>
                  <a:pt x="236" y="1566"/>
                  <a:pt x="236" y="1566"/>
                  <a:pt x="236" y="1566"/>
                </a:cubicBezTo>
                <a:cubicBezTo>
                  <a:pt x="229" y="1554"/>
                  <a:pt x="229" y="1554"/>
                  <a:pt x="229" y="1554"/>
                </a:cubicBezTo>
                <a:cubicBezTo>
                  <a:pt x="230" y="1518"/>
                  <a:pt x="230" y="1518"/>
                  <a:pt x="230" y="1518"/>
                </a:cubicBezTo>
                <a:cubicBezTo>
                  <a:pt x="229" y="1502"/>
                  <a:pt x="229" y="1502"/>
                  <a:pt x="229" y="1502"/>
                </a:cubicBezTo>
                <a:cubicBezTo>
                  <a:pt x="228" y="1484"/>
                  <a:pt x="228" y="1484"/>
                  <a:pt x="228" y="1484"/>
                </a:cubicBezTo>
                <a:cubicBezTo>
                  <a:pt x="220" y="1438"/>
                  <a:pt x="220" y="1438"/>
                  <a:pt x="220" y="1438"/>
                </a:cubicBezTo>
                <a:cubicBezTo>
                  <a:pt x="210" y="1392"/>
                  <a:pt x="210" y="1392"/>
                  <a:pt x="210" y="1392"/>
                </a:cubicBezTo>
                <a:cubicBezTo>
                  <a:pt x="204" y="1367"/>
                  <a:pt x="204" y="1367"/>
                  <a:pt x="204" y="1367"/>
                </a:cubicBezTo>
                <a:cubicBezTo>
                  <a:pt x="197" y="1343"/>
                  <a:pt x="197" y="1343"/>
                  <a:pt x="197" y="1343"/>
                </a:cubicBezTo>
                <a:cubicBezTo>
                  <a:pt x="195" y="1330"/>
                  <a:pt x="195" y="1330"/>
                  <a:pt x="195" y="1330"/>
                </a:cubicBezTo>
                <a:cubicBezTo>
                  <a:pt x="194" y="1324"/>
                  <a:pt x="194" y="1324"/>
                  <a:pt x="194" y="1324"/>
                </a:cubicBezTo>
                <a:cubicBezTo>
                  <a:pt x="169" y="1349"/>
                  <a:pt x="131" y="1361"/>
                  <a:pt x="94" y="1351"/>
                </a:cubicBezTo>
                <a:cubicBezTo>
                  <a:pt x="39" y="1336"/>
                  <a:pt x="7" y="1279"/>
                  <a:pt x="22" y="1224"/>
                </a:cubicBezTo>
                <a:cubicBezTo>
                  <a:pt x="31" y="1194"/>
                  <a:pt x="52" y="1171"/>
                  <a:pt x="78" y="1158"/>
                </a:cubicBezTo>
                <a:cubicBezTo>
                  <a:pt x="99" y="1094"/>
                  <a:pt x="122" y="1033"/>
                  <a:pt x="148" y="975"/>
                </a:cubicBezTo>
                <a:cubicBezTo>
                  <a:pt x="151" y="961"/>
                  <a:pt x="151" y="961"/>
                  <a:pt x="151" y="961"/>
                </a:cubicBezTo>
                <a:cubicBezTo>
                  <a:pt x="159" y="918"/>
                  <a:pt x="159" y="918"/>
                  <a:pt x="159" y="918"/>
                </a:cubicBezTo>
                <a:cubicBezTo>
                  <a:pt x="170" y="875"/>
                  <a:pt x="170" y="875"/>
                  <a:pt x="170" y="875"/>
                </a:cubicBezTo>
                <a:cubicBezTo>
                  <a:pt x="185" y="833"/>
                  <a:pt x="185" y="833"/>
                  <a:pt x="185" y="833"/>
                </a:cubicBezTo>
                <a:cubicBezTo>
                  <a:pt x="200" y="792"/>
                  <a:pt x="200" y="792"/>
                  <a:pt x="200" y="792"/>
                </a:cubicBezTo>
                <a:cubicBezTo>
                  <a:pt x="218" y="750"/>
                  <a:pt x="218" y="750"/>
                  <a:pt x="218" y="750"/>
                </a:cubicBezTo>
                <a:cubicBezTo>
                  <a:pt x="237" y="711"/>
                  <a:pt x="237" y="711"/>
                  <a:pt x="237" y="711"/>
                </a:cubicBezTo>
                <a:cubicBezTo>
                  <a:pt x="259" y="672"/>
                  <a:pt x="259" y="672"/>
                  <a:pt x="259" y="672"/>
                </a:cubicBezTo>
                <a:cubicBezTo>
                  <a:pt x="269" y="673"/>
                  <a:pt x="269" y="673"/>
                  <a:pt x="269" y="673"/>
                </a:cubicBezTo>
                <a:cubicBezTo>
                  <a:pt x="280" y="673"/>
                  <a:pt x="280" y="673"/>
                  <a:pt x="280" y="673"/>
                </a:cubicBezTo>
                <a:cubicBezTo>
                  <a:pt x="291" y="673"/>
                  <a:pt x="291" y="673"/>
                  <a:pt x="291" y="673"/>
                </a:cubicBezTo>
                <a:cubicBezTo>
                  <a:pt x="302" y="672"/>
                  <a:pt x="302" y="672"/>
                  <a:pt x="302" y="672"/>
                </a:cubicBezTo>
                <a:cubicBezTo>
                  <a:pt x="313" y="670"/>
                  <a:pt x="313" y="670"/>
                  <a:pt x="313" y="670"/>
                </a:cubicBezTo>
                <a:cubicBezTo>
                  <a:pt x="324" y="668"/>
                  <a:pt x="324" y="668"/>
                  <a:pt x="324" y="668"/>
                </a:cubicBezTo>
                <a:cubicBezTo>
                  <a:pt x="335" y="664"/>
                  <a:pt x="335" y="664"/>
                  <a:pt x="335" y="664"/>
                </a:cubicBezTo>
                <a:cubicBezTo>
                  <a:pt x="337" y="664"/>
                  <a:pt x="337" y="664"/>
                  <a:pt x="337" y="664"/>
                </a:cubicBezTo>
                <a:cubicBezTo>
                  <a:pt x="395" y="594"/>
                  <a:pt x="458" y="535"/>
                  <a:pt x="526" y="488"/>
                </a:cubicBezTo>
                <a:cubicBezTo>
                  <a:pt x="529" y="482"/>
                  <a:pt x="529" y="482"/>
                  <a:pt x="529" y="482"/>
                </a:cubicBezTo>
                <a:cubicBezTo>
                  <a:pt x="536" y="463"/>
                  <a:pt x="536" y="463"/>
                  <a:pt x="536" y="463"/>
                </a:cubicBezTo>
                <a:cubicBezTo>
                  <a:pt x="543" y="459"/>
                  <a:pt x="543" y="459"/>
                  <a:pt x="543" y="459"/>
                </a:cubicBezTo>
                <a:cubicBezTo>
                  <a:pt x="549" y="452"/>
                  <a:pt x="549" y="452"/>
                  <a:pt x="549" y="452"/>
                </a:cubicBezTo>
                <a:cubicBezTo>
                  <a:pt x="553" y="447"/>
                  <a:pt x="553" y="447"/>
                  <a:pt x="553" y="447"/>
                </a:cubicBezTo>
                <a:cubicBezTo>
                  <a:pt x="556" y="442"/>
                  <a:pt x="556" y="442"/>
                  <a:pt x="556" y="442"/>
                </a:cubicBezTo>
                <a:cubicBezTo>
                  <a:pt x="558" y="437"/>
                  <a:pt x="558" y="437"/>
                  <a:pt x="558" y="437"/>
                </a:cubicBezTo>
                <a:cubicBezTo>
                  <a:pt x="558" y="431"/>
                  <a:pt x="558" y="431"/>
                  <a:pt x="558" y="431"/>
                </a:cubicBezTo>
                <a:cubicBezTo>
                  <a:pt x="557" y="426"/>
                  <a:pt x="557" y="426"/>
                  <a:pt x="557" y="426"/>
                </a:cubicBezTo>
                <a:cubicBezTo>
                  <a:pt x="554" y="422"/>
                  <a:pt x="554" y="422"/>
                  <a:pt x="554" y="422"/>
                </a:cubicBezTo>
                <a:cubicBezTo>
                  <a:pt x="553" y="417"/>
                  <a:pt x="553" y="417"/>
                  <a:pt x="553" y="417"/>
                </a:cubicBezTo>
                <a:cubicBezTo>
                  <a:pt x="549" y="412"/>
                  <a:pt x="549" y="412"/>
                  <a:pt x="549" y="412"/>
                </a:cubicBezTo>
                <a:cubicBezTo>
                  <a:pt x="538" y="405"/>
                  <a:pt x="538" y="405"/>
                  <a:pt x="538" y="405"/>
                </a:cubicBezTo>
                <a:cubicBezTo>
                  <a:pt x="526" y="396"/>
                  <a:pt x="526" y="396"/>
                  <a:pt x="526" y="396"/>
                </a:cubicBezTo>
                <a:cubicBezTo>
                  <a:pt x="510" y="389"/>
                  <a:pt x="510" y="389"/>
                  <a:pt x="510" y="389"/>
                </a:cubicBezTo>
                <a:cubicBezTo>
                  <a:pt x="541" y="367"/>
                  <a:pt x="541" y="367"/>
                  <a:pt x="541" y="367"/>
                </a:cubicBezTo>
                <a:cubicBezTo>
                  <a:pt x="572" y="346"/>
                  <a:pt x="572" y="346"/>
                  <a:pt x="572" y="346"/>
                </a:cubicBezTo>
                <a:cubicBezTo>
                  <a:pt x="604" y="327"/>
                  <a:pt x="604" y="327"/>
                  <a:pt x="604" y="327"/>
                </a:cubicBezTo>
                <a:cubicBezTo>
                  <a:pt x="636" y="309"/>
                  <a:pt x="636" y="309"/>
                  <a:pt x="636" y="309"/>
                </a:cubicBezTo>
                <a:cubicBezTo>
                  <a:pt x="670" y="293"/>
                  <a:pt x="670" y="293"/>
                  <a:pt x="670" y="293"/>
                </a:cubicBezTo>
                <a:cubicBezTo>
                  <a:pt x="704" y="277"/>
                  <a:pt x="704" y="277"/>
                  <a:pt x="704" y="277"/>
                </a:cubicBezTo>
                <a:cubicBezTo>
                  <a:pt x="738" y="264"/>
                  <a:pt x="738" y="264"/>
                  <a:pt x="738" y="264"/>
                </a:cubicBezTo>
                <a:cubicBezTo>
                  <a:pt x="774" y="251"/>
                  <a:pt x="774" y="251"/>
                  <a:pt x="774" y="251"/>
                </a:cubicBezTo>
                <a:cubicBezTo>
                  <a:pt x="809" y="241"/>
                  <a:pt x="809" y="241"/>
                  <a:pt x="809" y="241"/>
                </a:cubicBezTo>
                <a:cubicBezTo>
                  <a:pt x="846" y="231"/>
                  <a:pt x="846" y="231"/>
                  <a:pt x="846" y="231"/>
                </a:cubicBezTo>
                <a:cubicBezTo>
                  <a:pt x="881" y="223"/>
                  <a:pt x="881" y="223"/>
                  <a:pt x="881" y="223"/>
                </a:cubicBezTo>
                <a:cubicBezTo>
                  <a:pt x="885" y="222"/>
                  <a:pt x="885" y="222"/>
                  <a:pt x="885" y="222"/>
                </a:cubicBezTo>
                <a:cubicBezTo>
                  <a:pt x="865" y="241"/>
                  <a:pt x="865" y="241"/>
                  <a:pt x="865" y="241"/>
                </a:cubicBezTo>
                <a:cubicBezTo>
                  <a:pt x="859" y="248"/>
                  <a:pt x="859" y="248"/>
                  <a:pt x="859" y="248"/>
                </a:cubicBezTo>
                <a:cubicBezTo>
                  <a:pt x="852" y="257"/>
                  <a:pt x="852" y="257"/>
                  <a:pt x="852" y="257"/>
                </a:cubicBezTo>
                <a:cubicBezTo>
                  <a:pt x="846" y="267"/>
                  <a:pt x="846" y="267"/>
                  <a:pt x="846" y="267"/>
                </a:cubicBezTo>
                <a:cubicBezTo>
                  <a:pt x="841" y="278"/>
                  <a:pt x="841" y="278"/>
                  <a:pt x="841" y="278"/>
                </a:cubicBezTo>
                <a:cubicBezTo>
                  <a:pt x="838" y="289"/>
                  <a:pt x="838" y="289"/>
                  <a:pt x="838" y="289"/>
                </a:cubicBezTo>
                <a:cubicBezTo>
                  <a:pt x="836" y="300"/>
                  <a:pt x="836" y="300"/>
                  <a:pt x="836" y="300"/>
                </a:cubicBezTo>
                <a:cubicBezTo>
                  <a:pt x="836" y="312"/>
                  <a:pt x="836" y="312"/>
                  <a:pt x="836" y="312"/>
                </a:cubicBezTo>
                <a:cubicBezTo>
                  <a:pt x="837" y="323"/>
                  <a:pt x="837" y="323"/>
                  <a:pt x="837" y="323"/>
                </a:cubicBezTo>
                <a:cubicBezTo>
                  <a:pt x="838" y="329"/>
                  <a:pt x="838" y="329"/>
                  <a:pt x="838" y="329"/>
                </a:cubicBezTo>
                <a:cubicBezTo>
                  <a:pt x="841" y="334"/>
                  <a:pt x="841" y="334"/>
                  <a:pt x="841" y="334"/>
                </a:cubicBezTo>
                <a:cubicBezTo>
                  <a:pt x="844" y="338"/>
                  <a:pt x="844" y="338"/>
                  <a:pt x="844" y="338"/>
                </a:cubicBezTo>
                <a:cubicBezTo>
                  <a:pt x="848" y="341"/>
                  <a:pt x="848" y="341"/>
                  <a:pt x="848" y="341"/>
                </a:cubicBezTo>
                <a:cubicBezTo>
                  <a:pt x="853" y="344"/>
                  <a:pt x="853" y="344"/>
                  <a:pt x="853" y="344"/>
                </a:cubicBezTo>
                <a:cubicBezTo>
                  <a:pt x="858" y="345"/>
                  <a:pt x="858" y="345"/>
                  <a:pt x="858" y="345"/>
                </a:cubicBezTo>
                <a:cubicBezTo>
                  <a:pt x="870" y="347"/>
                  <a:pt x="870" y="347"/>
                  <a:pt x="870" y="347"/>
                </a:cubicBezTo>
                <a:cubicBezTo>
                  <a:pt x="882" y="348"/>
                  <a:pt x="882" y="348"/>
                  <a:pt x="882" y="348"/>
                </a:cubicBezTo>
                <a:cubicBezTo>
                  <a:pt x="894" y="347"/>
                  <a:pt x="894" y="347"/>
                  <a:pt x="894" y="347"/>
                </a:cubicBezTo>
                <a:cubicBezTo>
                  <a:pt x="919" y="346"/>
                  <a:pt x="919" y="346"/>
                  <a:pt x="919" y="346"/>
                </a:cubicBezTo>
                <a:cubicBezTo>
                  <a:pt x="936" y="346"/>
                  <a:pt x="936" y="346"/>
                  <a:pt x="936" y="346"/>
                </a:cubicBezTo>
                <a:cubicBezTo>
                  <a:pt x="946" y="346"/>
                  <a:pt x="946" y="346"/>
                  <a:pt x="946" y="346"/>
                </a:cubicBezTo>
                <a:cubicBezTo>
                  <a:pt x="954" y="344"/>
                  <a:pt x="954" y="344"/>
                  <a:pt x="954" y="344"/>
                </a:cubicBezTo>
                <a:cubicBezTo>
                  <a:pt x="963" y="340"/>
                  <a:pt x="963" y="340"/>
                  <a:pt x="963" y="340"/>
                </a:cubicBezTo>
                <a:cubicBezTo>
                  <a:pt x="970" y="336"/>
                  <a:pt x="970" y="336"/>
                  <a:pt x="970" y="336"/>
                </a:cubicBezTo>
                <a:cubicBezTo>
                  <a:pt x="977" y="330"/>
                  <a:pt x="977" y="330"/>
                  <a:pt x="977" y="330"/>
                </a:cubicBezTo>
                <a:cubicBezTo>
                  <a:pt x="984" y="325"/>
                  <a:pt x="984" y="325"/>
                  <a:pt x="984" y="325"/>
                </a:cubicBezTo>
                <a:cubicBezTo>
                  <a:pt x="997" y="312"/>
                  <a:pt x="997" y="312"/>
                  <a:pt x="997" y="312"/>
                </a:cubicBezTo>
                <a:cubicBezTo>
                  <a:pt x="1004" y="306"/>
                  <a:pt x="1004" y="306"/>
                  <a:pt x="1004" y="306"/>
                </a:cubicBezTo>
                <a:cubicBezTo>
                  <a:pt x="1010" y="300"/>
                  <a:pt x="1010" y="300"/>
                  <a:pt x="1010" y="300"/>
                </a:cubicBezTo>
                <a:cubicBezTo>
                  <a:pt x="1043" y="280"/>
                  <a:pt x="1043" y="280"/>
                  <a:pt x="1043" y="280"/>
                </a:cubicBezTo>
                <a:cubicBezTo>
                  <a:pt x="987" y="216"/>
                  <a:pt x="926" y="168"/>
                  <a:pt x="862" y="144"/>
                </a:cubicBezTo>
                <a:cubicBezTo>
                  <a:pt x="652" y="67"/>
                  <a:pt x="493" y="290"/>
                  <a:pt x="402" y="471"/>
                </a:cubicBezTo>
                <a:cubicBezTo>
                  <a:pt x="412" y="496"/>
                  <a:pt x="413" y="525"/>
                  <a:pt x="401" y="552"/>
                </a:cubicBezTo>
                <a:cubicBezTo>
                  <a:pt x="378" y="604"/>
                  <a:pt x="317" y="628"/>
                  <a:pt x="265" y="605"/>
                </a:cubicBezTo>
                <a:cubicBezTo>
                  <a:pt x="226" y="587"/>
                  <a:pt x="204" y="550"/>
                  <a:pt x="204" y="510"/>
                </a:cubicBezTo>
                <a:cubicBezTo>
                  <a:pt x="194" y="526"/>
                  <a:pt x="194" y="526"/>
                  <a:pt x="194" y="526"/>
                </a:cubicBezTo>
                <a:cubicBezTo>
                  <a:pt x="178" y="547"/>
                  <a:pt x="178" y="547"/>
                  <a:pt x="178" y="547"/>
                </a:cubicBezTo>
                <a:cubicBezTo>
                  <a:pt x="165" y="569"/>
                  <a:pt x="165" y="569"/>
                  <a:pt x="165" y="569"/>
                </a:cubicBezTo>
                <a:cubicBezTo>
                  <a:pt x="152" y="590"/>
                  <a:pt x="152" y="590"/>
                  <a:pt x="152" y="590"/>
                </a:cubicBezTo>
                <a:cubicBezTo>
                  <a:pt x="137" y="613"/>
                  <a:pt x="137" y="613"/>
                  <a:pt x="137" y="613"/>
                </a:cubicBezTo>
                <a:cubicBezTo>
                  <a:pt x="125" y="636"/>
                  <a:pt x="125" y="636"/>
                  <a:pt x="125" y="636"/>
                </a:cubicBezTo>
                <a:cubicBezTo>
                  <a:pt x="114" y="659"/>
                  <a:pt x="114" y="659"/>
                  <a:pt x="114" y="659"/>
                </a:cubicBezTo>
                <a:cubicBezTo>
                  <a:pt x="102" y="682"/>
                  <a:pt x="102" y="682"/>
                  <a:pt x="102" y="682"/>
                </a:cubicBezTo>
                <a:cubicBezTo>
                  <a:pt x="91" y="706"/>
                  <a:pt x="91" y="706"/>
                  <a:pt x="91" y="706"/>
                </a:cubicBezTo>
                <a:cubicBezTo>
                  <a:pt x="80" y="730"/>
                  <a:pt x="80" y="730"/>
                  <a:pt x="80" y="730"/>
                </a:cubicBezTo>
                <a:cubicBezTo>
                  <a:pt x="71" y="754"/>
                  <a:pt x="71" y="754"/>
                  <a:pt x="71" y="754"/>
                </a:cubicBezTo>
                <a:cubicBezTo>
                  <a:pt x="62" y="778"/>
                  <a:pt x="62" y="778"/>
                  <a:pt x="62" y="778"/>
                </a:cubicBezTo>
                <a:cubicBezTo>
                  <a:pt x="53" y="803"/>
                  <a:pt x="53" y="803"/>
                  <a:pt x="53" y="803"/>
                </a:cubicBezTo>
                <a:cubicBezTo>
                  <a:pt x="45" y="828"/>
                  <a:pt x="45" y="828"/>
                  <a:pt x="45" y="828"/>
                </a:cubicBezTo>
                <a:cubicBezTo>
                  <a:pt x="39" y="853"/>
                  <a:pt x="39" y="853"/>
                  <a:pt x="39" y="853"/>
                </a:cubicBezTo>
                <a:cubicBezTo>
                  <a:pt x="32" y="878"/>
                  <a:pt x="32" y="878"/>
                  <a:pt x="32" y="878"/>
                </a:cubicBezTo>
                <a:cubicBezTo>
                  <a:pt x="25" y="904"/>
                  <a:pt x="25" y="904"/>
                  <a:pt x="25" y="904"/>
                </a:cubicBezTo>
                <a:cubicBezTo>
                  <a:pt x="21" y="929"/>
                  <a:pt x="21" y="929"/>
                  <a:pt x="21" y="929"/>
                </a:cubicBezTo>
                <a:cubicBezTo>
                  <a:pt x="15" y="955"/>
                  <a:pt x="15" y="955"/>
                  <a:pt x="15" y="955"/>
                </a:cubicBezTo>
                <a:cubicBezTo>
                  <a:pt x="11" y="980"/>
                  <a:pt x="11" y="980"/>
                  <a:pt x="11" y="980"/>
                </a:cubicBezTo>
                <a:cubicBezTo>
                  <a:pt x="8" y="1007"/>
                  <a:pt x="8" y="1007"/>
                  <a:pt x="8" y="1007"/>
                </a:cubicBezTo>
                <a:cubicBezTo>
                  <a:pt x="6" y="1032"/>
                  <a:pt x="6" y="1032"/>
                  <a:pt x="6" y="1032"/>
                </a:cubicBezTo>
                <a:cubicBezTo>
                  <a:pt x="3" y="1060"/>
                  <a:pt x="3" y="1060"/>
                  <a:pt x="3" y="1060"/>
                </a:cubicBezTo>
                <a:cubicBezTo>
                  <a:pt x="1" y="1086"/>
                  <a:pt x="1" y="1086"/>
                  <a:pt x="1" y="1086"/>
                </a:cubicBezTo>
                <a:cubicBezTo>
                  <a:pt x="0" y="1112"/>
                  <a:pt x="0" y="1112"/>
                  <a:pt x="0" y="1112"/>
                </a:cubicBezTo>
                <a:cubicBezTo>
                  <a:pt x="0" y="1139"/>
                  <a:pt x="0" y="1139"/>
                  <a:pt x="0" y="1139"/>
                </a:cubicBezTo>
                <a:cubicBezTo>
                  <a:pt x="0" y="1167"/>
                  <a:pt x="0" y="1167"/>
                  <a:pt x="0" y="1167"/>
                </a:cubicBezTo>
                <a:cubicBezTo>
                  <a:pt x="1" y="1192"/>
                  <a:pt x="1" y="1192"/>
                  <a:pt x="1" y="1192"/>
                </a:cubicBezTo>
                <a:cubicBezTo>
                  <a:pt x="3" y="1219"/>
                  <a:pt x="3" y="1219"/>
                  <a:pt x="3" y="1219"/>
                </a:cubicBezTo>
                <a:cubicBezTo>
                  <a:pt x="6" y="1245"/>
                  <a:pt x="6" y="1245"/>
                  <a:pt x="6" y="1245"/>
                </a:cubicBezTo>
                <a:cubicBezTo>
                  <a:pt x="8" y="1272"/>
                  <a:pt x="8" y="1272"/>
                  <a:pt x="8" y="1272"/>
                </a:cubicBezTo>
                <a:cubicBezTo>
                  <a:pt x="11" y="1297"/>
                  <a:pt x="11" y="1297"/>
                  <a:pt x="11" y="1297"/>
                </a:cubicBezTo>
                <a:cubicBezTo>
                  <a:pt x="15" y="1324"/>
                  <a:pt x="15" y="1324"/>
                  <a:pt x="15" y="1324"/>
                </a:cubicBezTo>
                <a:cubicBezTo>
                  <a:pt x="21" y="1350"/>
                  <a:pt x="21" y="1350"/>
                  <a:pt x="21" y="1350"/>
                </a:cubicBezTo>
                <a:cubicBezTo>
                  <a:pt x="25" y="1375"/>
                  <a:pt x="25" y="1375"/>
                  <a:pt x="25" y="1375"/>
                </a:cubicBezTo>
                <a:cubicBezTo>
                  <a:pt x="32" y="1401"/>
                  <a:pt x="32" y="1401"/>
                  <a:pt x="32" y="1401"/>
                </a:cubicBezTo>
                <a:cubicBezTo>
                  <a:pt x="39" y="1425"/>
                  <a:pt x="39" y="1425"/>
                  <a:pt x="39" y="1425"/>
                </a:cubicBezTo>
                <a:cubicBezTo>
                  <a:pt x="45" y="1451"/>
                  <a:pt x="45" y="1451"/>
                  <a:pt x="45" y="1451"/>
                </a:cubicBezTo>
                <a:cubicBezTo>
                  <a:pt x="53" y="1476"/>
                  <a:pt x="53" y="1476"/>
                  <a:pt x="53" y="1476"/>
                </a:cubicBezTo>
                <a:cubicBezTo>
                  <a:pt x="62" y="1500"/>
                  <a:pt x="62" y="1500"/>
                  <a:pt x="62" y="1500"/>
                </a:cubicBezTo>
                <a:cubicBezTo>
                  <a:pt x="71" y="1525"/>
                  <a:pt x="71" y="1525"/>
                  <a:pt x="71" y="1525"/>
                </a:cubicBezTo>
                <a:cubicBezTo>
                  <a:pt x="80" y="1548"/>
                  <a:pt x="80" y="1548"/>
                  <a:pt x="80" y="1548"/>
                </a:cubicBezTo>
                <a:cubicBezTo>
                  <a:pt x="91" y="1573"/>
                  <a:pt x="91" y="1573"/>
                  <a:pt x="91" y="1573"/>
                </a:cubicBezTo>
                <a:cubicBezTo>
                  <a:pt x="102" y="1597"/>
                  <a:pt x="102" y="1597"/>
                  <a:pt x="102" y="1597"/>
                </a:cubicBezTo>
                <a:cubicBezTo>
                  <a:pt x="114" y="1619"/>
                  <a:pt x="114" y="1619"/>
                  <a:pt x="114" y="1619"/>
                </a:cubicBezTo>
                <a:cubicBezTo>
                  <a:pt x="125" y="1642"/>
                  <a:pt x="125" y="1642"/>
                  <a:pt x="125" y="1642"/>
                </a:cubicBezTo>
                <a:cubicBezTo>
                  <a:pt x="137" y="1666"/>
                  <a:pt x="137" y="1666"/>
                  <a:pt x="137" y="1666"/>
                </a:cubicBezTo>
                <a:cubicBezTo>
                  <a:pt x="152" y="1689"/>
                  <a:pt x="152" y="1689"/>
                  <a:pt x="152" y="1689"/>
                </a:cubicBezTo>
                <a:cubicBezTo>
                  <a:pt x="165" y="1710"/>
                  <a:pt x="165" y="1710"/>
                  <a:pt x="165" y="1710"/>
                </a:cubicBezTo>
                <a:cubicBezTo>
                  <a:pt x="178" y="1732"/>
                  <a:pt x="178" y="1732"/>
                  <a:pt x="178" y="1732"/>
                </a:cubicBezTo>
                <a:cubicBezTo>
                  <a:pt x="194" y="1754"/>
                  <a:pt x="194" y="1754"/>
                  <a:pt x="194" y="1754"/>
                </a:cubicBezTo>
                <a:cubicBezTo>
                  <a:pt x="208" y="1775"/>
                  <a:pt x="208" y="1775"/>
                  <a:pt x="208" y="1775"/>
                </a:cubicBezTo>
                <a:cubicBezTo>
                  <a:pt x="226" y="1797"/>
                  <a:pt x="226" y="1797"/>
                  <a:pt x="226" y="1797"/>
                </a:cubicBezTo>
                <a:cubicBezTo>
                  <a:pt x="242" y="1817"/>
                  <a:pt x="242" y="1817"/>
                  <a:pt x="242" y="1817"/>
                </a:cubicBezTo>
                <a:cubicBezTo>
                  <a:pt x="259" y="1836"/>
                  <a:pt x="259" y="1836"/>
                  <a:pt x="259" y="1836"/>
                </a:cubicBezTo>
                <a:cubicBezTo>
                  <a:pt x="277" y="1856"/>
                  <a:pt x="277" y="1856"/>
                  <a:pt x="277" y="1856"/>
                </a:cubicBezTo>
                <a:cubicBezTo>
                  <a:pt x="294" y="1876"/>
                  <a:pt x="294" y="1876"/>
                  <a:pt x="294" y="1876"/>
                </a:cubicBezTo>
                <a:cubicBezTo>
                  <a:pt x="313" y="1895"/>
                  <a:pt x="313" y="1895"/>
                  <a:pt x="313" y="1895"/>
                </a:cubicBezTo>
                <a:cubicBezTo>
                  <a:pt x="332" y="1914"/>
                  <a:pt x="332" y="1914"/>
                  <a:pt x="332" y="1914"/>
                </a:cubicBezTo>
                <a:cubicBezTo>
                  <a:pt x="352" y="1932"/>
                  <a:pt x="352" y="1932"/>
                  <a:pt x="352" y="1932"/>
                </a:cubicBezTo>
                <a:cubicBezTo>
                  <a:pt x="372" y="1950"/>
                  <a:pt x="372" y="1950"/>
                  <a:pt x="372" y="1950"/>
                </a:cubicBezTo>
                <a:cubicBezTo>
                  <a:pt x="391" y="1966"/>
                  <a:pt x="391" y="1966"/>
                  <a:pt x="391" y="1966"/>
                </a:cubicBezTo>
                <a:cubicBezTo>
                  <a:pt x="412" y="1983"/>
                  <a:pt x="412" y="1983"/>
                  <a:pt x="412" y="1983"/>
                </a:cubicBezTo>
                <a:cubicBezTo>
                  <a:pt x="433" y="2000"/>
                  <a:pt x="433" y="2000"/>
                  <a:pt x="433" y="2000"/>
                </a:cubicBezTo>
                <a:cubicBezTo>
                  <a:pt x="455" y="2014"/>
                  <a:pt x="455" y="2014"/>
                  <a:pt x="455" y="2014"/>
                </a:cubicBezTo>
                <a:cubicBezTo>
                  <a:pt x="476" y="2029"/>
                  <a:pt x="476" y="2029"/>
                  <a:pt x="476" y="2029"/>
                </a:cubicBezTo>
                <a:cubicBezTo>
                  <a:pt x="498" y="2044"/>
                  <a:pt x="498" y="2044"/>
                  <a:pt x="498" y="2044"/>
                </a:cubicBezTo>
                <a:cubicBezTo>
                  <a:pt x="519" y="2057"/>
                  <a:pt x="519" y="2057"/>
                  <a:pt x="519" y="2057"/>
                </a:cubicBezTo>
                <a:cubicBezTo>
                  <a:pt x="542" y="2070"/>
                  <a:pt x="542" y="2070"/>
                  <a:pt x="542" y="2070"/>
                </a:cubicBezTo>
                <a:cubicBezTo>
                  <a:pt x="566" y="2083"/>
                  <a:pt x="566" y="2083"/>
                  <a:pt x="566" y="2083"/>
                </a:cubicBezTo>
                <a:cubicBezTo>
                  <a:pt x="589" y="2095"/>
                  <a:pt x="589" y="2095"/>
                  <a:pt x="589" y="2095"/>
                </a:cubicBezTo>
                <a:cubicBezTo>
                  <a:pt x="611" y="2106"/>
                  <a:pt x="611" y="2106"/>
                  <a:pt x="611" y="2106"/>
                </a:cubicBezTo>
                <a:cubicBezTo>
                  <a:pt x="635" y="2117"/>
                  <a:pt x="635" y="2117"/>
                  <a:pt x="635" y="2117"/>
                </a:cubicBezTo>
                <a:cubicBezTo>
                  <a:pt x="660" y="2128"/>
                  <a:pt x="660" y="2128"/>
                  <a:pt x="660" y="2128"/>
                </a:cubicBezTo>
                <a:cubicBezTo>
                  <a:pt x="683" y="2137"/>
                  <a:pt x="683" y="2137"/>
                  <a:pt x="683" y="2137"/>
                </a:cubicBezTo>
                <a:cubicBezTo>
                  <a:pt x="707" y="2146"/>
                  <a:pt x="707" y="2146"/>
                  <a:pt x="707" y="2146"/>
                </a:cubicBezTo>
                <a:cubicBezTo>
                  <a:pt x="733" y="2155"/>
                  <a:pt x="733" y="2155"/>
                  <a:pt x="733" y="2155"/>
                </a:cubicBezTo>
                <a:cubicBezTo>
                  <a:pt x="757" y="2163"/>
                  <a:pt x="757" y="2163"/>
                  <a:pt x="757" y="2163"/>
                </a:cubicBezTo>
                <a:cubicBezTo>
                  <a:pt x="782" y="2170"/>
                  <a:pt x="782" y="2170"/>
                  <a:pt x="782" y="2170"/>
                </a:cubicBezTo>
                <a:cubicBezTo>
                  <a:pt x="808" y="2176"/>
                  <a:pt x="808" y="2176"/>
                  <a:pt x="808" y="2176"/>
                </a:cubicBezTo>
                <a:cubicBezTo>
                  <a:pt x="832" y="2182"/>
                  <a:pt x="832" y="2182"/>
                  <a:pt x="832" y="2182"/>
                </a:cubicBezTo>
                <a:cubicBezTo>
                  <a:pt x="859" y="2188"/>
                  <a:pt x="859" y="2188"/>
                  <a:pt x="859" y="2188"/>
                </a:cubicBezTo>
                <a:cubicBezTo>
                  <a:pt x="883" y="2192"/>
                  <a:pt x="883" y="2192"/>
                  <a:pt x="883" y="2192"/>
                </a:cubicBezTo>
                <a:cubicBezTo>
                  <a:pt x="910" y="2197"/>
                  <a:pt x="910" y="2197"/>
                  <a:pt x="910" y="2197"/>
                </a:cubicBezTo>
                <a:cubicBezTo>
                  <a:pt x="936" y="2200"/>
                  <a:pt x="936" y="2200"/>
                  <a:pt x="936" y="2200"/>
                </a:cubicBezTo>
                <a:cubicBezTo>
                  <a:pt x="962" y="2204"/>
                  <a:pt x="962" y="2204"/>
                  <a:pt x="962" y="2204"/>
                </a:cubicBezTo>
                <a:cubicBezTo>
                  <a:pt x="989" y="2206"/>
                  <a:pt x="989" y="2206"/>
                  <a:pt x="989" y="2206"/>
                </a:cubicBezTo>
                <a:cubicBezTo>
                  <a:pt x="1015" y="2207"/>
                  <a:pt x="1015" y="2207"/>
                  <a:pt x="1015" y="2207"/>
                </a:cubicBezTo>
                <a:cubicBezTo>
                  <a:pt x="1041" y="2208"/>
                  <a:pt x="1041" y="2208"/>
                  <a:pt x="1041" y="2208"/>
                </a:cubicBezTo>
                <a:cubicBezTo>
                  <a:pt x="1068" y="2208"/>
                  <a:pt x="1068" y="2208"/>
                  <a:pt x="1068" y="2208"/>
                </a:cubicBezTo>
                <a:cubicBezTo>
                  <a:pt x="1096" y="2208"/>
                  <a:pt x="1096" y="2208"/>
                  <a:pt x="1096" y="2208"/>
                </a:cubicBezTo>
                <a:cubicBezTo>
                  <a:pt x="1121" y="2207"/>
                  <a:pt x="1121" y="2207"/>
                  <a:pt x="1121" y="2207"/>
                </a:cubicBezTo>
                <a:cubicBezTo>
                  <a:pt x="1148" y="2206"/>
                  <a:pt x="1148" y="2206"/>
                  <a:pt x="1148" y="2206"/>
                </a:cubicBezTo>
                <a:cubicBezTo>
                  <a:pt x="1175" y="2204"/>
                  <a:pt x="1175" y="2204"/>
                  <a:pt x="1175" y="2204"/>
                </a:cubicBezTo>
                <a:cubicBezTo>
                  <a:pt x="1201" y="2200"/>
                  <a:pt x="1201" y="2200"/>
                  <a:pt x="1201" y="2200"/>
                </a:cubicBezTo>
                <a:cubicBezTo>
                  <a:pt x="1227" y="2197"/>
                  <a:pt x="1227" y="2197"/>
                  <a:pt x="1227" y="2197"/>
                </a:cubicBezTo>
                <a:cubicBezTo>
                  <a:pt x="1253" y="2192"/>
                  <a:pt x="1253" y="2192"/>
                  <a:pt x="1253" y="2192"/>
                </a:cubicBezTo>
                <a:cubicBezTo>
                  <a:pt x="1278" y="2188"/>
                  <a:pt x="1278" y="2188"/>
                  <a:pt x="1278" y="2188"/>
                </a:cubicBezTo>
                <a:cubicBezTo>
                  <a:pt x="1304" y="2182"/>
                  <a:pt x="1304" y="2182"/>
                  <a:pt x="1304" y="2182"/>
                </a:cubicBezTo>
                <a:cubicBezTo>
                  <a:pt x="1329" y="2176"/>
                  <a:pt x="1329" y="2176"/>
                  <a:pt x="1329" y="2176"/>
                </a:cubicBezTo>
                <a:cubicBezTo>
                  <a:pt x="1355" y="2170"/>
                  <a:pt x="1355" y="2170"/>
                  <a:pt x="1355" y="2170"/>
                </a:cubicBezTo>
                <a:cubicBezTo>
                  <a:pt x="1379" y="2163"/>
                  <a:pt x="1379" y="2163"/>
                  <a:pt x="1379" y="2163"/>
                </a:cubicBezTo>
                <a:cubicBezTo>
                  <a:pt x="1404" y="2155"/>
                  <a:pt x="1404" y="2155"/>
                  <a:pt x="1404" y="2155"/>
                </a:cubicBezTo>
                <a:cubicBezTo>
                  <a:pt x="1430" y="2146"/>
                  <a:pt x="1430" y="2146"/>
                  <a:pt x="1430" y="2146"/>
                </a:cubicBezTo>
                <a:cubicBezTo>
                  <a:pt x="1453" y="2137"/>
                  <a:pt x="1453" y="2137"/>
                  <a:pt x="1453" y="2137"/>
                </a:cubicBezTo>
                <a:cubicBezTo>
                  <a:pt x="1478" y="2128"/>
                  <a:pt x="1478" y="2128"/>
                  <a:pt x="1478" y="2128"/>
                </a:cubicBezTo>
                <a:cubicBezTo>
                  <a:pt x="1502" y="2117"/>
                  <a:pt x="1502" y="2117"/>
                  <a:pt x="1502" y="2117"/>
                </a:cubicBezTo>
                <a:cubicBezTo>
                  <a:pt x="1525" y="2106"/>
                  <a:pt x="1525" y="2106"/>
                  <a:pt x="1525" y="2106"/>
                </a:cubicBezTo>
                <a:cubicBezTo>
                  <a:pt x="1548" y="2095"/>
                  <a:pt x="1548" y="2095"/>
                  <a:pt x="1548" y="2095"/>
                </a:cubicBezTo>
                <a:cubicBezTo>
                  <a:pt x="1572" y="2083"/>
                  <a:pt x="1572" y="2083"/>
                  <a:pt x="1572" y="2083"/>
                </a:cubicBezTo>
                <a:cubicBezTo>
                  <a:pt x="1595" y="2070"/>
                  <a:pt x="1595" y="2070"/>
                  <a:pt x="1595" y="2070"/>
                </a:cubicBezTo>
                <a:cubicBezTo>
                  <a:pt x="1617" y="2057"/>
                  <a:pt x="1617" y="2057"/>
                  <a:pt x="1617" y="2057"/>
                </a:cubicBezTo>
                <a:cubicBezTo>
                  <a:pt x="1639" y="2044"/>
                  <a:pt x="1639" y="2044"/>
                  <a:pt x="1639" y="2044"/>
                </a:cubicBezTo>
                <a:cubicBezTo>
                  <a:pt x="1661" y="2029"/>
                  <a:pt x="1661" y="2029"/>
                  <a:pt x="1661" y="2029"/>
                </a:cubicBezTo>
                <a:cubicBezTo>
                  <a:pt x="1683" y="2014"/>
                  <a:pt x="1683" y="2014"/>
                  <a:pt x="1683" y="2014"/>
                </a:cubicBezTo>
                <a:cubicBezTo>
                  <a:pt x="1704" y="2000"/>
                  <a:pt x="1704" y="2000"/>
                  <a:pt x="1704" y="2000"/>
                </a:cubicBezTo>
                <a:cubicBezTo>
                  <a:pt x="1724" y="1983"/>
                  <a:pt x="1724" y="1983"/>
                  <a:pt x="1724" y="1983"/>
                </a:cubicBezTo>
                <a:cubicBezTo>
                  <a:pt x="1745" y="1966"/>
                  <a:pt x="1745" y="1966"/>
                  <a:pt x="1745" y="1966"/>
                </a:cubicBezTo>
                <a:cubicBezTo>
                  <a:pt x="1765" y="1950"/>
                  <a:pt x="1765" y="1950"/>
                  <a:pt x="1765" y="1950"/>
                </a:cubicBezTo>
                <a:cubicBezTo>
                  <a:pt x="1785" y="1932"/>
                  <a:pt x="1785" y="1932"/>
                  <a:pt x="1785" y="1932"/>
                </a:cubicBezTo>
                <a:cubicBezTo>
                  <a:pt x="1805" y="1914"/>
                  <a:pt x="1805" y="1914"/>
                  <a:pt x="1805" y="1914"/>
                </a:cubicBezTo>
                <a:cubicBezTo>
                  <a:pt x="1824" y="1895"/>
                  <a:pt x="1824" y="1895"/>
                  <a:pt x="1824" y="1895"/>
                </a:cubicBezTo>
                <a:cubicBezTo>
                  <a:pt x="1843" y="1876"/>
                  <a:pt x="1843" y="1876"/>
                  <a:pt x="1843" y="1876"/>
                </a:cubicBezTo>
                <a:cubicBezTo>
                  <a:pt x="1860" y="1856"/>
                  <a:pt x="1860" y="1856"/>
                  <a:pt x="1860" y="1856"/>
                </a:cubicBezTo>
                <a:cubicBezTo>
                  <a:pt x="1878" y="1836"/>
                  <a:pt x="1878" y="1836"/>
                  <a:pt x="1878" y="1836"/>
                </a:cubicBezTo>
                <a:cubicBezTo>
                  <a:pt x="1895" y="1817"/>
                  <a:pt x="1895" y="1817"/>
                  <a:pt x="1895" y="1817"/>
                </a:cubicBezTo>
                <a:cubicBezTo>
                  <a:pt x="1911" y="1797"/>
                  <a:pt x="1911" y="1797"/>
                  <a:pt x="1911" y="1797"/>
                </a:cubicBezTo>
                <a:cubicBezTo>
                  <a:pt x="1928" y="1775"/>
                  <a:pt x="1928" y="1775"/>
                  <a:pt x="1928" y="1775"/>
                </a:cubicBezTo>
                <a:cubicBezTo>
                  <a:pt x="1943" y="1754"/>
                  <a:pt x="1943" y="1754"/>
                  <a:pt x="1943" y="1754"/>
                </a:cubicBezTo>
                <a:cubicBezTo>
                  <a:pt x="1959" y="1732"/>
                  <a:pt x="1959" y="1732"/>
                  <a:pt x="1959" y="1732"/>
                </a:cubicBezTo>
                <a:cubicBezTo>
                  <a:pt x="1972" y="1710"/>
                  <a:pt x="1972" y="1710"/>
                  <a:pt x="1972" y="1710"/>
                </a:cubicBezTo>
                <a:cubicBezTo>
                  <a:pt x="1986" y="1689"/>
                  <a:pt x="1986" y="1689"/>
                  <a:pt x="1986" y="1689"/>
                </a:cubicBezTo>
                <a:cubicBezTo>
                  <a:pt x="1999" y="1666"/>
                  <a:pt x="1999" y="1666"/>
                  <a:pt x="1999" y="1666"/>
                </a:cubicBezTo>
                <a:cubicBezTo>
                  <a:pt x="2012" y="1642"/>
                  <a:pt x="2012" y="1642"/>
                  <a:pt x="2012" y="1642"/>
                </a:cubicBezTo>
                <a:cubicBezTo>
                  <a:pt x="2023" y="1619"/>
                  <a:pt x="2023" y="1619"/>
                  <a:pt x="2023" y="1619"/>
                </a:cubicBezTo>
                <a:cubicBezTo>
                  <a:pt x="2035" y="1597"/>
                  <a:pt x="2035" y="1597"/>
                  <a:pt x="2035" y="1597"/>
                </a:cubicBezTo>
                <a:cubicBezTo>
                  <a:pt x="2046" y="1573"/>
                  <a:pt x="2046" y="1573"/>
                  <a:pt x="2046" y="1573"/>
                </a:cubicBezTo>
                <a:cubicBezTo>
                  <a:pt x="2056" y="1548"/>
                  <a:pt x="2056" y="1548"/>
                  <a:pt x="2056" y="1548"/>
                </a:cubicBezTo>
                <a:cubicBezTo>
                  <a:pt x="2066" y="1525"/>
                  <a:pt x="2066" y="1525"/>
                  <a:pt x="2066" y="1525"/>
                </a:cubicBezTo>
                <a:cubicBezTo>
                  <a:pt x="2074" y="1500"/>
                  <a:pt x="2074" y="1500"/>
                  <a:pt x="2074" y="1500"/>
                </a:cubicBezTo>
                <a:cubicBezTo>
                  <a:pt x="2084" y="1476"/>
                  <a:pt x="2084" y="1476"/>
                  <a:pt x="2084" y="1476"/>
                </a:cubicBezTo>
                <a:cubicBezTo>
                  <a:pt x="2091" y="1451"/>
                  <a:pt x="2091" y="1451"/>
                  <a:pt x="2091" y="1451"/>
                </a:cubicBezTo>
                <a:cubicBezTo>
                  <a:pt x="2098" y="1425"/>
                  <a:pt x="2098" y="1425"/>
                  <a:pt x="2098" y="1425"/>
                </a:cubicBezTo>
                <a:cubicBezTo>
                  <a:pt x="2105" y="1401"/>
                  <a:pt x="2105" y="1401"/>
                  <a:pt x="2105" y="1401"/>
                </a:cubicBezTo>
                <a:cubicBezTo>
                  <a:pt x="2111" y="1375"/>
                  <a:pt x="2111" y="1375"/>
                  <a:pt x="2111" y="1375"/>
                </a:cubicBezTo>
                <a:cubicBezTo>
                  <a:pt x="2116" y="1350"/>
                  <a:pt x="2116" y="1350"/>
                  <a:pt x="2116" y="1350"/>
                </a:cubicBezTo>
                <a:cubicBezTo>
                  <a:pt x="2122" y="1324"/>
                  <a:pt x="2122" y="1324"/>
                  <a:pt x="2122" y="1324"/>
                </a:cubicBezTo>
                <a:cubicBezTo>
                  <a:pt x="2126" y="1297"/>
                  <a:pt x="2126" y="1297"/>
                  <a:pt x="2126" y="1297"/>
                </a:cubicBezTo>
                <a:cubicBezTo>
                  <a:pt x="2128" y="1272"/>
                  <a:pt x="2128" y="1272"/>
                  <a:pt x="2128" y="1272"/>
                </a:cubicBezTo>
                <a:cubicBezTo>
                  <a:pt x="2132" y="1245"/>
                  <a:pt x="2132" y="1245"/>
                  <a:pt x="2132" y="1245"/>
                </a:cubicBezTo>
                <a:cubicBezTo>
                  <a:pt x="2134" y="1219"/>
                  <a:pt x="2134" y="1219"/>
                  <a:pt x="2134" y="1219"/>
                </a:cubicBezTo>
                <a:cubicBezTo>
                  <a:pt x="2136" y="1192"/>
                  <a:pt x="2136" y="1192"/>
                  <a:pt x="2136" y="1192"/>
                </a:cubicBezTo>
                <a:cubicBezTo>
                  <a:pt x="2137" y="1167"/>
                  <a:pt x="2137" y="1167"/>
                  <a:pt x="2137" y="1167"/>
                </a:cubicBezTo>
                <a:cubicBezTo>
                  <a:pt x="2137" y="1139"/>
                  <a:pt x="2137" y="1139"/>
                  <a:pt x="2137" y="1139"/>
                </a:cubicBezTo>
                <a:cubicBezTo>
                  <a:pt x="2137" y="1112"/>
                  <a:pt x="2137" y="1112"/>
                  <a:pt x="2137" y="1112"/>
                </a:cubicBezTo>
                <a:lnTo>
                  <a:pt x="2136" y="1086"/>
                </a:lnTo>
                <a:close/>
                <a:moveTo>
                  <a:pt x="1082" y="331"/>
                </a:moveTo>
                <a:cubicBezTo>
                  <a:pt x="1072" y="346"/>
                  <a:pt x="1062" y="361"/>
                  <a:pt x="1051" y="378"/>
                </a:cubicBezTo>
                <a:cubicBezTo>
                  <a:pt x="1070" y="382"/>
                  <a:pt x="1089" y="387"/>
                  <a:pt x="1107" y="392"/>
                </a:cubicBezTo>
                <a:cubicBezTo>
                  <a:pt x="1110" y="388"/>
                  <a:pt x="1112" y="384"/>
                  <a:pt x="1115" y="380"/>
                </a:cubicBezTo>
                <a:cubicBezTo>
                  <a:pt x="1104" y="363"/>
                  <a:pt x="1094" y="346"/>
                  <a:pt x="1082" y="331"/>
                </a:cubicBezTo>
                <a:close/>
                <a:moveTo>
                  <a:pt x="1203" y="270"/>
                </a:moveTo>
                <a:cubicBezTo>
                  <a:pt x="1337" y="133"/>
                  <a:pt x="1495" y="96"/>
                  <a:pt x="1627" y="136"/>
                </a:cubicBezTo>
                <a:cubicBezTo>
                  <a:pt x="1853" y="203"/>
                  <a:pt x="2023" y="487"/>
                  <a:pt x="1930" y="904"/>
                </a:cubicBezTo>
                <a:cubicBezTo>
                  <a:pt x="1909" y="910"/>
                  <a:pt x="1891" y="925"/>
                  <a:pt x="1885" y="948"/>
                </a:cubicBezTo>
                <a:cubicBezTo>
                  <a:pt x="1876" y="981"/>
                  <a:pt x="1896" y="1015"/>
                  <a:pt x="1929" y="1023"/>
                </a:cubicBezTo>
                <a:cubicBezTo>
                  <a:pt x="1962" y="1032"/>
                  <a:pt x="1996" y="1013"/>
                  <a:pt x="2004" y="980"/>
                </a:cubicBezTo>
                <a:cubicBezTo>
                  <a:pt x="2011" y="956"/>
                  <a:pt x="2002" y="931"/>
                  <a:pt x="1984" y="916"/>
                </a:cubicBezTo>
                <a:cubicBezTo>
                  <a:pt x="2084" y="466"/>
                  <a:pt x="1893" y="158"/>
                  <a:pt x="1643" y="83"/>
                </a:cubicBezTo>
                <a:cubicBezTo>
                  <a:pt x="1494" y="39"/>
                  <a:pt x="1319" y="78"/>
                  <a:pt x="1171" y="225"/>
                </a:cubicBezTo>
                <a:cubicBezTo>
                  <a:pt x="1182" y="240"/>
                  <a:pt x="1192" y="255"/>
                  <a:pt x="1203" y="270"/>
                </a:cubicBezTo>
                <a:close/>
                <a:moveTo>
                  <a:pt x="282" y="567"/>
                </a:moveTo>
                <a:cubicBezTo>
                  <a:pt x="313" y="581"/>
                  <a:pt x="349" y="567"/>
                  <a:pt x="363" y="536"/>
                </a:cubicBezTo>
                <a:cubicBezTo>
                  <a:pt x="373" y="514"/>
                  <a:pt x="368" y="490"/>
                  <a:pt x="355" y="473"/>
                </a:cubicBezTo>
                <a:cubicBezTo>
                  <a:pt x="503" y="166"/>
                  <a:pt x="687" y="36"/>
                  <a:pt x="876" y="106"/>
                </a:cubicBezTo>
                <a:cubicBezTo>
                  <a:pt x="1214" y="231"/>
                  <a:pt x="1473" y="951"/>
                  <a:pt x="1302" y="1603"/>
                </a:cubicBezTo>
                <a:cubicBezTo>
                  <a:pt x="1281" y="1607"/>
                  <a:pt x="1262" y="1622"/>
                  <a:pt x="1255" y="1645"/>
                </a:cubicBezTo>
                <a:cubicBezTo>
                  <a:pt x="1245" y="1678"/>
                  <a:pt x="1264" y="1712"/>
                  <a:pt x="1296" y="1722"/>
                </a:cubicBezTo>
                <a:cubicBezTo>
                  <a:pt x="1329" y="1732"/>
                  <a:pt x="1364" y="1713"/>
                  <a:pt x="1373" y="1680"/>
                </a:cubicBezTo>
                <a:cubicBezTo>
                  <a:pt x="1380" y="1657"/>
                  <a:pt x="1372" y="1633"/>
                  <a:pt x="1355" y="1617"/>
                </a:cubicBezTo>
                <a:cubicBezTo>
                  <a:pt x="1536" y="928"/>
                  <a:pt x="1262" y="190"/>
                  <a:pt x="895" y="55"/>
                </a:cubicBezTo>
                <a:cubicBezTo>
                  <a:pt x="767" y="7"/>
                  <a:pt x="524" y="0"/>
                  <a:pt x="306" y="449"/>
                </a:cubicBezTo>
                <a:cubicBezTo>
                  <a:pt x="283" y="449"/>
                  <a:pt x="260" y="463"/>
                  <a:pt x="250" y="485"/>
                </a:cubicBezTo>
                <a:cubicBezTo>
                  <a:pt x="236" y="516"/>
                  <a:pt x="250" y="553"/>
                  <a:pt x="282" y="56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026224" y="4341050"/>
            <a:ext cx="8510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100" b="1" cap="all" dirty="0">
                <a:solidFill>
                  <a:schemeClr val="bg1"/>
                </a:solidFill>
              </a:rPr>
              <a:t>FOCUS PE PARGHIILE DE CRESTERE A VALORII</a:t>
            </a:r>
            <a:endParaRPr lang="en-US" sz="1100" b="1" cap="all" dirty="0" smtClean="0">
              <a:solidFill>
                <a:schemeClr val="bg1"/>
              </a:solidFill>
            </a:endParaRPr>
          </a:p>
        </p:txBody>
      </p:sp>
      <p:grpSp>
        <p:nvGrpSpPr>
          <p:cNvPr id="97" name="Group 22"/>
          <p:cNvGrpSpPr>
            <a:grpSpLocks noChangeAspect="1"/>
          </p:cNvGrpSpPr>
          <p:nvPr/>
        </p:nvGrpSpPr>
        <p:grpSpPr bwMode="auto">
          <a:xfrm>
            <a:off x="4823988" y="1234040"/>
            <a:ext cx="265817" cy="461987"/>
            <a:chOff x="2016" y="1651"/>
            <a:chExt cx="458" cy="796"/>
          </a:xfrm>
          <a:solidFill>
            <a:schemeClr val="bg1"/>
          </a:solidFill>
        </p:grpSpPr>
        <p:sp>
          <p:nvSpPr>
            <p:cNvPr id="98" name="Freeform 23"/>
            <p:cNvSpPr>
              <a:spLocks noEditPoints="1"/>
            </p:cNvSpPr>
            <p:nvPr/>
          </p:nvSpPr>
          <p:spPr bwMode="auto">
            <a:xfrm>
              <a:off x="2080" y="1776"/>
              <a:ext cx="394" cy="585"/>
            </a:xfrm>
            <a:custGeom>
              <a:avLst/>
              <a:gdLst/>
              <a:ahLst/>
              <a:cxnLst>
                <a:cxn ang="0">
                  <a:pos x="903" y="75"/>
                </a:cxn>
                <a:cxn ang="0">
                  <a:pos x="1010" y="372"/>
                </a:cxn>
                <a:cxn ang="0">
                  <a:pos x="912" y="552"/>
                </a:cxn>
                <a:cxn ang="0">
                  <a:pos x="989" y="605"/>
                </a:cxn>
                <a:cxn ang="0">
                  <a:pos x="1003" y="891"/>
                </a:cxn>
                <a:cxn ang="0">
                  <a:pos x="961" y="1045"/>
                </a:cxn>
                <a:cxn ang="0">
                  <a:pos x="842" y="1241"/>
                </a:cxn>
                <a:cxn ang="0">
                  <a:pos x="611" y="1420"/>
                </a:cxn>
                <a:cxn ang="0">
                  <a:pos x="413" y="1521"/>
                </a:cxn>
                <a:cxn ang="0">
                  <a:pos x="4" y="1212"/>
                </a:cxn>
                <a:cxn ang="0">
                  <a:pos x="19" y="959"/>
                </a:cxn>
                <a:cxn ang="0">
                  <a:pos x="71" y="515"/>
                </a:cxn>
                <a:cxn ang="0">
                  <a:pos x="217" y="482"/>
                </a:cxn>
                <a:cxn ang="0">
                  <a:pos x="283" y="1"/>
                </a:cxn>
                <a:cxn ang="0">
                  <a:pos x="274" y="842"/>
                </a:cxn>
                <a:cxn ang="0">
                  <a:pos x="369" y="1046"/>
                </a:cxn>
                <a:cxn ang="0">
                  <a:pos x="786" y="1041"/>
                </a:cxn>
                <a:cxn ang="0">
                  <a:pos x="730" y="909"/>
                </a:cxn>
                <a:cxn ang="0">
                  <a:pos x="316" y="885"/>
                </a:cxn>
                <a:cxn ang="0">
                  <a:pos x="344" y="615"/>
                </a:cxn>
                <a:cxn ang="0">
                  <a:pos x="785" y="618"/>
                </a:cxn>
                <a:cxn ang="0">
                  <a:pos x="325" y="638"/>
                </a:cxn>
                <a:cxn ang="0">
                  <a:pos x="319" y="890"/>
                </a:cxn>
                <a:cxn ang="0">
                  <a:pos x="737" y="905"/>
                </a:cxn>
                <a:cxn ang="0">
                  <a:pos x="793" y="826"/>
                </a:cxn>
                <a:cxn ang="0">
                  <a:pos x="777" y="718"/>
                </a:cxn>
                <a:cxn ang="0">
                  <a:pos x="830" y="648"/>
                </a:cxn>
                <a:cxn ang="0">
                  <a:pos x="836" y="407"/>
                </a:cxn>
                <a:cxn ang="0">
                  <a:pos x="300" y="162"/>
                </a:cxn>
                <a:cxn ang="0">
                  <a:pos x="219" y="711"/>
                </a:cxn>
                <a:cxn ang="0">
                  <a:pos x="197" y="507"/>
                </a:cxn>
                <a:cxn ang="0">
                  <a:pos x="99" y="679"/>
                </a:cxn>
                <a:cxn ang="0">
                  <a:pos x="51" y="1140"/>
                </a:cxn>
                <a:cxn ang="0">
                  <a:pos x="237" y="1343"/>
                </a:cxn>
                <a:cxn ang="0">
                  <a:pos x="487" y="1410"/>
                </a:cxn>
                <a:cxn ang="0">
                  <a:pos x="621" y="1274"/>
                </a:cxn>
                <a:cxn ang="0">
                  <a:pos x="354" y="1277"/>
                </a:cxn>
                <a:cxn ang="0">
                  <a:pos x="331" y="1085"/>
                </a:cxn>
                <a:cxn ang="0">
                  <a:pos x="219" y="793"/>
                </a:cxn>
                <a:cxn ang="0">
                  <a:pos x="940" y="934"/>
                </a:cxn>
                <a:cxn ang="0">
                  <a:pos x="947" y="791"/>
                </a:cxn>
                <a:cxn ang="0">
                  <a:pos x="797" y="972"/>
                </a:cxn>
                <a:cxn ang="0">
                  <a:pos x="917" y="590"/>
                </a:cxn>
                <a:cxn ang="0">
                  <a:pos x="910" y="638"/>
                </a:cxn>
                <a:cxn ang="0">
                  <a:pos x="963" y="744"/>
                </a:cxn>
                <a:cxn ang="0">
                  <a:pos x="998" y="418"/>
                </a:cxn>
                <a:cxn ang="0">
                  <a:pos x="910" y="350"/>
                </a:cxn>
                <a:cxn ang="0">
                  <a:pos x="866" y="506"/>
                </a:cxn>
                <a:cxn ang="0">
                  <a:pos x="963" y="982"/>
                </a:cxn>
                <a:cxn ang="0">
                  <a:pos x="818" y="1014"/>
                </a:cxn>
                <a:cxn ang="0">
                  <a:pos x="938" y="1031"/>
                </a:cxn>
              </a:cxnLst>
              <a:rect l="0" t="0" r="r" b="b"/>
              <a:pathLst>
                <a:path w="1033" h="1532">
                  <a:moveTo>
                    <a:pt x="559" y="1"/>
                  </a:moveTo>
                  <a:cubicBezTo>
                    <a:pt x="653" y="1"/>
                    <a:pt x="746" y="1"/>
                    <a:pt x="839" y="1"/>
                  </a:cubicBezTo>
                  <a:cubicBezTo>
                    <a:pt x="865" y="1"/>
                    <a:pt x="886" y="10"/>
                    <a:pt x="896" y="34"/>
                  </a:cubicBezTo>
                  <a:cubicBezTo>
                    <a:pt x="901" y="46"/>
                    <a:pt x="903" y="61"/>
                    <a:pt x="903" y="75"/>
                  </a:cubicBezTo>
                  <a:cubicBezTo>
                    <a:pt x="903" y="139"/>
                    <a:pt x="903" y="203"/>
                    <a:pt x="903" y="267"/>
                  </a:cubicBezTo>
                  <a:cubicBezTo>
                    <a:pt x="903" y="271"/>
                    <a:pt x="903" y="276"/>
                    <a:pt x="903" y="281"/>
                  </a:cubicBezTo>
                  <a:cubicBezTo>
                    <a:pt x="903" y="288"/>
                    <a:pt x="905" y="293"/>
                    <a:pt x="914" y="294"/>
                  </a:cubicBezTo>
                  <a:cubicBezTo>
                    <a:pt x="959" y="303"/>
                    <a:pt x="988" y="334"/>
                    <a:pt x="1010" y="372"/>
                  </a:cubicBezTo>
                  <a:cubicBezTo>
                    <a:pt x="1023" y="396"/>
                    <a:pt x="1033" y="423"/>
                    <a:pt x="1023" y="450"/>
                  </a:cubicBezTo>
                  <a:cubicBezTo>
                    <a:pt x="1017" y="465"/>
                    <a:pt x="1009" y="480"/>
                    <a:pt x="999" y="491"/>
                  </a:cubicBezTo>
                  <a:cubicBezTo>
                    <a:pt x="985" y="507"/>
                    <a:pt x="968" y="521"/>
                    <a:pt x="951" y="533"/>
                  </a:cubicBezTo>
                  <a:cubicBezTo>
                    <a:pt x="939" y="542"/>
                    <a:pt x="925" y="546"/>
                    <a:pt x="912" y="552"/>
                  </a:cubicBezTo>
                  <a:cubicBezTo>
                    <a:pt x="909" y="553"/>
                    <a:pt x="908" y="556"/>
                    <a:pt x="906" y="559"/>
                  </a:cubicBezTo>
                  <a:cubicBezTo>
                    <a:pt x="908" y="560"/>
                    <a:pt x="910" y="561"/>
                    <a:pt x="913" y="561"/>
                  </a:cubicBezTo>
                  <a:cubicBezTo>
                    <a:pt x="920" y="563"/>
                    <a:pt x="928" y="564"/>
                    <a:pt x="936" y="565"/>
                  </a:cubicBezTo>
                  <a:cubicBezTo>
                    <a:pt x="962" y="568"/>
                    <a:pt x="978" y="583"/>
                    <a:pt x="989" y="605"/>
                  </a:cubicBezTo>
                  <a:cubicBezTo>
                    <a:pt x="1007" y="642"/>
                    <a:pt x="1010" y="681"/>
                    <a:pt x="1006" y="720"/>
                  </a:cubicBezTo>
                  <a:cubicBezTo>
                    <a:pt x="1005" y="736"/>
                    <a:pt x="998" y="749"/>
                    <a:pt x="987" y="760"/>
                  </a:cubicBezTo>
                  <a:cubicBezTo>
                    <a:pt x="980" y="767"/>
                    <a:pt x="979" y="772"/>
                    <a:pt x="984" y="781"/>
                  </a:cubicBezTo>
                  <a:cubicBezTo>
                    <a:pt x="1002" y="815"/>
                    <a:pt x="1008" y="853"/>
                    <a:pt x="1003" y="891"/>
                  </a:cubicBezTo>
                  <a:cubicBezTo>
                    <a:pt x="1001" y="901"/>
                    <a:pt x="997" y="911"/>
                    <a:pt x="991" y="921"/>
                  </a:cubicBezTo>
                  <a:cubicBezTo>
                    <a:pt x="986" y="930"/>
                    <a:pt x="984" y="937"/>
                    <a:pt x="986" y="948"/>
                  </a:cubicBezTo>
                  <a:cubicBezTo>
                    <a:pt x="989" y="964"/>
                    <a:pt x="988" y="981"/>
                    <a:pt x="988" y="998"/>
                  </a:cubicBezTo>
                  <a:cubicBezTo>
                    <a:pt x="987" y="1017"/>
                    <a:pt x="976" y="1033"/>
                    <a:pt x="961" y="1045"/>
                  </a:cubicBezTo>
                  <a:cubicBezTo>
                    <a:pt x="947" y="1056"/>
                    <a:pt x="932" y="1066"/>
                    <a:pt x="917" y="1075"/>
                  </a:cubicBezTo>
                  <a:cubicBezTo>
                    <a:pt x="906" y="1081"/>
                    <a:pt x="903" y="1087"/>
                    <a:pt x="903" y="1098"/>
                  </a:cubicBezTo>
                  <a:cubicBezTo>
                    <a:pt x="903" y="1123"/>
                    <a:pt x="903" y="1148"/>
                    <a:pt x="903" y="1172"/>
                  </a:cubicBezTo>
                  <a:cubicBezTo>
                    <a:pt x="903" y="1212"/>
                    <a:pt x="892" y="1238"/>
                    <a:pt x="842" y="1241"/>
                  </a:cubicBezTo>
                  <a:cubicBezTo>
                    <a:pt x="818" y="1242"/>
                    <a:pt x="794" y="1242"/>
                    <a:pt x="770" y="1242"/>
                  </a:cubicBezTo>
                  <a:cubicBezTo>
                    <a:pt x="754" y="1242"/>
                    <a:pt x="754" y="1242"/>
                    <a:pt x="749" y="1257"/>
                  </a:cubicBezTo>
                  <a:cubicBezTo>
                    <a:pt x="741" y="1285"/>
                    <a:pt x="725" y="1308"/>
                    <a:pt x="707" y="1331"/>
                  </a:cubicBezTo>
                  <a:cubicBezTo>
                    <a:pt x="680" y="1366"/>
                    <a:pt x="649" y="1397"/>
                    <a:pt x="611" y="1420"/>
                  </a:cubicBezTo>
                  <a:cubicBezTo>
                    <a:pt x="580" y="1438"/>
                    <a:pt x="547" y="1450"/>
                    <a:pt x="510" y="1446"/>
                  </a:cubicBezTo>
                  <a:cubicBezTo>
                    <a:pt x="495" y="1445"/>
                    <a:pt x="484" y="1449"/>
                    <a:pt x="476" y="1464"/>
                  </a:cubicBezTo>
                  <a:cubicBezTo>
                    <a:pt x="465" y="1482"/>
                    <a:pt x="451" y="1498"/>
                    <a:pt x="439" y="1516"/>
                  </a:cubicBezTo>
                  <a:cubicBezTo>
                    <a:pt x="428" y="1531"/>
                    <a:pt x="428" y="1532"/>
                    <a:pt x="413" y="1521"/>
                  </a:cubicBezTo>
                  <a:cubicBezTo>
                    <a:pt x="378" y="1496"/>
                    <a:pt x="343" y="1470"/>
                    <a:pt x="308" y="1445"/>
                  </a:cubicBezTo>
                  <a:cubicBezTo>
                    <a:pt x="229" y="1387"/>
                    <a:pt x="149" y="1329"/>
                    <a:pt x="69" y="1271"/>
                  </a:cubicBezTo>
                  <a:cubicBezTo>
                    <a:pt x="49" y="1256"/>
                    <a:pt x="28" y="1241"/>
                    <a:pt x="8" y="1226"/>
                  </a:cubicBezTo>
                  <a:cubicBezTo>
                    <a:pt x="1" y="1222"/>
                    <a:pt x="0" y="1218"/>
                    <a:pt x="4" y="1212"/>
                  </a:cubicBezTo>
                  <a:cubicBezTo>
                    <a:pt x="7" y="1207"/>
                    <a:pt x="10" y="1203"/>
                    <a:pt x="13" y="1198"/>
                  </a:cubicBezTo>
                  <a:cubicBezTo>
                    <a:pt x="21" y="1186"/>
                    <a:pt x="24" y="1173"/>
                    <a:pt x="23" y="1158"/>
                  </a:cubicBezTo>
                  <a:cubicBezTo>
                    <a:pt x="22" y="1129"/>
                    <a:pt x="23" y="1100"/>
                    <a:pt x="23" y="1070"/>
                  </a:cubicBezTo>
                  <a:cubicBezTo>
                    <a:pt x="22" y="1033"/>
                    <a:pt x="19" y="996"/>
                    <a:pt x="19" y="959"/>
                  </a:cubicBezTo>
                  <a:cubicBezTo>
                    <a:pt x="19" y="897"/>
                    <a:pt x="29" y="837"/>
                    <a:pt x="46" y="778"/>
                  </a:cubicBezTo>
                  <a:cubicBezTo>
                    <a:pt x="54" y="751"/>
                    <a:pt x="61" y="724"/>
                    <a:pt x="68" y="697"/>
                  </a:cubicBezTo>
                  <a:cubicBezTo>
                    <a:pt x="70" y="689"/>
                    <a:pt x="71" y="680"/>
                    <a:pt x="71" y="671"/>
                  </a:cubicBezTo>
                  <a:cubicBezTo>
                    <a:pt x="71" y="619"/>
                    <a:pt x="71" y="567"/>
                    <a:pt x="71" y="515"/>
                  </a:cubicBezTo>
                  <a:cubicBezTo>
                    <a:pt x="71" y="498"/>
                    <a:pt x="73" y="481"/>
                    <a:pt x="83" y="466"/>
                  </a:cubicBezTo>
                  <a:cubicBezTo>
                    <a:pt x="99" y="442"/>
                    <a:pt x="124" y="433"/>
                    <a:pt x="153" y="440"/>
                  </a:cubicBezTo>
                  <a:cubicBezTo>
                    <a:pt x="177" y="446"/>
                    <a:pt x="198" y="458"/>
                    <a:pt x="213" y="480"/>
                  </a:cubicBezTo>
                  <a:cubicBezTo>
                    <a:pt x="213" y="481"/>
                    <a:pt x="216" y="481"/>
                    <a:pt x="217" y="482"/>
                  </a:cubicBezTo>
                  <a:cubicBezTo>
                    <a:pt x="218" y="481"/>
                    <a:pt x="218" y="479"/>
                    <a:pt x="218" y="478"/>
                  </a:cubicBezTo>
                  <a:cubicBezTo>
                    <a:pt x="218" y="473"/>
                    <a:pt x="218" y="467"/>
                    <a:pt x="218" y="462"/>
                  </a:cubicBezTo>
                  <a:cubicBezTo>
                    <a:pt x="218" y="330"/>
                    <a:pt x="219" y="198"/>
                    <a:pt x="217" y="66"/>
                  </a:cubicBezTo>
                  <a:cubicBezTo>
                    <a:pt x="217" y="27"/>
                    <a:pt x="248" y="0"/>
                    <a:pt x="283" y="1"/>
                  </a:cubicBezTo>
                  <a:cubicBezTo>
                    <a:pt x="375" y="2"/>
                    <a:pt x="467" y="1"/>
                    <a:pt x="559" y="1"/>
                  </a:cubicBezTo>
                  <a:close/>
                  <a:moveTo>
                    <a:pt x="275" y="518"/>
                  </a:moveTo>
                  <a:cubicBezTo>
                    <a:pt x="275" y="518"/>
                    <a:pt x="275" y="518"/>
                    <a:pt x="275" y="518"/>
                  </a:cubicBezTo>
                  <a:cubicBezTo>
                    <a:pt x="275" y="626"/>
                    <a:pt x="275" y="734"/>
                    <a:pt x="274" y="842"/>
                  </a:cubicBezTo>
                  <a:cubicBezTo>
                    <a:pt x="274" y="855"/>
                    <a:pt x="278" y="866"/>
                    <a:pt x="287" y="876"/>
                  </a:cubicBezTo>
                  <a:cubicBezTo>
                    <a:pt x="311" y="902"/>
                    <a:pt x="327" y="932"/>
                    <a:pt x="336" y="966"/>
                  </a:cubicBezTo>
                  <a:cubicBezTo>
                    <a:pt x="341" y="987"/>
                    <a:pt x="346" y="1009"/>
                    <a:pt x="351" y="1030"/>
                  </a:cubicBezTo>
                  <a:cubicBezTo>
                    <a:pt x="354" y="1044"/>
                    <a:pt x="355" y="1046"/>
                    <a:pt x="369" y="1046"/>
                  </a:cubicBezTo>
                  <a:cubicBezTo>
                    <a:pt x="372" y="1046"/>
                    <a:pt x="374" y="1046"/>
                    <a:pt x="377" y="1046"/>
                  </a:cubicBezTo>
                  <a:cubicBezTo>
                    <a:pt x="506" y="1046"/>
                    <a:pt x="636" y="1046"/>
                    <a:pt x="765" y="1046"/>
                  </a:cubicBezTo>
                  <a:cubicBezTo>
                    <a:pt x="770" y="1046"/>
                    <a:pt x="774" y="1047"/>
                    <a:pt x="779" y="1046"/>
                  </a:cubicBezTo>
                  <a:cubicBezTo>
                    <a:pt x="782" y="1045"/>
                    <a:pt x="786" y="1042"/>
                    <a:pt x="786" y="1041"/>
                  </a:cubicBezTo>
                  <a:cubicBezTo>
                    <a:pt x="786" y="1026"/>
                    <a:pt x="792" y="1009"/>
                    <a:pt x="782" y="996"/>
                  </a:cubicBezTo>
                  <a:cubicBezTo>
                    <a:pt x="765" y="973"/>
                    <a:pt x="756" y="949"/>
                    <a:pt x="755" y="921"/>
                  </a:cubicBezTo>
                  <a:cubicBezTo>
                    <a:pt x="755" y="912"/>
                    <a:pt x="750" y="909"/>
                    <a:pt x="742" y="909"/>
                  </a:cubicBezTo>
                  <a:cubicBezTo>
                    <a:pt x="738" y="909"/>
                    <a:pt x="734" y="909"/>
                    <a:pt x="730" y="909"/>
                  </a:cubicBezTo>
                  <a:cubicBezTo>
                    <a:pt x="603" y="909"/>
                    <a:pt x="475" y="909"/>
                    <a:pt x="348" y="909"/>
                  </a:cubicBezTo>
                  <a:cubicBezTo>
                    <a:pt x="343" y="909"/>
                    <a:pt x="337" y="909"/>
                    <a:pt x="332" y="909"/>
                  </a:cubicBezTo>
                  <a:cubicBezTo>
                    <a:pt x="323" y="909"/>
                    <a:pt x="317" y="904"/>
                    <a:pt x="316" y="895"/>
                  </a:cubicBezTo>
                  <a:cubicBezTo>
                    <a:pt x="316" y="891"/>
                    <a:pt x="316" y="888"/>
                    <a:pt x="316" y="885"/>
                  </a:cubicBezTo>
                  <a:cubicBezTo>
                    <a:pt x="316" y="803"/>
                    <a:pt x="316" y="721"/>
                    <a:pt x="316" y="639"/>
                  </a:cubicBezTo>
                  <a:cubicBezTo>
                    <a:pt x="316" y="636"/>
                    <a:pt x="316" y="633"/>
                    <a:pt x="316" y="631"/>
                  </a:cubicBezTo>
                  <a:cubicBezTo>
                    <a:pt x="317" y="620"/>
                    <a:pt x="321" y="616"/>
                    <a:pt x="332" y="615"/>
                  </a:cubicBezTo>
                  <a:cubicBezTo>
                    <a:pt x="336" y="614"/>
                    <a:pt x="340" y="615"/>
                    <a:pt x="344" y="615"/>
                  </a:cubicBezTo>
                  <a:cubicBezTo>
                    <a:pt x="488" y="615"/>
                    <a:pt x="631" y="615"/>
                    <a:pt x="774" y="615"/>
                  </a:cubicBezTo>
                  <a:cubicBezTo>
                    <a:pt x="778" y="615"/>
                    <a:pt x="781" y="614"/>
                    <a:pt x="784" y="615"/>
                  </a:cubicBezTo>
                  <a:cubicBezTo>
                    <a:pt x="786" y="615"/>
                    <a:pt x="788" y="616"/>
                    <a:pt x="790" y="616"/>
                  </a:cubicBezTo>
                  <a:cubicBezTo>
                    <a:pt x="788" y="617"/>
                    <a:pt x="787" y="618"/>
                    <a:pt x="785" y="618"/>
                  </a:cubicBezTo>
                  <a:cubicBezTo>
                    <a:pt x="780" y="618"/>
                    <a:pt x="776" y="618"/>
                    <a:pt x="771" y="618"/>
                  </a:cubicBezTo>
                  <a:cubicBezTo>
                    <a:pt x="632" y="618"/>
                    <a:pt x="493" y="618"/>
                    <a:pt x="353" y="618"/>
                  </a:cubicBezTo>
                  <a:cubicBezTo>
                    <a:pt x="347" y="618"/>
                    <a:pt x="341" y="618"/>
                    <a:pt x="335" y="618"/>
                  </a:cubicBezTo>
                  <a:cubicBezTo>
                    <a:pt x="322" y="620"/>
                    <a:pt x="319" y="626"/>
                    <a:pt x="325" y="638"/>
                  </a:cubicBezTo>
                  <a:cubicBezTo>
                    <a:pt x="326" y="641"/>
                    <a:pt x="327" y="647"/>
                    <a:pt x="325" y="648"/>
                  </a:cubicBezTo>
                  <a:cubicBezTo>
                    <a:pt x="317" y="654"/>
                    <a:pt x="319" y="662"/>
                    <a:pt x="319" y="670"/>
                  </a:cubicBezTo>
                  <a:cubicBezTo>
                    <a:pt x="319" y="739"/>
                    <a:pt x="319" y="809"/>
                    <a:pt x="319" y="878"/>
                  </a:cubicBezTo>
                  <a:cubicBezTo>
                    <a:pt x="319" y="882"/>
                    <a:pt x="319" y="886"/>
                    <a:pt x="319" y="890"/>
                  </a:cubicBezTo>
                  <a:cubicBezTo>
                    <a:pt x="320" y="899"/>
                    <a:pt x="326" y="905"/>
                    <a:pt x="335" y="906"/>
                  </a:cubicBezTo>
                  <a:cubicBezTo>
                    <a:pt x="339" y="906"/>
                    <a:pt x="343" y="906"/>
                    <a:pt x="347" y="906"/>
                  </a:cubicBezTo>
                  <a:cubicBezTo>
                    <a:pt x="472" y="906"/>
                    <a:pt x="597" y="906"/>
                    <a:pt x="723" y="906"/>
                  </a:cubicBezTo>
                  <a:cubicBezTo>
                    <a:pt x="727" y="906"/>
                    <a:pt x="732" y="906"/>
                    <a:pt x="737" y="905"/>
                  </a:cubicBezTo>
                  <a:cubicBezTo>
                    <a:pt x="739" y="905"/>
                    <a:pt x="743" y="903"/>
                    <a:pt x="743" y="902"/>
                  </a:cubicBezTo>
                  <a:cubicBezTo>
                    <a:pt x="744" y="886"/>
                    <a:pt x="759" y="879"/>
                    <a:pt x="764" y="865"/>
                  </a:cubicBezTo>
                  <a:cubicBezTo>
                    <a:pt x="768" y="855"/>
                    <a:pt x="776" y="847"/>
                    <a:pt x="783" y="838"/>
                  </a:cubicBezTo>
                  <a:cubicBezTo>
                    <a:pt x="786" y="834"/>
                    <a:pt x="790" y="830"/>
                    <a:pt x="793" y="826"/>
                  </a:cubicBezTo>
                  <a:cubicBezTo>
                    <a:pt x="802" y="814"/>
                    <a:pt x="801" y="808"/>
                    <a:pt x="789" y="799"/>
                  </a:cubicBezTo>
                  <a:cubicBezTo>
                    <a:pt x="786" y="797"/>
                    <a:pt x="781" y="792"/>
                    <a:pt x="781" y="790"/>
                  </a:cubicBezTo>
                  <a:cubicBezTo>
                    <a:pt x="784" y="779"/>
                    <a:pt x="777" y="772"/>
                    <a:pt x="776" y="763"/>
                  </a:cubicBezTo>
                  <a:cubicBezTo>
                    <a:pt x="774" y="748"/>
                    <a:pt x="774" y="732"/>
                    <a:pt x="777" y="718"/>
                  </a:cubicBezTo>
                  <a:cubicBezTo>
                    <a:pt x="782" y="698"/>
                    <a:pt x="791" y="680"/>
                    <a:pt x="798" y="661"/>
                  </a:cubicBezTo>
                  <a:cubicBezTo>
                    <a:pt x="801" y="655"/>
                    <a:pt x="801" y="660"/>
                    <a:pt x="803" y="662"/>
                  </a:cubicBezTo>
                  <a:cubicBezTo>
                    <a:pt x="805" y="663"/>
                    <a:pt x="809" y="662"/>
                    <a:pt x="811" y="661"/>
                  </a:cubicBezTo>
                  <a:cubicBezTo>
                    <a:pt x="818" y="657"/>
                    <a:pt x="823" y="651"/>
                    <a:pt x="830" y="648"/>
                  </a:cubicBezTo>
                  <a:cubicBezTo>
                    <a:pt x="843" y="642"/>
                    <a:pt x="846" y="632"/>
                    <a:pt x="846" y="619"/>
                  </a:cubicBezTo>
                  <a:cubicBezTo>
                    <a:pt x="845" y="594"/>
                    <a:pt x="845" y="570"/>
                    <a:pt x="846" y="545"/>
                  </a:cubicBezTo>
                  <a:cubicBezTo>
                    <a:pt x="846" y="532"/>
                    <a:pt x="844" y="521"/>
                    <a:pt x="837" y="509"/>
                  </a:cubicBezTo>
                  <a:cubicBezTo>
                    <a:pt x="818" y="476"/>
                    <a:pt x="816" y="441"/>
                    <a:pt x="836" y="407"/>
                  </a:cubicBezTo>
                  <a:cubicBezTo>
                    <a:pt x="843" y="394"/>
                    <a:pt x="846" y="383"/>
                    <a:pt x="846" y="369"/>
                  </a:cubicBezTo>
                  <a:cubicBezTo>
                    <a:pt x="846" y="309"/>
                    <a:pt x="846" y="249"/>
                    <a:pt x="846" y="189"/>
                  </a:cubicBezTo>
                  <a:cubicBezTo>
                    <a:pt x="846" y="167"/>
                    <a:pt x="841" y="162"/>
                    <a:pt x="818" y="162"/>
                  </a:cubicBezTo>
                  <a:cubicBezTo>
                    <a:pt x="646" y="162"/>
                    <a:pt x="473" y="162"/>
                    <a:pt x="300" y="162"/>
                  </a:cubicBezTo>
                  <a:cubicBezTo>
                    <a:pt x="278" y="162"/>
                    <a:pt x="275" y="166"/>
                    <a:pt x="275" y="188"/>
                  </a:cubicBezTo>
                  <a:cubicBezTo>
                    <a:pt x="275" y="191"/>
                    <a:pt x="275" y="193"/>
                    <a:pt x="275" y="196"/>
                  </a:cubicBezTo>
                  <a:cubicBezTo>
                    <a:pt x="275" y="303"/>
                    <a:pt x="275" y="410"/>
                    <a:pt x="275" y="518"/>
                  </a:cubicBezTo>
                  <a:close/>
                  <a:moveTo>
                    <a:pt x="219" y="711"/>
                  </a:moveTo>
                  <a:cubicBezTo>
                    <a:pt x="219" y="711"/>
                    <a:pt x="219" y="711"/>
                    <a:pt x="219" y="711"/>
                  </a:cubicBezTo>
                  <a:cubicBezTo>
                    <a:pt x="219" y="701"/>
                    <a:pt x="219" y="691"/>
                    <a:pt x="219" y="681"/>
                  </a:cubicBezTo>
                  <a:cubicBezTo>
                    <a:pt x="218" y="644"/>
                    <a:pt x="218" y="607"/>
                    <a:pt x="214" y="570"/>
                  </a:cubicBezTo>
                  <a:cubicBezTo>
                    <a:pt x="212" y="548"/>
                    <a:pt x="206" y="527"/>
                    <a:pt x="197" y="507"/>
                  </a:cubicBezTo>
                  <a:cubicBezTo>
                    <a:pt x="185" y="481"/>
                    <a:pt x="163" y="466"/>
                    <a:pt x="133" y="466"/>
                  </a:cubicBezTo>
                  <a:cubicBezTo>
                    <a:pt x="124" y="466"/>
                    <a:pt x="117" y="469"/>
                    <a:pt x="111" y="476"/>
                  </a:cubicBezTo>
                  <a:cubicBezTo>
                    <a:pt x="100" y="487"/>
                    <a:pt x="99" y="501"/>
                    <a:pt x="99" y="515"/>
                  </a:cubicBezTo>
                  <a:cubicBezTo>
                    <a:pt x="99" y="570"/>
                    <a:pt x="99" y="624"/>
                    <a:pt x="99" y="679"/>
                  </a:cubicBezTo>
                  <a:cubicBezTo>
                    <a:pt x="99" y="688"/>
                    <a:pt x="98" y="696"/>
                    <a:pt x="96" y="705"/>
                  </a:cubicBezTo>
                  <a:cubicBezTo>
                    <a:pt x="89" y="730"/>
                    <a:pt x="81" y="754"/>
                    <a:pt x="74" y="779"/>
                  </a:cubicBezTo>
                  <a:cubicBezTo>
                    <a:pt x="57" y="838"/>
                    <a:pt x="47" y="899"/>
                    <a:pt x="47" y="960"/>
                  </a:cubicBezTo>
                  <a:cubicBezTo>
                    <a:pt x="48" y="1020"/>
                    <a:pt x="50" y="1080"/>
                    <a:pt x="51" y="1140"/>
                  </a:cubicBezTo>
                  <a:cubicBezTo>
                    <a:pt x="51" y="1163"/>
                    <a:pt x="54" y="1187"/>
                    <a:pt x="39" y="1207"/>
                  </a:cubicBezTo>
                  <a:cubicBezTo>
                    <a:pt x="36" y="1212"/>
                    <a:pt x="37" y="1217"/>
                    <a:pt x="43" y="1221"/>
                  </a:cubicBezTo>
                  <a:cubicBezTo>
                    <a:pt x="56" y="1228"/>
                    <a:pt x="70" y="1236"/>
                    <a:pt x="82" y="1244"/>
                  </a:cubicBezTo>
                  <a:cubicBezTo>
                    <a:pt x="134" y="1277"/>
                    <a:pt x="186" y="1310"/>
                    <a:pt x="237" y="1343"/>
                  </a:cubicBezTo>
                  <a:cubicBezTo>
                    <a:pt x="298" y="1381"/>
                    <a:pt x="359" y="1419"/>
                    <a:pt x="420" y="1457"/>
                  </a:cubicBezTo>
                  <a:cubicBezTo>
                    <a:pt x="430" y="1464"/>
                    <a:pt x="432" y="1464"/>
                    <a:pt x="439" y="1453"/>
                  </a:cubicBezTo>
                  <a:cubicBezTo>
                    <a:pt x="448" y="1442"/>
                    <a:pt x="457" y="1430"/>
                    <a:pt x="465" y="1418"/>
                  </a:cubicBezTo>
                  <a:cubicBezTo>
                    <a:pt x="471" y="1409"/>
                    <a:pt x="477" y="1407"/>
                    <a:pt x="487" y="1410"/>
                  </a:cubicBezTo>
                  <a:cubicBezTo>
                    <a:pt x="519" y="1420"/>
                    <a:pt x="550" y="1412"/>
                    <a:pt x="579" y="1397"/>
                  </a:cubicBezTo>
                  <a:cubicBezTo>
                    <a:pt x="620" y="1378"/>
                    <a:pt x="652" y="1347"/>
                    <a:pt x="679" y="1310"/>
                  </a:cubicBezTo>
                  <a:cubicBezTo>
                    <a:pt x="687" y="1299"/>
                    <a:pt x="687" y="1295"/>
                    <a:pt x="673" y="1290"/>
                  </a:cubicBezTo>
                  <a:cubicBezTo>
                    <a:pt x="656" y="1284"/>
                    <a:pt x="639" y="1278"/>
                    <a:pt x="621" y="1274"/>
                  </a:cubicBezTo>
                  <a:cubicBezTo>
                    <a:pt x="582" y="1265"/>
                    <a:pt x="542" y="1259"/>
                    <a:pt x="501" y="1257"/>
                  </a:cubicBezTo>
                  <a:cubicBezTo>
                    <a:pt x="468" y="1256"/>
                    <a:pt x="436" y="1252"/>
                    <a:pt x="404" y="1250"/>
                  </a:cubicBezTo>
                  <a:cubicBezTo>
                    <a:pt x="396" y="1250"/>
                    <a:pt x="388" y="1251"/>
                    <a:pt x="380" y="1253"/>
                  </a:cubicBezTo>
                  <a:cubicBezTo>
                    <a:pt x="367" y="1256"/>
                    <a:pt x="356" y="1261"/>
                    <a:pt x="354" y="1277"/>
                  </a:cubicBezTo>
                  <a:cubicBezTo>
                    <a:pt x="353" y="1285"/>
                    <a:pt x="348" y="1290"/>
                    <a:pt x="339" y="1289"/>
                  </a:cubicBezTo>
                  <a:cubicBezTo>
                    <a:pt x="331" y="1287"/>
                    <a:pt x="327" y="1279"/>
                    <a:pt x="328" y="1270"/>
                  </a:cubicBezTo>
                  <a:cubicBezTo>
                    <a:pt x="330" y="1229"/>
                    <a:pt x="333" y="1188"/>
                    <a:pt x="334" y="1146"/>
                  </a:cubicBezTo>
                  <a:cubicBezTo>
                    <a:pt x="335" y="1126"/>
                    <a:pt x="332" y="1105"/>
                    <a:pt x="331" y="1085"/>
                  </a:cubicBezTo>
                  <a:cubicBezTo>
                    <a:pt x="329" y="1041"/>
                    <a:pt x="322" y="997"/>
                    <a:pt x="305" y="956"/>
                  </a:cubicBezTo>
                  <a:cubicBezTo>
                    <a:pt x="290" y="917"/>
                    <a:pt x="267" y="882"/>
                    <a:pt x="228" y="860"/>
                  </a:cubicBezTo>
                  <a:cubicBezTo>
                    <a:pt x="217" y="854"/>
                    <a:pt x="214" y="843"/>
                    <a:pt x="216" y="831"/>
                  </a:cubicBezTo>
                  <a:cubicBezTo>
                    <a:pt x="217" y="819"/>
                    <a:pt x="218" y="806"/>
                    <a:pt x="219" y="793"/>
                  </a:cubicBezTo>
                  <a:cubicBezTo>
                    <a:pt x="219" y="766"/>
                    <a:pt x="219" y="739"/>
                    <a:pt x="219" y="711"/>
                  </a:cubicBezTo>
                  <a:close/>
                  <a:moveTo>
                    <a:pt x="826" y="987"/>
                  </a:moveTo>
                  <a:cubicBezTo>
                    <a:pt x="833" y="986"/>
                    <a:pt x="839" y="985"/>
                    <a:pt x="845" y="983"/>
                  </a:cubicBezTo>
                  <a:cubicBezTo>
                    <a:pt x="881" y="974"/>
                    <a:pt x="912" y="956"/>
                    <a:pt x="940" y="934"/>
                  </a:cubicBezTo>
                  <a:cubicBezTo>
                    <a:pt x="958" y="920"/>
                    <a:pt x="976" y="905"/>
                    <a:pt x="977" y="880"/>
                  </a:cubicBezTo>
                  <a:cubicBezTo>
                    <a:pt x="978" y="868"/>
                    <a:pt x="977" y="856"/>
                    <a:pt x="975" y="844"/>
                  </a:cubicBezTo>
                  <a:cubicBezTo>
                    <a:pt x="971" y="828"/>
                    <a:pt x="965" y="811"/>
                    <a:pt x="959" y="795"/>
                  </a:cubicBezTo>
                  <a:cubicBezTo>
                    <a:pt x="957" y="789"/>
                    <a:pt x="953" y="787"/>
                    <a:pt x="947" y="791"/>
                  </a:cubicBezTo>
                  <a:cubicBezTo>
                    <a:pt x="941" y="796"/>
                    <a:pt x="934" y="799"/>
                    <a:pt x="927" y="804"/>
                  </a:cubicBezTo>
                  <a:cubicBezTo>
                    <a:pt x="907" y="815"/>
                    <a:pt x="887" y="825"/>
                    <a:pt x="864" y="829"/>
                  </a:cubicBezTo>
                  <a:cubicBezTo>
                    <a:pt x="848" y="831"/>
                    <a:pt x="834" y="838"/>
                    <a:pt x="820" y="846"/>
                  </a:cubicBezTo>
                  <a:cubicBezTo>
                    <a:pt x="775" y="873"/>
                    <a:pt x="769" y="931"/>
                    <a:pt x="797" y="972"/>
                  </a:cubicBezTo>
                  <a:cubicBezTo>
                    <a:pt x="804" y="982"/>
                    <a:pt x="814" y="987"/>
                    <a:pt x="826" y="987"/>
                  </a:cubicBezTo>
                  <a:close/>
                  <a:moveTo>
                    <a:pt x="979" y="691"/>
                  </a:moveTo>
                  <a:cubicBezTo>
                    <a:pt x="980" y="666"/>
                    <a:pt x="976" y="642"/>
                    <a:pt x="966" y="619"/>
                  </a:cubicBezTo>
                  <a:cubicBezTo>
                    <a:pt x="956" y="599"/>
                    <a:pt x="939" y="590"/>
                    <a:pt x="917" y="590"/>
                  </a:cubicBezTo>
                  <a:cubicBezTo>
                    <a:pt x="912" y="590"/>
                    <a:pt x="905" y="589"/>
                    <a:pt x="903" y="597"/>
                  </a:cubicBezTo>
                  <a:cubicBezTo>
                    <a:pt x="902" y="604"/>
                    <a:pt x="904" y="609"/>
                    <a:pt x="911" y="611"/>
                  </a:cubicBezTo>
                  <a:cubicBezTo>
                    <a:pt x="918" y="613"/>
                    <a:pt x="924" y="618"/>
                    <a:pt x="922" y="626"/>
                  </a:cubicBezTo>
                  <a:cubicBezTo>
                    <a:pt x="920" y="630"/>
                    <a:pt x="915" y="635"/>
                    <a:pt x="910" y="638"/>
                  </a:cubicBezTo>
                  <a:cubicBezTo>
                    <a:pt x="893" y="646"/>
                    <a:pt x="875" y="654"/>
                    <a:pt x="858" y="662"/>
                  </a:cubicBezTo>
                  <a:cubicBezTo>
                    <a:pt x="817" y="681"/>
                    <a:pt x="801" y="714"/>
                    <a:pt x="808" y="758"/>
                  </a:cubicBezTo>
                  <a:cubicBezTo>
                    <a:pt x="813" y="794"/>
                    <a:pt x="831" y="811"/>
                    <a:pt x="871" y="799"/>
                  </a:cubicBezTo>
                  <a:cubicBezTo>
                    <a:pt x="907" y="788"/>
                    <a:pt x="936" y="768"/>
                    <a:pt x="963" y="744"/>
                  </a:cubicBezTo>
                  <a:cubicBezTo>
                    <a:pt x="974" y="735"/>
                    <a:pt x="979" y="723"/>
                    <a:pt x="979" y="709"/>
                  </a:cubicBezTo>
                  <a:cubicBezTo>
                    <a:pt x="979" y="703"/>
                    <a:pt x="979" y="697"/>
                    <a:pt x="979" y="691"/>
                  </a:cubicBezTo>
                  <a:close/>
                  <a:moveTo>
                    <a:pt x="999" y="429"/>
                  </a:moveTo>
                  <a:cubicBezTo>
                    <a:pt x="999" y="425"/>
                    <a:pt x="999" y="421"/>
                    <a:pt x="998" y="418"/>
                  </a:cubicBezTo>
                  <a:cubicBezTo>
                    <a:pt x="988" y="382"/>
                    <a:pt x="967" y="354"/>
                    <a:pt x="936" y="333"/>
                  </a:cubicBezTo>
                  <a:cubicBezTo>
                    <a:pt x="930" y="329"/>
                    <a:pt x="922" y="326"/>
                    <a:pt x="915" y="323"/>
                  </a:cubicBezTo>
                  <a:cubicBezTo>
                    <a:pt x="912" y="322"/>
                    <a:pt x="906" y="324"/>
                    <a:pt x="904" y="326"/>
                  </a:cubicBezTo>
                  <a:cubicBezTo>
                    <a:pt x="900" y="332"/>
                    <a:pt x="904" y="346"/>
                    <a:pt x="910" y="350"/>
                  </a:cubicBezTo>
                  <a:cubicBezTo>
                    <a:pt x="925" y="361"/>
                    <a:pt x="925" y="368"/>
                    <a:pt x="910" y="378"/>
                  </a:cubicBezTo>
                  <a:cubicBezTo>
                    <a:pt x="900" y="385"/>
                    <a:pt x="889" y="391"/>
                    <a:pt x="880" y="398"/>
                  </a:cubicBezTo>
                  <a:cubicBezTo>
                    <a:pt x="868" y="406"/>
                    <a:pt x="858" y="415"/>
                    <a:pt x="853" y="429"/>
                  </a:cubicBezTo>
                  <a:cubicBezTo>
                    <a:pt x="842" y="457"/>
                    <a:pt x="849" y="483"/>
                    <a:pt x="866" y="506"/>
                  </a:cubicBezTo>
                  <a:cubicBezTo>
                    <a:pt x="882" y="528"/>
                    <a:pt x="903" y="532"/>
                    <a:pt x="925" y="517"/>
                  </a:cubicBezTo>
                  <a:cubicBezTo>
                    <a:pt x="945" y="502"/>
                    <a:pt x="963" y="486"/>
                    <a:pt x="981" y="469"/>
                  </a:cubicBezTo>
                  <a:cubicBezTo>
                    <a:pt x="992" y="459"/>
                    <a:pt x="998" y="444"/>
                    <a:pt x="999" y="429"/>
                  </a:cubicBezTo>
                  <a:close/>
                  <a:moveTo>
                    <a:pt x="963" y="982"/>
                  </a:moveTo>
                  <a:cubicBezTo>
                    <a:pt x="963" y="978"/>
                    <a:pt x="964" y="974"/>
                    <a:pt x="963" y="971"/>
                  </a:cubicBezTo>
                  <a:cubicBezTo>
                    <a:pt x="962" y="966"/>
                    <a:pt x="961" y="961"/>
                    <a:pt x="959" y="956"/>
                  </a:cubicBezTo>
                  <a:cubicBezTo>
                    <a:pt x="955" y="959"/>
                    <a:pt x="951" y="961"/>
                    <a:pt x="947" y="963"/>
                  </a:cubicBezTo>
                  <a:cubicBezTo>
                    <a:pt x="908" y="989"/>
                    <a:pt x="867" y="1012"/>
                    <a:pt x="818" y="1014"/>
                  </a:cubicBezTo>
                  <a:cubicBezTo>
                    <a:pt x="809" y="1015"/>
                    <a:pt x="806" y="1020"/>
                    <a:pt x="808" y="1027"/>
                  </a:cubicBezTo>
                  <a:cubicBezTo>
                    <a:pt x="811" y="1035"/>
                    <a:pt x="813" y="1043"/>
                    <a:pt x="816" y="1050"/>
                  </a:cubicBezTo>
                  <a:cubicBezTo>
                    <a:pt x="823" y="1070"/>
                    <a:pt x="835" y="1076"/>
                    <a:pt x="856" y="1072"/>
                  </a:cubicBezTo>
                  <a:cubicBezTo>
                    <a:pt x="887" y="1065"/>
                    <a:pt x="913" y="1049"/>
                    <a:pt x="938" y="1031"/>
                  </a:cubicBezTo>
                  <a:cubicBezTo>
                    <a:pt x="955" y="1018"/>
                    <a:pt x="966" y="1003"/>
                    <a:pt x="963" y="9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Freeform 24"/>
            <p:cNvSpPr>
              <a:spLocks/>
            </p:cNvSpPr>
            <p:nvPr/>
          </p:nvSpPr>
          <p:spPr bwMode="auto">
            <a:xfrm>
              <a:off x="2016" y="2254"/>
              <a:ext cx="228" cy="193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31" y="6"/>
                </a:cxn>
                <a:cxn ang="0">
                  <a:pos x="370" y="183"/>
                </a:cxn>
                <a:cxn ang="0">
                  <a:pos x="564" y="324"/>
                </a:cxn>
                <a:cxn ang="0">
                  <a:pos x="585" y="339"/>
                </a:cxn>
                <a:cxn ang="0">
                  <a:pos x="590" y="363"/>
                </a:cxn>
                <a:cxn ang="0">
                  <a:pos x="566" y="395"/>
                </a:cxn>
                <a:cxn ang="0">
                  <a:pos x="495" y="491"/>
                </a:cxn>
                <a:cxn ang="0">
                  <a:pos x="465" y="496"/>
                </a:cxn>
                <a:cxn ang="0">
                  <a:pos x="355" y="416"/>
                </a:cxn>
                <a:cxn ang="0">
                  <a:pos x="186" y="292"/>
                </a:cxn>
                <a:cxn ang="0">
                  <a:pos x="24" y="173"/>
                </a:cxn>
                <a:cxn ang="0">
                  <a:pos x="16" y="167"/>
                </a:cxn>
                <a:cxn ang="0">
                  <a:pos x="12" y="139"/>
                </a:cxn>
                <a:cxn ang="0">
                  <a:pos x="93" y="33"/>
                </a:cxn>
                <a:cxn ang="0">
                  <a:pos x="109" y="10"/>
                </a:cxn>
                <a:cxn ang="0">
                  <a:pos x="121" y="0"/>
                </a:cxn>
              </a:cxnLst>
              <a:rect l="0" t="0" r="r" b="b"/>
              <a:pathLst>
                <a:path w="598" h="506">
                  <a:moveTo>
                    <a:pt x="121" y="0"/>
                  </a:moveTo>
                  <a:cubicBezTo>
                    <a:pt x="125" y="3"/>
                    <a:pt x="128" y="4"/>
                    <a:pt x="131" y="6"/>
                  </a:cubicBezTo>
                  <a:cubicBezTo>
                    <a:pt x="210" y="65"/>
                    <a:pt x="290" y="124"/>
                    <a:pt x="370" y="183"/>
                  </a:cubicBezTo>
                  <a:cubicBezTo>
                    <a:pt x="435" y="230"/>
                    <a:pt x="499" y="277"/>
                    <a:pt x="564" y="324"/>
                  </a:cubicBezTo>
                  <a:cubicBezTo>
                    <a:pt x="571" y="329"/>
                    <a:pt x="578" y="334"/>
                    <a:pt x="585" y="339"/>
                  </a:cubicBezTo>
                  <a:cubicBezTo>
                    <a:pt x="597" y="347"/>
                    <a:pt x="598" y="352"/>
                    <a:pt x="590" y="363"/>
                  </a:cubicBezTo>
                  <a:cubicBezTo>
                    <a:pt x="583" y="374"/>
                    <a:pt x="574" y="385"/>
                    <a:pt x="566" y="395"/>
                  </a:cubicBezTo>
                  <a:cubicBezTo>
                    <a:pt x="542" y="427"/>
                    <a:pt x="518" y="459"/>
                    <a:pt x="495" y="491"/>
                  </a:cubicBezTo>
                  <a:cubicBezTo>
                    <a:pt x="484" y="505"/>
                    <a:pt x="480" y="506"/>
                    <a:pt x="465" y="496"/>
                  </a:cubicBezTo>
                  <a:cubicBezTo>
                    <a:pt x="428" y="469"/>
                    <a:pt x="392" y="443"/>
                    <a:pt x="355" y="416"/>
                  </a:cubicBezTo>
                  <a:cubicBezTo>
                    <a:pt x="299" y="375"/>
                    <a:pt x="243" y="333"/>
                    <a:pt x="186" y="292"/>
                  </a:cubicBezTo>
                  <a:cubicBezTo>
                    <a:pt x="132" y="253"/>
                    <a:pt x="78" y="213"/>
                    <a:pt x="24" y="173"/>
                  </a:cubicBezTo>
                  <a:cubicBezTo>
                    <a:pt x="21" y="172"/>
                    <a:pt x="19" y="169"/>
                    <a:pt x="16" y="167"/>
                  </a:cubicBezTo>
                  <a:cubicBezTo>
                    <a:pt x="0" y="156"/>
                    <a:pt x="5" y="149"/>
                    <a:pt x="12" y="139"/>
                  </a:cubicBezTo>
                  <a:cubicBezTo>
                    <a:pt x="39" y="104"/>
                    <a:pt x="66" y="68"/>
                    <a:pt x="93" y="33"/>
                  </a:cubicBezTo>
                  <a:cubicBezTo>
                    <a:pt x="98" y="25"/>
                    <a:pt x="103" y="17"/>
                    <a:pt x="109" y="10"/>
                  </a:cubicBezTo>
                  <a:cubicBezTo>
                    <a:pt x="112" y="6"/>
                    <a:pt x="117" y="4"/>
                    <a:pt x="12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Freeform 25"/>
            <p:cNvSpPr>
              <a:spLocks/>
            </p:cNvSpPr>
            <p:nvPr/>
          </p:nvSpPr>
          <p:spPr bwMode="auto">
            <a:xfrm>
              <a:off x="2203" y="1904"/>
              <a:ext cx="182" cy="21"/>
            </a:xfrm>
            <a:custGeom>
              <a:avLst/>
              <a:gdLst/>
              <a:ahLst/>
              <a:cxnLst>
                <a:cxn ang="0">
                  <a:pos x="239" y="0"/>
                </a:cxn>
                <a:cxn ang="0">
                  <a:pos x="436" y="0"/>
                </a:cxn>
                <a:cxn ang="0">
                  <a:pos x="454" y="1"/>
                </a:cxn>
                <a:cxn ang="0">
                  <a:pos x="477" y="25"/>
                </a:cxn>
                <a:cxn ang="0">
                  <a:pos x="457" y="52"/>
                </a:cxn>
                <a:cxn ang="0">
                  <a:pos x="436" y="55"/>
                </a:cxn>
                <a:cxn ang="0">
                  <a:pos x="45" y="55"/>
                </a:cxn>
                <a:cxn ang="0">
                  <a:pos x="23" y="53"/>
                </a:cxn>
                <a:cxn ang="0">
                  <a:pos x="1" y="26"/>
                </a:cxn>
                <a:cxn ang="0">
                  <a:pos x="25" y="0"/>
                </a:cxn>
                <a:cxn ang="0">
                  <a:pos x="43" y="0"/>
                </a:cxn>
                <a:cxn ang="0">
                  <a:pos x="239" y="0"/>
                </a:cxn>
              </a:cxnLst>
              <a:rect l="0" t="0" r="r" b="b"/>
              <a:pathLst>
                <a:path w="477" h="55">
                  <a:moveTo>
                    <a:pt x="239" y="0"/>
                  </a:moveTo>
                  <a:cubicBezTo>
                    <a:pt x="304" y="0"/>
                    <a:pt x="370" y="0"/>
                    <a:pt x="436" y="0"/>
                  </a:cubicBezTo>
                  <a:cubicBezTo>
                    <a:pt x="442" y="0"/>
                    <a:pt x="448" y="0"/>
                    <a:pt x="454" y="1"/>
                  </a:cubicBezTo>
                  <a:cubicBezTo>
                    <a:pt x="466" y="3"/>
                    <a:pt x="476" y="14"/>
                    <a:pt x="477" y="25"/>
                  </a:cubicBezTo>
                  <a:cubicBezTo>
                    <a:pt x="477" y="37"/>
                    <a:pt x="470" y="49"/>
                    <a:pt x="457" y="52"/>
                  </a:cubicBezTo>
                  <a:cubicBezTo>
                    <a:pt x="451" y="54"/>
                    <a:pt x="443" y="55"/>
                    <a:pt x="436" y="55"/>
                  </a:cubicBezTo>
                  <a:cubicBezTo>
                    <a:pt x="305" y="55"/>
                    <a:pt x="175" y="55"/>
                    <a:pt x="45" y="55"/>
                  </a:cubicBezTo>
                  <a:cubicBezTo>
                    <a:pt x="37" y="55"/>
                    <a:pt x="30" y="54"/>
                    <a:pt x="23" y="53"/>
                  </a:cubicBezTo>
                  <a:cubicBezTo>
                    <a:pt x="9" y="50"/>
                    <a:pt x="0" y="39"/>
                    <a:pt x="1" y="26"/>
                  </a:cubicBezTo>
                  <a:cubicBezTo>
                    <a:pt x="1" y="14"/>
                    <a:pt x="12" y="2"/>
                    <a:pt x="25" y="0"/>
                  </a:cubicBezTo>
                  <a:cubicBezTo>
                    <a:pt x="31" y="0"/>
                    <a:pt x="37" y="0"/>
                    <a:pt x="43" y="0"/>
                  </a:cubicBezTo>
                  <a:cubicBezTo>
                    <a:pt x="108" y="0"/>
                    <a:pt x="173" y="0"/>
                    <a:pt x="2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Freeform 26"/>
            <p:cNvSpPr>
              <a:spLocks noEditPoints="1"/>
            </p:cNvSpPr>
            <p:nvPr/>
          </p:nvSpPr>
          <p:spPr bwMode="auto">
            <a:xfrm>
              <a:off x="2216" y="2030"/>
              <a:ext cx="39" cy="39"/>
            </a:xfrm>
            <a:custGeom>
              <a:avLst/>
              <a:gdLst/>
              <a:ahLst/>
              <a:cxnLst>
                <a:cxn ang="0">
                  <a:pos x="51" y="100"/>
                </a:cxn>
                <a:cxn ang="0">
                  <a:pos x="23" y="100"/>
                </a:cxn>
                <a:cxn ang="0">
                  <a:pos x="1" y="77"/>
                </a:cxn>
                <a:cxn ang="0">
                  <a:pos x="1" y="23"/>
                </a:cxn>
                <a:cxn ang="0">
                  <a:pos x="24" y="0"/>
                </a:cxn>
                <a:cxn ang="0">
                  <a:pos x="74" y="0"/>
                </a:cxn>
                <a:cxn ang="0">
                  <a:pos x="100" y="22"/>
                </a:cxn>
                <a:cxn ang="0">
                  <a:pos x="100" y="77"/>
                </a:cxn>
                <a:cxn ang="0">
                  <a:pos x="73" y="100"/>
                </a:cxn>
                <a:cxn ang="0">
                  <a:pos x="51" y="100"/>
                </a:cxn>
                <a:cxn ang="0">
                  <a:pos x="51" y="100"/>
                </a:cxn>
                <a:cxn ang="0">
                  <a:pos x="56" y="39"/>
                </a:cxn>
                <a:cxn ang="0">
                  <a:pos x="56" y="40"/>
                </a:cxn>
                <a:cxn ang="0">
                  <a:pos x="22" y="40"/>
                </a:cxn>
                <a:cxn ang="0">
                  <a:pos x="9" y="51"/>
                </a:cxn>
                <a:cxn ang="0">
                  <a:pos x="23" y="64"/>
                </a:cxn>
                <a:cxn ang="0">
                  <a:pos x="80" y="64"/>
                </a:cxn>
                <a:cxn ang="0">
                  <a:pos x="93" y="49"/>
                </a:cxn>
                <a:cxn ang="0">
                  <a:pos x="79" y="39"/>
                </a:cxn>
                <a:cxn ang="0">
                  <a:pos x="56" y="39"/>
                </a:cxn>
              </a:cxnLst>
              <a:rect l="0" t="0" r="r" b="b"/>
              <a:pathLst>
                <a:path w="102" h="101">
                  <a:moveTo>
                    <a:pt x="51" y="100"/>
                  </a:moveTo>
                  <a:cubicBezTo>
                    <a:pt x="42" y="100"/>
                    <a:pt x="33" y="101"/>
                    <a:pt x="23" y="100"/>
                  </a:cubicBezTo>
                  <a:cubicBezTo>
                    <a:pt x="10" y="99"/>
                    <a:pt x="1" y="91"/>
                    <a:pt x="1" y="77"/>
                  </a:cubicBezTo>
                  <a:cubicBezTo>
                    <a:pt x="0" y="59"/>
                    <a:pt x="0" y="41"/>
                    <a:pt x="1" y="23"/>
                  </a:cubicBezTo>
                  <a:cubicBezTo>
                    <a:pt x="1" y="8"/>
                    <a:pt x="9" y="0"/>
                    <a:pt x="24" y="0"/>
                  </a:cubicBezTo>
                  <a:cubicBezTo>
                    <a:pt x="41" y="0"/>
                    <a:pt x="58" y="0"/>
                    <a:pt x="74" y="0"/>
                  </a:cubicBezTo>
                  <a:cubicBezTo>
                    <a:pt x="90" y="0"/>
                    <a:pt x="99" y="7"/>
                    <a:pt x="100" y="22"/>
                  </a:cubicBezTo>
                  <a:cubicBezTo>
                    <a:pt x="102" y="40"/>
                    <a:pt x="102" y="59"/>
                    <a:pt x="100" y="77"/>
                  </a:cubicBezTo>
                  <a:cubicBezTo>
                    <a:pt x="99" y="93"/>
                    <a:pt x="90" y="100"/>
                    <a:pt x="73" y="100"/>
                  </a:cubicBezTo>
                  <a:cubicBezTo>
                    <a:pt x="66" y="100"/>
                    <a:pt x="59" y="100"/>
                    <a:pt x="51" y="100"/>
                  </a:cubicBezTo>
                  <a:cubicBezTo>
                    <a:pt x="51" y="100"/>
                    <a:pt x="51" y="100"/>
                    <a:pt x="51" y="100"/>
                  </a:cubicBezTo>
                  <a:close/>
                  <a:moveTo>
                    <a:pt x="56" y="39"/>
                  </a:moveTo>
                  <a:cubicBezTo>
                    <a:pt x="56" y="40"/>
                    <a:pt x="56" y="40"/>
                    <a:pt x="56" y="40"/>
                  </a:cubicBezTo>
                  <a:cubicBezTo>
                    <a:pt x="44" y="40"/>
                    <a:pt x="33" y="40"/>
                    <a:pt x="22" y="40"/>
                  </a:cubicBezTo>
                  <a:cubicBezTo>
                    <a:pt x="14" y="40"/>
                    <a:pt x="9" y="42"/>
                    <a:pt x="9" y="51"/>
                  </a:cubicBezTo>
                  <a:cubicBezTo>
                    <a:pt x="9" y="61"/>
                    <a:pt x="14" y="64"/>
                    <a:pt x="23" y="64"/>
                  </a:cubicBezTo>
                  <a:cubicBezTo>
                    <a:pt x="42" y="64"/>
                    <a:pt x="61" y="64"/>
                    <a:pt x="80" y="64"/>
                  </a:cubicBezTo>
                  <a:cubicBezTo>
                    <a:pt x="91" y="63"/>
                    <a:pt x="93" y="60"/>
                    <a:pt x="93" y="49"/>
                  </a:cubicBezTo>
                  <a:cubicBezTo>
                    <a:pt x="92" y="39"/>
                    <a:pt x="87" y="38"/>
                    <a:pt x="79" y="39"/>
                  </a:cubicBezTo>
                  <a:cubicBezTo>
                    <a:pt x="72" y="40"/>
                    <a:pt x="63" y="39"/>
                    <a:pt x="56" y="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Freeform 27"/>
            <p:cNvSpPr>
              <a:spLocks/>
            </p:cNvSpPr>
            <p:nvPr/>
          </p:nvSpPr>
          <p:spPr bwMode="auto">
            <a:xfrm>
              <a:off x="2326" y="2035"/>
              <a:ext cx="39" cy="24"/>
            </a:xfrm>
            <a:custGeom>
              <a:avLst/>
              <a:gdLst/>
              <a:ahLst/>
              <a:cxnLst>
                <a:cxn ang="0">
                  <a:pos x="1" y="29"/>
                </a:cxn>
                <a:cxn ang="0">
                  <a:pos x="3" y="18"/>
                </a:cxn>
                <a:cxn ang="0">
                  <a:pos x="32" y="6"/>
                </a:cxn>
                <a:cxn ang="0">
                  <a:pos x="63" y="2"/>
                </a:cxn>
                <a:cxn ang="0">
                  <a:pos x="93" y="17"/>
                </a:cxn>
                <a:cxn ang="0">
                  <a:pos x="94" y="49"/>
                </a:cxn>
                <a:cxn ang="0">
                  <a:pos x="63" y="62"/>
                </a:cxn>
                <a:cxn ang="0">
                  <a:pos x="30" y="60"/>
                </a:cxn>
                <a:cxn ang="0">
                  <a:pos x="1" y="29"/>
                </a:cxn>
              </a:cxnLst>
              <a:rect l="0" t="0" r="r" b="b"/>
              <a:pathLst>
                <a:path w="100" h="65">
                  <a:moveTo>
                    <a:pt x="1" y="29"/>
                  </a:moveTo>
                  <a:cubicBezTo>
                    <a:pt x="1" y="28"/>
                    <a:pt x="0" y="20"/>
                    <a:pt x="3" y="18"/>
                  </a:cubicBezTo>
                  <a:cubicBezTo>
                    <a:pt x="12" y="13"/>
                    <a:pt x="22" y="8"/>
                    <a:pt x="32" y="6"/>
                  </a:cubicBezTo>
                  <a:cubicBezTo>
                    <a:pt x="42" y="3"/>
                    <a:pt x="53" y="3"/>
                    <a:pt x="63" y="2"/>
                  </a:cubicBezTo>
                  <a:cubicBezTo>
                    <a:pt x="76" y="0"/>
                    <a:pt x="87" y="6"/>
                    <a:pt x="93" y="17"/>
                  </a:cubicBezTo>
                  <a:cubicBezTo>
                    <a:pt x="100" y="27"/>
                    <a:pt x="99" y="38"/>
                    <a:pt x="94" y="49"/>
                  </a:cubicBezTo>
                  <a:cubicBezTo>
                    <a:pt x="88" y="59"/>
                    <a:pt x="76" y="65"/>
                    <a:pt x="63" y="62"/>
                  </a:cubicBezTo>
                  <a:cubicBezTo>
                    <a:pt x="52" y="60"/>
                    <a:pt x="41" y="59"/>
                    <a:pt x="30" y="60"/>
                  </a:cubicBezTo>
                  <a:cubicBezTo>
                    <a:pt x="8" y="62"/>
                    <a:pt x="1" y="55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Freeform 28"/>
            <p:cNvSpPr>
              <a:spLocks/>
            </p:cNvSpPr>
            <p:nvPr/>
          </p:nvSpPr>
          <p:spPr bwMode="auto">
            <a:xfrm>
              <a:off x="2220" y="2103"/>
              <a:ext cx="77" cy="11"/>
            </a:xfrm>
            <a:custGeom>
              <a:avLst/>
              <a:gdLst/>
              <a:ahLst/>
              <a:cxnLst>
                <a:cxn ang="0">
                  <a:pos x="169" y="28"/>
                </a:cxn>
                <a:cxn ang="0">
                  <a:pos x="96" y="29"/>
                </a:cxn>
                <a:cxn ang="0">
                  <a:pos x="24" y="29"/>
                </a:cxn>
                <a:cxn ang="0">
                  <a:pos x="7" y="28"/>
                </a:cxn>
                <a:cxn ang="0">
                  <a:pos x="0" y="19"/>
                </a:cxn>
                <a:cxn ang="0">
                  <a:pos x="6" y="11"/>
                </a:cxn>
                <a:cxn ang="0">
                  <a:pos x="20" y="9"/>
                </a:cxn>
                <a:cxn ang="0">
                  <a:pos x="87" y="5"/>
                </a:cxn>
                <a:cxn ang="0">
                  <a:pos x="93" y="6"/>
                </a:cxn>
                <a:cxn ang="0">
                  <a:pos x="147" y="11"/>
                </a:cxn>
                <a:cxn ang="0">
                  <a:pos x="181" y="11"/>
                </a:cxn>
                <a:cxn ang="0">
                  <a:pos x="186" y="10"/>
                </a:cxn>
                <a:cxn ang="0">
                  <a:pos x="198" y="15"/>
                </a:cxn>
                <a:cxn ang="0">
                  <a:pos x="189" y="29"/>
                </a:cxn>
                <a:cxn ang="0">
                  <a:pos x="170" y="29"/>
                </a:cxn>
                <a:cxn ang="0">
                  <a:pos x="169" y="28"/>
                </a:cxn>
              </a:cxnLst>
              <a:rect l="0" t="0" r="r" b="b"/>
              <a:pathLst>
                <a:path w="201" h="29">
                  <a:moveTo>
                    <a:pt x="169" y="28"/>
                  </a:moveTo>
                  <a:cubicBezTo>
                    <a:pt x="145" y="28"/>
                    <a:pt x="121" y="29"/>
                    <a:pt x="96" y="29"/>
                  </a:cubicBezTo>
                  <a:cubicBezTo>
                    <a:pt x="72" y="29"/>
                    <a:pt x="48" y="29"/>
                    <a:pt x="24" y="29"/>
                  </a:cubicBezTo>
                  <a:cubicBezTo>
                    <a:pt x="19" y="29"/>
                    <a:pt x="12" y="29"/>
                    <a:pt x="7" y="28"/>
                  </a:cubicBezTo>
                  <a:cubicBezTo>
                    <a:pt x="4" y="27"/>
                    <a:pt x="0" y="22"/>
                    <a:pt x="0" y="19"/>
                  </a:cubicBezTo>
                  <a:cubicBezTo>
                    <a:pt x="0" y="16"/>
                    <a:pt x="3" y="12"/>
                    <a:pt x="6" y="11"/>
                  </a:cubicBezTo>
                  <a:cubicBezTo>
                    <a:pt x="11" y="9"/>
                    <a:pt x="16" y="9"/>
                    <a:pt x="20" y="9"/>
                  </a:cubicBezTo>
                  <a:cubicBezTo>
                    <a:pt x="43" y="8"/>
                    <a:pt x="65" y="13"/>
                    <a:pt x="87" y="5"/>
                  </a:cubicBezTo>
                  <a:cubicBezTo>
                    <a:pt x="89" y="4"/>
                    <a:pt x="91" y="6"/>
                    <a:pt x="93" y="6"/>
                  </a:cubicBezTo>
                  <a:cubicBezTo>
                    <a:pt x="110" y="14"/>
                    <a:pt x="129" y="12"/>
                    <a:pt x="147" y="11"/>
                  </a:cubicBezTo>
                  <a:cubicBezTo>
                    <a:pt x="158" y="11"/>
                    <a:pt x="169" y="11"/>
                    <a:pt x="181" y="11"/>
                  </a:cubicBezTo>
                  <a:cubicBezTo>
                    <a:pt x="183" y="11"/>
                    <a:pt x="185" y="11"/>
                    <a:pt x="186" y="10"/>
                  </a:cubicBezTo>
                  <a:cubicBezTo>
                    <a:pt x="195" y="0"/>
                    <a:pt x="196" y="10"/>
                    <a:pt x="198" y="15"/>
                  </a:cubicBezTo>
                  <a:cubicBezTo>
                    <a:pt x="201" y="24"/>
                    <a:pt x="198" y="28"/>
                    <a:pt x="189" y="29"/>
                  </a:cubicBezTo>
                  <a:cubicBezTo>
                    <a:pt x="183" y="29"/>
                    <a:pt x="176" y="29"/>
                    <a:pt x="170" y="29"/>
                  </a:cubicBezTo>
                  <a:cubicBezTo>
                    <a:pt x="169" y="28"/>
                    <a:pt x="169" y="28"/>
                    <a:pt x="169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4" name="Freeform 29"/>
            <p:cNvSpPr>
              <a:spLocks/>
            </p:cNvSpPr>
            <p:nvPr/>
          </p:nvSpPr>
          <p:spPr bwMode="auto">
            <a:xfrm>
              <a:off x="2030" y="1651"/>
              <a:ext cx="176" cy="174"/>
            </a:xfrm>
            <a:custGeom>
              <a:avLst/>
              <a:gdLst/>
              <a:ahLst/>
              <a:cxnLst>
                <a:cxn ang="0">
                  <a:pos x="32" y="456"/>
                </a:cxn>
                <a:cxn ang="0">
                  <a:pos x="20" y="446"/>
                </a:cxn>
                <a:cxn ang="0">
                  <a:pos x="152" y="150"/>
                </a:cxn>
                <a:cxn ang="0">
                  <a:pos x="449" y="16"/>
                </a:cxn>
                <a:cxn ang="0">
                  <a:pos x="458" y="30"/>
                </a:cxn>
                <a:cxn ang="0">
                  <a:pos x="444" y="40"/>
                </a:cxn>
                <a:cxn ang="0">
                  <a:pos x="169" y="167"/>
                </a:cxn>
                <a:cxn ang="0">
                  <a:pos x="43" y="442"/>
                </a:cxn>
                <a:cxn ang="0">
                  <a:pos x="34" y="456"/>
                </a:cxn>
                <a:cxn ang="0">
                  <a:pos x="32" y="456"/>
                </a:cxn>
              </a:cxnLst>
              <a:rect l="0" t="0" r="r" b="b"/>
              <a:pathLst>
                <a:path w="460" h="456">
                  <a:moveTo>
                    <a:pt x="32" y="456"/>
                  </a:moveTo>
                  <a:cubicBezTo>
                    <a:pt x="26" y="456"/>
                    <a:pt x="21" y="452"/>
                    <a:pt x="20" y="446"/>
                  </a:cubicBezTo>
                  <a:cubicBezTo>
                    <a:pt x="0" y="344"/>
                    <a:pt x="75" y="226"/>
                    <a:pt x="152" y="150"/>
                  </a:cubicBezTo>
                  <a:cubicBezTo>
                    <a:pt x="250" y="52"/>
                    <a:pt x="367" y="0"/>
                    <a:pt x="449" y="16"/>
                  </a:cubicBezTo>
                  <a:cubicBezTo>
                    <a:pt x="455" y="17"/>
                    <a:pt x="460" y="24"/>
                    <a:pt x="458" y="30"/>
                  </a:cubicBezTo>
                  <a:cubicBezTo>
                    <a:pt x="457" y="37"/>
                    <a:pt x="451" y="41"/>
                    <a:pt x="444" y="40"/>
                  </a:cubicBezTo>
                  <a:cubicBezTo>
                    <a:pt x="370" y="25"/>
                    <a:pt x="262" y="75"/>
                    <a:pt x="169" y="167"/>
                  </a:cubicBezTo>
                  <a:cubicBezTo>
                    <a:pt x="76" y="259"/>
                    <a:pt x="28" y="364"/>
                    <a:pt x="43" y="442"/>
                  </a:cubicBezTo>
                  <a:cubicBezTo>
                    <a:pt x="45" y="448"/>
                    <a:pt x="40" y="454"/>
                    <a:pt x="34" y="456"/>
                  </a:cubicBezTo>
                  <a:cubicBezTo>
                    <a:pt x="33" y="456"/>
                    <a:pt x="32" y="456"/>
                    <a:pt x="32" y="45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Freeform 30"/>
            <p:cNvSpPr>
              <a:spLocks/>
            </p:cNvSpPr>
            <p:nvPr/>
          </p:nvSpPr>
          <p:spPr bwMode="auto">
            <a:xfrm>
              <a:off x="2065" y="1685"/>
              <a:ext cx="140" cy="139"/>
            </a:xfrm>
            <a:custGeom>
              <a:avLst/>
              <a:gdLst/>
              <a:ahLst/>
              <a:cxnLst>
                <a:cxn ang="0">
                  <a:pos x="28" y="363"/>
                </a:cxn>
                <a:cxn ang="0">
                  <a:pos x="16" y="353"/>
                </a:cxn>
                <a:cxn ang="0">
                  <a:pos x="119" y="120"/>
                </a:cxn>
                <a:cxn ang="0">
                  <a:pos x="356" y="13"/>
                </a:cxn>
                <a:cxn ang="0">
                  <a:pos x="365" y="27"/>
                </a:cxn>
                <a:cxn ang="0">
                  <a:pos x="351" y="37"/>
                </a:cxn>
                <a:cxn ang="0">
                  <a:pos x="136" y="137"/>
                </a:cxn>
                <a:cxn ang="0">
                  <a:pos x="39" y="348"/>
                </a:cxn>
                <a:cxn ang="0">
                  <a:pos x="30" y="363"/>
                </a:cxn>
                <a:cxn ang="0">
                  <a:pos x="28" y="363"/>
                </a:cxn>
              </a:cxnLst>
              <a:rect l="0" t="0" r="r" b="b"/>
              <a:pathLst>
                <a:path w="367" h="363">
                  <a:moveTo>
                    <a:pt x="28" y="363"/>
                  </a:moveTo>
                  <a:cubicBezTo>
                    <a:pt x="22" y="363"/>
                    <a:pt x="17" y="359"/>
                    <a:pt x="16" y="353"/>
                  </a:cubicBezTo>
                  <a:cubicBezTo>
                    <a:pt x="0" y="273"/>
                    <a:pt x="59" y="180"/>
                    <a:pt x="119" y="120"/>
                  </a:cubicBezTo>
                  <a:cubicBezTo>
                    <a:pt x="197" y="42"/>
                    <a:pt x="290" y="0"/>
                    <a:pt x="356" y="13"/>
                  </a:cubicBezTo>
                  <a:cubicBezTo>
                    <a:pt x="362" y="14"/>
                    <a:pt x="367" y="21"/>
                    <a:pt x="365" y="27"/>
                  </a:cubicBezTo>
                  <a:cubicBezTo>
                    <a:pt x="364" y="34"/>
                    <a:pt x="358" y="38"/>
                    <a:pt x="351" y="37"/>
                  </a:cubicBezTo>
                  <a:cubicBezTo>
                    <a:pt x="294" y="25"/>
                    <a:pt x="207" y="66"/>
                    <a:pt x="136" y="137"/>
                  </a:cubicBezTo>
                  <a:cubicBezTo>
                    <a:pt x="65" y="208"/>
                    <a:pt x="28" y="289"/>
                    <a:pt x="39" y="348"/>
                  </a:cubicBezTo>
                  <a:cubicBezTo>
                    <a:pt x="41" y="355"/>
                    <a:pt x="36" y="361"/>
                    <a:pt x="30" y="363"/>
                  </a:cubicBezTo>
                  <a:cubicBezTo>
                    <a:pt x="29" y="363"/>
                    <a:pt x="28" y="363"/>
                    <a:pt x="28" y="36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Freeform 31"/>
            <p:cNvSpPr>
              <a:spLocks/>
            </p:cNvSpPr>
            <p:nvPr/>
          </p:nvSpPr>
          <p:spPr bwMode="auto">
            <a:xfrm>
              <a:off x="2097" y="1717"/>
              <a:ext cx="111" cy="110"/>
            </a:xfrm>
            <a:custGeom>
              <a:avLst/>
              <a:gdLst/>
              <a:ahLst/>
              <a:cxnLst>
                <a:cxn ang="0">
                  <a:pos x="24" y="287"/>
                </a:cxn>
                <a:cxn ang="0">
                  <a:pos x="12" y="277"/>
                </a:cxn>
                <a:cxn ang="0">
                  <a:pos x="94" y="92"/>
                </a:cxn>
                <a:cxn ang="0">
                  <a:pos x="278" y="10"/>
                </a:cxn>
                <a:cxn ang="0">
                  <a:pos x="287" y="24"/>
                </a:cxn>
                <a:cxn ang="0">
                  <a:pos x="273" y="34"/>
                </a:cxn>
                <a:cxn ang="0">
                  <a:pos x="111" y="109"/>
                </a:cxn>
                <a:cxn ang="0">
                  <a:pos x="35" y="273"/>
                </a:cxn>
                <a:cxn ang="0">
                  <a:pos x="26" y="287"/>
                </a:cxn>
                <a:cxn ang="0">
                  <a:pos x="24" y="287"/>
                </a:cxn>
              </a:cxnLst>
              <a:rect l="0" t="0" r="r" b="b"/>
              <a:pathLst>
                <a:path w="289" h="287">
                  <a:moveTo>
                    <a:pt x="24" y="287"/>
                  </a:moveTo>
                  <a:cubicBezTo>
                    <a:pt x="18" y="287"/>
                    <a:pt x="13" y="283"/>
                    <a:pt x="12" y="277"/>
                  </a:cubicBezTo>
                  <a:cubicBezTo>
                    <a:pt x="0" y="213"/>
                    <a:pt x="46" y="139"/>
                    <a:pt x="94" y="92"/>
                  </a:cubicBezTo>
                  <a:cubicBezTo>
                    <a:pt x="154" y="32"/>
                    <a:pt x="227" y="0"/>
                    <a:pt x="278" y="10"/>
                  </a:cubicBezTo>
                  <a:cubicBezTo>
                    <a:pt x="284" y="11"/>
                    <a:pt x="289" y="18"/>
                    <a:pt x="287" y="24"/>
                  </a:cubicBezTo>
                  <a:cubicBezTo>
                    <a:pt x="286" y="31"/>
                    <a:pt x="280" y="35"/>
                    <a:pt x="273" y="34"/>
                  </a:cubicBezTo>
                  <a:cubicBezTo>
                    <a:pt x="230" y="25"/>
                    <a:pt x="165" y="56"/>
                    <a:pt x="111" y="109"/>
                  </a:cubicBezTo>
                  <a:cubicBezTo>
                    <a:pt x="56" y="164"/>
                    <a:pt x="27" y="227"/>
                    <a:pt x="35" y="273"/>
                  </a:cubicBezTo>
                  <a:cubicBezTo>
                    <a:pt x="37" y="279"/>
                    <a:pt x="32" y="285"/>
                    <a:pt x="26" y="287"/>
                  </a:cubicBezTo>
                  <a:cubicBezTo>
                    <a:pt x="25" y="287"/>
                    <a:pt x="24" y="287"/>
                    <a:pt x="24" y="28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Freeform 32"/>
            <p:cNvSpPr>
              <a:spLocks/>
            </p:cNvSpPr>
            <p:nvPr/>
          </p:nvSpPr>
          <p:spPr bwMode="auto">
            <a:xfrm>
              <a:off x="2211" y="1908"/>
              <a:ext cx="106" cy="13"/>
            </a:xfrm>
            <a:custGeom>
              <a:avLst/>
              <a:gdLst/>
              <a:ahLst/>
              <a:cxnLst>
                <a:cxn ang="0">
                  <a:pos x="278" y="35"/>
                </a:cxn>
                <a:cxn ang="0">
                  <a:pos x="28" y="35"/>
                </a:cxn>
                <a:cxn ang="0">
                  <a:pos x="14" y="34"/>
                </a:cxn>
                <a:cxn ang="0">
                  <a:pos x="0" y="16"/>
                </a:cxn>
                <a:cxn ang="0">
                  <a:pos x="15" y="0"/>
                </a:cxn>
                <a:cxn ang="0">
                  <a:pos x="27" y="0"/>
                </a:cxn>
                <a:cxn ang="0">
                  <a:pos x="152" y="0"/>
                </a:cxn>
                <a:cxn ang="0">
                  <a:pos x="278" y="0"/>
                </a:cxn>
              </a:cxnLst>
              <a:rect l="0" t="0" r="r" b="b"/>
              <a:pathLst>
                <a:path w="278" h="35">
                  <a:moveTo>
                    <a:pt x="278" y="35"/>
                  </a:moveTo>
                  <a:cubicBezTo>
                    <a:pt x="195" y="35"/>
                    <a:pt x="111" y="35"/>
                    <a:pt x="28" y="35"/>
                  </a:cubicBezTo>
                  <a:cubicBezTo>
                    <a:pt x="23" y="35"/>
                    <a:pt x="18" y="35"/>
                    <a:pt x="14" y="34"/>
                  </a:cubicBezTo>
                  <a:cubicBezTo>
                    <a:pt x="5" y="32"/>
                    <a:pt x="0" y="25"/>
                    <a:pt x="0" y="16"/>
                  </a:cubicBezTo>
                  <a:cubicBezTo>
                    <a:pt x="0" y="9"/>
                    <a:pt x="7" y="1"/>
                    <a:pt x="15" y="0"/>
                  </a:cubicBezTo>
                  <a:cubicBezTo>
                    <a:pt x="19" y="0"/>
                    <a:pt x="23" y="0"/>
                    <a:pt x="27" y="0"/>
                  </a:cubicBezTo>
                  <a:cubicBezTo>
                    <a:pt x="69" y="0"/>
                    <a:pt x="110" y="0"/>
                    <a:pt x="152" y="0"/>
                  </a:cubicBezTo>
                  <a:cubicBezTo>
                    <a:pt x="194" y="0"/>
                    <a:pt x="236" y="0"/>
                    <a:pt x="27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Freeform 33"/>
            <p:cNvSpPr>
              <a:spLocks noEditPoints="1"/>
            </p:cNvSpPr>
            <p:nvPr/>
          </p:nvSpPr>
          <p:spPr bwMode="auto">
            <a:xfrm>
              <a:off x="2211" y="1938"/>
              <a:ext cx="11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22" y="1"/>
                </a:cxn>
                <a:cxn ang="0">
                  <a:pos x="28" y="6"/>
                </a:cxn>
                <a:cxn ang="0">
                  <a:pos x="30" y="15"/>
                </a:cxn>
                <a:cxn ang="0">
                  <a:pos x="28" y="24"/>
                </a:cxn>
                <a:cxn ang="0">
                  <a:pos x="23" y="29"/>
                </a:cxn>
                <a:cxn ang="0">
                  <a:pos x="13" y="30"/>
                </a:cxn>
                <a:cxn ang="0">
                  <a:pos x="8" y="30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8"/>
                </a:cxn>
                <a:cxn ang="0">
                  <a:pos x="8" y="22"/>
                </a:cxn>
                <a:cxn ang="0">
                  <a:pos x="12" y="22"/>
                </a:cxn>
                <a:cxn ang="0">
                  <a:pos x="18" y="22"/>
                </a:cxn>
                <a:cxn ang="0">
                  <a:pos x="21" y="19"/>
                </a:cxn>
                <a:cxn ang="0">
                  <a:pos x="22" y="15"/>
                </a:cxn>
                <a:cxn ang="0">
                  <a:pos x="21" y="11"/>
                </a:cxn>
                <a:cxn ang="0">
                  <a:pos x="18" y="9"/>
                </a:cxn>
                <a:cxn ang="0">
                  <a:pos x="12" y="8"/>
                </a:cxn>
                <a:cxn ang="0">
                  <a:pos x="8" y="8"/>
                </a:cxn>
              </a:cxnLst>
              <a:rect l="0" t="0" r="r" b="b"/>
              <a:pathLst>
                <a:path w="30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7" y="0"/>
                    <a:pt x="21" y="0"/>
                    <a:pt x="22" y="1"/>
                  </a:cubicBezTo>
                  <a:cubicBezTo>
                    <a:pt x="24" y="2"/>
                    <a:pt x="26" y="3"/>
                    <a:pt x="28" y="6"/>
                  </a:cubicBezTo>
                  <a:cubicBezTo>
                    <a:pt x="29" y="8"/>
                    <a:pt x="30" y="11"/>
                    <a:pt x="30" y="15"/>
                  </a:cubicBezTo>
                  <a:cubicBezTo>
                    <a:pt x="30" y="19"/>
                    <a:pt x="30" y="22"/>
                    <a:pt x="28" y="24"/>
                  </a:cubicBezTo>
                  <a:cubicBezTo>
                    <a:pt x="27" y="26"/>
                    <a:pt x="25" y="28"/>
                    <a:pt x="23" y="29"/>
                  </a:cubicBezTo>
                  <a:cubicBezTo>
                    <a:pt x="21" y="30"/>
                    <a:pt x="18" y="30"/>
                    <a:pt x="13" y="30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8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5" y="22"/>
                    <a:pt x="17" y="22"/>
                    <a:pt x="18" y="22"/>
                  </a:cubicBezTo>
                  <a:cubicBezTo>
                    <a:pt x="19" y="21"/>
                    <a:pt x="20" y="20"/>
                    <a:pt x="21" y="19"/>
                  </a:cubicBezTo>
                  <a:cubicBezTo>
                    <a:pt x="22" y="18"/>
                    <a:pt x="22" y="17"/>
                    <a:pt x="22" y="15"/>
                  </a:cubicBezTo>
                  <a:cubicBezTo>
                    <a:pt x="22" y="14"/>
                    <a:pt x="22" y="12"/>
                    <a:pt x="21" y="11"/>
                  </a:cubicBezTo>
                  <a:cubicBezTo>
                    <a:pt x="20" y="10"/>
                    <a:pt x="19" y="9"/>
                    <a:pt x="18" y="9"/>
                  </a:cubicBezTo>
                  <a:cubicBezTo>
                    <a:pt x="17" y="9"/>
                    <a:pt x="15" y="8"/>
                    <a:pt x="12" y="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Freeform 34"/>
            <p:cNvSpPr>
              <a:spLocks noEditPoints="1"/>
            </p:cNvSpPr>
            <p:nvPr/>
          </p:nvSpPr>
          <p:spPr bwMode="auto">
            <a:xfrm>
              <a:off x="2225" y="1938"/>
              <a:ext cx="13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6" y="1"/>
                </a:cxn>
                <a:cxn ang="0">
                  <a:pos x="31" y="6"/>
                </a:cxn>
                <a:cxn ang="0">
                  <a:pos x="33" y="14"/>
                </a:cxn>
                <a:cxn ang="0">
                  <a:pos x="30" y="23"/>
                </a:cxn>
                <a:cxn ang="0">
                  <a:pos x="22" y="27"/>
                </a:cxn>
                <a:cxn ang="0">
                  <a:pos x="26" y="31"/>
                </a:cxn>
                <a:cxn ang="0">
                  <a:pos x="31" y="39"/>
                </a:cxn>
                <a:cxn ang="0">
                  <a:pos x="36" y="49"/>
                </a:cxn>
                <a:cxn ang="0">
                  <a:pos x="26" y="49"/>
                </a:cxn>
                <a:cxn ang="0">
                  <a:pos x="20" y="38"/>
                </a:cxn>
                <a:cxn ang="0">
                  <a:pos x="16" y="31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8" y="29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21"/>
                </a:cxn>
                <a:cxn ang="0">
                  <a:pos x="14" y="21"/>
                </a:cxn>
                <a:cxn ang="0">
                  <a:pos x="21" y="20"/>
                </a:cxn>
                <a:cxn ang="0">
                  <a:pos x="23" y="18"/>
                </a:cxn>
                <a:cxn ang="0">
                  <a:pos x="24" y="14"/>
                </a:cxn>
                <a:cxn ang="0">
                  <a:pos x="23" y="11"/>
                </a:cxn>
                <a:cxn ang="0">
                  <a:pos x="21" y="9"/>
                </a:cxn>
                <a:cxn ang="0">
                  <a:pos x="14" y="8"/>
                </a:cxn>
                <a:cxn ang="0">
                  <a:pos x="8" y="8"/>
                </a:cxn>
                <a:cxn ang="0">
                  <a:pos x="8" y="21"/>
                </a:cxn>
              </a:cxnLst>
              <a:rect l="0" t="0" r="r" b="b"/>
              <a:pathLst>
                <a:path w="36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1" y="0"/>
                    <a:pt x="24" y="1"/>
                    <a:pt x="26" y="1"/>
                  </a:cubicBezTo>
                  <a:cubicBezTo>
                    <a:pt x="28" y="2"/>
                    <a:pt x="30" y="4"/>
                    <a:pt x="31" y="6"/>
                  </a:cubicBezTo>
                  <a:cubicBezTo>
                    <a:pt x="32" y="8"/>
                    <a:pt x="33" y="11"/>
                    <a:pt x="33" y="14"/>
                  </a:cubicBezTo>
                  <a:cubicBezTo>
                    <a:pt x="33" y="18"/>
                    <a:pt x="32" y="21"/>
                    <a:pt x="30" y="23"/>
                  </a:cubicBezTo>
                  <a:cubicBezTo>
                    <a:pt x="28" y="25"/>
                    <a:pt x="25" y="27"/>
                    <a:pt x="22" y="27"/>
                  </a:cubicBezTo>
                  <a:cubicBezTo>
                    <a:pt x="24" y="29"/>
                    <a:pt x="25" y="30"/>
                    <a:pt x="26" y="31"/>
                  </a:cubicBezTo>
                  <a:cubicBezTo>
                    <a:pt x="27" y="33"/>
                    <a:pt x="29" y="36"/>
                    <a:pt x="31" y="39"/>
                  </a:cubicBezTo>
                  <a:cubicBezTo>
                    <a:pt x="36" y="49"/>
                    <a:pt x="36" y="49"/>
                    <a:pt x="36" y="49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4"/>
                    <a:pt x="17" y="32"/>
                    <a:pt x="16" y="31"/>
                  </a:cubicBezTo>
                  <a:cubicBezTo>
                    <a:pt x="15" y="30"/>
                    <a:pt x="14" y="29"/>
                    <a:pt x="14" y="29"/>
                  </a:cubicBezTo>
                  <a:cubicBezTo>
                    <a:pt x="13" y="29"/>
                    <a:pt x="11" y="29"/>
                    <a:pt x="10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21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18" y="21"/>
                    <a:pt x="20" y="21"/>
                    <a:pt x="21" y="20"/>
                  </a:cubicBezTo>
                  <a:cubicBezTo>
                    <a:pt x="22" y="20"/>
                    <a:pt x="23" y="19"/>
                    <a:pt x="23" y="18"/>
                  </a:cubicBezTo>
                  <a:cubicBezTo>
                    <a:pt x="24" y="17"/>
                    <a:pt x="24" y="16"/>
                    <a:pt x="24" y="14"/>
                  </a:cubicBezTo>
                  <a:cubicBezTo>
                    <a:pt x="24" y="13"/>
                    <a:pt x="24" y="12"/>
                    <a:pt x="23" y="11"/>
                  </a:cubicBezTo>
                  <a:cubicBezTo>
                    <a:pt x="23" y="10"/>
                    <a:pt x="22" y="9"/>
                    <a:pt x="21" y="9"/>
                  </a:cubicBezTo>
                  <a:cubicBezTo>
                    <a:pt x="20" y="9"/>
                    <a:pt x="18" y="8"/>
                    <a:pt x="14" y="8"/>
                  </a:cubicBezTo>
                  <a:cubicBezTo>
                    <a:pt x="8" y="8"/>
                    <a:pt x="8" y="8"/>
                    <a:pt x="8" y="8"/>
                  </a:cubicBezTo>
                  <a:lnTo>
                    <a:pt x="8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Freeform 35"/>
            <p:cNvSpPr>
              <a:spLocks noEditPoints="1"/>
            </p:cNvSpPr>
            <p:nvPr/>
          </p:nvSpPr>
          <p:spPr bwMode="auto">
            <a:xfrm>
              <a:off x="2240" y="1938"/>
              <a:ext cx="14" cy="2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2" y="11"/>
                </a:cxn>
                <a:cxn ang="0">
                  <a:pos x="9" y="3"/>
                </a:cxn>
                <a:cxn ang="0">
                  <a:pos x="19" y="0"/>
                </a:cxn>
                <a:cxn ang="0">
                  <a:pos x="33" y="7"/>
                </a:cxn>
                <a:cxn ang="0">
                  <a:pos x="38" y="25"/>
                </a:cxn>
                <a:cxn ang="0">
                  <a:pos x="33" y="45"/>
                </a:cxn>
                <a:cxn ang="0">
                  <a:pos x="19" y="51"/>
                </a:cxn>
                <a:cxn ang="0">
                  <a:pos x="5" y="45"/>
                </a:cxn>
                <a:cxn ang="0">
                  <a:pos x="0" y="26"/>
                </a:cxn>
                <a:cxn ang="0">
                  <a:pos x="8" y="25"/>
                </a:cxn>
                <a:cxn ang="0">
                  <a:pos x="11" y="38"/>
                </a:cxn>
                <a:cxn ang="0">
                  <a:pos x="19" y="42"/>
                </a:cxn>
                <a:cxn ang="0">
                  <a:pos x="27" y="38"/>
                </a:cxn>
                <a:cxn ang="0">
                  <a:pos x="30" y="25"/>
                </a:cxn>
                <a:cxn ang="0">
                  <a:pos x="27" y="13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8" y="25"/>
                </a:cxn>
              </a:cxnLst>
              <a:rect l="0" t="0" r="r" b="b"/>
              <a:pathLst>
                <a:path w="38" h="51">
                  <a:moveTo>
                    <a:pt x="0" y="26"/>
                  </a:moveTo>
                  <a:cubicBezTo>
                    <a:pt x="0" y="20"/>
                    <a:pt x="1" y="15"/>
                    <a:pt x="2" y="11"/>
                  </a:cubicBezTo>
                  <a:cubicBezTo>
                    <a:pt x="4" y="8"/>
                    <a:pt x="6" y="5"/>
                    <a:pt x="9" y="3"/>
                  </a:cubicBezTo>
                  <a:cubicBezTo>
                    <a:pt x="12" y="1"/>
                    <a:pt x="15" y="0"/>
                    <a:pt x="19" y="0"/>
                  </a:cubicBezTo>
                  <a:cubicBezTo>
                    <a:pt x="25" y="0"/>
                    <a:pt x="29" y="2"/>
                    <a:pt x="33" y="7"/>
                  </a:cubicBezTo>
                  <a:cubicBezTo>
                    <a:pt x="37" y="11"/>
                    <a:pt x="38" y="17"/>
                    <a:pt x="38" y="25"/>
                  </a:cubicBezTo>
                  <a:cubicBezTo>
                    <a:pt x="38" y="34"/>
                    <a:pt x="37" y="40"/>
                    <a:pt x="33" y="45"/>
                  </a:cubicBezTo>
                  <a:cubicBezTo>
                    <a:pt x="29" y="49"/>
                    <a:pt x="25" y="51"/>
                    <a:pt x="19" y="51"/>
                  </a:cubicBezTo>
                  <a:cubicBezTo>
                    <a:pt x="13" y="51"/>
                    <a:pt x="9" y="49"/>
                    <a:pt x="5" y="45"/>
                  </a:cubicBezTo>
                  <a:cubicBezTo>
                    <a:pt x="2" y="40"/>
                    <a:pt x="0" y="34"/>
                    <a:pt x="0" y="26"/>
                  </a:cubicBezTo>
                  <a:close/>
                  <a:moveTo>
                    <a:pt x="8" y="25"/>
                  </a:moveTo>
                  <a:cubicBezTo>
                    <a:pt x="8" y="31"/>
                    <a:pt x="9" y="35"/>
                    <a:pt x="11" y="38"/>
                  </a:cubicBezTo>
                  <a:cubicBezTo>
                    <a:pt x="13" y="41"/>
                    <a:pt x="16" y="42"/>
                    <a:pt x="19" y="42"/>
                  </a:cubicBezTo>
                  <a:cubicBezTo>
                    <a:pt x="22" y="42"/>
                    <a:pt x="25" y="41"/>
                    <a:pt x="27" y="38"/>
                  </a:cubicBezTo>
                  <a:cubicBezTo>
                    <a:pt x="29" y="35"/>
                    <a:pt x="30" y="31"/>
                    <a:pt x="30" y="25"/>
                  </a:cubicBezTo>
                  <a:cubicBezTo>
                    <a:pt x="30" y="20"/>
                    <a:pt x="29" y="15"/>
                    <a:pt x="27" y="13"/>
                  </a:cubicBezTo>
                  <a:cubicBezTo>
                    <a:pt x="25" y="10"/>
                    <a:pt x="22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9" y="16"/>
                    <a:pt x="8" y="20"/>
                    <a:pt x="8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Freeform 36"/>
            <p:cNvSpPr>
              <a:spLocks/>
            </p:cNvSpPr>
            <p:nvPr/>
          </p:nvSpPr>
          <p:spPr bwMode="auto">
            <a:xfrm>
              <a:off x="2256" y="1938"/>
              <a:ext cx="13" cy="20"/>
            </a:xfrm>
            <a:custGeom>
              <a:avLst/>
              <a:gdLst/>
              <a:ahLst/>
              <a:cxnLst>
                <a:cxn ang="0">
                  <a:pos x="27" y="32"/>
                </a:cxn>
                <a:cxn ang="0">
                  <a:pos x="35" y="35"/>
                </a:cxn>
                <a:cxn ang="0">
                  <a:pos x="29" y="47"/>
                </a:cxn>
                <a:cxn ang="0">
                  <a:pos x="19" y="51"/>
                </a:cxn>
                <a:cxn ang="0">
                  <a:pos x="6" y="45"/>
                </a:cxn>
                <a:cxn ang="0">
                  <a:pos x="0" y="26"/>
                </a:cxn>
                <a:cxn ang="0">
                  <a:pos x="6" y="6"/>
                </a:cxn>
                <a:cxn ang="0">
                  <a:pos x="19" y="0"/>
                </a:cxn>
                <a:cxn ang="0">
                  <a:pos x="30" y="5"/>
                </a:cxn>
                <a:cxn ang="0">
                  <a:pos x="35" y="15"/>
                </a:cxn>
                <a:cxn ang="0">
                  <a:pos x="27" y="17"/>
                </a:cxn>
                <a:cxn ang="0">
                  <a:pos x="24" y="11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9" y="25"/>
                </a:cxn>
                <a:cxn ang="0">
                  <a:pos x="11" y="38"/>
                </a:cxn>
                <a:cxn ang="0">
                  <a:pos x="18" y="42"/>
                </a:cxn>
                <a:cxn ang="0">
                  <a:pos x="24" y="40"/>
                </a:cxn>
                <a:cxn ang="0">
                  <a:pos x="27" y="32"/>
                </a:cxn>
              </a:cxnLst>
              <a:rect l="0" t="0" r="r" b="b"/>
              <a:pathLst>
                <a:path w="35" h="51">
                  <a:moveTo>
                    <a:pt x="27" y="32"/>
                  </a:moveTo>
                  <a:cubicBezTo>
                    <a:pt x="35" y="35"/>
                    <a:pt x="35" y="35"/>
                    <a:pt x="35" y="35"/>
                  </a:cubicBezTo>
                  <a:cubicBezTo>
                    <a:pt x="34" y="40"/>
                    <a:pt x="32" y="44"/>
                    <a:pt x="29" y="47"/>
                  </a:cubicBezTo>
                  <a:cubicBezTo>
                    <a:pt x="26" y="49"/>
                    <a:pt x="23" y="51"/>
                    <a:pt x="19" y="51"/>
                  </a:cubicBezTo>
                  <a:cubicBezTo>
                    <a:pt x="13" y="51"/>
                    <a:pt x="9" y="49"/>
                    <a:pt x="6" y="45"/>
                  </a:cubicBezTo>
                  <a:cubicBezTo>
                    <a:pt x="2" y="40"/>
                    <a:pt x="0" y="34"/>
                    <a:pt x="0" y="26"/>
                  </a:cubicBezTo>
                  <a:cubicBezTo>
                    <a:pt x="0" y="18"/>
                    <a:pt x="2" y="11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7" y="2"/>
                    <a:pt x="30" y="5"/>
                  </a:cubicBezTo>
                  <a:cubicBezTo>
                    <a:pt x="33" y="7"/>
                    <a:pt x="34" y="10"/>
                    <a:pt x="35" y="15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4"/>
                    <a:pt x="26" y="12"/>
                    <a:pt x="24" y="11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6"/>
                    <a:pt x="11" y="38"/>
                  </a:cubicBezTo>
                  <a:cubicBezTo>
                    <a:pt x="13" y="41"/>
                    <a:pt x="16" y="42"/>
                    <a:pt x="18" y="42"/>
                  </a:cubicBezTo>
                  <a:cubicBezTo>
                    <a:pt x="21" y="42"/>
                    <a:pt x="22" y="41"/>
                    <a:pt x="24" y="40"/>
                  </a:cubicBezTo>
                  <a:cubicBezTo>
                    <a:pt x="26" y="38"/>
                    <a:pt x="27" y="36"/>
                    <a:pt x="27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Freeform 37"/>
            <p:cNvSpPr>
              <a:spLocks/>
            </p:cNvSpPr>
            <p:nvPr/>
          </p:nvSpPr>
          <p:spPr bwMode="auto">
            <a:xfrm>
              <a:off x="2272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4"/>
                </a:cxn>
                <a:cxn ang="0">
                  <a:pos x="3" y="4"/>
                </a:cxn>
                <a:cxn ang="0">
                  <a:pos x="3" y="8"/>
                </a:cxn>
                <a:cxn ang="0">
                  <a:pos x="11" y="8"/>
                </a:cxn>
                <a:cxn ang="0">
                  <a:pos x="11" y="11"/>
                </a:cxn>
                <a:cxn ang="0">
                  <a:pos x="3" y="11"/>
                </a:cxn>
                <a:cxn ang="0">
                  <a:pos x="3" y="16"/>
                </a:cxn>
                <a:cxn ang="0">
                  <a:pos x="12" y="16"/>
                </a:cxn>
                <a:cxn ang="0">
                  <a:pos x="12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4"/>
                  </a:lnTo>
                  <a:lnTo>
                    <a:pt x="3" y="4"/>
                  </a:lnTo>
                  <a:lnTo>
                    <a:pt x="3" y="8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3" y="11"/>
                  </a:lnTo>
                  <a:lnTo>
                    <a:pt x="3" y="16"/>
                  </a:lnTo>
                  <a:lnTo>
                    <a:pt x="12" y="16"/>
                  </a:lnTo>
                  <a:lnTo>
                    <a:pt x="12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Freeform 38"/>
            <p:cNvSpPr>
              <a:spLocks/>
            </p:cNvSpPr>
            <p:nvPr/>
          </p:nvSpPr>
          <p:spPr bwMode="auto">
            <a:xfrm>
              <a:off x="2285" y="1938"/>
              <a:ext cx="13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4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3" y="7"/>
                </a:cxn>
                <a:cxn ang="0">
                  <a:pos x="8" y="2"/>
                </a:cxn>
                <a:cxn ang="0">
                  <a:pos x="16" y="0"/>
                </a:cxn>
                <a:cxn ang="0">
                  <a:pos x="27" y="4"/>
                </a:cxn>
                <a:cxn ang="0">
                  <a:pos x="32" y="15"/>
                </a:cxn>
                <a:cxn ang="0">
                  <a:pos x="23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9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4" y="34"/>
                    <a:pt x="24" y="33"/>
                  </a:cubicBezTo>
                  <a:cubicBezTo>
                    <a:pt x="23" y="32"/>
                    <a:pt x="23" y="31"/>
                    <a:pt x="22" y="31"/>
                  </a:cubicBezTo>
                  <a:cubicBezTo>
                    <a:pt x="21" y="30"/>
                    <a:pt x="18" y="30"/>
                    <a:pt x="14" y="28"/>
                  </a:cubicBezTo>
                  <a:cubicBezTo>
                    <a:pt x="11" y="27"/>
                    <a:pt x="8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3" y="7"/>
                  </a:cubicBezTo>
                  <a:cubicBezTo>
                    <a:pt x="5" y="5"/>
                    <a:pt x="6" y="3"/>
                    <a:pt x="8" y="2"/>
                  </a:cubicBezTo>
                  <a:cubicBezTo>
                    <a:pt x="11" y="1"/>
                    <a:pt x="13" y="0"/>
                    <a:pt x="16" y="0"/>
                  </a:cubicBezTo>
                  <a:cubicBezTo>
                    <a:pt x="21" y="0"/>
                    <a:pt x="25" y="2"/>
                    <a:pt x="27" y="4"/>
                  </a:cubicBezTo>
                  <a:cubicBezTo>
                    <a:pt x="30" y="7"/>
                    <a:pt x="31" y="10"/>
                    <a:pt x="32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3" y="13"/>
                    <a:pt x="22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9" y="12"/>
                    <a:pt x="9" y="13"/>
                  </a:cubicBezTo>
                  <a:cubicBezTo>
                    <a:pt x="9" y="15"/>
                    <a:pt x="10" y="16"/>
                    <a:pt x="11" y="17"/>
                  </a:cubicBezTo>
                  <a:cubicBezTo>
                    <a:pt x="12" y="17"/>
                    <a:pt x="14" y="18"/>
                    <a:pt x="18" y="20"/>
                  </a:cubicBezTo>
                  <a:cubicBezTo>
                    <a:pt x="22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1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4" name="Freeform 39"/>
            <p:cNvSpPr>
              <a:spLocks/>
            </p:cNvSpPr>
            <p:nvPr/>
          </p:nvSpPr>
          <p:spPr bwMode="auto">
            <a:xfrm>
              <a:off x="2300" y="1938"/>
              <a:ext cx="12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5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4" y="7"/>
                </a:cxn>
                <a:cxn ang="0">
                  <a:pos x="9" y="2"/>
                </a:cxn>
                <a:cxn ang="0">
                  <a:pos x="17" y="0"/>
                </a:cxn>
                <a:cxn ang="0">
                  <a:pos x="28" y="4"/>
                </a:cxn>
                <a:cxn ang="0">
                  <a:pos x="32" y="15"/>
                </a:cxn>
                <a:cxn ang="0">
                  <a:pos x="24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10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5" y="34"/>
                    <a:pt x="24" y="33"/>
                  </a:cubicBezTo>
                  <a:cubicBezTo>
                    <a:pt x="24" y="32"/>
                    <a:pt x="23" y="31"/>
                    <a:pt x="22" y="31"/>
                  </a:cubicBezTo>
                  <a:cubicBezTo>
                    <a:pt x="21" y="30"/>
                    <a:pt x="18" y="30"/>
                    <a:pt x="15" y="28"/>
                  </a:cubicBezTo>
                  <a:cubicBezTo>
                    <a:pt x="11" y="27"/>
                    <a:pt x="9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4" y="7"/>
                  </a:cubicBezTo>
                  <a:cubicBezTo>
                    <a:pt x="5" y="5"/>
                    <a:pt x="7" y="3"/>
                    <a:pt x="9" y="2"/>
                  </a:cubicBezTo>
                  <a:cubicBezTo>
                    <a:pt x="11" y="1"/>
                    <a:pt x="13" y="0"/>
                    <a:pt x="17" y="0"/>
                  </a:cubicBezTo>
                  <a:cubicBezTo>
                    <a:pt x="21" y="0"/>
                    <a:pt x="25" y="2"/>
                    <a:pt x="28" y="4"/>
                  </a:cubicBezTo>
                  <a:cubicBezTo>
                    <a:pt x="30" y="7"/>
                    <a:pt x="32" y="10"/>
                    <a:pt x="32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3" y="13"/>
                    <a:pt x="23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10" y="12"/>
                    <a:pt x="10" y="13"/>
                  </a:cubicBezTo>
                  <a:cubicBezTo>
                    <a:pt x="10" y="15"/>
                    <a:pt x="10" y="16"/>
                    <a:pt x="11" y="17"/>
                  </a:cubicBezTo>
                  <a:cubicBezTo>
                    <a:pt x="12" y="17"/>
                    <a:pt x="15" y="18"/>
                    <a:pt x="18" y="20"/>
                  </a:cubicBezTo>
                  <a:cubicBezTo>
                    <a:pt x="23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2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5" name="Rectangle 40"/>
            <p:cNvSpPr>
              <a:spLocks noChangeArrowheads="1"/>
            </p:cNvSpPr>
            <p:nvPr/>
          </p:nvSpPr>
          <p:spPr bwMode="auto">
            <a:xfrm>
              <a:off x="2315" y="1938"/>
              <a:ext cx="3" cy="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Freeform 41"/>
            <p:cNvSpPr>
              <a:spLocks/>
            </p:cNvSpPr>
            <p:nvPr/>
          </p:nvSpPr>
          <p:spPr bwMode="auto">
            <a:xfrm>
              <a:off x="2321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9" y="13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2" y="19"/>
                </a:cxn>
                <a:cxn ang="0">
                  <a:pos x="9" y="19"/>
                </a:cxn>
                <a:cxn ang="0">
                  <a:pos x="3" y="7"/>
                </a:cxn>
                <a:cxn ang="0">
                  <a:pos x="3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9" y="13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2" y="19"/>
                  </a:lnTo>
                  <a:lnTo>
                    <a:pt x="9" y="19"/>
                  </a:lnTo>
                  <a:lnTo>
                    <a:pt x="3" y="7"/>
                  </a:lnTo>
                  <a:lnTo>
                    <a:pt x="3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7" name="Freeform 42"/>
            <p:cNvSpPr>
              <a:spLocks/>
            </p:cNvSpPr>
            <p:nvPr/>
          </p:nvSpPr>
          <p:spPr bwMode="auto">
            <a:xfrm>
              <a:off x="2336" y="1938"/>
              <a:ext cx="14" cy="20"/>
            </a:xfrm>
            <a:custGeom>
              <a:avLst/>
              <a:gdLst/>
              <a:ahLst/>
              <a:cxnLst>
                <a:cxn ang="0">
                  <a:pos x="20" y="32"/>
                </a:cxn>
                <a:cxn ang="0">
                  <a:pos x="20" y="24"/>
                </a:cxn>
                <a:cxn ang="0">
                  <a:pos x="38" y="24"/>
                </a:cxn>
                <a:cxn ang="0">
                  <a:pos x="38" y="43"/>
                </a:cxn>
                <a:cxn ang="0">
                  <a:pos x="30" y="48"/>
                </a:cxn>
                <a:cxn ang="0">
                  <a:pos x="21" y="51"/>
                </a:cxn>
                <a:cxn ang="0">
                  <a:pos x="10" y="48"/>
                </a:cxn>
                <a:cxn ang="0">
                  <a:pos x="3" y="39"/>
                </a:cxn>
                <a:cxn ang="0">
                  <a:pos x="0" y="25"/>
                </a:cxn>
                <a:cxn ang="0">
                  <a:pos x="3" y="12"/>
                </a:cxn>
                <a:cxn ang="0">
                  <a:pos x="10" y="3"/>
                </a:cxn>
                <a:cxn ang="0">
                  <a:pos x="20" y="0"/>
                </a:cxn>
                <a:cxn ang="0">
                  <a:pos x="32" y="4"/>
                </a:cxn>
                <a:cxn ang="0">
                  <a:pos x="37" y="15"/>
                </a:cxn>
                <a:cxn ang="0">
                  <a:pos x="29" y="16"/>
                </a:cxn>
                <a:cxn ang="0">
                  <a:pos x="26" y="11"/>
                </a:cxn>
                <a:cxn ang="0">
                  <a:pos x="20" y="9"/>
                </a:cxn>
                <a:cxn ang="0">
                  <a:pos x="12" y="13"/>
                </a:cxn>
                <a:cxn ang="0">
                  <a:pos x="9" y="25"/>
                </a:cxn>
                <a:cxn ang="0">
                  <a:pos x="12" y="38"/>
                </a:cxn>
                <a:cxn ang="0">
                  <a:pos x="20" y="42"/>
                </a:cxn>
                <a:cxn ang="0">
                  <a:pos x="25" y="41"/>
                </a:cxn>
                <a:cxn ang="0">
                  <a:pos x="30" y="38"/>
                </a:cxn>
                <a:cxn ang="0">
                  <a:pos x="30" y="32"/>
                </a:cxn>
                <a:cxn ang="0">
                  <a:pos x="20" y="32"/>
                </a:cxn>
              </a:cxnLst>
              <a:rect l="0" t="0" r="r" b="b"/>
              <a:pathLst>
                <a:path w="38" h="51">
                  <a:moveTo>
                    <a:pt x="20" y="3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6" y="45"/>
                    <a:pt x="34" y="47"/>
                    <a:pt x="30" y="48"/>
                  </a:cubicBezTo>
                  <a:cubicBezTo>
                    <a:pt x="27" y="50"/>
                    <a:pt x="24" y="51"/>
                    <a:pt x="21" y="51"/>
                  </a:cubicBezTo>
                  <a:cubicBezTo>
                    <a:pt x="17" y="51"/>
                    <a:pt x="13" y="50"/>
                    <a:pt x="10" y="48"/>
                  </a:cubicBezTo>
                  <a:cubicBezTo>
                    <a:pt x="7" y="46"/>
                    <a:pt x="5" y="43"/>
                    <a:pt x="3" y="39"/>
                  </a:cubicBezTo>
                  <a:cubicBezTo>
                    <a:pt x="1" y="35"/>
                    <a:pt x="0" y="31"/>
                    <a:pt x="0" y="25"/>
                  </a:cubicBezTo>
                  <a:cubicBezTo>
                    <a:pt x="0" y="20"/>
                    <a:pt x="1" y="15"/>
                    <a:pt x="3" y="12"/>
                  </a:cubicBezTo>
                  <a:cubicBezTo>
                    <a:pt x="5" y="8"/>
                    <a:pt x="7" y="5"/>
                    <a:pt x="10" y="3"/>
                  </a:cubicBezTo>
                  <a:cubicBezTo>
                    <a:pt x="13" y="1"/>
                    <a:pt x="16" y="0"/>
                    <a:pt x="20" y="0"/>
                  </a:cubicBezTo>
                  <a:cubicBezTo>
                    <a:pt x="25" y="0"/>
                    <a:pt x="29" y="2"/>
                    <a:pt x="32" y="4"/>
                  </a:cubicBezTo>
                  <a:cubicBezTo>
                    <a:pt x="35" y="6"/>
                    <a:pt x="36" y="10"/>
                    <a:pt x="37" y="1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4"/>
                    <a:pt x="28" y="12"/>
                    <a:pt x="26" y="11"/>
                  </a:cubicBezTo>
                  <a:cubicBezTo>
                    <a:pt x="24" y="9"/>
                    <a:pt x="22" y="9"/>
                    <a:pt x="20" y="9"/>
                  </a:cubicBezTo>
                  <a:cubicBezTo>
                    <a:pt x="17" y="9"/>
                    <a:pt x="14" y="10"/>
                    <a:pt x="12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5"/>
                    <a:pt x="12" y="38"/>
                  </a:cubicBezTo>
                  <a:cubicBezTo>
                    <a:pt x="14" y="41"/>
                    <a:pt x="17" y="42"/>
                    <a:pt x="20" y="42"/>
                  </a:cubicBezTo>
                  <a:cubicBezTo>
                    <a:pt x="22" y="42"/>
                    <a:pt x="23" y="42"/>
                    <a:pt x="25" y="41"/>
                  </a:cubicBezTo>
                  <a:cubicBezTo>
                    <a:pt x="27" y="40"/>
                    <a:pt x="28" y="39"/>
                    <a:pt x="30" y="38"/>
                  </a:cubicBezTo>
                  <a:cubicBezTo>
                    <a:pt x="30" y="32"/>
                    <a:pt x="30" y="32"/>
                    <a:pt x="30" y="32"/>
                  </a:cubicBezTo>
                  <a:lnTo>
                    <a:pt x="20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75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 32</a:t>
            </a:r>
            <a:endParaRPr lang="en-GB" sz="800" b="1" dirty="0"/>
          </a:p>
        </p:txBody>
      </p:sp>
      <p:sp>
        <p:nvSpPr>
          <p:cNvPr id="79" name="AutoShape 6"/>
          <p:cNvSpPr>
            <a:spLocks/>
          </p:cNvSpPr>
          <p:nvPr/>
        </p:nvSpPr>
        <p:spPr bwMode="auto">
          <a:xfrm>
            <a:off x="4811315" y="5347935"/>
            <a:ext cx="4035867" cy="7643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670960" y="5631355"/>
            <a:ext cx="36961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000" dirty="0" err="1"/>
              <a:t>Continuarea</a:t>
            </a:r>
            <a:r>
              <a:rPr lang="en-US" sz="1000" dirty="0"/>
              <a:t> </a:t>
            </a:r>
            <a:r>
              <a:rPr lang="en-US" sz="1000" dirty="0" err="1" smtClean="0"/>
              <a:t>dezvoltarii</a:t>
            </a:r>
            <a:r>
              <a:rPr lang="en-US" sz="1000" dirty="0" smtClean="0"/>
              <a:t> </a:t>
            </a:r>
            <a:r>
              <a:rPr lang="en-US" sz="1000" dirty="0" err="1" smtClean="0"/>
              <a:t>sinergiilor</a:t>
            </a:r>
            <a:r>
              <a:rPr lang="en-US" sz="1000" dirty="0" smtClean="0"/>
              <a:t> cu </a:t>
            </a:r>
            <a:r>
              <a:rPr lang="en-US" sz="1000" dirty="0" err="1" smtClean="0"/>
              <a:t>segmentul</a:t>
            </a:r>
            <a:r>
              <a:rPr lang="en-US" sz="1000" dirty="0" smtClean="0"/>
              <a:t> retail, </a:t>
            </a:r>
            <a:r>
              <a:rPr lang="en-US" sz="1000" dirty="0" err="1" smtClean="0"/>
              <a:t>subsidiarele</a:t>
            </a:r>
            <a:r>
              <a:rPr lang="en-US" sz="1000" dirty="0" smtClean="0"/>
              <a:t> </a:t>
            </a:r>
            <a:r>
              <a:rPr lang="en-US" sz="1000" dirty="0" err="1" smtClean="0"/>
              <a:t>specializate</a:t>
            </a:r>
            <a:r>
              <a:rPr lang="en-US" sz="1000" dirty="0" smtClean="0"/>
              <a:t> </a:t>
            </a:r>
            <a:r>
              <a:rPr lang="en-US" sz="1000" dirty="0" err="1" smtClean="0"/>
              <a:t>si</a:t>
            </a:r>
            <a:r>
              <a:rPr lang="en-US" sz="1000" dirty="0" smtClean="0"/>
              <a:t> </a:t>
            </a:r>
            <a:r>
              <a:rPr lang="en-US" sz="1000" dirty="0" err="1" smtClean="0"/>
              <a:t>grupul</a:t>
            </a:r>
            <a:r>
              <a:rPr lang="en-US" sz="1000" dirty="0" smtClean="0"/>
              <a:t> SG</a:t>
            </a:r>
            <a:endParaRPr lang="en-US" sz="1000" dirty="0"/>
          </a:p>
        </p:txBody>
      </p:sp>
      <p:sp>
        <p:nvSpPr>
          <p:cNvPr id="81" name="AutoShape 26"/>
          <p:cNvSpPr>
            <a:spLocks/>
          </p:cNvSpPr>
          <p:nvPr/>
        </p:nvSpPr>
        <p:spPr bwMode="auto">
          <a:xfrm>
            <a:off x="5226960" y="5277842"/>
            <a:ext cx="2889841" cy="4311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200" b="1" cap="all" dirty="0" smtClean="0">
                <a:solidFill>
                  <a:schemeClr val="bg1"/>
                </a:solidFill>
              </a:rPr>
              <a:t> </a:t>
            </a:r>
            <a:r>
              <a:rPr lang="en-US" sz="1100" b="1" cap="all" dirty="0" smtClean="0"/>
              <a:t>DEZVOLTAREA SINERGIILOR</a:t>
            </a:r>
            <a:endParaRPr lang="en-US" sz="1100" b="1" cap="all" dirty="0"/>
          </a:p>
        </p:txBody>
      </p:sp>
      <p:sp>
        <p:nvSpPr>
          <p:cNvPr id="82" name="Freeform 308">
            <a:extLst>
              <a:ext uri="{FF2B5EF4-FFF2-40B4-BE49-F238E27FC236}">
                <a16:creationId xmlns:a16="http://schemas.microsoft.com/office/drawing/2014/main" id="{435FD79E-627A-449D-96DB-A1C3C0CDE6BF}"/>
              </a:ext>
            </a:extLst>
          </p:cNvPr>
          <p:cNvSpPr/>
          <p:nvPr/>
        </p:nvSpPr>
        <p:spPr>
          <a:xfrm>
            <a:off x="4877360" y="5373346"/>
            <a:ext cx="299677" cy="275083"/>
          </a:xfrm>
          <a:custGeom>
            <a:avLst/>
            <a:gdLst>
              <a:gd name="connsiteX0" fmla="*/ 432708 w 540885"/>
              <a:gd name="connsiteY0" fmla="*/ 356081 h 496091"/>
              <a:gd name="connsiteX1" fmla="*/ 407355 w 540885"/>
              <a:gd name="connsiteY1" fmla="*/ 366786 h 496091"/>
              <a:gd name="connsiteX2" fmla="*/ 396649 w 540885"/>
              <a:gd name="connsiteY2" fmla="*/ 392140 h 496091"/>
              <a:gd name="connsiteX3" fmla="*/ 407213 w 540885"/>
              <a:gd name="connsiteY3" fmla="*/ 417635 h 496091"/>
              <a:gd name="connsiteX4" fmla="*/ 432708 w 540885"/>
              <a:gd name="connsiteY4" fmla="*/ 428199 h 496091"/>
              <a:gd name="connsiteX5" fmla="*/ 458203 w 540885"/>
              <a:gd name="connsiteY5" fmla="*/ 417635 h 496091"/>
              <a:gd name="connsiteX6" fmla="*/ 468767 w 540885"/>
              <a:gd name="connsiteY6" fmla="*/ 392140 h 496091"/>
              <a:gd name="connsiteX7" fmla="*/ 458063 w 540885"/>
              <a:gd name="connsiteY7" fmla="*/ 366786 h 496091"/>
              <a:gd name="connsiteX8" fmla="*/ 432708 w 540885"/>
              <a:gd name="connsiteY8" fmla="*/ 356081 h 496091"/>
              <a:gd name="connsiteX9" fmla="*/ 396649 w 540885"/>
              <a:gd name="connsiteY9" fmla="*/ 288471 h 496091"/>
              <a:gd name="connsiteX10" fmla="*/ 409608 w 540885"/>
              <a:gd name="connsiteY10" fmla="*/ 301570 h 496091"/>
              <a:gd name="connsiteX11" fmla="*/ 424257 w 540885"/>
              <a:gd name="connsiteY11" fmla="*/ 320586 h 496091"/>
              <a:gd name="connsiteX12" fmla="*/ 432708 w 540885"/>
              <a:gd name="connsiteY12" fmla="*/ 320023 h 496091"/>
              <a:gd name="connsiteX13" fmla="*/ 441160 w 540885"/>
              <a:gd name="connsiteY13" fmla="*/ 320586 h 496091"/>
              <a:gd name="connsiteX14" fmla="*/ 467077 w 540885"/>
              <a:gd name="connsiteY14" fmla="*/ 289034 h 496091"/>
              <a:gd name="connsiteX15" fmla="*/ 468767 w 540885"/>
              <a:gd name="connsiteY15" fmla="*/ 288471 h 496091"/>
              <a:gd name="connsiteX16" fmla="*/ 503699 w 540885"/>
              <a:gd name="connsiteY16" fmla="*/ 308190 h 496091"/>
              <a:gd name="connsiteX17" fmla="*/ 504826 w 540885"/>
              <a:gd name="connsiteY17" fmla="*/ 310163 h 496091"/>
              <a:gd name="connsiteX18" fmla="*/ 490459 w 540885"/>
              <a:gd name="connsiteY18" fmla="*/ 349039 h 496091"/>
              <a:gd name="connsiteX19" fmla="*/ 498910 w 540885"/>
              <a:gd name="connsiteY19" fmla="*/ 363688 h 496091"/>
              <a:gd name="connsiteX20" fmla="*/ 540885 w 540885"/>
              <a:gd name="connsiteY20" fmla="*/ 372421 h 496091"/>
              <a:gd name="connsiteX21" fmla="*/ 540885 w 540885"/>
              <a:gd name="connsiteY21" fmla="*/ 411860 h 496091"/>
              <a:gd name="connsiteX22" fmla="*/ 498910 w 540885"/>
              <a:gd name="connsiteY22" fmla="*/ 420593 h 496091"/>
              <a:gd name="connsiteX23" fmla="*/ 490459 w 540885"/>
              <a:gd name="connsiteY23" fmla="*/ 435242 h 496091"/>
              <a:gd name="connsiteX24" fmla="*/ 504826 w 540885"/>
              <a:gd name="connsiteY24" fmla="*/ 474118 h 496091"/>
              <a:gd name="connsiteX25" fmla="*/ 503699 w 540885"/>
              <a:gd name="connsiteY25" fmla="*/ 476090 h 496091"/>
              <a:gd name="connsiteX26" fmla="*/ 468767 w 540885"/>
              <a:gd name="connsiteY26" fmla="*/ 496091 h 496091"/>
              <a:gd name="connsiteX27" fmla="*/ 455809 w 540885"/>
              <a:gd name="connsiteY27" fmla="*/ 482851 h 496091"/>
              <a:gd name="connsiteX28" fmla="*/ 441160 w 540885"/>
              <a:gd name="connsiteY28" fmla="*/ 463695 h 496091"/>
              <a:gd name="connsiteX29" fmla="*/ 432708 w 540885"/>
              <a:gd name="connsiteY29" fmla="*/ 464258 h 496091"/>
              <a:gd name="connsiteX30" fmla="*/ 424257 w 540885"/>
              <a:gd name="connsiteY30" fmla="*/ 463695 h 496091"/>
              <a:gd name="connsiteX31" fmla="*/ 409608 w 540885"/>
              <a:gd name="connsiteY31" fmla="*/ 482851 h 496091"/>
              <a:gd name="connsiteX32" fmla="*/ 396649 w 540885"/>
              <a:gd name="connsiteY32" fmla="*/ 496091 h 496091"/>
              <a:gd name="connsiteX33" fmla="*/ 361717 w 540885"/>
              <a:gd name="connsiteY33" fmla="*/ 476090 h 496091"/>
              <a:gd name="connsiteX34" fmla="*/ 360591 w 540885"/>
              <a:gd name="connsiteY34" fmla="*/ 474118 h 496091"/>
              <a:gd name="connsiteX35" fmla="*/ 374958 w 540885"/>
              <a:gd name="connsiteY35" fmla="*/ 435242 h 496091"/>
              <a:gd name="connsiteX36" fmla="*/ 366507 w 540885"/>
              <a:gd name="connsiteY36" fmla="*/ 420593 h 496091"/>
              <a:gd name="connsiteX37" fmla="*/ 324532 w 540885"/>
              <a:gd name="connsiteY37" fmla="*/ 411860 h 496091"/>
              <a:gd name="connsiteX38" fmla="*/ 324532 w 540885"/>
              <a:gd name="connsiteY38" fmla="*/ 372421 h 496091"/>
              <a:gd name="connsiteX39" fmla="*/ 366507 w 540885"/>
              <a:gd name="connsiteY39" fmla="*/ 363688 h 496091"/>
              <a:gd name="connsiteX40" fmla="*/ 374958 w 540885"/>
              <a:gd name="connsiteY40" fmla="*/ 349039 h 496091"/>
              <a:gd name="connsiteX41" fmla="*/ 360591 w 540885"/>
              <a:gd name="connsiteY41" fmla="*/ 310163 h 496091"/>
              <a:gd name="connsiteX42" fmla="*/ 361717 w 540885"/>
              <a:gd name="connsiteY42" fmla="*/ 308190 h 496091"/>
              <a:gd name="connsiteX43" fmla="*/ 371577 w 540885"/>
              <a:gd name="connsiteY43" fmla="*/ 302557 h 496091"/>
              <a:gd name="connsiteX44" fmla="*/ 388198 w 540885"/>
              <a:gd name="connsiteY44" fmla="*/ 292978 h 496091"/>
              <a:gd name="connsiteX45" fmla="*/ 396649 w 540885"/>
              <a:gd name="connsiteY45" fmla="*/ 288471 h 496091"/>
              <a:gd name="connsiteX46" fmla="*/ 180295 w 540885"/>
              <a:gd name="connsiteY46" fmla="*/ 175788 h 496091"/>
              <a:gd name="connsiteX47" fmla="*/ 129305 w 540885"/>
              <a:gd name="connsiteY47" fmla="*/ 196916 h 496091"/>
              <a:gd name="connsiteX48" fmla="*/ 108177 w 540885"/>
              <a:gd name="connsiteY48" fmla="*/ 247906 h 496091"/>
              <a:gd name="connsiteX49" fmla="*/ 129305 w 540885"/>
              <a:gd name="connsiteY49" fmla="*/ 298895 h 496091"/>
              <a:gd name="connsiteX50" fmla="*/ 180295 w 540885"/>
              <a:gd name="connsiteY50" fmla="*/ 320024 h 496091"/>
              <a:gd name="connsiteX51" fmla="*/ 231285 w 540885"/>
              <a:gd name="connsiteY51" fmla="*/ 298895 h 496091"/>
              <a:gd name="connsiteX52" fmla="*/ 252413 w 540885"/>
              <a:gd name="connsiteY52" fmla="*/ 247906 h 496091"/>
              <a:gd name="connsiteX53" fmla="*/ 231285 w 540885"/>
              <a:gd name="connsiteY53" fmla="*/ 196916 h 496091"/>
              <a:gd name="connsiteX54" fmla="*/ 180295 w 540885"/>
              <a:gd name="connsiteY54" fmla="*/ 175788 h 496091"/>
              <a:gd name="connsiteX55" fmla="*/ 432708 w 540885"/>
              <a:gd name="connsiteY55" fmla="*/ 67611 h 496091"/>
              <a:gd name="connsiteX56" fmla="*/ 407355 w 540885"/>
              <a:gd name="connsiteY56" fmla="*/ 78316 h 496091"/>
              <a:gd name="connsiteX57" fmla="*/ 396649 w 540885"/>
              <a:gd name="connsiteY57" fmla="*/ 103670 h 496091"/>
              <a:gd name="connsiteX58" fmla="*/ 407213 w 540885"/>
              <a:gd name="connsiteY58" fmla="*/ 129165 h 496091"/>
              <a:gd name="connsiteX59" fmla="*/ 432708 w 540885"/>
              <a:gd name="connsiteY59" fmla="*/ 139729 h 496091"/>
              <a:gd name="connsiteX60" fmla="*/ 458203 w 540885"/>
              <a:gd name="connsiteY60" fmla="*/ 129165 h 496091"/>
              <a:gd name="connsiteX61" fmla="*/ 468767 w 540885"/>
              <a:gd name="connsiteY61" fmla="*/ 103670 h 496091"/>
              <a:gd name="connsiteX62" fmla="*/ 458063 w 540885"/>
              <a:gd name="connsiteY62" fmla="*/ 78316 h 496091"/>
              <a:gd name="connsiteX63" fmla="*/ 432708 w 540885"/>
              <a:gd name="connsiteY63" fmla="*/ 67611 h 496091"/>
              <a:gd name="connsiteX64" fmla="*/ 154096 w 540885"/>
              <a:gd name="connsiteY64" fmla="*/ 67611 h 496091"/>
              <a:gd name="connsiteX65" fmla="*/ 206494 w 540885"/>
              <a:gd name="connsiteY65" fmla="*/ 67611 h 496091"/>
              <a:gd name="connsiteX66" fmla="*/ 212128 w 540885"/>
              <a:gd name="connsiteY66" fmla="*/ 69724 h 496091"/>
              <a:gd name="connsiteX67" fmla="*/ 214945 w 540885"/>
              <a:gd name="connsiteY67" fmla="*/ 74654 h 496091"/>
              <a:gd name="connsiteX68" fmla="*/ 221425 w 540885"/>
              <a:gd name="connsiteY68" fmla="*/ 117755 h 496091"/>
              <a:gd name="connsiteX69" fmla="*/ 242553 w 540885"/>
              <a:gd name="connsiteY69" fmla="*/ 126488 h 496091"/>
              <a:gd name="connsiteX70" fmla="*/ 275795 w 540885"/>
              <a:gd name="connsiteY70" fmla="*/ 101416 h 496091"/>
              <a:gd name="connsiteX71" fmla="*/ 281429 w 540885"/>
              <a:gd name="connsiteY71" fmla="*/ 99444 h 496091"/>
              <a:gd name="connsiteX72" fmla="*/ 287345 w 540885"/>
              <a:gd name="connsiteY72" fmla="*/ 101698 h 496091"/>
              <a:gd name="connsiteX73" fmla="*/ 327911 w 540885"/>
              <a:gd name="connsiteY73" fmla="*/ 146772 h 496091"/>
              <a:gd name="connsiteX74" fmla="*/ 325939 w 540885"/>
              <a:gd name="connsiteY74" fmla="*/ 152124 h 496091"/>
              <a:gd name="connsiteX75" fmla="*/ 314108 w 540885"/>
              <a:gd name="connsiteY75" fmla="*/ 167337 h 496091"/>
              <a:gd name="connsiteX76" fmla="*/ 301430 w 540885"/>
              <a:gd name="connsiteY76" fmla="*/ 184239 h 496091"/>
              <a:gd name="connsiteX77" fmla="*/ 311008 w 540885"/>
              <a:gd name="connsiteY77" fmla="*/ 207339 h 496091"/>
              <a:gd name="connsiteX78" fmla="*/ 353828 w 540885"/>
              <a:gd name="connsiteY78" fmla="*/ 213819 h 496091"/>
              <a:gd name="connsiteX79" fmla="*/ 358618 w 540885"/>
              <a:gd name="connsiteY79" fmla="*/ 216777 h 496091"/>
              <a:gd name="connsiteX80" fmla="*/ 360590 w 540885"/>
              <a:gd name="connsiteY80" fmla="*/ 222270 h 496091"/>
              <a:gd name="connsiteX81" fmla="*/ 360590 w 540885"/>
              <a:gd name="connsiteY81" fmla="*/ 274386 h 496091"/>
              <a:gd name="connsiteX82" fmla="*/ 358618 w 540885"/>
              <a:gd name="connsiteY82" fmla="*/ 279880 h 496091"/>
              <a:gd name="connsiteX83" fmla="*/ 354110 w 540885"/>
              <a:gd name="connsiteY83" fmla="*/ 282838 h 496091"/>
              <a:gd name="connsiteX84" fmla="*/ 310445 w 540885"/>
              <a:gd name="connsiteY84" fmla="*/ 289599 h 496091"/>
              <a:gd name="connsiteX85" fmla="*/ 301430 w 540885"/>
              <a:gd name="connsiteY85" fmla="*/ 311009 h 496091"/>
              <a:gd name="connsiteX86" fmla="*/ 326784 w 540885"/>
              <a:gd name="connsiteY86" fmla="*/ 343405 h 496091"/>
              <a:gd name="connsiteX87" fmla="*/ 328756 w 540885"/>
              <a:gd name="connsiteY87" fmla="*/ 349040 h 496091"/>
              <a:gd name="connsiteX88" fmla="*/ 326784 w 540885"/>
              <a:gd name="connsiteY88" fmla="*/ 354392 h 496091"/>
              <a:gd name="connsiteX89" fmla="*/ 303543 w 540885"/>
              <a:gd name="connsiteY89" fmla="*/ 379605 h 496091"/>
              <a:gd name="connsiteX90" fmla="*/ 281429 w 540885"/>
              <a:gd name="connsiteY90" fmla="*/ 396367 h 496091"/>
              <a:gd name="connsiteX91" fmla="*/ 275513 w 540885"/>
              <a:gd name="connsiteY91" fmla="*/ 394395 h 496091"/>
              <a:gd name="connsiteX92" fmla="*/ 243117 w 540885"/>
              <a:gd name="connsiteY92" fmla="*/ 369041 h 496091"/>
              <a:gd name="connsiteX93" fmla="*/ 221425 w 540885"/>
              <a:gd name="connsiteY93" fmla="*/ 377774 h 496091"/>
              <a:gd name="connsiteX94" fmla="*/ 214945 w 540885"/>
              <a:gd name="connsiteY94" fmla="*/ 421439 h 496091"/>
              <a:gd name="connsiteX95" fmla="*/ 206494 w 540885"/>
              <a:gd name="connsiteY95" fmla="*/ 428200 h 496091"/>
              <a:gd name="connsiteX96" fmla="*/ 154096 w 540885"/>
              <a:gd name="connsiteY96" fmla="*/ 428200 h 496091"/>
              <a:gd name="connsiteX97" fmla="*/ 148462 w 540885"/>
              <a:gd name="connsiteY97" fmla="*/ 426087 h 496091"/>
              <a:gd name="connsiteX98" fmla="*/ 145645 w 540885"/>
              <a:gd name="connsiteY98" fmla="*/ 421158 h 496091"/>
              <a:gd name="connsiteX99" fmla="*/ 139165 w 540885"/>
              <a:gd name="connsiteY99" fmla="*/ 378056 h 496091"/>
              <a:gd name="connsiteX100" fmla="*/ 118037 w 540885"/>
              <a:gd name="connsiteY100" fmla="*/ 369323 h 496091"/>
              <a:gd name="connsiteX101" fmla="*/ 84795 w 540885"/>
              <a:gd name="connsiteY101" fmla="*/ 394395 h 496091"/>
              <a:gd name="connsiteX102" fmla="*/ 79161 w 540885"/>
              <a:gd name="connsiteY102" fmla="*/ 396367 h 496091"/>
              <a:gd name="connsiteX103" fmla="*/ 73245 w 540885"/>
              <a:gd name="connsiteY103" fmla="*/ 394113 h 496091"/>
              <a:gd name="connsiteX104" fmla="*/ 32679 w 540885"/>
              <a:gd name="connsiteY104" fmla="*/ 349040 h 496091"/>
              <a:gd name="connsiteX105" fmla="*/ 34651 w 540885"/>
              <a:gd name="connsiteY105" fmla="*/ 343687 h 496091"/>
              <a:gd name="connsiteX106" fmla="*/ 46201 w 540885"/>
              <a:gd name="connsiteY106" fmla="*/ 328756 h 496091"/>
              <a:gd name="connsiteX107" fmla="*/ 59441 w 540885"/>
              <a:gd name="connsiteY107" fmla="*/ 311572 h 496091"/>
              <a:gd name="connsiteX108" fmla="*/ 49581 w 540885"/>
              <a:gd name="connsiteY108" fmla="*/ 288472 h 496091"/>
              <a:gd name="connsiteX109" fmla="*/ 6761 w 540885"/>
              <a:gd name="connsiteY109" fmla="*/ 281711 h 496091"/>
              <a:gd name="connsiteX110" fmla="*/ 1972 w 540885"/>
              <a:gd name="connsiteY110" fmla="*/ 279034 h 496091"/>
              <a:gd name="connsiteX111" fmla="*/ 0 w 540885"/>
              <a:gd name="connsiteY111" fmla="*/ 273541 h 496091"/>
              <a:gd name="connsiteX112" fmla="*/ 0 w 540885"/>
              <a:gd name="connsiteY112" fmla="*/ 221425 h 496091"/>
              <a:gd name="connsiteX113" fmla="*/ 1972 w 540885"/>
              <a:gd name="connsiteY113" fmla="*/ 215932 h 496091"/>
              <a:gd name="connsiteX114" fmla="*/ 6480 w 540885"/>
              <a:gd name="connsiteY114" fmla="*/ 212973 h 496091"/>
              <a:gd name="connsiteX115" fmla="*/ 50145 w 540885"/>
              <a:gd name="connsiteY115" fmla="*/ 206213 h 496091"/>
              <a:gd name="connsiteX116" fmla="*/ 59159 w 540885"/>
              <a:gd name="connsiteY116" fmla="*/ 184802 h 496091"/>
              <a:gd name="connsiteX117" fmla="*/ 33806 w 540885"/>
              <a:gd name="connsiteY117" fmla="*/ 152406 h 496091"/>
              <a:gd name="connsiteX118" fmla="*/ 31834 w 540885"/>
              <a:gd name="connsiteY118" fmla="*/ 146772 h 496091"/>
              <a:gd name="connsiteX119" fmla="*/ 33806 w 540885"/>
              <a:gd name="connsiteY119" fmla="*/ 141137 h 496091"/>
              <a:gd name="connsiteX120" fmla="*/ 56906 w 540885"/>
              <a:gd name="connsiteY120" fmla="*/ 116065 h 496091"/>
              <a:gd name="connsiteX121" fmla="*/ 79161 w 540885"/>
              <a:gd name="connsiteY121" fmla="*/ 99444 h 496091"/>
              <a:gd name="connsiteX122" fmla="*/ 85077 w 540885"/>
              <a:gd name="connsiteY122" fmla="*/ 101416 h 496091"/>
              <a:gd name="connsiteX123" fmla="*/ 117474 w 540885"/>
              <a:gd name="connsiteY123" fmla="*/ 126770 h 496091"/>
              <a:gd name="connsiteX124" fmla="*/ 139165 w 540885"/>
              <a:gd name="connsiteY124" fmla="*/ 117755 h 496091"/>
              <a:gd name="connsiteX125" fmla="*/ 145645 w 540885"/>
              <a:gd name="connsiteY125" fmla="*/ 74372 h 496091"/>
              <a:gd name="connsiteX126" fmla="*/ 154096 w 540885"/>
              <a:gd name="connsiteY126" fmla="*/ 67611 h 496091"/>
              <a:gd name="connsiteX127" fmla="*/ 396649 w 540885"/>
              <a:gd name="connsiteY127" fmla="*/ 0 h 496091"/>
              <a:gd name="connsiteX128" fmla="*/ 409608 w 540885"/>
              <a:gd name="connsiteY128" fmla="*/ 13100 h 496091"/>
              <a:gd name="connsiteX129" fmla="*/ 424257 w 540885"/>
              <a:gd name="connsiteY129" fmla="*/ 32116 h 496091"/>
              <a:gd name="connsiteX130" fmla="*/ 432708 w 540885"/>
              <a:gd name="connsiteY130" fmla="*/ 31552 h 496091"/>
              <a:gd name="connsiteX131" fmla="*/ 441160 w 540885"/>
              <a:gd name="connsiteY131" fmla="*/ 32116 h 496091"/>
              <a:gd name="connsiteX132" fmla="*/ 467077 w 540885"/>
              <a:gd name="connsiteY132" fmla="*/ 564 h 496091"/>
              <a:gd name="connsiteX133" fmla="*/ 468767 w 540885"/>
              <a:gd name="connsiteY133" fmla="*/ 0 h 496091"/>
              <a:gd name="connsiteX134" fmla="*/ 503699 w 540885"/>
              <a:gd name="connsiteY134" fmla="*/ 19720 h 496091"/>
              <a:gd name="connsiteX135" fmla="*/ 504826 w 540885"/>
              <a:gd name="connsiteY135" fmla="*/ 21692 h 496091"/>
              <a:gd name="connsiteX136" fmla="*/ 490459 w 540885"/>
              <a:gd name="connsiteY136" fmla="*/ 60568 h 496091"/>
              <a:gd name="connsiteX137" fmla="*/ 498910 w 540885"/>
              <a:gd name="connsiteY137" fmla="*/ 75217 h 496091"/>
              <a:gd name="connsiteX138" fmla="*/ 540885 w 540885"/>
              <a:gd name="connsiteY138" fmla="*/ 83950 h 496091"/>
              <a:gd name="connsiteX139" fmla="*/ 540885 w 540885"/>
              <a:gd name="connsiteY139" fmla="*/ 123390 h 496091"/>
              <a:gd name="connsiteX140" fmla="*/ 498910 w 540885"/>
              <a:gd name="connsiteY140" fmla="*/ 132123 h 496091"/>
              <a:gd name="connsiteX141" fmla="*/ 490459 w 540885"/>
              <a:gd name="connsiteY141" fmla="*/ 146772 h 496091"/>
              <a:gd name="connsiteX142" fmla="*/ 504826 w 540885"/>
              <a:gd name="connsiteY142" fmla="*/ 185648 h 496091"/>
              <a:gd name="connsiteX143" fmla="*/ 503699 w 540885"/>
              <a:gd name="connsiteY143" fmla="*/ 187619 h 496091"/>
              <a:gd name="connsiteX144" fmla="*/ 468767 w 540885"/>
              <a:gd name="connsiteY144" fmla="*/ 207621 h 496091"/>
              <a:gd name="connsiteX145" fmla="*/ 455809 w 540885"/>
              <a:gd name="connsiteY145" fmla="*/ 194381 h 496091"/>
              <a:gd name="connsiteX146" fmla="*/ 441160 w 540885"/>
              <a:gd name="connsiteY146" fmla="*/ 175224 h 496091"/>
              <a:gd name="connsiteX147" fmla="*/ 432708 w 540885"/>
              <a:gd name="connsiteY147" fmla="*/ 175788 h 496091"/>
              <a:gd name="connsiteX148" fmla="*/ 424257 w 540885"/>
              <a:gd name="connsiteY148" fmla="*/ 175224 h 496091"/>
              <a:gd name="connsiteX149" fmla="*/ 409608 w 540885"/>
              <a:gd name="connsiteY149" fmla="*/ 194381 h 496091"/>
              <a:gd name="connsiteX150" fmla="*/ 396649 w 540885"/>
              <a:gd name="connsiteY150" fmla="*/ 207621 h 496091"/>
              <a:gd name="connsiteX151" fmla="*/ 361717 w 540885"/>
              <a:gd name="connsiteY151" fmla="*/ 187619 h 496091"/>
              <a:gd name="connsiteX152" fmla="*/ 360591 w 540885"/>
              <a:gd name="connsiteY152" fmla="*/ 185648 h 496091"/>
              <a:gd name="connsiteX153" fmla="*/ 374958 w 540885"/>
              <a:gd name="connsiteY153" fmla="*/ 146772 h 496091"/>
              <a:gd name="connsiteX154" fmla="*/ 366507 w 540885"/>
              <a:gd name="connsiteY154" fmla="*/ 132123 h 496091"/>
              <a:gd name="connsiteX155" fmla="*/ 324532 w 540885"/>
              <a:gd name="connsiteY155" fmla="*/ 123390 h 496091"/>
              <a:gd name="connsiteX156" fmla="*/ 324532 w 540885"/>
              <a:gd name="connsiteY156" fmla="*/ 83950 h 496091"/>
              <a:gd name="connsiteX157" fmla="*/ 366507 w 540885"/>
              <a:gd name="connsiteY157" fmla="*/ 75217 h 496091"/>
              <a:gd name="connsiteX158" fmla="*/ 374958 w 540885"/>
              <a:gd name="connsiteY158" fmla="*/ 60568 h 496091"/>
              <a:gd name="connsiteX159" fmla="*/ 360591 w 540885"/>
              <a:gd name="connsiteY159" fmla="*/ 21692 h 496091"/>
              <a:gd name="connsiteX160" fmla="*/ 361717 w 540885"/>
              <a:gd name="connsiteY160" fmla="*/ 19720 h 496091"/>
              <a:gd name="connsiteX161" fmla="*/ 371577 w 540885"/>
              <a:gd name="connsiteY161" fmla="*/ 14086 h 496091"/>
              <a:gd name="connsiteX162" fmla="*/ 388198 w 540885"/>
              <a:gd name="connsiteY162" fmla="*/ 4508 h 496091"/>
              <a:gd name="connsiteX163" fmla="*/ 396649 w 540885"/>
              <a:gd name="connsiteY163" fmla="*/ 0 h 49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540885" h="496091">
                <a:moveTo>
                  <a:pt x="432708" y="356081"/>
                </a:moveTo>
                <a:cubicBezTo>
                  <a:pt x="422942" y="356081"/>
                  <a:pt x="414491" y="359650"/>
                  <a:pt x="407355" y="366786"/>
                </a:cubicBezTo>
                <a:cubicBezTo>
                  <a:pt x="400218" y="373923"/>
                  <a:pt x="396649" y="382375"/>
                  <a:pt x="396649" y="392140"/>
                </a:cubicBezTo>
                <a:cubicBezTo>
                  <a:pt x="396649" y="402094"/>
                  <a:pt x="400171" y="410592"/>
                  <a:pt x="407213" y="417635"/>
                </a:cubicBezTo>
                <a:cubicBezTo>
                  <a:pt x="414257" y="424678"/>
                  <a:pt x="422754" y="428199"/>
                  <a:pt x="432708" y="428199"/>
                </a:cubicBezTo>
                <a:cubicBezTo>
                  <a:pt x="442662" y="428199"/>
                  <a:pt x="451161" y="424678"/>
                  <a:pt x="458203" y="417635"/>
                </a:cubicBezTo>
                <a:cubicBezTo>
                  <a:pt x="465246" y="410592"/>
                  <a:pt x="468767" y="402094"/>
                  <a:pt x="468767" y="392140"/>
                </a:cubicBezTo>
                <a:cubicBezTo>
                  <a:pt x="468767" y="382375"/>
                  <a:pt x="465199" y="373923"/>
                  <a:pt x="458063" y="366786"/>
                </a:cubicBezTo>
                <a:cubicBezTo>
                  <a:pt x="450925" y="359650"/>
                  <a:pt x="442474" y="356081"/>
                  <a:pt x="432708" y="356081"/>
                </a:cubicBezTo>
                <a:close/>
                <a:moveTo>
                  <a:pt x="396649" y="288471"/>
                </a:moveTo>
                <a:cubicBezTo>
                  <a:pt x="398152" y="288471"/>
                  <a:pt x="402471" y="292838"/>
                  <a:pt x="409608" y="301570"/>
                </a:cubicBezTo>
                <a:cubicBezTo>
                  <a:pt x="416744" y="310303"/>
                  <a:pt x="421628" y="316642"/>
                  <a:pt x="424257" y="320586"/>
                </a:cubicBezTo>
                <a:cubicBezTo>
                  <a:pt x="428013" y="320210"/>
                  <a:pt x="430830" y="320023"/>
                  <a:pt x="432708" y="320023"/>
                </a:cubicBezTo>
                <a:cubicBezTo>
                  <a:pt x="434586" y="320023"/>
                  <a:pt x="437403" y="320210"/>
                  <a:pt x="441160" y="320586"/>
                </a:cubicBezTo>
                <a:cubicBezTo>
                  <a:pt x="450738" y="307251"/>
                  <a:pt x="459377" y="296734"/>
                  <a:pt x="467077" y="289034"/>
                </a:cubicBezTo>
                <a:lnTo>
                  <a:pt x="468767" y="288471"/>
                </a:lnTo>
                <a:cubicBezTo>
                  <a:pt x="469518" y="288471"/>
                  <a:pt x="481162" y="295044"/>
                  <a:pt x="503699" y="308190"/>
                </a:cubicBezTo>
                <a:cubicBezTo>
                  <a:pt x="504450" y="308754"/>
                  <a:pt x="504826" y="309412"/>
                  <a:pt x="504826" y="310163"/>
                </a:cubicBezTo>
                <a:cubicBezTo>
                  <a:pt x="504826" y="314858"/>
                  <a:pt x="500037" y="327816"/>
                  <a:pt x="490459" y="349039"/>
                </a:cubicBezTo>
                <a:cubicBezTo>
                  <a:pt x="493651" y="353358"/>
                  <a:pt x="496468" y="358241"/>
                  <a:pt x="498910" y="363688"/>
                </a:cubicBezTo>
                <a:cubicBezTo>
                  <a:pt x="526893" y="366505"/>
                  <a:pt x="540885" y="369416"/>
                  <a:pt x="540885" y="372421"/>
                </a:cubicBezTo>
                <a:lnTo>
                  <a:pt x="540885" y="411860"/>
                </a:lnTo>
                <a:cubicBezTo>
                  <a:pt x="540885" y="414865"/>
                  <a:pt x="526893" y="417776"/>
                  <a:pt x="498910" y="420593"/>
                </a:cubicBezTo>
                <a:cubicBezTo>
                  <a:pt x="496657" y="425664"/>
                  <a:pt x="493839" y="430547"/>
                  <a:pt x="490459" y="435242"/>
                </a:cubicBezTo>
                <a:cubicBezTo>
                  <a:pt x="500037" y="456464"/>
                  <a:pt x="504826" y="469423"/>
                  <a:pt x="504826" y="474118"/>
                </a:cubicBezTo>
                <a:cubicBezTo>
                  <a:pt x="504826" y="474869"/>
                  <a:pt x="504450" y="475527"/>
                  <a:pt x="503699" y="476090"/>
                </a:cubicBezTo>
                <a:cubicBezTo>
                  <a:pt x="480787" y="489424"/>
                  <a:pt x="469143" y="496091"/>
                  <a:pt x="468767" y="496091"/>
                </a:cubicBezTo>
                <a:cubicBezTo>
                  <a:pt x="467265" y="496091"/>
                  <a:pt x="462945" y="491678"/>
                  <a:pt x="455809" y="482851"/>
                </a:cubicBezTo>
                <a:cubicBezTo>
                  <a:pt x="448672" y="474024"/>
                  <a:pt x="443788" y="467639"/>
                  <a:pt x="441160" y="463695"/>
                </a:cubicBezTo>
                <a:cubicBezTo>
                  <a:pt x="437403" y="464070"/>
                  <a:pt x="434586" y="464258"/>
                  <a:pt x="432708" y="464258"/>
                </a:cubicBezTo>
                <a:cubicBezTo>
                  <a:pt x="430830" y="464258"/>
                  <a:pt x="428013" y="464070"/>
                  <a:pt x="424257" y="463695"/>
                </a:cubicBezTo>
                <a:cubicBezTo>
                  <a:pt x="421628" y="467639"/>
                  <a:pt x="416744" y="474024"/>
                  <a:pt x="409608" y="482851"/>
                </a:cubicBezTo>
                <a:cubicBezTo>
                  <a:pt x="402471" y="491678"/>
                  <a:pt x="398152" y="496091"/>
                  <a:pt x="396649" y="496091"/>
                </a:cubicBezTo>
                <a:cubicBezTo>
                  <a:pt x="396274" y="496091"/>
                  <a:pt x="384629" y="489424"/>
                  <a:pt x="361717" y="476090"/>
                </a:cubicBezTo>
                <a:cubicBezTo>
                  <a:pt x="360966" y="475527"/>
                  <a:pt x="360591" y="474869"/>
                  <a:pt x="360591" y="474118"/>
                </a:cubicBezTo>
                <a:cubicBezTo>
                  <a:pt x="360591" y="469423"/>
                  <a:pt x="365380" y="456464"/>
                  <a:pt x="374958" y="435242"/>
                </a:cubicBezTo>
                <a:cubicBezTo>
                  <a:pt x="371577" y="430547"/>
                  <a:pt x="368760" y="425664"/>
                  <a:pt x="366507" y="420593"/>
                </a:cubicBezTo>
                <a:cubicBezTo>
                  <a:pt x="338523" y="417776"/>
                  <a:pt x="324532" y="414865"/>
                  <a:pt x="324532" y="411860"/>
                </a:cubicBezTo>
                <a:lnTo>
                  <a:pt x="324532" y="372421"/>
                </a:lnTo>
                <a:cubicBezTo>
                  <a:pt x="324532" y="369416"/>
                  <a:pt x="338523" y="366505"/>
                  <a:pt x="366507" y="363688"/>
                </a:cubicBezTo>
                <a:cubicBezTo>
                  <a:pt x="368948" y="358241"/>
                  <a:pt x="371765" y="353358"/>
                  <a:pt x="374958" y="349039"/>
                </a:cubicBezTo>
                <a:cubicBezTo>
                  <a:pt x="365380" y="327816"/>
                  <a:pt x="360591" y="314858"/>
                  <a:pt x="360591" y="310163"/>
                </a:cubicBezTo>
                <a:cubicBezTo>
                  <a:pt x="360591" y="309412"/>
                  <a:pt x="360966" y="308754"/>
                  <a:pt x="361717" y="308190"/>
                </a:cubicBezTo>
                <a:cubicBezTo>
                  <a:pt x="362468" y="307815"/>
                  <a:pt x="365755" y="305937"/>
                  <a:pt x="371577" y="302557"/>
                </a:cubicBezTo>
                <a:cubicBezTo>
                  <a:pt x="377399" y="299176"/>
                  <a:pt x="382939" y="295983"/>
                  <a:pt x="388198" y="292978"/>
                </a:cubicBezTo>
                <a:cubicBezTo>
                  <a:pt x="393457" y="289974"/>
                  <a:pt x="396274" y="288471"/>
                  <a:pt x="396649" y="288471"/>
                </a:cubicBezTo>
                <a:close/>
                <a:moveTo>
                  <a:pt x="180295" y="175788"/>
                </a:moveTo>
                <a:cubicBezTo>
                  <a:pt x="160387" y="175788"/>
                  <a:pt x="143391" y="182830"/>
                  <a:pt x="129305" y="196916"/>
                </a:cubicBezTo>
                <a:cubicBezTo>
                  <a:pt x="115220" y="211002"/>
                  <a:pt x="108177" y="227998"/>
                  <a:pt x="108177" y="247906"/>
                </a:cubicBezTo>
                <a:cubicBezTo>
                  <a:pt x="108177" y="267813"/>
                  <a:pt x="115220" y="284810"/>
                  <a:pt x="129305" y="298895"/>
                </a:cubicBezTo>
                <a:cubicBezTo>
                  <a:pt x="143391" y="312981"/>
                  <a:pt x="160387" y="320024"/>
                  <a:pt x="180295" y="320024"/>
                </a:cubicBezTo>
                <a:cubicBezTo>
                  <a:pt x="200202" y="320024"/>
                  <a:pt x="217199" y="312981"/>
                  <a:pt x="231285" y="298895"/>
                </a:cubicBezTo>
                <a:cubicBezTo>
                  <a:pt x="245370" y="284810"/>
                  <a:pt x="252413" y="267813"/>
                  <a:pt x="252413" y="247906"/>
                </a:cubicBezTo>
                <a:cubicBezTo>
                  <a:pt x="252413" y="227998"/>
                  <a:pt x="245370" y="211002"/>
                  <a:pt x="231285" y="196916"/>
                </a:cubicBezTo>
                <a:cubicBezTo>
                  <a:pt x="217199" y="182830"/>
                  <a:pt x="200202" y="175788"/>
                  <a:pt x="180295" y="175788"/>
                </a:cubicBezTo>
                <a:close/>
                <a:moveTo>
                  <a:pt x="432708" y="67611"/>
                </a:moveTo>
                <a:cubicBezTo>
                  <a:pt x="422942" y="67611"/>
                  <a:pt x="414491" y="71179"/>
                  <a:pt x="407355" y="78316"/>
                </a:cubicBezTo>
                <a:cubicBezTo>
                  <a:pt x="400218" y="85453"/>
                  <a:pt x="396649" y="93904"/>
                  <a:pt x="396649" y="103670"/>
                </a:cubicBezTo>
                <a:cubicBezTo>
                  <a:pt x="396649" y="113624"/>
                  <a:pt x="400171" y="122122"/>
                  <a:pt x="407213" y="129165"/>
                </a:cubicBezTo>
                <a:cubicBezTo>
                  <a:pt x="414257" y="136207"/>
                  <a:pt x="422754" y="139729"/>
                  <a:pt x="432708" y="139729"/>
                </a:cubicBezTo>
                <a:cubicBezTo>
                  <a:pt x="442662" y="139729"/>
                  <a:pt x="451161" y="136207"/>
                  <a:pt x="458203" y="129165"/>
                </a:cubicBezTo>
                <a:cubicBezTo>
                  <a:pt x="465246" y="122122"/>
                  <a:pt x="468767" y="113624"/>
                  <a:pt x="468767" y="103670"/>
                </a:cubicBezTo>
                <a:cubicBezTo>
                  <a:pt x="468767" y="93904"/>
                  <a:pt x="465199" y="85453"/>
                  <a:pt x="458063" y="78316"/>
                </a:cubicBezTo>
                <a:cubicBezTo>
                  <a:pt x="450925" y="71179"/>
                  <a:pt x="442474" y="67611"/>
                  <a:pt x="432708" y="67611"/>
                </a:cubicBezTo>
                <a:close/>
                <a:moveTo>
                  <a:pt x="154096" y="67611"/>
                </a:moveTo>
                <a:lnTo>
                  <a:pt x="206494" y="67611"/>
                </a:lnTo>
                <a:cubicBezTo>
                  <a:pt x="208559" y="67611"/>
                  <a:pt x="210438" y="68315"/>
                  <a:pt x="212128" y="69724"/>
                </a:cubicBezTo>
                <a:cubicBezTo>
                  <a:pt x="213818" y="71132"/>
                  <a:pt x="214757" y="72775"/>
                  <a:pt x="214945" y="74654"/>
                </a:cubicBezTo>
                <a:lnTo>
                  <a:pt x="221425" y="117755"/>
                </a:lnTo>
                <a:cubicBezTo>
                  <a:pt x="227810" y="119633"/>
                  <a:pt x="234853" y="122545"/>
                  <a:pt x="242553" y="126488"/>
                </a:cubicBezTo>
                <a:lnTo>
                  <a:pt x="275795" y="101416"/>
                </a:lnTo>
                <a:cubicBezTo>
                  <a:pt x="277297" y="100102"/>
                  <a:pt x="279175" y="99444"/>
                  <a:pt x="281429" y="99444"/>
                </a:cubicBezTo>
                <a:cubicBezTo>
                  <a:pt x="283494" y="99444"/>
                  <a:pt x="285466" y="100195"/>
                  <a:pt x="287345" y="101698"/>
                </a:cubicBezTo>
                <a:cubicBezTo>
                  <a:pt x="314389" y="126676"/>
                  <a:pt x="327911" y="141701"/>
                  <a:pt x="327911" y="146772"/>
                </a:cubicBezTo>
                <a:cubicBezTo>
                  <a:pt x="327911" y="148462"/>
                  <a:pt x="327254" y="150246"/>
                  <a:pt x="325939" y="152124"/>
                </a:cubicBezTo>
                <a:cubicBezTo>
                  <a:pt x="323685" y="155129"/>
                  <a:pt x="319742" y="160200"/>
                  <a:pt x="314108" y="167337"/>
                </a:cubicBezTo>
                <a:cubicBezTo>
                  <a:pt x="308473" y="174473"/>
                  <a:pt x="304248" y="180107"/>
                  <a:pt x="301430" y="184239"/>
                </a:cubicBezTo>
                <a:cubicBezTo>
                  <a:pt x="305749" y="193254"/>
                  <a:pt x="308942" y="200954"/>
                  <a:pt x="311008" y="207339"/>
                </a:cubicBezTo>
                <a:lnTo>
                  <a:pt x="353828" y="213819"/>
                </a:lnTo>
                <a:cubicBezTo>
                  <a:pt x="355706" y="214194"/>
                  <a:pt x="357303" y="215180"/>
                  <a:pt x="358618" y="216777"/>
                </a:cubicBezTo>
                <a:cubicBezTo>
                  <a:pt x="359932" y="218373"/>
                  <a:pt x="360590" y="220204"/>
                  <a:pt x="360590" y="222270"/>
                </a:cubicBezTo>
                <a:lnTo>
                  <a:pt x="360590" y="274386"/>
                </a:lnTo>
                <a:cubicBezTo>
                  <a:pt x="360590" y="276265"/>
                  <a:pt x="359932" y="278095"/>
                  <a:pt x="358618" y="279880"/>
                </a:cubicBezTo>
                <a:cubicBezTo>
                  <a:pt x="357303" y="281664"/>
                  <a:pt x="355800" y="282650"/>
                  <a:pt x="354110" y="282838"/>
                </a:cubicBezTo>
                <a:lnTo>
                  <a:pt x="310445" y="289599"/>
                </a:lnTo>
                <a:cubicBezTo>
                  <a:pt x="308379" y="296172"/>
                  <a:pt x="305374" y="303309"/>
                  <a:pt x="301430" y="311009"/>
                </a:cubicBezTo>
                <a:cubicBezTo>
                  <a:pt x="307816" y="320024"/>
                  <a:pt x="316267" y="330822"/>
                  <a:pt x="326784" y="343405"/>
                </a:cubicBezTo>
                <a:cubicBezTo>
                  <a:pt x="328099" y="345283"/>
                  <a:pt x="328756" y="347161"/>
                  <a:pt x="328756" y="349040"/>
                </a:cubicBezTo>
                <a:cubicBezTo>
                  <a:pt x="328756" y="351293"/>
                  <a:pt x="328099" y="353077"/>
                  <a:pt x="326784" y="354392"/>
                </a:cubicBezTo>
                <a:cubicBezTo>
                  <a:pt x="322465" y="360026"/>
                  <a:pt x="314717" y="368431"/>
                  <a:pt x="303543" y="379605"/>
                </a:cubicBezTo>
                <a:cubicBezTo>
                  <a:pt x="292368" y="390780"/>
                  <a:pt x="284997" y="396367"/>
                  <a:pt x="281429" y="396367"/>
                </a:cubicBezTo>
                <a:cubicBezTo>
                  <a:pt x="279363" y="396367"/>
                  <a:pt x="277391" y="395710"/>
                  <a:pt x="275513" y="394395"/>
                </a:cubicBezTo>
                <a:lnTo>
                  <a:pt x="243117" y="369041"/>
                </a:lnTo>
                <a:cubicBezTo>
                  <a:pt x="236167" y="372609"/>
                  <a:pt x="228937" y="375520"/>
                  <a:pt x="221425" y="377774"/>
                </a:cubicBezTo>
                <a:cubicBezTo>
                  <a:pt x="219359" y="398057"/>
                  <a:pt x="217199" y="412612"/>
                  <a:pt x="214945" y="421439"/>
                </a:cubicBezTo>
                <a:cubicBezTo>
                  <a:pt x="213630" y="425947"/>
                  <a:pt x="210813" y="428200"/>
                  <a:pt x="206494" y="428200"/>
                </a:cubicBezTo>
                <a:lnTo>
                  <a:pt x="154096" y="428200"/>
                </a:lnTo>
                <a:cubicBezTo>
                  <a:pt x="152030" y="428200"/>
                  <a:pt x="150152" y="427496"/>
                  <a:pt x="148462" y="426087"/>
                </a:cubicBezTo>
                <a:cubicBezTo>
                  <a:pt x="146771" y="424679"/>
                  <a:pt x="145832" y="423035"/>
                  <a:pt x="145645" y="421158"/>
                </a:cubicBezTo>
                <a:lnTo>
                  <a:pt x="139165" y="378056"/>
                </a:lnTo>
                <a:cubicBezTo>
                  <a:pt x="132779" y="376178"/>
                  <a:pt x="125737" y="373267"/>
                  <a:pt x="118037" y="369323"/>
                </a:cubicBezTo>
                <a:lnTo>
                  <a:pt x="84795" y="394395"/>
                </a:lnTo>
                <a:cubicBezTo>
                  <a:pt x="83480" y="395710"/>
                  <a:pt x="81602" y="396367"/>
                  <a:pt x="79161" y="396367"/>
                </a:cubicBezTo>
                <a:cubicBezTo>
                  <a:pt x="77095" y="396367"/>
                  <a:pt x="75123" y="395616"/>
                  <a:pt x="73245" y="394113"/>
                </a:cubicBezTo>
                <a:cubicBezTo>
                  <a:pt x="46201" y="369135"/>
                  <a:pt x="32679" y="354110"/>
                  <a:pt x="32679" y="349040"/>
                </a:cubicBezTo>
                <a:cubicBezTo>
                  <a:pt x="32679" y="347349"/>
                  <a:pt x="33336" y="345565"/>
                  <a:pt x="34651" y="343687"/>
                </a:cubicBezTo>
                <a:cubicBezTo>
                  <a:pt x="36529" y="341058"/>
                  <a:pt x="40378" y="336081"/>
                  <a:pt x="46201" y="328756"/>
                </a:cubicBezTo>
                <a:cubicBezTo>
                  <a:pt x="52022" y="321432"/>
                  <a:pt x="56436" y="315704"/>
                  <a:pt x="59441" y="311572"/>
                </a:cubicBezTo>
                <a:cubicBezTo>
                  <a:pt x="55122" y="303309"/>
                  <a:pt x="51835" y="295608"/>
                  <a:pt x="49581" y="288472"/>
                </a:cubicBezTo>
                <a:lnTo>
                  <a:pt x="6761" y="281711"/>
                </a:lnTo>
                <a:cubicBezTo>
                  <a:pt x="4883" y="281523"/>
                  <a:pt x="3286" y="280631"/>
                  <a:pt x="1972" y="279034"/>
                </a:cubicBezTo>
                <a:cubicBezTo>
                  <a:pt x="657" y="277438"/>
                  <a:pt x="0" y="275607"/>
                  <a:pt x="0" y="273541"/>
                </a:cubicBezTo>
                <a:lnTo>
                  <a:pt x="0" y="221425"/>
                </a:lnTo>
                <a:cubicBezTo>
                  <a:pt x="0" y="219547"/>
                  <a:pt x="657" y="217715"/>
                  <a:pt x="1972" y="215932"/>
                </a:cubicBezTo>
                <a:cubicBezTo>
                  <a:pt x="3286" y="214147"/>
                  <a:pt x="4789" y="213161"/>
                  <a:pt x="6480" y="212973"/>
                </a:cubicBezTo>
                <a:lnTo>
                  <a:pt x="50145" y="206213"/>
                </a:lnTo>
                <a:cubicBezTo>
                  <a:pt x="52210" y="199639"/>
                  <a:pt x="55215" y="192503"/>
                  <a:pt x="59159" y="184802"/>
                </a:cubicBezTo>
                <a:cubicBezTo>
                  <a:pt x="52774" y="175788"/>
                  <a:pt x="44322" y="164989"/>
                  <a:pt x="33806" y="152406"/>
                </a:cubicBezTo>
                <a:cubicBezTo>
                  <a:pt x="32490" y="150340"/>
                  <a:pt x="31834" y="148462"/>
                  <a:pt x="31834" y="146772"/>
                </a:cubicBezTo>
                <a:cubicBezTo>
                  <a:pt x="31834" y="144518"/>
                  <a:pt x="32490" y="142640"/>
                  <a:pt x="33806" y="141137"/>
                </a:cubicBezTo>
                <a:cubicBezTo>
                  <a:pt x="37937" y="135503"/>
                  <a:pt x="45637" y="127146"/>
                  <a:pt x="56906" y="116065"/>
                </a:cubicBezTo>
                <a:cubicBezTo>
                  <a:pt x="68174" y="104984"/>
                  <a:pt x="75592" y="99444"/>
                  <a:pt x="79161" y="99444"/>
                </a:cubicBezTo>
                <a:cubicBezTo>
                  <a:pt x="81226" y="99444"/>
                  <a:pt x="83198" y="100102"/>
                  <a:pt x="85077" y="101416"/>
                </a:cubicBezTo>
                <a:lnTo>
                  <a:pt x="117474" y="126770"/>
                </a:lnTo>
                <a:cubicBezTo>
                  <a:pt x="123859" y="123390"/>
                  <a:pt x="131089" y="120385"/>
                  <a:pt x="139165" y="117755"/>
                </a:cubicBezTo>
                <a:cubicBezTo>
                  <a:pt x="141231" y="97472"/>
                  <a:pt x="143391" y="83011"/>
                  <a:pt x="145645" y="74372"/>
                </a:cubicBezTo>
                <a:cubicBezTo>
                  <a:pt x="146959" y="69865"/>
                  <a:pt x="149776" y="67611"/>
                  <a:pt x="154096" y="67611"/>
                </a:cubicBezTo>
                <a:close/>
                <a:moveTo>
                  <a:pt x="396649" y="0"/>
                </a:moveTo>
                <a:cubicBezTo>
                  <a:pt x="398152" y="0"/>
                  <a:pt x="402471" y="4367"/>
                  <a:pt x="409608" y="13100"/>
                </a:cubicBezTo>
                <a:cubicBezTo>
                  <a:pt x="416744" y="21833"/>
                  <a:pt x="421628" y="28171"/>
                  <a:pt x="424257" y="32116"/>
                </a:cubicBezTo>
                <a:cubicBezTo>
                  <a:pt x="428013" y="31740"/>
                  <a:pt x="430830" y="31552"/>
                  <a:pt x="432708" y="31552"/>
                </a:cubicBezTo>
                <a:cubicBezTo>
                  <a:pt x="434586" y="31552"/>
                  <a:pt x="437403" y="31740"/>
                  <a:pt x="441160" y="32116"/>
                </a:cubicBezTo>
                <a:cubicBezTo>
                  <a:pt x="450738" y="18781"/>
                  <a:pt x="459377" y="8264"/>
                  <a:pt x="467077" y="564"/>
                </a:cubicBezTo>
                <a:lnTo>
                  <a:pt x="468767" y="0"/>
                </a:lnTo>
                <a:cubicBezTo>
                  <a:pt x="469518" y="0"/>
                  <a:pt x="481162" y="6574"/>
                  <a:pt x="503699" y="19720"/>
                </a:cubicBezTo>
                <a:cubicBezTo>
                  <a:pt x="504450" y="20284"/>
                  <a:pt x="504826" y="20941"/>
                  <a:pt x="504826" y="21692"/>
                </a:cubicBezTo>
                <a:cubicBezTo>
                  <a:pt x="504826" y="26387"/>
                  <a:pt x="500037" y="39346"/>
                  <a:pt x="490459" y="60568"/>
                </a:cubicBezTo>
                <a:cubicBezTo>
                  <a:pt x="493651" y="64888"/>
                  <a:pt x="496468" y="69771"/>
                  <a:pt x="498910" y="75217"/>
                </a:cubicBezTo>
                <a:cubicBezTo>
                  <a:pt x="526893" y="78034"/>
                  <a:pt x="540885" y="80945"/>
                  <a:pt x="540885" y="83950"/>
                </a:cubicBezTo>
                <a:lnTo>
                  <a:pt x="540885" y="123390"/>
                </a:lnTo>
                <a:cubicBezTo>
                  <a:pt x="540885" y="126395"/>
                  <a:pt x="526893" y="129305"/>
                  <a:pt x="498910" y="132123"/>
                </a:cubicBezTo>
                <a:cubicBezTo>
                  <a:pt x="496657" y="137194"/>
                  <a:pt x="493839" y="142076"/>
                  <a:pt x="490459" y="146772"/>
                </a:cubicBezTo>
                <a:cubicBezTo>
                  <a:pt x="500037" y="167994"/>
                  <a:pt x="504826" y="180952"/>
                  <a:pt x="504826" y="185648"/>
                </a:cubicBezTo>
                <a:cubicBezTo>
                  <a:pt x="504826" y="186399"/>
                  <a:pt x="504450" y="187056"/>
                  <a:pt x="503699" y="187619"/>
                </a:cubicBezTo>
                <a:cubicBezTo>
                  <a:pt x="480787" y="200954"/>
                  <a:pt x="469143" y="207621"/>
                  <a:pt x="468767" y="207621"/>
                </a:cubicBezTo>
                <a:cubicBezTo>
                  <a:pt x="467265" y="207621"/>
                  <a:pt x="462945" y="203207"/>
                  <a:pt x="455809" y="194381"/>
                </a:cubicBezTo>
                <a:cubicBezTo>
                  <a:pt x="448672" y="185554"/>
                  <a:pt x="443788" y="179168"/>
                  <a:pt x="441160" y="175224"/>
                </a:cubicBezTo>
                <a:cubicBezTo>
                  <a:pt x="437403" y="175600"/>
                  <a:pt x="434586" y="175788"/>
                  <a:pt x="432708" y="175788"/>
                </a:cubicBezTo>
                <a:cubicBezTo>
                  <a:pt x="430830" y="175788"/>
                  <a:pt x="428013" y="175600"/>
                  <a:pt x="424257" y="175224"/>
                </a:cubicBezTo>
                <a:cubicBezTo>
                  <a:pt x="421628" y="179168"/>
                  <a:pt x="416744" y="185554"/>
                  <a:pt x="409608" y="194381"/>
                </a:cubicBezTo>
                <a:cubicBezTo>
                  <a:pt x="402471" y="203207"/>
                  <a:pt x="398152" y="207621"/>
                  <a:pt x="396649" y="207621"/>
                </a:cubicBezTo>
                <a:cubicBezTo>
                  <a:pt x="396274" y="207621"/>
                  <a:pt x="384629" y="200954"/>
                  <a:pt x="361717" y="187619"/>
                </a:cubicBezTo>
                <a:cubicBezTo>
                  <a:pt x="360966" y="187056"/>
                  <a:pt x="360591" y="186399"/>
                  <a:pt x="360591" y="185648"/>
                </a:cubicBezTo>
                <a:cubicBezTo>
                  <a:pt x="360591" y="180952"/>
                  <a:pt x="365380" y="167994"/>
                  <a:pt x="374958" y="146772"/>
                </a:cubicBezTo>
                <a:cubicBezTo>
                  <a:pt x="371577" y="142076"/>
                  <a:pt x="368760" y="137194"/>
                  <a:pt x="366507" y="132123"/>
                </a:cubicBezTo>
                <a:cubicBezTo>
                  <a:pt x="338523" y="129305"/>
                  <a:pt x="324532" y="126395"/>
                  <a:pt x="324532" y="123390"/>
                </a:cubicBezTo>
                <a:lnTo>
                  <a:pt x="324532" y="83950"/>
                </a:lnTo>
                <a:cubicBezTo>
                  <a:pt x="324532" y="80945"/>
                  <a:pt x="338523" y="78034"/>
                  <a:pt x="366507" y="75217"/>
                </a:cubicBezTo>
                <a:cubicBezTo>
                  <a:pt x="368948" y="69771"/>
                  <a:pt x="371765" y="64888"/>
                  <a:pt x="374958" y="60568"/>
                </a:cubicBezTo>
                <a:cubicBezTo>
                  <a:pt x="365380" y="39346"/>
                  <a:pt x="360591" y="26387"/>
                  <a:pt x="360591" y="21692"/>
                </a:cubicBezTo>
                <a:cubicBezTo>
                  <a:pt x="360591" y="20941"/>
                  <a:pt x="360966" y="20284"/>
                  <a:pt x="361717" y="19720"/>
                </a:cubicBezTo>
                <a:cubicBezTo>
                  <a:pt x="362468" y="19345"/>
                  <a:pt x="365755" y="17467"/>
                  <a:pt x="371577" y="14086"/>
                </a:cubicBezTo>
                <a:cubicBezTo>
                  <a:pt x="377399" y="10705"/>
                  <a:pt x="382939" y="7513"/>
                  <a:pt x="388198" y="4508"/>
                </a:cubicBezTo>
                <a:cubicBezTo>
                  <a:pt x="393457" y="1503"/>
                  <a:pt x="396274" y="0"/>
                  <a:pt x="396649" y="0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3095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  <a:sym typeface="Helvetica"/>
            </a:endParaRPr>
          </a:p>
        </p:txBody>
      </p:sp>
      <p:grpSp>
        <p:nvGrpSpPr>
          <p:cNvPr id="83" name="Groupe 1">
            <a:extLst>
              <a:ext uri="{FF2B5EF4-FFF2-40B4-BE49-F238E27FC236}">
                <a16:creationId xmlns:a16="http://schemas.microsoft.com/office/drawing/2014/main" id="{5CF67CB1-F191-4F86-AF57-21AA5E438529}"/>
              </a:ext>
            </a:extLst>
          </p:cNvPr>
          <p:cNvGrpSpPr/>
          <p:nvPr/>
        </p:nvGrpSpPr>
        <p:grpSpPr>
          <a:xfrm>
            <a:off x="4828677" y="4288103"/>
            <a:ext cx="689774" cy="287098"/>
            <a:chOff x="1729130" y="2471867"/>
            <a:chExt cx="1275481" cy="376145"/>
          </a:xfrm>
        </p:grpSpPr>
        <p:pic>
          <p:nvPicPr>
            <p:cNvPr id="84" name="Graphique 10" descr="Smartphone">
              <a:extLst>
                <a:ext uri="{FF2B5EF4-FFF2-40B4-BE49-F238E27FC236}">
                  <a16:creationId xmlns:a16="http://schemas.microsoft.com/office/drawing/2014/main" id="{E009BB46-9495-497D-B720-42C60F530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729130" y="2531103"/>
              <a:ext cx="241823" cy="241823"/>
            </a:xfrm>
            <a:prstGeom prst="rect">
              <a:avLst/>
            </a:prstGeom>
          </p:spPr>
        </p:pic>
        <p:pic>
          <p:nvPicPr>
            <p:cNvPr id="85" name="Graphique 12" descr="Ordinateur">
              <a:extLst>
                <a:ext uri="{FF2B5EF4-FFF2-40B4-BE49-F238E27FC236}">
                  <a16:creationId xmlns:a16="http://schemas.microsoft.com/office/drawing/2014/main" id="{4D02866E-7EAB-4D05-970D-5CC6860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2973" y="2471867"/>
              <a:ext cx="376145" cy="376145"/>
            </a:xfrm>
            <a:prstGeom prst="rect">
              <a:avLst/>
            </a:prstGeom>
          </p:spPr>
        </p:pic>
        <p:sp>
          <p:nvSpPr>
            <p:cNvPr id="88" name="Freeform 319">
              <a:extLst>
                <a:ext uri="{FF2B5EF4-FFF2-40B4-BE49-F238E27FC236}">
                  <a16:creationId xmlns:a16="http://schemas.microsoft.com/office/drawing/2014/main" id="{3AD0C7BD-9795-42F4-8A9C-B5F5080B2ABE}"/>
                </a:ext>
              </a:extLst>
            </p:cNvPr>
            <p:cNvSpPr/>
            <p:nvPr/>
          </p:nvSpPr>
          <p:spPr>
            <a:xfrm>
              <a:off x="2795403" y="2561091"/>
              <a:ext cx="209208" cy="193016"/>
            </a:xfrm>
            <a:custGeom>
              <a:avLst/>
              <a:gdLst>
                <a:gd name="connsiteX0" fmla="*/ 414678 w 468766"/>
                <a:gd name="connsiteY0" fmla="*/ 360589 h 432707"/>
                <a:gd name="connsiteX1" fmla="*/ 402000 w 468766"/>
                <a:gd name="connsiteY1" fmla="*/ 365942 h 432707"/>
                <a:gd name="connsiteX2" fmla="*/ 396648 w 468766"/>
                <a:gd name="connsiteY2" fmla="*/ 378619 h 432707"/>
                <a:gd name="connsiteX3" fmla="*/ 402000 w 468766"/>
                <a:gd name="connsiteY3" fmla="*/ 391296 h 432707"/>
                <a:gd name="connsiteX4" fmla="*/ 414678 w 468766"/>
                <a:gd name="connsiteY4" fmla="*/ 396648 h 432707"/>
                <a:gd name="connsiteX5" fmla="*/ 427355 w 468766"/>
                <a:gd name="connsiteY5" fmla="*/ 391296 h 432707"/>
                <a:gd name="connsiteX6" fmla="*/ 432707 w 468766"/>
                <a:gd name="connsiteY6" fmla="*/ 378619 h 432707"/>
                <a:gd name="connsiteX7" fmla="*/ 427355 w 468766"/>
                <a:gd name="connsiteY7" fmla="*/ 365942 h 432707"/>
                <a:gd name="connsiteX8" fmla="*/ 414678 w 468766"/>
                <a:gd name="connsiteY8" fmla="*/ 360589 h 432707"/>
                <a:gd name="connsiteX9" fmla="*/ 342560 w 468766"/>
                <a:gd name="connsiteY9" fmla="*/ 360589 h 432707"/>
                <a:gd name="connsiteX10" fmla="*/ 329883 w 468766"/>
                <a:gd name="connsiteY10" fmla="*/ 365942 h 432707"/>
                <a:gd name="connsiteX11" fmla="*/ 324530 w 468766"/>
                <a:gd name="connsiteY11" fmla="*/ 378619 h 432707"/>
                <a:gd name="connsiteX12" fmla="*/ 329883 w 468766"/>
                <a:gd name="connsiteY12" fmla="*/ 391296 h 432707"/>
                <a:gd name="connsiteX13" fmla="*/ 342560 w 468766"/>
                <a:gd name="connsiteY13" fmla="*/ 396648 h 432707"/>
                <a:gd name="connsiteX14" fmla="*/ 355236 w 468766"/>
                <a:gd name="connsiteY14" fmla="*/ 391296 h 432707"/>
                <a:gd name="connsiteX15" fmla="*/ 360589 w 468766"/>
                <a:gd name="connsiteY15" fmla="*/ 378619 h 432707"/>
                <a:gd name="connsiteX16" fmla="*/ 355236 w 468766"/>
                <a:gd name="connsiteY16" fmla="*/ 365942 h 432707"/>
                <a:gd name="connsiteX17" fmla="*/ 342560 w 468766"/>
                <a:gd name="connsiteY17" fmla="*/ 360589 h 432707"/>
                <a:gd name="connsiteX18" fmla="*/ 27044 w 468766"/>
                <a:gd name="connsiteY18" fmla="*/ 288471 h 432707"/>
                <a:gd name="connsiteX19" fmla="*/ 158039 w 468766"/>
                <a:gd name="connsiteY19" fmla="*/ 288471 h 432707"/>
                <a:gd name="connsiteX20" fmla="*/ 196070 w 468766"/>
                <a:gd name="connsiteY20" fmla="*/ 326784 h 432707"/>
                <a:gd name="connsiteX21" fmla="*/ 234383 w 468766"/>
                <a:gd name="connsiteY21" fmla="*/ 342560 h 432707"/>
                <a:gd name="connsiteX22" fmla="*/ 272696 w 468766"/>
                <a:gd name="connsiteY22" fmla="*/ 326784 h 432707"/>
                <a:gd name="connsiteX23" fmla="*/ 311008 w 468766"/>
                <a:gd name="connsiteY23" fmla="*/ 288471 h 432707"/>
                <a:gd name="connsiteX24" fmla="*/ 441722 w 468766"/>
                <a:gd name="connsiteY24" fmla="*/ 288471 h 432707"/>
                <a:gd name="connsiteX25" fmla="*/ 460878 w 468766"/>
                <a:gd name="connsiteY25" fmla="*/ 296359 h 432707"/>
                <a:gd name="connsiteX26" fmla="*/ 468766 w 468766"/>
                <a:gd name="connsiteY26" fmla="*/ 315516 h 432707"/>
                <a:gd name="connsiteX27" fmla="*/ 468766 w 468766"/>
                <a:gd name="connsiteY27" fmla="*/ 405663 h 432707"/>
                <a:gd name="connsiteX28" fmla="*/ 460878 w 468766"/>
                <a:gd name="connsiteY28" fmla="*/ 424819 h 432707"/>
                <a:gd name="connsiteX29" fmla="*/ 441722 w 468766"/>
                <a:gd name="connsiteY29" fmla="*/ 432707 h 432707"/>
                <a:gd name="connsiteX30" fmla="*/ 27044 w 468766"/>
                <a:gd name="connsiteY30" fmla="*/ 432707 h 432707"/>
                <a:gd name="connsiteX31" fmla="*/ 7888 w 468766"/>
                <a:gd name="connsiteY31" fmla="*/ 424819 h 432707"/>
                <a:gd name="connsiteX32" fmla="*/ 0 w 468766"/>
                <a:gd name="connsiteY32" fmla="*/ 405663 h 432707"/>
                <a:gd name="connsiteX33" fmla="*/ 0 w 468766"/>
                <a:gd name="connsiteY33" fmla="*/ 315516 h 432707"/>
                <a:gd name="connsiteX34" fmla="*/ 7888 w 468766"/>
                <a:gd name="connsiteY34" fmla="*/ 296359 h 432707"/>
                <a:gd name="connsiteX35" fmla="*/ 27044 w 468766"/>
                <a:gd name="connsiteY35" fmla="*/ 288471 h 432707"/>
                <a:gd name="connsiteX36" fmla="*/ 198325 w 468766"/>
                <a:gd name="connsiteY36" fmla="*/ 0 h 432707"/>
                <a:gd name="connsiteX37" fmla="*/ 270443 w 468766"/>
                <a:gd name="connsiteY37" fmla="*/ 0 h 432707"/>
                <a:gd name="connsiteX38" fmla="*/ 283120 w 468766"/>
                <a:gd name="connsiteY38" fmla="*/ 5353 h 432707"/>
                <a:gd name="connsiteX39" fmla="*/ 288472 w 468766"/>
                <a:gd name="connsiteY39" fmla="*/ 18030 h 432707"/>
                <a:gd name="connsiteX40" fmla="*/ 288472 w 468766"/>
                <a:gd name="connsiteY40" fmla="*/ 144236 h 432707"/>
                <a:gd name="connsiteX41" fmla="*/ 360590 w 468766"/>
                <a:gd name="connsiteY41" fmla="*/ 144236 h 432707"/>
                <a:gd name="connsiteX42" fmla="*/ 377211 w 468766"/>
                <a:gd name="connsiteY42" fmla="*/ 155222 h 432707"/>
                <a:gd name="connsiteX43" fmla="*/ 373267 w 468766"/>
                <a:gd name="connsiteY43" fmla="*/ 174942 h 432707"/>
                <a:gd name="connsiteX44" fmla="*/ 247061 w 468766"/>
                <a:gd name="connsiteY44" fmla="*/ 301148 h 432707"/>
                <a:gd name="connsiteX45" fmla="*/ 234384 w 468766"/>
                <a:gd name="connsiteY45" fmla="*/ 306501 h 432707"/>
                <a:gd name="connsiteX46" fmla="*/ 221707 w 468766"/>
                <a:gd name="connsiteY46" fmla="*/ 301148 h 432707"/>
                <a:gd name="connsiteX47" fmla="*/ 95500 w 468766"/>
                <a:gd name="connsiteY47" fmla="*/ 174942 h 432707"/>
                <a:gd name="connsiteX48" fmla="*/ 91556 w 468766"/>
                <a:gd name="connsiteY48" fmla="*/ 155222 h 432707"/>
                <a:gd name="connsiteX49" fmla="*/ 108178 w 468766"/>
                <a:gd name="connsiteY49" fmla="*/ 144236 h 432707"/>
                <a:gd name="connsiteX50" fmla="*/ 180295 w 468766"/>
                <a:gd name="connsiteY50" fmla="*/ 144236 h 432707"/>
                <a:gd name="connsiteX51" fmla="*/ 180295 w 468766"/>
                <a:gd name="connsiteY51" fmla="*/ 18030 h 432707"/>
                <a:gd name="connsiteX52" fmla="*/ 185648 w 468766"/>
                <a:gd name="connsiteY52" fmla="*/ 5353 h 432707"/>
                <a:gd name="connsiteX53" fmla="*/ 198325 w 468766"/>
                <a:gd name="connsiteY53" fmla="*/ 0 h 43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68766" h="432707">
                  <a:moveTo>
                    <a:pt x="414678" y="360589"/>
                  </a:moveTo>
                  <a:cubicBezTo>
                    <a:pt x="409795" y="360589"/>
                    <a:pt x="405569" y="362374"/>
                    <a:pt x="402000" y="365942"/>
                  </a:cubicBezTo>
                  <a:cubicBezTo>
                    <a:pt x="398433" y="369510"/>
                    <a:pt x="396648" y="373736"/>
                    <a:pt x="396648" y="378619"/>
                  </a:cubicBezTo>
                  <a:cubicBezTo>
                    <a:pt x="396648" y="383502"/>
                    <a:pt x="398433" y="387727"/>
                    <a:pt x="402000" y="391296"/>
                  </a:cubicBezTo>
                  <a:cubicBezTo>
                    <a:pt x="405569" y="394864"/>
                    <a:pt x="409795" y="396648"/>
                    <a:pt x="414678" y="396648"/>
                  </a:cubicBezTo>
                  <a:cubicBezTo>
                    <a:pt x="419560" y="396648"/>
                    <a:pt x="423786" y="394864"/>
                    <a:pt x="427355" y="391296"/>
                  </a:cubicBezTo>
                  <a:cubicBezTo>
                    <a:pt x="430923" y="387727"/>
                    <a:pt x="432707" y="383502"/>
                    <a:pt x="432707" y="378619"/>
                  </a:cubicBezTo>
                  <a:cubicBezTo>
                    <a:pt x="432707" y="373736"/>
                    <a:pt x="430923" y="369510"/>
                    <a:pt x="427355" y="365942"/>
                  </a:cubicBezTo>
                  <a:cubicBezTo>
                    <a:pt x="423786" y="362374"/>
                    <a:pt x="419560" y="360589"/>
                    <a:pt x="414678" y="360589"/>
                  </a:cubicBezTo>
                  <a:close/>
                  <a:moveTo>
                    <a:pt x="342560" y="360589"/>
                  </a:moveTo>
                  <a:cubicBezTo>
                    <a:pt x="337677" y="360589"/>
                    <a:pt x="333451" y="362374"/>
                    <a:pt x="329883" y="365942"/>
                  </a:cubicBezTo>
                  <a:cubicBezTo>
                    <a:pt x="326314" y="369510"/>
                    <a:pt x="324530" y="373736"/>
                    <a:pt x="324530" y="378619"/>
                  </a:cubicBezTo>
                  <a:cubicBezTo>
                    <a:pt x="324530" y="383502"/>
                    <a:pt x="326314" y="387727"/>
                    <a:pt x="329883" y="391296"/>
                  </a:cubicBezTo>
                  <a:cubicBezTo>
                    <a:pt x="333451" y="394864"/>
                    <a:pt x="337677" y="396648"/>
                    <a:pt x="342560" y="396648"/>
                  </a:cubicBezTo>
                  <a:cubicBezTo>
                    <a:pt x="347443" y="396648"/>
                    <a:pt x="351669" y="394864"/>
                    <a:pt x="355236" y="391296"/>
                  </a:cubicBezTo>
                  <a:cubicBezTo>
                    <a:pt x="358805" y="387727"/>
                    <a:pt x="360589" y="383502"/>
                    <a:pt x="360589" y="378619"/>
                  </a:cubicBezTo>
                  <a:cubicBezTo>
                    <a:pt x="360589" y="373736"/>
                    <a:pt x="358805" y="369510"/>
                    <a:pt x="355236" y="365942"/>
                  </a:cubicBezTo>
                  <a:cubicBezTo>
                    <a:pt x="351669" y="362374"/>
                    <a:pt x="347443" y="360589"/>
                    <a:pt x="342560" y="360589"/>
                  </a:cubicBezTo>
                  <a:close/>
                  <a:moveTo>
                    <a:pt x="27044" y="288471"/>
                  </a:moveTo>
                  <a:lnTo>
                    <a:pt x="158039" y="288471"/>
                  </a:lnTo>
                  <a:lnTo>
                    <a:pt x="196070" y="326784"/>
                  </a:lnTo>
                  <a:cubicBezTo>
                    <a:pt x="206964" y="337301"/>
                    <a:pt x="219734" y="342560"/>
                    <a:pt x="234383" y="342560"/>
                  </a:cubicBezTo>
                  <a:cubicBezTo>
                    <a:pt x="249032" y="342560"/>
                    <a:pt x="261803" y="337301"/>
                    <a:pt x="272696" y="326784"/>
                  </a:cubicBezTo>
                  <a:lnTo>
                    <a:pt x="311008" y="288471"/>
                  </a:lnTo>
                  <a:lnTo>
                    <a:pt x="441722" y="288471"/>
                  </a:lnTo>
                  <a:cubicBezTo>
                    <a:pt x="449234" y="288471"/>
                    <a:pt x="455620" y="291101"/>
                    <a:pt x="460878" y="296359"/>
                  </a:cubicBezTo>
                  <a:cubicBezTo>
                    <a:pt x="466137" y="301618"/>
                    <a:pt x="468766" y="308003"/>
                    <a:pt x="468766" y="315516"/>
                  </a:cubicBezTo>
                  <a:lnTo>
                    <a:pt x="468766" y="405663"/>
                  </a:lnTo>
                  <a:cubicBezTo>
                    <a:pt x="468766" y="413175"/>
                    <a:pt x="466137" y="419561"/>
                    <a:pt x="460878" y="424819"/>
                  </a:cubicBezTo>
                  <a:cubicBezTo>
                    <a:pt x="455620" y="430078"/>
                    <a:pt x="449234" y="432707"/>
                    <a:pt x="441722" y="432707"/>
                  </a:cubicBezTo>
                  <a:lnTo>
                    <a:pt x="27044" y="432707"/>
                  </a:lnTo>
                  <a:cubicBezTo>
                    <a:pt x="19532" y="432707"/>
                    <a:pt x="13147" y="430078"/>
                    <a:pt x="7888" y="424819"/>
                  </a:cubicBezTo>
                  <a:cubicBezTo>
                    <a:pt x="2630" y="419561"/>
                    <a:pt x="0" y="413175"/>
                    <a:pt x="0" y="405663"/>
                  </a:cubicBezTo>
                  <a:lnTo>
                    <a:pt x="0" y="315516"/>
                  </a:lnTo>
                  <a:cubicBezTo>
                    <a:pt x="0" y="308003"/>
                    <a:pt x="2630" y="301618"/>
                    <a:pt x="7888" y="296359"/>
                  </a:cubicBezTo>
                  <a:cubicBezTo>
                    <a:pt x="13147" y="291101"/>
                    <a:pt x="19532" y="288471"/>
                    <a:pt x="27044" y="288471"/>
                  </a:cubicBezTo>
                  <a:close/>
                  <a:moveTo>
                    <a:pt x="198325" y="0"/>
                  </a:moveTo>
                  <a:lnTo>
                    <a:pt x="270443" y="0"/>
                  </a:lnTo>
                  <a:cubicBezTo>
                    <a:pt x="275326" y="0"/>
                    <a:pt x="279551" y="1784"/>
                    <a:pt x="283120" y="5353"/>
                  </a:cubicBezTo>
                  <a:cubicBezTo>
                    <a:pt x="286688" y="8921"/>
                    <a:pt x="288472" y="13147"/>
                    <a:pt x="288472" y="18030"/>
                  </a:cubicBezTo>
                  <a:lnTo>
                    <a:pt x="288472" y="144236"/>
                  </a:lnTo>
                  <a:lnTo>
                    <a:pt x="360590" y="144236"/>
                  </a:lnTo>
                  <a:cubicBezTo>
                    <a:pt x="368478" y="144236"/>
                    <a:pt x="374019" y="147898"/>
                    <a:pt x="377211" y="155222"/>
                  </a:cubicBezTo>
                  <a:cubicBezTo>
                    <a:pt x="380404" y="162922"/>
                    <a:pt x="379090" y="169496"/>
                    <a:pt x="373267" y="174942"/>
                  </a:cubicBezTo>
                  <a:lnTo>
                    <a:pt x="247061" y="301148"/>
                  </a:lnTo>
                  <a:cubicBezTo>
                    <a:pt x="243680" y="304717"/>
                    <a:pt x="239454" y="306501"/>
                    <a:pt x="234384" y="306501"/>
                  </a:cubicBezTo>
                  <a:cubicBezTo>
                    <a:pt x="229313" y="306501"/>
                    <a:pt x="225087" y="304717"/>
                    <a:pt x="221707" y="301148"/>
                  </a:cubicBezTo>
                  <a:lnTo>
                    <a:pt x="95500" y="174942"/>
                  </a:lnTo>
                  <a:cubicBezTo>
                    <a:pt x="89679" y="169496"/>
                    <a:pt x="88364" y="162922"/>
                    <a:pt x="91556" y="155222"/>
                  </a:cubicBezTo>
                  <a:cubicBezTo>
                    <a:pt x="94750" y="147898"/>
                    <a:pt x="100290" y="144236"/>
                    <a:pt x="108178" y="144236"/>
                  </a:cubicBezTo>
                  <a:lnTo>
                    <a:pt x="180295" y="144236"/>
                  </a:lnTo>
                  <a:lnTo>
                    <a:pt x="180295" y="18030"/>
                  </a:lnTo>
                  <a:cubicBezTo>
                    <a:pt x="180295" y="13147"/>
                    <a:pt x="182080" y="8921"/>
                    <a:pt x="185648" y="5353"/>
                  </a:cubicBezTo>
                  <a:cubicBezTo>
                    <a:pt x="189217" y="1784"/>
                    <a:pt x="193442" y="0"/>
                    <a:pt x="1983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5080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4633908" y="1582919"/>
            <a:ext cx="4156720" cy="33582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171450" lvl="1" indent="-171450" algn="l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/>
              <a:t>Dezvoltarea</a:t>
            </a:r>
            <a:r>
              <a:rPr lang="en-US" sz="1000" dirty="0" smtClean="0"/>
              <a:t> </a:t>
            </a:r>
            <a:r>
              <a:rPr lang="en-US" sz="1000" dirty="0" err="1" smtClean="0"/>
              <a:t>fluxurilor</a:t>
            </a:r>
            <a:r>
              <a:rPr lang="en-US" sz="1000" dirty="0" smtClean="0"/>
              <a:t> de </a:t>
            </a:r>
            <a:r>
              <a:rPr lang="en-US" sz="1000" dirty="0" err="1" smtClean="0"/>
              <a:t>afaceri</a:t>
            </a:r>
            <a:endParaRPr lang="en-US" sz="1000" dirty="0" smtClean="0"/>
          </a:p>
          <a:p>
            <a:pPr marL="171450" lvl="1" indent="-171450" algn="l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00" dirty="0" err="1"/>
              <a:t>Crestere</a:t>
            </a:r>
            <a:r>
              <a:rPr lang="en-US" sz="1000" dirty="0"/>
              <a:t> </a:t>
            </a:r>
            <a:r>
              <a:rPr lang="en-US" sz="1000" dirty="0" err="1"/>
              <a:t>moderata</a:t>
            </a:r>
            <a:r>
              <a:rPr lang="en-US" sz="1000" dirty="0"/>
              <a:t> a </a:t>
            </a:r>
            <a:r>
              <a:rPr lang="en-US" sz="1000" dirty="0" err="1"/>
              <a:t>volumelor</a:t>
            </a:r>
            <a:r>
              <a:rPr lang="en-US" sz="1000" dirty="0"/>
              <a:t> de </a:t>
            </a:r>
            <a:r>
              <a:rPr lang="en-US" sz="1000" dirty="0" err="1"/>
              <a:t>credite</a:t>
            </a:r>
            <a:endParaRPr lang="en-US" sz="1000" dirty="0"/>
          </a:p>
          <a:p>
            <a:pPr marL="171450" lvl="1" indent="-171450" algn="l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00" b="1" dirty="0" err="1" smtClean="0"/>
              <a:t>Scaderea</a:t>
            </a:r>
            <a:r>
              <a:rPr lang="en-US" sz="1000" b="1" dirty="0" smtClean="0"/>
              <a:t> </a:t>
            </a:r>
            <a:r>
              <a:rPr lang="en-US" sz="1000" b="1" dirty="0" err="1"/>
              <a:t>preconizata</a:t>
            </a:r>
            <a:r>
              <a:rPr lang="en-US" sz="1000" b="1" dirty="0"/>
              <a:t> a </a:t>
            </a:r>
            <a:r>
              <a:rPr lang="en-US" sz="1000" b="1" dirty="0" err="1"/>
              <a:t>preturilor</a:t>
            </a:r>
            <a:r>
              <a:rPr lang="en-US" sz="1000" b="1" dirty="0"/>
              <a:t> </a:t>
            </a:r>
            <a:r>
              <a:rPr lang="en-US" sz="1000" b="1" dirty="0" err="1"/>
              <a:t>serviciilor</a:t>
            </a:r>
            <a:r>
              <a:rPr lang="en-US" sz="1000" b="1" dirty="0"/>
              <a:t> (</a:t>
            </a:r>
            <a:r>
              <a:rPr lang="en-US" sz="1000" b="1" dirty="0" err="1"/>
              <a:t>transferuri</a:t>
            </a:r>
            <a:r>
              <a:rPr lang="en-US" sz="1000" b="1" dirty="0"/>
              <a:t>, </a:t>
            </a:r>
            <a:r>
              <a:rPr lang="en-US" sz="1000" b="1" dirty="0" err="1"/>
              <a:t>achizitii</a:t>
            </a:r>
            <a:r>
              <a:rPr lang="en-US" sz="1000" b="1" dirty="0"/>
              <a:t>) </a:t>
            </a:r>
            <a:r>
              <a:rPr lang="en-US" sz="1000" dirty="0"/>
              <a:t>din </a:t>
            </a:r>
            <a:r>
              <a:rPr lang="en-US" sz="1000" dirty="0" err="1"/>
              <a:t>cauza</a:t>
            </a:r>
            <a:r>
              <a:rPr lang="en-US" sz="1000" dirty="0"/>
              <a:t> </a:t>
            </a:r>
            <a:r>
              <a:rPr lang="en-US" sz="1000" dirty="0" err="1"/>
              <a:t>digitalizarii</a:t>
            </a:r>
            <a:r>
              <a:rPr lang="en-US" sz="1000" dirty="0"/>
              <a:t>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dirty="0" err="1"/>
              <a:t>reglementarii</a:t>
            </a:r>
            <a:r>
              <a:rPr lang="en-US" sz="1000" dirty="0"/>
              <a:t> </a:t>
            </a:r>
            <a:r>
              <a:rPr lang="en-US" sz="1000" dirty="0" err="1" smtClean="0"/>
              <a:t>pietei</a:t>
            </a:r>
            <a:endParaRPr lang="en-US" sz="1000" dirty="0" smtClean="0"/>
          </a:p>
          <a:p>
            <a:pPr marL="171450" lvl="1" indent="-171450" algn="l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it-IT" sz="1000" b="1" dirty="0" smtClean="0"/>
              <a:t>Marjele de dobanda la credite sub presiune </a:t>
            </a:r>
            <a:r>
              <a:rPr lang="it-IT" sz="1000" dirty="0" smtClean="0"/>
              <a:t>datorita competitiei si lichiditatii abundente</a:t>
            </a:r>
          </a:p>
          <a:p>
            <a:pPr marL="171450" lvl="1" indent="-171450" algn="l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00" dirty="0" smtClean="0"/>
              <a:t>…..</a:t>
            </a:r>
            <a:r>
              <a:rPr lang="en-US" sz="1000" dirty="0" err="1" smtClean="0"/>
              <a:t>sa</a:t>
            </a:r>
            <a:r>
              <a:rPr lang="en-US" sz="1000" dirty="0" smtClean="0"/>
              <a:t> fie compensate de </a:t>
            </a:r>
            <a:r>
              <a:rPr lang="en-US" sz="1000" dirty="0" err="1" smtClean="0"/>
              <a:t>intensificarea</a:t>
            </a:r>
            <a:r>
              <a:rPr lang="en-US" sz="1000" dirty="0" smtClean="0"/>
              <a:t> </a:t>
            </a:r>
            <a:r>
              <a:rPr lang="en-US" sz="1000" b="1" dirty="0" err="1"/>
              <a:t>vanzarilor</a:t>
            </a:r>
            <a:r>
              <a:rPr lang="en-US" sz="1000" b="1" dirty="0"/>
              <a:t> </a:t>
            </a:r>
            <a:r>
              <a:rPr lang="en-US" sz="1000" b="1" dirty="0" err="1"/>
              <a:t>incrucisate</a:t>
            </a:r>
            <a:r>
              <a:rPr lang="en-US" sz="1000" b="1" dirty="0"/>
              <a:t>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b="1" dirty="0" err="1"/>
              <a:t>activarea</a:t>
            </a:r>
            <a:r>
              <a:rPr lang="en-US" sz="1000" b="1" dirty="0"/>
              <a:t> </a:t>
            </a:r>
            <a:r>
              <a:rPr lang="en-US" sz="1000" b="1" dirty="0" err="1"/>
              <a:t>parghiilor</a:t>
            </a:r>
            <a:r>
              <a:rPr lang="en-US" sz="1000" b="1" dirty="0"/>
              <a:t> de </a:t>
            </a:r>
            <a:r>
              <a:rPr lang="en-US" sz="1000" b="1" dirty="0" err="1"/>
              <a:t>crestere</a:t>
            </a:r>
            <a:r>
              <a:rPr lang="en-US" sz="1000" b="1" dirty="0"/>
              <a:t> a </a:t>
            </a:r>
            <a:r>
              <a:rPr lang="en-US" sz="1000" b="1" dirty="0" err="1"/>
              <a:t>valorii</a:t>
            </a:r>
            <a:r>
              <a:rPr lang="en-US" sz="1000" b="1" dirty="0"/>
              <a:t> </a:t>
            </a:r>
            <a:r>
              <a:rPr lang="en-US" sz="1000" dirty="0"/>
              <a:t>(</a:t>
            </a:r>
            <a:r>
              <a:rPr lang="en-US" sz="1000" dirty="0" err="1"/>
              <a:t>instrumente</a:t>
            </a:r>
            <a:r>
              <a:rPr lang="en-US" sz="1000" dirty="0"/>
              <a:t> </a:t>
            </a:r>
            <a:r>
              <a:rPr lang="en-US" sz="1000" dirty="0" err="1"/>
              <a:t>financiare</a:t>
            </a:r>
            <a:r>
              <a:rPr lang="en-US" sz="1000" dirty="0"/>
              <a:t> derivate, corporate finance, </a:t>
            </a:r>
            <a:r>
              <a:rPr lang="en-US" sz="1000" dirty="0" err="1"/>
              <a:t>planuri</a:t>
            </a:r>
            <a:r>
              <a:rPr lang="en-US" sz="1000" dirty="0"/>
              <a:t> de </a:t>
            </a:r>
            <a:r>
              <a:rPr lang="en-US" sz="1000" dirty="0" err="1"/>
              <a:t>asigurari</a:t>
            </a:r>
            <a:r>
              <a:rPr lang="en-US" sz="1000" dirty="0"/>
              <a:t> de </a:t>
            </a:r>
            <a:r>
              <a:rPr lang="en-US" sz="1000" dirty="0" err="1"/>
              <a:t>sanatate</a:t>
            </a:r>
            <a:r>
              <a:rPr lang="en-US" sz="1000" dirty="0"/>
              <a:t>)</a:t>
            </a:r>
          </a:p>
          <a:p>
            <a:pPr marL="0" lvl="1" algn="l">
              <a:spcBef>
                <a:spcPts val="600"/>
              </a:spcBef>
              <a:buSzPct val="100000"/>
              <a:defRPr/>
            </a:pPr>
            <a:endParaRPr lang="en-US" sz="1000" dirty="0"/>
          </a:p>
          <a:p>
            <a:pPr marL="171450" lvl="1" indent="-171450" algn="l">
              <a:spcBef>
                <a:spcPts val="600"/>
              </a:spcBef>
              <a:buClr>
                <a:srgbClr val="E60028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000" dirty="0"/>
          </a:p>
          <a:p>
            <a:pPr marL="171450" lvl="1" indent="-171450" algn="l">
              <a:spcBef>
                <a:spcPts val="600"/>
              </a:spcBef>
              <a:buClr>
                <a:srgbClr val="E60028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000" dirty="0"/>
          </a:p>
        </p:txBody>
      </p:sp>
      <p:sp>
        <p:nvSpPr>
          <p:cNvPr id="21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286163" y="1051543"/>
            <a:ext cx="4160520" cy="288000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smtClean="0">
                <a:solidFill>
                  <a:prstClr val="white"/>
                </a:solidFill>
              </a:rPr>
              <a:t>RETAIL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7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4633908" y="1051543"/>
            <a:ext cx="4156720" cy="288000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400" b="1" cap="all" dirty="0" smtClean="0">
                <a:solidFill>
                  <a:prstClr val="white"/>
                </a:solidFill>
              </a:rPr>
              <a:t>CORPORATE</a:t>
            </a:r>
            <a:endParaRPr lang="en-US" sz="1400" b="1" cap="all" dirty="0">
              <a:solidFill>
                <a:prstClr val="white"/>
              </a:solidFill>
            </a:endParaRP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gray">
          <a:xfrm>
            <a:off x="388938" y="298450"/>
            <a:ext cx="843153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0" rIns="36000" bIns="0">
            <a:spAutoFit/>
          </a:bodyPr>
          <a:lstStyle/>
          <a:p>
            <a:pPr algn="l"/>
            <a:r>
              <a:rPr lang="it-IT" b="1" dirty="0" smtClean="0">
                <a:solidFill>
                  <a:schemeClr val="tx1"/>
                </a:solidFill>
              </a:rPr>
              <a:t>TENDINTE COMERCIALE CHEIE PE SEGMENTE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86163" y="1582920"/>
            <a:ext cx="4160520" cy="33582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00" kern="0" dirty="0" smtClean="0"/>
              <a:t>Este de </a:t>
            </a:r>
            <a:r>
              <a:rPr lang="en-US" sz="1000" kern="0" dirty="0" err="1" smtClean="0"/>
              <a:t>asteptat</a:t>
            </a:r>
            <a:r>
              <a:rPr lang="en-US" sz="1000" kern="0" dirty="0" smtClean="0"/>
              <a:t> ca</a:t>
            </a:r>
            <a:r>
              <a:rPr lang="en-US" sz="1000" b="1" kern="0" dirty="0" smtClean="0"/>
              <a:t> </a:t>
            </a:r>
            <a:r>
              <a:rPr lang="en-US" sz="1000" b="1" kern="0" dirty="0" err="1" smtClean="0"/>
              <a:t>mediul</a:t>
            </a:r>
            <a:r>
              <a:rPr lang="en-US" sz="1000" b="1" kern="0" dirty="0" smtClean="0"/>
              <a:t> </a:t>
            </a:r>
            <a:r>
              <a:rPr lang="en-US" sz="1000" b="1" kern="0" dirty="0"/>
              <a:t>economic </a:t>
            </a:r>
            <a:r>
              <a:rPr lang="en-US" sz="1000" b="1" kern="0" dirty="0" err="1"/>
              <a:t>mai</a:t>
            </a:r>
            <a:r>
              <a:rPr lang="en-US" sz="1000" b="1" kern="0" dirty="0"/>
              <a:t> </a:t>
            </a:r>
            <a:r>
              <a:rPr lang="en-US" sz="1000" b="1" kern="0" dirty="0" err="1"/>
              <a:t>putin</a:t>
            </a:r>
            <a:r>
              <a:rPr lang="en-US" sz="1000" b="1" kern="0" dirty="0"/>
              <a:t> </a:t>
            </a:r>
            <a:r>
              <a:rPr lang="en-US" sz="1000" b="1" kern="0" dirty="0" err="1" smtClean="0"/>
              <a:t>favorabil</a:t>
            </a:r>
            <a:r>
              <a:rPr lang="en-US" sz="1000" b="1" kern="0" dirty="0" smtClean="0"/>
              <a:t> </a:t>
            </a:r>
            <a:r>
              <a:rPr lang="en-US" sz="1000" kern="0" dirty="0" err="1" smtClean="0"/>
              <a:t>sa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conduca</a:t>
            </a:r>
            <a:r>
              <a:rPr lang="en-US" sz="1000" kern="0" dirty="0" smtClean="0"/>
              <a:t> </a:t>
            </a:r>
            <a:r>
              <a:rPr lang="en-US" sz="1000" kern="0" dirty="0"/>
              <a:t>la o </a:t>
            </a:r>
            <a:r>
              <a:rPr lang="en-US" sz="1000" kern="0" dirty="0" err="1"/>
              <a:t>scadere</a:t>
            </a:r>
            <a:r>
              <a:rPr lang="en-US" sz="1000" kern="0" dirty="0"/>
              <a:t> a </a:t>
            </a:r>
            <a:r>
              <a:rPr lang="en-US" sz="1000" kern="0" dirty="0" err="1"/>
              <a:t>productiei</a:t>
            </a:r>
            <a:r>
              <a:rPr lang="en-US" sz="1000" kern="0" dirty="0"/>
              <a:t> de </a:t>
            </a:r>
            <a:r>
              <a:rPr lang="en-US" sz="1000" kern="0" dirty="0" err="1"/>
              <a:t>credite</a:t>
            </a:r>
            <a:r>
              <a:rPr lang="en-US" sz="1000" kern="0" dirty="0"/>
              <a:t> </a:t>
            </a:r>
            <a:r>
              <a:rPr lang="en-US" sz="1000" kern="0" dirty="0" err="1"/>
              <a:t>acordate</a:t>
            </a:r>
            <a:r>
              <a:rPr lang="en-US" sz="1000" kern="0" dirty="0"/>
              <a:t> </a:t>
            </a:r>
            <a:r>
              <a:rPr lang="en-US" sz="1000" kern="0" dirty="0" err="1"/>
              <a:t>persoanelor</a:t>
            </a:r>
            <a:r>
              <a:rPr lang="en-US" sz="1000" kern="0" dirty="0"/>
              <a:t> </a:t>
            </a:r>
            <a:r>
              <a:rPr lang="en-US" sz="1000" kern="0" dirty="0" err="1" smtClean="0"/>
              <a:t>fizice</a:t>
            </a:r>
            <a:r>
              <a:rPr lang="en-US" sz="1000" kern="0" dirty="0" smtClean="0"/>
              <a:t> in 2019</a:t>
            </a:r>
          </a:p>
          <a:p>
            <a:pPr algn="l">
              <a:spcBef>
                <a:spcPts val="400"/>
              </a:spcBef>
            </a:pPr>
            <a:endParaRPr lang="en-US" sz="1000" kern="0" dirty="0" smtClean="0"/>
          </a:p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00" kern="0" dirty="0"/>
              <a:t>In </a:t>
            </a:r>
            <a:r>
              <a:rPr lang="en-US" sz="1000" kern="0" dirty="0" err="1"/>
              <a:t>timp</a:t>
            </a:r>
            <a:r>
              <a:rPr lang="en-US" sz="1000" kern="0" dirty="0"/>
              <a:t> </a:t>
            </a:r>
            <a:r>
              <a:rPr lang="en-US" sz="1000" kern="0" dirty="0" err="1"/>
              <a:t>ce</a:t>
            </a:r>
            <a:r>
              <a:rPr lang="en-US" sz="1000" kern="0" dirty="0"/>
              <a:t> </a:t>
            </a:r>
            <a:r>
              <a:rPr lang="en-US" sz="1000" kern="0" dirty="0" err="1"/>
              <a:t>comisioanele</a:t>
            </a:r>
            <a:r>
              <a:rPr lang="en-US" sz="1000" kern="0" dirty="0"/>
              <a:t> </a:t>
            </a:r>
            <a:r>
              <a:rPr lang="en-US" sz="1000" kern="0" dirty="0" err="1"/>
              <a:t>traditionale</a:t>
            </a:r>
            <a:r>
              <a:rPr lang="en-US" sz="1000" kern="0" dirty="0"/>
              <a:t> </a:t>
            </a:r>
            <a:r>
              <a:rPr lang="en-US" sz="1000" kern="0" dirty="0" err="1"/>
              <a:t>vor</a:t>
            </a:r>
            <a:r>
              <a:rPr lang="en-US" sz="1000" kern="0" dirty="0"/>
              <a:t> fi </a:t>
            </a:r>
            <a:r>
              <a:rPr lang="en-US" sz="1000" kern="0" dirty="0" smtClean="0"/>
              <a:t>sub </a:t>
            </a:r>
            <a:r>
              <a:rPr lang="en-US" sz="1000" kern="0" dirty="0" err="1" smtClean="0"/>
              <a:t>presiune</a:t>
            </a:r>
            <a:r>
              <a:rPr lang="en-US" sz="1000" kern="0" dirty="0" smtClean="0"/>
              <a:t>, </a:t>
            </a:r>
            <a:r>
              <a:rPr lang="en-US" sz="1000" b="1" kern="0" dirty="0" err="1"/>
              <a:t>noii</a:t>
            </a:r>
            <a:r>
              <a:rPr lang="en-US" sz="1000" b="1" kern="0" dirty="0"/>
              <a:t> </a:t>
            </a:r>
            <a:r>
              <a:rPr lang="en-US" sz="1000" b="1" kern="0" dirty="0" err="1"/>
              <a:t>factori</a:t>
            </a:r>
            <a:r>
              <a:rPr lang="en-US" sz="1000" b="1" kern="0" dirty="0"/>
              <a:t> de </a:t>
            </a:r>
            <a:r>
              <a:rPr lang="en-US" sz="1000" b="1" kern="0" dirty="0" err="1"/>
              <a:t>crestere</a:t>
            </a:r>
            <a:r>
              <a:rPr lang="en-US" sz="1000" b="1" kern="0" dirty="0"/>
              <a:t> </a:t>
            </a:r>
            <a:r>
              <a:rPr lang="en-US" sz="1000" kern="0" dirty="0" err="1"/>
              <a:t>ar</a:t>
            </a:r>
            <a:r>
              <a:rPr lang="en-US" sz="1000" kern="0" dirty="0"/>
              <a:t> </a:t>
            </a:r>
            <a:r>
              <a:rPr lang="en-US" sz="1000" kern="0" dirty="0" err="1"/>
              <a:t>trebui</a:t>
            </a:r>
            <a:r>
              <a:rPr lang="en-US" sz="1000" kern="0" dirty="0"/>
              <a:t> </a:t>
            </a:r>
            <a:r>
              <a:rPr lang="en-US" sz="1000" kern="0" dirty="0" err="1"/>
              <a:t>sa</a:t>
            </a:r>
            <a:r>
              <a:rPr lang="en-US" sz="1000" kern="0" dirty="0"/>
              <a:t> </a:t>
            </a:r>
            <a:r>
              <a:rPr lang="en-US" sz="1000" kern="0" dirty="0" err="1"/>
              <a:t>compenseze</a:t>
            </a:r>
            <a:r>
              <a:rPr lang="en-US" sz="1000" kern="0" dirty="0"/>
              <a:t> </a:t>
            </a:r>
            <a:r>
              <a:rPr lang="en-US" sz="1000" kern="0" dirty="0" err="1"/>
              <a:t>scaderea</a:t>
            </a:r>
            <a:endParaRPr lang="en-US" sz="1000" kern="0" dirty="0"/>
          </a:p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endParaRPr lang="en-US" sz="1000" kern="0" dirty="0"/>
          </a:p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00" b="1" kern="0" dirty="0" err="1"/>
              <a:t>Valoare</a:t>
            </a:r>
            <a:r>
              <a:rPr lang="en-US" sz="1000" b="1" kern="0" dirty="0"/>
              <a:t> </a:t>
            </a:r>
            <a:r>
              <a:rPr lang="en-US" sz="1000" b="1" kern="0" dirty="0" err="1" smtClean="0"/>
              <a:t>mai</a:t>
            </a:r>
            <a:r>
              <a:rPr lang="en-US" sz="1000" b="1" kern="0" dirty="0" smtClean="0"/>
              <a:t> mare </a:t>
            </a:r>
            <a:r>
              <a:rPr lang="en-US" sz="1000" b="1" kern="0" dirty="0" err="1" smtClean="0"/>
              <a:t>generata</a:t>
            </a:r>
            <a:r>
              <a:rPr lang="en-US" sz="1000" b="1" kern="0" dirty="0" smtClean="0"/>
              <a:t> </a:t>
            </a:r>
            <a:r>
              <a:rPr lang="en-US" sz="1000" kern="0" dirty="0" smtClean="0"/>
              <a:t>de </a:t>
            </a:r>
            <a:r>
              <a:rPr lang="en-US" sz="1000" kern="0" dirty="0" err="1"/>
              <a:t>segmentele</a:t>
            </a:r>
            <a:r>
              <a:rPr lang="en-US" sz="1000" kern="0" dirty="0"/>
              <a:t> Affluent </a:t>
            </a:r>
            <a:r>
              <a:rPr lang="en-US" sz="1000" kern="0" dirty="0" err="1"/>
              <a:t>si</a:t>
            </a:r>
            <a:r>
              <a:rPr lang="en-US" sz="1000" kern="0" dirty="0"/>
              <a:t> </a:t>
            </a:r>
            <a:r>
              <a:rPr lang="en-US" sz="1000" kern="0" dirty="0" smtClean="0"/>
              <a:t>Upper Mass </a:t>
            </a:r>
            <a:r>
              <a:rPr lang="en-US" sz="1000" kern="0" dirty="0"/>
              <a:t>Market, </a:t>
            </a:r>
            <a:r>
              <a:rPr lang="en-US" sz="1000" kern="0" dirty="0" err="1" smtClean="0"/>
              <a:t>determinata</a:t>
            </a:r>
            <a:r>
              <a:rPr lang="en-US" sz="1000" kern="0" dirty="0" smtClean="0"/>
              <a:t> </a:t>
            </a:r>
            <a:r>
              <a:rPr lang="en-US" sz="1000" kern="0" dirty="0"/>
              <a:t>de </a:t>
            </a:r>
            <a:r>
              <a:rPr lang="en-US" sz="1000" kern="0" dirty="0" err="1" smtClean="0"/>
              <a:t>serviciile</a:t>
            </a:r>
            <a:r>
              <a:rPr lang="en-US" sz="1000" kern="0" dirty="0" smtClean="0"/>
              <a:t> de </a:t>
            </a:r>
            <a:r>
              <a:rPr lang="en-US" sz="1000" kern="0" dirty="0" err="1" smtClean="0"/>
              <a:t>asigurari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activitatile</a:t>
            </a:r>
            <a:r>
              <a:rPr lang="en-US" sz="1000" kern="0" dirty="0" smtClean="0"/>
              <a:t> alternative de </a:t>
            </a:r>
            <a:r>
              <a:rPr lang="en-US" sz="1000" kern="0" dirty="0" err="1" smtClean="0"/>
              <a:t>economisire</a:t>
            </a:r>
            <a:endParaRPr lang="en-US" sz="1000" kern="0" dirty="0" smtClean="0"/>
          </a:p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endParaRPr lang="en-US" sz="1000" kern="0" dirty="0"/>
          </a:p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00" kern="0" dirty="0" err="1"/>
              <a:t>Dezvoltarea</a:t>
            </a:r>
            <a:r>
              <a:rPr lang="en-US" sz="1000" kern="0" dirty="0"/>
              <a:t> </a:t>
            </a:r>
            <a:r>
              <a:rPr lang="en-US" sz="1000" kern="0" dirty="0" err="1"/>
              <a:t>segmentului</a:t>
            </a:r>
            <a:r>
              <a:rPr lang="en-US" sz="1000" kern="0" dirty="0"/>
              <a:t> </a:t>
            </a:r>
            <a:r>
              <a:rPr lang="en-US" sz="1000" b="1" kern="0" dirty="0"/>
              <a:t>small business</a:t>
            </a:r>
          </a:p>
          <a:p>
            <a:pPr lvl="1" indent="-171450" algn="l">
              <a:spcBef>
                <a:spcPts val="400"/>
              </a:spcBef>
              <a:buClr>
                <a:schemeClr val="bg2"/>
              </a:buClr>
              <a:buFont typeface="Wingdings" panose="05000000000000000000" pitchFamily="2" charset="2"/>
              <a:buChar char="ü"/>
            </a:pPr>
            <a:r>
              <a:rPr lang="en-US" sz="1000" kern="0" dirty="0" err="1" smtClean="0"/>
              <a:t>Imbunatatirea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prioritizarea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serviciilor</a:t>
            </a:r>
            <a:r>
              <a:rPr lang="en-US" sz="1000" kern="0" dirty="0" smtClean="0"/>
              <a:t> </a:t>
            </a:r>
            <a:r>
              <a:rPr lang="en-US" sz="1000" kern="0" dirty="0" err="1"/>
              <a:t>bancare</a:t>
            </a:r>
            <a:r>
              <a:rPr lang="en-US" sz="1000" kern="0" dirty="0"/>
              <a:t> </a:t>
            </a:r>
            <a:r>
              <a:rPr lang="en-US" sz="1000" kern="0" dirty="0" err="1"/>
              <a:t>zilnice</a:t>
            </a:r>
            <a:r>
              <a:rPr lang="en-US" sz="1000" kern="0" dirty="0"/>
              <a:t> </a:t>
            </a:r>
            <a:endParaRPr lang="en-US" sz="1000" kern="0" dirty="0" smtClean="0"/>
          </a:p>
          <a:p>
            <a:pPr lvl="1" indent="-171450" algn="l">
              <a:spcBef>
                <a:spcPts val="400"/>
              </a:spcBef>
              <a:buClr>
                <a:schemeClr val="bg2"/>
              </a:buClr>
              <a:buFont typeface="Wingdings" panose="05000000000000000000" pitchFamily="2" charset="2"/>
              <a:buChar char="ü"/>
            </a:pPr>
            <a:r>
              <a:rPr lang="en-US" sz="1000" kern="0" dirty="0" err="1"/>
              <a:t>cresterea</a:t>
            </a:r>
            <a:r>
              <a:rPr lang="en-US" sz="1000" kern="0" dirty="0"/>
              <a:t> </a:t>
            </a:r>
            <a:r>
              <a:rPr lang="en-US" sz="1000" kern="0" dirty="0" err="1"/>
              <a:t>volumelor</a:t>
            </a:r>
            <a:r>
              <a:rPr lang="en-US" sz="1000" kern="0" dirty="0"/>
              <a:t> de </a:t>
            </a:r>
            <a:r>
              <a:rPr lang="en-US" sz="1000" kern="0" dirty="0" err="1"/>
              <a:t>credite</a:t>
            </a:r>
            <a:endParaRPr lang="en-US" sz="1000" kern="0" dirty="0" smtClean="0"/>
          </a:p>
          <a:p>
            <a:pPr marL="0" algn="l">
              <a:spcBef>
                <a:spcPts val="400"/>
              </a:spcBef>
              <a:buClr>
                <a:schemeClr val="bg2"/>
              </a:buClr>
            </a:pPr>
            <a:endParaRPr lang="en-US" sz="1000" kern="0" dirty="0"/>
          </a:p>
          <a:p>
            <a:pPr marL="0" algn="l">
              <a:spcBef>
                <a:spcPts val="400"/>
              </a:spcBef>
              <a:buClr>
                <a:schemeClr val="bg2"/>
              </a:buClr>
            </a:pPr>
            <a:r>
              <a:rPr lang="en-US" sz="1000" kern="0" dirty="0" smtClean="0"/>
              <a:t> </a:t>
            </a:r>
            <a:endParaRPr lang="en-US" sz="1000" kern="0" dirty="0"/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P.33</a:t>
            </a:r>
            <a:endParaRPr lang="en-GB" sz="800" b="1" dirty="0"/>
          </a:p>
        </p:txBody>
      </p:sp>
    </p:spTree>
    <p:extLst>
      <p:ext uri="{BB962C8B-B14F-4D97-AF65-F5344CB8AC3E}">
        <p14:creationId xmlns:p14="http://schemas.microsoft.com/office/powerpoint/2010/main" val="264161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683567" y="3359200"/>
            <a:ext cx="7895201" cy="194200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100" dirty="0" smtClean="0"/>
              <a:t>  </a:t>
            </a:r>
            <a:r>
              <a:rPr lang="en-US" sz="1100" b="1" dirty="0" err="1"/>
              <a:t>Cheltuielile</a:t>
            </a:r>
            <a:r>
              <a:rPr lang="en-US" sz="1100" b="1" dirty="0"/>
              <a:t> </a:t>
            </a:r>
            <a:r>
              <a:rPr lang="en-US" sz="1100" b="1" dirty="0" err="1"/>
              <a:t>operationale</a:t>
            </a:r>
            <a:r>
              <a:rPr lang="en-US" sz="1100" b="1" dirty="0"/>
              <a:t> </a:t>
            </a:r>
            <a:r>
              <a:rPr lang="en-US" sz="1100" dirty="0" smtClean="0"/>
              <a:t> </a:t>
            </a:r>
            <a:r>
              <a:rPr lang="en-US" sz="1100" dirty="0" err="1" smtClean="0"/>
              <a:t>afectate</a:t>
            </a:r>
            <a:r>
              <a:rPr lang="en-US" sz="1100" dirty="0" smtClean="0"/>
              <a:t> de taxa </a:t>
            </a:r>
            <a:r>
              <a:rPr lang="en-US" sz="1100" dirty="0" err="1" smtClean="0"/>
              <a:t>pe</a:t>
            </a:r>
            <a:r>
              <a:rPr lang="en-US" sz="1100" dirty="0" smtClean="0"/>
              <a:t> </a:t>
            </a:r>
            <a:r>
              <a:rPr lang="en-US" sz="1100" dirty="0" err="1" smtClean="0"/>
              <a:t>activele</a:t>
            </a:r>
            <a:r>
              <a:rPr lang="en-US" sz="1100" dirty="0" smtClean="0"/>
              <a:t> </a:t>
            </a:r>
            <a:r>
              <a:rPr lang="en-US" sz="1100" dirty="0" err="1" smtClean="0"/>
              <a:t>financiare</a:t>
            </a:r>
            <a:endParaRPr lang="en-US" sz="1100" dirty="0"/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100" dirty="0" err="1"/>
              <a:t>impactul</a:t>
            </a:r>
            <a:r>
              <a:rPr lang="en-US" sz="1100" dirty="0"/>
              <a:t> </a:t>
            </a:r>
            <a:r>
              <a:rPr lang="en-US" sz="1100" dirty="0" err="1" smtClean="0"/>
              <a:t>taxei</a:t>
            </a:r>
            <a:r>
              <a:rPr lang="en-US" sz="1100" dirty="0" smtClean="0"/>
              <a:t> </a:t>
            </a:r>
            <a:r>
              <a:rPr lang="en-US" sz="1100" dirty="0" err="1"/>
              <a:t>pe</a:t>
            </a:r>
            <a:r>
              <a:rPr lang="en-US" sz="1100" dirty="0"/>
              <a:t> </a:t>
            </a:r>
            <a:r>
              <a:rPr lang="en-US" sz="1100" dirty="0" err="1"/>
              <a:t>activele</a:t>
            </a:r>
            <a:r>
              <a:rPr lang="en-US" sz="1100" dirty="0"/>
              <a:t> </a:t>
            </a:r>
            <a:r>
              <a:rPr lang="en-US" sz="1100" dirty="0" err="1"/>
              <a:t>financiare</a:t>
            </a:r>
            <a:r>
              <a:rPr lang="en-US" sz="1100" dirty="0"/>
              <a:t>: </a:t>
            </a:r>
            <a:endParaRPr lang="en-US" sz="1100" dirty="0" smtClean="0"/>
          </a:p>
          <a:p>
            <a:pPr marL="854075" lvl="1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100" b="1" dirty="0" smtClean="0"/>
              <a:t>57 M RON, </a:t>
            </a:r>
            <a:r>
              <a:rPr lang="en-US" sz="1100" b="1" dirty="0" err="1" smtClean="0"/>
              <a:t>tinand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cont</a:t>
            </a:r>
            <a:r>
              <a:rPr lang="en-US" sz="1100" b="1" dirty="0" smtClean="0"/>
              <a:t> de </a:t>
            </a:r>
            <a:r>
              <a:rPr lang="en-US" sz="1100" b="1" dirty="0" err="1" smtClean="0"/>
              <a:t>prevederile</a:t>
            </a:r>
            <a:r>
              <a:rPr lang="en-US" sz="1100" b="1" dirty="0" smtClean="0"/>
              <a:t> OUG 19/2019 </a:t>
            </a:r>
            <a:endParaRPr lang="en-US" sz="1100" b="1" dirty="0"/>
          </a:p>
          <a:p>
            <a:pPr marL="396875" lvl="1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it-IT" sz="1100" dirty="0"/>
              <a:t>presiuni continue asupra costurilor salariale</a:t>
            </a:r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100" dirty="0" err="1" smtClean="0"/>
              <a:t>impactul</a:t>
            </a:r>
            <a:r>
              <a:rPr lang="en-US" sz="1100" dirty="0" smtClean="0"/>
              <a:t> </a:t>
            </a:r>
            <a:r>
              <a:rPr lang="en-US" sz="1100" dirty="0" err="1"/>
              <a:t>investitiilor</a:t>
            </a:r>
            <a:r>
              <a:rPr lang="en-US" sz="1100" dirty="0"/>
              <a:t> in </a:t>
            </a:r>
            <a:r>
              <a:rPr lang="en-US" sz="1100" dirty="0" err="1"/>
              <a:t>proiecte</a:t>
            </a:r>
            <a:r>
              <a:rPr lang="en-US" sz="1100" dirty="0"/>
              <a:t> de </a:t>
            </a:r>
            <a:r>
              <a:rPr lang="en-US" sz="1100" dirty="0" err="1"/>
              <a:t>reglementare</a:t>
            </a:r>
            <a:r>
              <a:rPr lang="en-US" sz="1100" dirty="0"/>
              <a:t> </a:t>
            </a:r>
            <a:r>
              <a:rPr lang="en-US" sz="1100" dirty="0" err="1"/>
              <a:t>si</a:t>
            </a:r>
            <a:r>
              <a:rPr lang="en-US" sz="1100" dirty="0"/>
              <a:t> de </a:t>
            </a:r>
            <a:r>
              <a:rPr lang="en-US" sz="1100" dirty="0" err="1" smtClean="0"/>
              <a:t>transformare</a:t>
            </a:r>
            <a:endParaRPr lang="en-US" sz="1100" dirty="0" smtClean="0"/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100" dirty="0" err="1"/>
              <a:t>d</a:t>
            </a:r>
            <a:r>
              <a:rPr lang="en-US" sz="1100" dirty="0" err="1" smtClean="0"/>
              <a:t>ublarea</a:t>
            </a:r>
            <a:r>
              <a:rPr lang="en-US" sz="1100" dirty="0" smtClean="0"/>
              <a:t> </a:t>
            </a:r>
            <a:r>
              <a:rPr lang="en-US" sz="1100" dirty="0" err="1" smtClean="0"/>
              <a:t>contributiei</a:t>
            </a:r>
            <a:r>
              <a:rPr lang="en-US" sz="1100" dirty="0" smtClean="0"/>
              <a:t> la </a:t>
            </a:r>
            <a:r>
              <a:rPr lang="en-US" sz="1100" dirty="0" err="1" smtClean="0"/>
              <a:t>Fondul</a:t>
            </a:r>
            <a:r>
              <a:rPr lang="en-US" sz="1100" dirty="0" smtClean="0"/>
              <a:t> de </a:t>
            </a:r>
            <a:r>
              <a:rPr lang="en-US" sz="1100" dirty="0" err="1" smtClean="0"/>
              <a:t>Garantare</a:t>
            </a:r>
            <a:r>
              <a:rPr lang="en-US" sz="1100" dirty="0" smtClean="0"/>
              <a:t> a </a:t>
            </a:r>
            <a:r>
              <a:rPr lang="en-US" sz="1100" dirty="0" err="1" smtClean="0"/>
              <a:t>Depozitelor</a:t>
            </a:r>
            <a:r>
              <a:rPr lang="en-US" sz="1100" dirty="0" smtClean="0"/>
              <a:t> </a:t>
            </a:r>
            <a:r>
              <a:rPr lang="en-US" sz="1100" dirty="0" err="1" smtClean="0"/>
              <a:t>si</a:t>
            </a:r>
            <a:r>
              <a:rPr lang="en-US" sz="1100" dirty="0" smtClean="0"/>
              <a:t> de </a:t>
            </a:r>
            <a:r>
              <a:rPr lang="en-US" sz="1100" dirty="0" err="1" smtClean="0"/>
              <a:t>Rezolutie</a:t>
            </a:r>
            <a:r>
              <a:rPr lang="en-US" sz="1100" dirty="0" smtClean="0"/>
              <a:t> in 2019 fata de 2018</a:t>
            </a:r>
            <a:endParaRPr lang="en-US" sz="1100" dirty="0"/>
          </a:p>
        </p:txBody>
      </p:sp>
      <p:sp>
        <p:nvSpPr>
          <p:cNvPr id="20" name="Titre 16"/>
          <p:cNvSpPr txBox="1">
            <a:spLocks/>
          </p:cNvSpPr>
          <p:nvPr/>
        </p:nvSpPr>
        <p:spPr>
          <a:xfrm>
            <a:off x="407254" y="356746"/>
            <a:ext cx="8382123" cy="276999"/>
          </a:xfrm>
          <a:prstGeom prst="rect">
            <a:avLst/>
          </a:prstGeom>
        </p:spPr>
        <p:txBody>
          <a:bodyPr vert="horz" wrap="square" lIns="0" tIns="0" rIns="66461" bIns="0" rtlCol="0" anchor="ctr">
            <a:spAutoFit/>
          </a:bodyPr>
          <a:lstStyle/>
          <a:p>
            <a:pPr algn="l" defTabSz="84400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cap="all" dirty="0" smtClean="0">
                <a:solidFill>
                  <a:srgbClr val="E60028"/>
                </a:solidFill>
                <a:latin typeface="Arial" pitchFamily="34" charset="0"/>
                <a:ea typeface="+mj-ea"/>
                <a:cs typeface="Arial" pitchFamily="34" charset="0"/>
              </a:rPr>
              <a:t>EVOLUTIA PROFITABILITATII</a:t>
            </a:r>
            <a:endParaRPr lang="en-US" b="1" cap="all" dirty="0">
              <a:solidFill>
                <a:srgbClr val="E60028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856" y="2990709"/>
            <a:ext cx="2101857" cy="307777"/>
          </a:xfrm>
          <a:prstGeom prst="rect">
            <a:avLst/>
          </a:prstGeom>
          <a:solidFill>
            <a:srgbClr val="E60028"/>
          </a:solidFill>
        </p:spPr>
        <p:txBody>
          <a:bodyPr wrap="non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>
                <a:solidFill>
                  <a:schemeClr val="bg1"/>
                </a:solidFill>
              </a:rPr>
              <a:t>Cheltuieli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operationale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8856" y="5403096"/>
            <a:ext cx="1426994" cy="307777"/>
          </a:xfrm>
          <a:prstGeom prst="rect">
            <a:avLst/>
          </a:prstGeom>
          <a:solidFill>
            <a:srgbClr val="E60028"/>
          </a:solidFill>
        </p:spPr>
        <p:txBody>
          <a:bodyPr wrap="non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 smtClean="0">
                <a:solidFill>
                  <a:schemeClr val="bg1"/>
                </a:solidFill>
              </a:rPr>
              <a:t>Costul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riscului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3568" y="5771587"/>
            <a:ext cx="7895201" cy="32170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100" dirty="0" smtClean="0"/>
              <a:t>  </a:t>
            </a:r>
            <a:r>
              <a:rPr lang="en-US" sz="1100" b="1" dirty="0" err="1" smtClean="0"/>
              <a:t>Costul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riscului</a:t>
            </a:r>
            <a:r>
              <a:rPr lang="en-US" sz="1100" b="1" dirty="0" smtClean="0"/>
              <a:t> </a:t>
            </a:r>
            <a:r>
              <a:rPr lang="en-US" sz="1100" dirty="0" err="1" smtClean="0"/>
              <a:t>va</a:t>
            </a:r>
            <a:r>
              <a:rPr lang="en-US" sz="1100" dirty="0" smtClean="0"/>
              <a:t> fi </a:t>
            </a:r>
            <a:r>
              <a:rPr lang="en-US" sz="1100" dirty="0" err="1" smtClean="0"/>
              <a:t>sensibil</a:t>
            </a:r>
            <a:r>
              <a:rPr lang="en-US" sz="1100" dirty="0" smtClean="0"/>
              <a:t> </a:t>
            </a:r>
            <a:r>
              <a:rPr lang="en-US" sz="1100" dirty="0" err="1" smtClean="0"/>
              <a:t>mai</a:t>
            </a:r>
            <a:r>
              <a:rPr lang="en-US" sz="1100" dirty="0" smtClean="0"/>
              <a:t> </a:t>
            </a:r>
            <a:r>
              <a:rPr lang="en-US" sz="1100" dirty="0" err="1" smtClean="0"/>
              <a:t>putin</a:t>
            </a:r>
            <a:r>
              <a:rPr lang="en-US" sz="1100" dirty="0" smtClean="0"/>
              <a:t> </a:t>
            </a:r>
            <a:r>
              <a:rPr lang="en-US" sz="1100" dirty="0" err="1" smtClean="0"/>
              <a:t>influentat</a:t>
            </a:r>
            <a:r>
              <a:rPr lang="en-US" sz="1100" dirty="0" smtClean="0"/>
              <a:t> de </a:t>
            </a:r>
            <a:r>
              <a:rPr lang="en-US" sz="1100" dirty="0" err="1" smtClean="0"/>
              <a:t>elemente</a:t>
            </a:r>
            <a:r>
              <a:rPr lang="en-US" sz="1100" dirty="0" smtClean="0"/>
              <a:t> </a:t>
            </a:r>
            <a:r>
              <a:rPr lang="en-US" sz="1100" dirty="0" err="1" smtClean="0"/>
              <a:t>exceptionale</a:t>
            </a:r>
            <a:r>
              <a:rPr lang="en-US" sz="1100" dirty="0" smtClean="0"/>
              <a:t> fata de </a:t>
            </a:r>
            <a:r>
              <a:rPr lang="en-US" sz="1100" dirty="0" err="1" smtClean="0"/>
              <a:t>anul</a:t>
            </a:r>
            <a:r>
              <a:rPr lang="en-US" sz="1100" dirty="0" smtClean="0"/>
              <a:t> 2018 </a:t>
            </a:r>
            <a:endParaRPr lang="en-US" sz="1100" dirty="0"/>
          </a:p>
        </p:txBody>
      </p:sp>
      <p:sp>
        <p:nvSpPr>
          <p:cNvPr id="17" name="Rectangle 16"/>
          <p:cNvSpPr/>
          <p:nvPr/>
        </p:nvSpPr>
        <p:spPr>
          <a:xfrm>
            <a:off x="407254" y="865034"/>
            <a:ext cx="1566198" cy="307777"/>
          </a:xfrm>
          <a:prstGeom prst="rect">
            <a:avLst/>
          </a:prstGeom>
          <a:solidFill>
            <a:srgbClr val="E60028"/>
          </a:solidFill>
        </p:spPr>
        <p:txBody>
          <a:bodyPr wrap="non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 smtClean="0">
                <a:solidFill>
                  <a:schemeClr val="bg1"/>
                </a:solidFill>
              </a:rPr>
              <a:t>Venit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net </a:t>
            </a:r>
            <a:r>
              <a:rPr lang="en-US" sz="1400" b="1" dirty="0" err="1" smtClean="0">
                <a:solidFill>
                  <a:schemeClr val="bg1"/>
                </a:solidFill>
              </a:rPr>
              <a:t>bancar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3568" y="1289795"/>
            <a:ext cx="7895201" cy="156486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1100" dirty="0"/>
          </a:p>
          <a:p>
            <a:pPr algn="l"/>
            <a:r>
              <a:rPr lang="en-US" sz="1100" b="1" dirty="0" smtClean="0"/>
              <a:t> </a:t>
            </a:r>
            <a:r>
              <a:rPr lang="en-US" sz="1100" b="1" dirty="0" err="1" smtClean="0"/>
              <a:t>Veniturile</a:t>
            </a:r>
            <a:r>
              <a:rPr lang="en-US" sz="1100" b="1" dirty="0" smtClean="0"/>
              <a:t> </a:t>
            </a:r>
            <a:r>
              <a:rPr lang="en-US" sz="1100" b="1" dirty="0" err="1"/>
              <a:t>nete</a:t>
            </a:r>
            <a:r>
              <a:rPr lang="en-US" sz="1100" b="1" dirty="0"/>
              <a:t> din </a:t>
            </a:r>
            <a:r>
              <a:rPr lang="en-US" sz="1100" b="1" dirty="0" err="1"/>
              <a:t>dobanzi</a:t>
            </a:r>
            <a:r>
              <a:rPr lang="en-US" sz="1100" b="1" dirty="0"/>
              <a:t> </a:t>
            </a:r>
            <a:r>
              <a:rPr lang="en-US" sz="1100" dirty="0" err="1" smtClean="0"/>
              <a:t>ar</a:t>
            </a:r>
            <a:r>
              <a:rPr lang="en-US" sz="1100" dirty="0" smtClean="0"/>
              <a:t> </a:t>
            </a:r>
            <a:r>
              <a:rPr lang="en-US" sz="1100" dirty="0" err="1" smtClean="0"/>
              <a:t>trebui</a:t>
            </a:r>
            <a:r>
              <a:rPr lang="en-US" sz="1100" dirty="0" smtClean="0"/>
              <a:t> </a:t>
            </a:r>
            <a:r>
              <a:rPr lang="en-US" sz="1100" dirty="0" err="1" smtClean="0"/>
              <a:t>sa</a:t>
            </a:r>
            <a:r>
              <a:rPr lang="en-US" sz="1100" dirty="0" smtClean="0"/>
              <a:t> </a:t>
            </a:r>
            <a:r>
              <a:rPr lang="en-US" sz="1100" dirty="0" err="1" smtClean="0"/>
              <a:t>beneficieze</a:t>
            </a:r>
            <a:r>
              <a:rPr lang="en-US" sz="1100" dirty="0" smtClean="0"/>
              <a:t> de un </a:t>
            </a:r>
            <a:r>
              <a:rPr lang="en-US" sz="1100" dirty="0" err="1"/>
              <a:t>volum</a:t>
            </a:r>
            <a:r>
              <a:rPr lang="en-US" sz="1100" dirty="0"/>
              <a:t> </a:t>
            </a:r>
            <a:r>
              <a:rPr lang="en-US" sz="1100" dirty="0" err="1"/>
              <a:t>mai</a:t>
            </a:r>
            <a:r>
              <a:rPr lang="en-US" sz="1100" dirty="0"/>
              <a:t> mare de </a:t>
            </a:r>
            <a:r>
              <a:rPr lang="en-US" sz="1100" dirty="0" err="1"/>
              <a:t>imprumuturi</a:t>
            </a:r>
            <a:r>
              <a:rPr lang="en-US" sz="1100" dirty="0"/>
              <a:t> </a:t>
            </a:r>
            <a:r>
              <a:rPr lang="en-US" sz="1100" dirty="0" smtClean="0"/>
              <a:t>( </a:t>
            </a:r>
            <a:r>
              <a:rPr lang="en-US" sz="1100" dirty="0" err="1" smtClean="0"/>
              <a:t>cresterea</a:t>
            </a:r>
            <a:r>
              <a:rPr lang="en-US" sz="1100" dirty="0" smtClean="0"/>
              <a:t> </a:t>
            </a:r>
            <a:r>
              <a:rPr lang="en-US" sz="1100" dirty="0" err="1" smtClean="0"/>
              <a:t>soldului</a:t>
            </a:r>
            <a:r>
              <a:rPr lang="en-US" sz="1100" dirty="0" smtClean="0"/>
              <a:t> </a:t>
            </a:r>
            <a:r>
              <a:rPr lang="en-US" sz="1100" dirty="0"/>
              <a:t>final net al </a:t>
            </a:r>
            <a:endParaRPr lang="en-US" sz="1100" dirty="0" smtClean="0"/>
          </a:p>
          <a:p>
            <a:pPr algn="l"/>
            <a:r>
              <a:rPr lang="en-US" sz="1100" dirty="0"/>
              <a:t> </a:t>
            </a:r>
            <a:r>
              <a:rPr lang="en-US" sz="1100" dirty="0" err="1" smtClean="0"/>
              <a:t>creditelor</a:t>
            </a:r>
            <a:r>
              <a:rPr lang="en-US" sz="1100" dirty="0" smtClean="0"/>
              <a:t> </a:t>
            </a:r>
            <a:r>
              <a:rPr lang="en-US" sz="1100" dirty="0" err="1" smtClean="0"/>
              <a:t>bugetata</a:t>
            </a:r>
            <a:r>
              <a:rPr lang="en-US" sz="1100" dirty="0" smtClean="0"/>
              <a:t> la </a:t>
            </a:r>
            <a:r>
              <a:rPr lang="en-US" sz="1100" dirty="0"/>
              <a:t>+4%) </a:t>
            </a:r>
            <a:r>
              <a:rPr lang="en-US" sz="1100" dirty="0" err="1"/>
              <a:t>si</a:t>
            </a:r>
            <a:r>
              <a:rPr lang="en-US" sz="1100" dirty="0"/>
              <a:t> de </a:t>
            </a:r>
            <a:r>
              <a:rPr lang="en-US" sz="1100" dirty="0" err="1"/>
              <a:t>efecte</a:t>
            </a:r>
            <a:r>
              <a:rPr lang="en-US" sz="1100" dirty="0"/>
              <a:t> </a:t>
            </a:r>
            <a:r>
              <a:rPr lang="en-US" sz="1100" dirty="0" err="1"/>
              <a:t>pozitive</a:t>
            </a:r>
            <a:r>
              <a:rPr lang="en-US" sz="1100" dirty="0"/>
              <a:t> din rate.</a:t>
            </a:r>
          </a:p>
          <a:p>
            <a:pPr algn="l"/>
            <a:endParaRPr lang="en-US" sz="1100" dirty="0" smtClean="0"/>
          </a:p>
          <a:p>
            <a:pPr algn="l"/>
            <a:r>
              <a:rPr lang="en-US" sz="1100" b="1" dirty="0"/>
              <a:t> </a:t>
            </a:r>
            <a:r>
              <a:rPr lang="en-US" sz="1100" b="1" dirty="0" err="1"/>
              <a:t>Veniturile</a:t>
            </a:r>
            <a:r>
              <a:rPr lang="en-US" sz="1100" b="1" dirty="0"/>
              <a:t> din </a:t>
            </a:r>
            <a:r>
              <a:rPr lang="en-US" sz="1100" b="1" dirty="0" err="1"/>
              <a:t>comisioane</a:t>
            </a:r>
            <a:r>
              <a:rPr lang="en-US" sz="1100" b="1" dirty="0"/>
              <a:t> </a:t>
            </a:r>
            <a:r>
              <a:rPr lang="en-US" sz="1100" dirty="0" err="1" smtClean="0"/>
              <a:t>ar</a:t>
            </a:r>
            <a:r>
              <a:rPr lang="en-US" sz="1100" dirty="0" smtClean="0"/>
              <a:t> </a:t>
            </a:r>
            <a:r>
              <a:rPr lang="en-US" sz="1100" dirty="0" err="1" smtClean="0"/>
              <a:t>trebui</a:t>
            </a:r>
            <a:r>
              <a:rPr lang="en-US" sz="1100" dirty="0" smtClean="0"/>
              <a:t> </a:t>
            </a:r>
            <a:r>
              <a:rPr lang="en-US" sz="1100" dirty="0" err="1" smtClean="0"/>
              <a:t>sa</a:t>
            </a:r>
            <a:r>
              <a:rPr lang="en-US" sz="1100" dirty="0" smtClean="0"/>
              <a:t> fie </a:t>
            </a:r>
            <a:r>
              <a:rPr lang="en-US" sz="1100" dirty="0" err="1" smtClean="0"/>
              <a:t>impactate</a:t>
            </a:r>
            <a:r>
              <a:rPr lang="en-US" sz="1100" dirty="0" smtClean="0"/>
              <a:t> </a:t>
            </a:r>
            <a:r>
              <a:rPr lang="en-US" sz="1100" dirty="0"/>
              <a:t>de forte </a:t>
            </a:r>
            <a:r>
              <a:rPr lang="en-US" sz="1100" dirty="0" err="1"/>
              <a:t>opuse</a:t>
            </a:r>
            <a:r>
              <a:rPr lang="en-US" sz="1100" dirty="0"/>
              <a:t>:</a:t>
            </a:r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100" dirty="0" err="1"/>
              <a:t>presiunea</a:t>
            </a:r>
            <a:r>
              <a:rPr lang="en-US" sz="1100" dirty="0"/>
              <a:t> </a:t>
            </a:r>
            <a:r>
              <a:rPr lang="en-US" sz="1100" dirty="0" err="1"/>
              <a:t>preturilor</a:t>
            </a:r>
            <a:r>
              <a:rPr lang="en-US" sz="1100" dirty="0"/>
              <a:t>, </a:t>
            </a:r>
            <a:r>
              <a:rPr lang="en-US" sz="1100" dirty="0" err="1" smtClean="0"/>
              <a:t>impreuna</a:t>
            </a:r>
            <a:r>
              <a:rPr lang="en-US" sz="1100" dirty="0" smtClean="0"/>
              <a:t> cu </a:t>
            </a:r>
            <a:r>
              <a:rPr lang="en-US" sz="1100" dirty="0" err="1"/>
              <a:t>evolutia</a:t>
            </a:r>
            <a:r>
              <a:rPr lang="en-US" sz="1100" dirty="0"/>
              <a:t> </a:t>
            </a:r>
            <a:r>
              <a:rPr lang="en-US" sz="1100" dirty="0" err="1"/>
              <a:t>reglementarilor</a:t>
            </a:r>
            <a:r>
              <a:rPr lang="en-US" sz="1100" dirty="0"/>
              <a:t> </a:t>
            </a:r>
            <a:r>
              <a:rPr lang="en-US" sz="1100" dirty="0" err="1"/>
              <a:t>si</a:t>
            </a:r>
            <a:r>
              <a:rPr lang="en-US" sz="1100" dirty="0"/>
              <a:t> </a:t>
            </a:r>
            <a:r>
              <a:rPr lang="en-US" sz="1100" dirty="0" err="1" smtClean="0"/>
              <a:t>constrangerilor</a:t>
            </a:r>
            <a:r>
              <a:rPr lang="en-US" sz="1100" dirty="0" smtClean="0"/>
              <a:t> </a:t>
            </a:r>
            <a:r>
              <a:rPr lang="en-US" sz="1100" dirty="0" err="1"/>
              <a:t>concurentiale</a:t>
            </a:r>
            <a:r>
              <a:rPr lang="en-US" sz="1100" dirty="0"/>
              <a:t> </a:t>
            </a:r>
            <a:r>
              <a:rPr lang="en-US" sz="1100" dirty="0" err="1" smtClean="0"/>
              <a:t>avand</a:t>
            </a:r>
            <a:r>
              <a:rPr lang="en-US" sz="1100" dirty="0" smtClean="0"/>
              <a:t> un </a:t>
            </a:r>
            <a:r>
              <a:rPr lang="en-US" sz="1100" dirty="0"/>
              <a:t>impact </a:t>
            </a:r>
            <a:r>
              <a:rPr lang="en-US" sz="1100" dirty="0" err="1"/>
              <a:t>negativ</a:t>
            </a:r>
            <a:r>
              <a:rPr lang="en-US" sz="1100" dirty="0"/>
              <a:t> </a:t>
            </a:r>
            <a:endParaRPr lang="en-US" sz="1100" dirty="0" smtClean="0"/>
          </a:p>
          <a:p>
            <a:pPr marL="346075" algn="l">
              <a:buClr>
                <a:srgbClr val="E60028"/>
              </a:buClr>
            </a:pPr>
            <a:r>
              <a:rPr lang="en-US" sz="1100" dirty="0"/>
              <a:t> </a:t>
            </a:r>
            <a:r>
              <a:rPr lang="en-US" sz="1100" dirty="0" smtClean="0"/>
              <a:t>    </a:t>
            </a:r>
            <a:r>
              <a:rPr lang="en-US" sz="1100" dirty="0" err="1" smtClean="0"/>
              <a:t>asupra</a:t>
            </a:r>
            <a:r>
              <a:rPr lang="en-US" sz="1100" dirty="0" smtClean="0"/>
              <a:t>  </a:t>
            </a:r>
            <a:r>
              <a:rPr lang="en-US" sz="1100" dirty="0" err="1" smtClean="0"/>
              <a:t>veniturilor</a:t>
            </a:r>
            <a:r>
              <a:rPr lang="en-US" sz="1100" dirty="0" smtClean="0"/>
              <a:t> </a:t>
            </a:r>
            <a:r>
              <a:rPr lang="en-US" sz="1100" dirty="0" err="1"/>
              <a:t>si</a:t>
            </a:r>
            <a:r>
              <a:rPr lang="en-US" sz="1100" dirty="0"/>
              <a:t> </a:t>
            </a:r>
            <a:r>
              <a:rPr lang="en-US" sz="1100" dirty="0" err="1"/>
              <a:t>tranzactiilor</a:t>
            </a:r>
            <a:r>
              <a:rPr lang="en-US" sz="1100" dirty="0"/>
              <a:t> </a:t>
            </a:r>
            <a:r>
              <a:rPr lang="en-US" sz="1100" dirty="0" err="1"/>
              <a:t>bancare</a:t>
            </a:r>
            <a:endParaRPr lang="en-US" sz="1100" dirty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100" dirty="0" err="1"/>
              <a:t>volumul</a:t>
            </a:r>
            <a:r>
              <a:rPr lang="en-US" sz="1100" dirty="0"/>
              <a:t> </a:t>
            </a:r>
            <a:r>
              <a:rPr lang="en-US" sz="1100" dirty="0" err="1"/>
              <a:t>crescut</a:t>
            </a:r>
            <a:r>
              <a:rPr lang="en-US" sz="1100" dirty="0"/>
              <a:t> al </a:t>
            </a:r>
            <a:r>
              <a:rPr lang="en-US" sz="1100" dirty="0" err="1"/>
              <a:t>tranzactiilor</a:t>
            </a:r>
            <a:endParaRPr lang="en-US" sz="1100" dirty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100" dirty="0" err="1"/>
              <a:t>dezvoltarea</a:t>
            </a:r>
            <a:r>
              <a:rPr lang="en-US" sz="1100" dirty="0"/>
              <a:t> de </a:t>
            </a:r>
            <a:r>
              <a:rPr lang="en-US" sz="1100" dirty="0" err="1"/>
              <a:t>noi</a:t>
            </a:r>
            <a:r>
              <a:rPr lang="en-US" sz="1100" dirty="0"/>
              <a:t> </a:t>
            </a:r>
            <a:r>
              <a:rPr lang="en-US" sz="1100" dirty="0" err="1"/>
              <a:t>motoare</a:t>
            </a:r>
            <a:r>
              <a:rPr lang="en-US" sz="1100" dirty="0"/>
              <a:t> de </a:t>
            </a:r>
            <a:r>
              <a:rPr lang="en-US" sz="1100" dirty="0" err="1"/>
              <a:t>crestere</a:t>
            </a:r>
            <a:r>
              <a:rPr lang="en-US" sz="1100" dirty="0"/>
              <a:t> (</a:t>
            </a:r>
            <a:r>
              <a:rPr lang="en-US" sz="1100" dirty="0" err="1" smtClean="0"/>
              <a:t>asigurari</a:t>
            </a:r>
            <a:r>
              <a:rPr lang="en-US" sz="1100" dirty="0" smtClean="0"/>
              <a:t>, </a:t>
            </a:r>
            <a:r>
              <a:rPr lang="en-US" sz="1100" dirty="0" err="1" smtClean="0"/>
              <a:t>administrarea</a:t>
            </a:r>
            <a:r>
              <a:rPr lang="en-US" sz="1100" dirty="0" smtClean="0"/>
              <a:t> </a:t>
            </a:r>
            <a:r>
              <a:rPr lang="en-US" sz="1100" dirty="0" err="1" smtClean="0"/>
              <a:t>activelor</a:t>
            </a:r>
            <a:r>
              <a:rPr lang="en-US" sz="1100" dirty="0" smtClean="0"/>
              <a:t>)</a:t>
            </a:r>
            <a:endParaRPr lang="en-US" sz="1100" dirty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endParaRPr lang="en-US" sz="11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P.</a:t>
            </a:r>
            <a:fld id="{003F20CB-8015-45D2-9193-C40D9116952D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84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5707" y="278002"/>
            <a:ext cx="8424381" cy="276999"/>
          </a:xfrm>
        </p:spPr>
        <p:txBody>
          <a:bodyPr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BUGET 2019 -  </a:t>
            </a:r>
            <a:r>
              <a:rPr lang="en-US" sz="1800" b="1" dirty="0" smtClean="0"/>
              <a:t>INDICATORI CHEIE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P.35</a:t>
            </a:r>
            <a:endParaRPr lang="en-GB" sz="800" b="1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691856" y="5877272"/>
            <a:ext cx="2088232" cy="408884"/>
          </a:xfrm>
          <a:prstGeom prst="roundRect">
            <a:avLst>
              <a:gd name="adj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00" i="1" dirty="0" smtClean="0"/>
              <a:t>* </a:t>
            </a:r>
            <a:r>
              <a:rPr lang="en-US" sz="900" i="1" dirty="0" err="1" smtClean="0"/>
              <a:t>Variatie</a:t>
            </a:r>
            <a:r>
              <a:rPr lang="en-US" sz="900" i="1" dirty="0" smtClean="0"/>
              <a:t> la curs de </a:t>
            </a:r>
            <a:r>
              <a:rPr lang="en-US" sz="900" i="1" dirty="0" err="1" smtClean="0"/>
              <a:t>schimb</a:t>
            </a:r>
            <a:r>
              <a:rPr lang="en-US" sz="900" i="1" dirty="0" smtClean="0"/>
              <a:t> constant</a:t>
            </a:r>
            <a:endParaRPr lang="en-US" sz="900" i="1" baseline="30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557872" y="1412776"/>
          <a:ext cx="802005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4" imgW="8019888" imgH="3829050" progId="Excel.Sheet.12">
                  <p:link updateAutomatic="1"/>
                </p:oleObj>
              </mc:Choice>
              <mc:Fallback>
                <p:oleObj name="Worksheet" r:id="rId4" imgW="8019888" imgH="3829050" progId="Excel.Sheet.12">
                  <p:link updateAutomatic="1"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7872" y="1412776"/>
                        <a:ext cx="8020050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25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24936" y="5735884"/>
            <a:ext cx="22525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kern="0" dirty="0" smtClean="0"/>
              <a:t>* </a:t>
            </a:r>
            <a:r>
              <a:rPr lang="en-US" sz="800" i="1" dirty="0" err="1"/>
              <a:t>avand</a:t>
            </a:r>
            <a:r>
              <a:rPr lang="en-US" sz="800" i="1" dirty="0"/>
              <a:t> in </a:t>
            </a:r>
            <a:r>
              <a:rPr lang="en-US" sz="800" i="1" dirty="0" err="1"/>
              <a:t>vedere</a:t>
            </a:r>
            <a:r>
              <a:rPr lang="en-US" sz="800" i="1" dirty="0"/>
              <a:t> </a:t>
            </a:r>
            <a:r>
              <a:rPr lang="en-US" sz="800" i="1" dirty="0" err="1"/>
              <a:t>prevederile</a:t>
            </a:r>
            <a:r>
              <a:rPr lang="en-US" sz="800" i="1" dirty="0"/>
              <a:t> OUG </a:t>
            </a:r>
            <a:r>
              <a:rPr lang="en-US" sz="800" i="1" dirty="0" smtClean="0"/>
              <a:t>19/2019</a:t>
            </a:r>
            <a:endParaRPr lang="en-US" sz="800" i="1" dirty="0"/>
          </a:p>
          <a:p>
            <a:endParaRPr lang="fr-FR" sz="800" i="1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300192" y="2301072"/>
            <a:ext cx="2775775" cy="408884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00" i="1" baseline="30000" dirty="0" smtClean="0"/>
              <a:t>   </a:t>
            </a:r>
            <a:r>
              <a:rPr lang="en-US" sz="900" i="1" dirty="0" smtClean="0"/>
              <a:t>&gt; +6%, </a:t>
            </a:r>
            <a:r>
              <a:rPr lang="en-US" sz="800" i="1" dirty="0" err="1" smtClean="0"/>
              <a:t>crestere</a:t>
            </a:r>
            <a:r>
              <a:rPr lang="en-US" sz="800" i="1" dirty="0" smtClean="0"/>
              <a:t> </a:t>
            </a:r>
            <a:r>
              <a:rPr lang="en-US" sz="800" i="1" dirty="0" err="1" smtClean="0"/>
              <a:t>solida</a:t>
            </a:r>
            <a:r>
              <a:rPr lang="en-US" sz="800" i="1" dirty="0" smtClean="0"/>
              <a:t> a </a:t>
            </a:r>
            <a:r>
              <a:rPr lang="en-US" sz="800" i="1" dirty="0" err="1" smtClean="0"/>
              <a:t>veniturilor</a:t>
            </a:r>
            <a:r>
              <a:rPr lang="en-US" sz="800" i="1" dirty="0" smtClean="0"/>
              <a:t> </a:t>
            </a:r>
            <a:r>
              <a:rPr lang="en-US" sz="800" i="1" dirty="0" err="1" smtClean="0"/>
              <a:t>nete</a:t>
            </a:r>
            <a:r>
              <a:rPr lang="en-US" sz="800" i="1" dirty="0" smtClean="0"/>
              <a:t> din </a:t>
            </a:r>
            <a:r>
              <a:rPr lang="en-US" sz="800" i="1" dirty="0" err="1" smtClean="0"/>
              <a:t>dobanzi</a:t>
            </a:r>
            <a:r>
              <a:rPr lang="en-US" sz="800" i="1" dirty="0" smtClean="0"/>
              <a:t>,</a:t>
            </a:r>
          </a:p>
          <a:p>
            <a:pPr algn="l">
              <a:lnSpc>
                <a:spcPct val="70000"/>
              </a:lnSpc>
            </a:pPr>
            <a:endParaRPr lang="en-US" sz="800" i="1" dirty="0"/>
          </a:p>
          <a:p>
            <a:pPr algn="l">
              <a:lnSpc>
                <a:spcPct val="70000"/>
              </a:lnSpc>
            </a:pPr>
            <a:r>
              <a:rPr lang="en-US" sz="900" i="1" dirty="0"/>
              <a:t>  </a:t>
            </a:r>
            <a:r>
              <a:rPr lang="en-US" sz="900" i="1" dirty="0" err="1" smtClean="0"/>
              <a:t>veniturile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nete</a:t>
            </a:r>
            <a:r>
              <a:rPr lang="en-US" sz="900" i="1" dirty="0" smtClean="0"/>
              <a:t> din </a:t>
            </a:r>
            <a:r>
              <a:rPr lang="en-US" sz="900" i="1" dirty="0" err="1" smtClean="0"/>
              <a:t>comisioane</a:t>
            </a:r>
            <a:r>
              <a:rPr lang="en-US" sz="900" i="1" dirty="0" smtClean="0"/>
              <a:t> sub </a:t>
            </a:r>
            <a:r>
              <a:rPr lang="en-US" sz="900" i="1" dirty="0" err="1" smtClean="0"/>
              <a:t>presiune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puternica</a:t>
            </a:r>
            <a:endParaRPr lang="en-US" sz="900" i="1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6322424" y="4889909"/>
            <a:ext cx="2669548" cy="440266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endParaRPr lang="en-US" sz="900" i="1" dirty="0"/>
          </a:p>
          <a:p>
            <a:pPr algn="l">
              <a:lnSpc>
                <a:spcPct val="70000"/>
              </a:lnSpc>
            </a:pPr>
            <a:r>
              <a:rPr lang="en-US" sz="900" i="1" dirty="0"/>
              <a:t>  </a:t>
            </a:r>
            <a:r>
              <a:rPr lang="en-US" sz="900" i="1" dirty="0" smtClean="0"/>
              <a:t>&gt; 17%</a:t>
            </a:r>
            <a:endParaRPr lang="en-US" sz="900" i="1" dirty="0"/>
          </a:p>
        </p:txBody>
      </p:sp>
      <p:sp>
        <p:nvSpPr>
          <p:cNvPr id="33" name="Rounded Rectangle 32"/>
          <p:cNvSpPr/>
          <p:nvPr/>
        </p:nvSpPr>
        <p:spPr bwMode="auto">
          <a:xfrm>
            <a:off x="6300192" y="3669927"/>
            <a:ext cx="2775775" cy="346662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00" i="1" dirty="0" smtClean="0"/>
              <a:t>Sub 30 </a:t>
            </a:r>
            <a:r>
              <a:rPr lang="en-US" sz="900" i="1" dirty="0" err="1"/>
              <a:t>bp</a:t>
            </a:r>
            <a:endParaRPr lang="en-US" sz="900" i="1" baseline="30000" dirty="0"/>
          </a:p>
        </p:txBody>
      </p:sp>
      <p:sp>
        <p:nvSpPr>
          <p:cNvPr id="9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smtClean="0"/>
              <a:t>P.37</a:t>
            </a:r>
            <a:endParaRPr lang="en-GB" sz="800" b="1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876256" y="1195185"/>
            <a:ext cx="2016224" cy="408884"/>
          </a:xfrm>
          <a:prstGeom prst="roundRect">
            <a:avLst/>
          </a:prstGeom>
          <a:solidFill>
            <a:srgbClr val="E60028"/>
          </a:solidFill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00" i="1" baseline="30000" dirty="0" smtClean="0">
                <a:solidFill>
                  <a:schemeClr val="bg1"/>
                </a:solidFill>
              </a:rPr>
              <a:t>   </a:t>
            </a:r>
            <a:r>
              <a:rPr lang="en-US" sz="1200" b="1" i="1" dirty="0" smtClean="0">
                <a:solidFill>
                  <a:schemeClr val="bg1"/>
                </a:solidFill>
              </a:rPr>
              <a:t>Perspective </a:t>
            </a:r>
            <a:r>
              <a:rPr lang="en-US" sz="1200" b="1" i="1" dirty="0" err="1" smtClean="0">
                <a:solidFill>
                  <a:schemeClr val="bg1"/>
                </a:solidFill>
              </a:rPr>
              <a:t>pentru</a:t>
            </a:r>
            <a:r>
              <a:rPr lang="en-US" sz="1200" b="1" i="1" dirty="0" smtClean="0">
                <a:solidFill>
                  <a:schemeClr val="bg1"/>
                </a:solidFill>
              </a:rPr>
              <a:t>  2019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14269" y="1046659"/>
          <a:ext cx="5985923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Worksheet" r:id="rId3" imgW="6524721" imgH="4448175" progId="Excel.Sheet.12">
                  <p:link updateAutomatic="1"/>
                </p:oleObj>
              </mc:Choice>
              <mc:Fallback>
                <p:oleObj name="Worksheet" r:id="rId3" imgW="6524721" imgH="4448175" progId="Excel.Sheet.12">
                  <p:link updateAutomatic="1"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269" y="1046659"/>
                        <a:ext cx="5985923" cy="444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55707" y="278002"/>
            <a:ext cx="8424381" cy="276999"/>
          </a:xfrm>
        </p:spPr>
        <p:txBody>
          <a:bodyPr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BUGET </a:t>
            </a:r>
            <a:r>
              <a:rPr lang="en-US" sz="1800" b="1" smtClean="0">
                <a:solidFill>
                  <a:srgbClr val="E60028"/>
                </a:solidFill>
              </a:rPr>
              <a:t>2019 </a:t>
            </a:r>
            <a:r>
              <a:rPr lang="en-US" sz="1800" smtClean="0"/>
              <a:t>TINAND CONT DE PREVEDERILE</a:t>
            </a:r>
            <a:r>
              <a:rPr lang="en-US" sz="1800" b="1" smtClean="0">
                <a:solidFill>
                  <a:srgbClr val="E60028"/>
                </a:solidFill>
              </a:rPr>
              <a:t> </a:t>
            </a:r>
            <a:r>
              <a:rPr lang="en-US" sz="1800" dirty="0" smtClean="0"/>
              <a:t>OUG 19/2019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292403" y="2988611"/>
            <a:ext cx="2775775" cy="440266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00" i="1" baseline="30000" dirty="0" smtClean="0"/>
              <a:t>   </a:t>
            </a:r>
            <a:r>
              <a:rPr lang="en-US" sz="900" i="1" dirty="0" smtClean="0"/>
              <a:t>+13% </a:t>
            </a:r>
            <a:r>
              <a:rPr lang="en-US" sz="900" i="1" dirty="0" err="1" smtClean="0"/>
              <a:t>incluzand</a:t>
            </a:r>
            <a:r>
              <a:rPr lang="en-US" sz="900" i="1" dirty="0" smtClean="0"/>
              <a:t> taxa </a:t>
            </a:r>
            <a:r>
              <a:rPr lang="en-US" sz="900" i="1" dirty="0" err="1" smtClean="0"/>
              <a:t>pe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activele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financiare</a:t>
            </a:r>
            <a:r>
              <a:rPr lang="en-US" sz="900" i="1" dirty="0" smtClean="0"/>
              <a:t>*</a:t>
            </a:r>
          </a:p>
          <a:p>
            <a:pPr algn="l">
              <a:lnSpc>
                <a:spcPct val="70000"/>
              </a:lnSpc>
            </a:pPr>
            <a:endParaRPr lang="en-US" sz="900" i="1" dirty="0" smtClean="0"/>
          </a:p>
          <a:p>
            <a:pPr algn="l">
              <a:lnSpc>
                <a:spcPct val="70000"/>
              </a:lnSpc>
            </a:pPr>
            <a:r>
              <a:rPr lang="en-US" sz="900" i="1" dirty="0" smtClean="0"/>
              <a:t>  +6% </a:t>
            </a:r>
            <a:r>
              <a:rPr lang="en-US" sz="900" i="1" dirty="0" err="1" smtClean="0"/>
              <a:t>excluzand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elementele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exceptionale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227273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LAYOUT_CONST" val="32"/>
</p:tagLst>
</file>

<file path=ppt/theme/theme1.xml><?xml version="1.0" encoding="utf-8"?>
<a:theme xmlns:a="http://schemas.openxmlformats.org/drawingml/2006/main" name="Prezentare AGA 2015 SEGL rom SHOW 17032015">
  <a:themeElements>
    <a:clrScheme name="1_SG_GB_Couverture_Texte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GB_Couverture_Tex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Couverture_Texte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G_GB_Sommaire_1">
  <a:themeElements>
    <a:clrScheme name="1_SG_GB_Sommai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GB_Sommai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Sommai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SG_GB_Sommaire_2">
  <a:themeElements>
    <a:clrScheme name="1_SG_GB_Sommaire_2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GB_Sommaire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Sommaire_2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SG_GB_Chapitre_1">
  <a:themeElements>
    <a:clrScheme name="1_SG_GB_Chapit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GB_Chapit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SG_GB_Chapit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Prezentare AGA 2015 SEGL rom SHOW 17032015</Template>
  <TotalTime>4570</TotalTime>
  <Words>962</Words>
  <Application>Microsoft Office PowerPoint</Application>
  <PresentationFormat>On-screen Show (4:3)</PresentationFormat>
  <Paragraphs>108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Arial</vt:lpstr>
      <vt:lpstr>Arial Narrow</vt:lpstr>
      <vt:lpstr>Calibri</vt:lpstr>
      <vt:lpstr>Helvetica</vt:lpstr>
      <vt:lpstr>HelveticaNeueLT Com 75 Bd</vt:lpstr>
      <vt:lpstr>Open Sans</vt:lpstr>
      <vt:lpstr>Wingdings</vt:lpstr>
      <vt:lpstr>Prezentare AGA 2015 SEGL rom SHOW 17032015</vt:lpstr>
      <vt:lpstr>1_Custom Design</vt:lpstr>
      <vt:lpstr>Custom Design</vt:lpstr>
      <vt:lpstr>1_SG_GB_Sommaire_1</vt:lpstr>
      <vt:lpstr>1_SG_GB_Sommaire_2</vt:lpstr>
      <vt:lpstr>1_SG_GB_Chapitre_1</vt:lpstr>
      <vt:lpstr>file:///\\Xfs07\Sinteza%20Lunara\Budget%202019%20-OUG\AGA\AGA%202019.xlsx!INDICATEURS%20rom!R3C1:R16C14</vt:lpstr>
      <vt:lpstr>file:///\\Xfs07\Sinteza%20Lunara\Budget%202019%20-OUG\AGA\AGA%202019.xlsx!rezultate%20rom%20!R3C1:R16C10</vt:lpstr>
      <vt:lpstr>BRD Buget 2019</vt:lpstr>
      <vt:lpstr>PowerPoint Presentation</vt:lpstr>
      <vt:lpstr>DEDICAT UNEI TRANSFORMARI POZITIVE</vt:lpstr>
      <vt:lpstr>PowerPoint Presentation</vt:lpstr>
      <vt:lpstr>PowerPoint Presentation</vt:lpstr>
      <vt:lpstr>BUGET 2019 -  INDICATORI CHEIE</vt:lpstr>
      <vt:lpstr>BUGET 2019 TINAND CONT DE PREVEDERILE OUG 19/2019</vt:lpstr>
    </vt:vector>
  </TitlesOfParts>
  <Company>Société Générale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BRD – GROUPE SOCIÉTÉ GÉNÉRALE   ADUNAREA GENERALĂ A  ACŢIONARILOR</dc:title>
  <dc:creator>octavian.tica</dc:creator>
  <cp:lastModifiedBy>octavian.tica</cp:lastModifiedBy>
  <cp:revision>634</cp:revision>
  <cp:lastPrinted>2019-04-18T06:04:09Z</cp:lastPrinted>
  <dcterms:created xsi:type="dcterms:W3CDTF">2015-03-17T15:16:06Z</dcterms:created>
  <dcterms:modified xsi:type="dcterms:W3CDTF">2019-04-18T17:38:38Z</dcterms:modified>
</cp:coreProperties>
</file>